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1" r:id="rId4"/>
    <p:sldId id="260" r:id="rId5"/>
    <p:sldId id="262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03A6F-0203-876C-924B-42D8316C43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BE8D3-72BB-DEB5-BE27-6C7D63CB0E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8D8F7-C425-42D5-8DBE-A7843940D539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0F948-A01E-43B2-D686-7130B2BA6F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44409-89BF-895F-648F-35065991F2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2DBB1-2B9B-4D8A-B5D8-42D543A49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50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DEE84-CD86-442C-88F5-CC4F1C45F98E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0110B-30F8-4CCB-A776-C67AA54F4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57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https://github.com/politusanalytics/add-metadata-to-twitter-user-objects/blob/main/province_gender_available-metadata_statistics.ipynb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0110B-30F8-4CCB-A776-C67AA54F4D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94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0110B-30F8-4CCB-A776-C67AA54F4D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52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0110B-30F8-4CCB-A776-C67AA54F4D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57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opposed to the second slide, the total number of tweets in this slide takes referenced tweets (“reply” and “quote”) as a single tweet (for example, if a tweet is reply to another tweet, this statistic counts both as a single tweet, since they are a single tweet object in the “tweets” parameter).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0110B-30F8-4CCB-A776-C67AA54F4D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49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CA85F-2953-35FA-190A-E151F8F61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6DB3B-6B1B-C9D4-893A-7492D9D4B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63A08-47A9-1978-0406-9A05E452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010A0-87CF-F41C-DA9D-30D505CD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903E8-D738-4A1C-64CE-273FAEC8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1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D0FA-CC9B-76D2-4127-A2D25740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5F4CE-A881-17EE-252D-E1DE4E7F7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EA3F8-43AF-B336-83B3-30A164E52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D9024-D47F-0BF3-5E21-CFD93669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D7AE9-B5E1-A8E0-06C9-46E4B3A6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8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FED70-C110-469A-C027-06A8EE14A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291C6-4670-5601-684C-EF1AEF826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EB582-8D27-B487-28D3-7C7A374A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FFBC5-3453-7562-A268-5B97A411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1A37A-B77F-DB98-8F1F-DAB4EFF1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6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762B-A873-FA9D-808A-DCA84342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E3375-DFF1-80AB-7B6D-B7A08F50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98238-AE10-5E8D-E9C1-08D9C0AE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213AE-C077-90A3-04E8-C4EFE71D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3D11-E1B8-C342-2A82-B9C6E77E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7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1BF0-D9E8-7A61-9A3F-A711D3D8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22D6F-92A9-419D-9675-42385FF05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06162-0850-9ED0-D792-5EABD481F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4CA01-74C9-A768-4537-106AD6174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BF511-9BEE-5BBA-69F6-87F21646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3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0417F-6382-6A71-9A2E-65EAA9F8D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E1ACC-2F33-FAEF-F1AA-B75A18908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5847E-6802-7E4B-DDAD-AD668C46E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1B744-345B-B648-A587-457B87CC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C3B29-C2EE-5BFB-6C0A-5A9A67F8F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2FB21-1D12-A32E-E322-010E5855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73062-F2AF-995D-3EC8-320A64CC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C04B1-892C-51FD-8CAC-8D30DE044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28F7B-AE37-319C-1BBC-07570297C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45E07D-6470-7422-1910-DAA74ED03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4F08B-FE66-6D6C-109F-2AF44B1C8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61112E-245F-8379-D8E6-2A38F22F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83461-5951-6161-1667-2B6974E4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5BA4FE-A21A-9547-E60B-B0E0CE5D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5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D741-6653-7A49-7488-F6D3F836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774EE-C82C-CB5F-B1F8-71AB6FB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D32098-D527-EAC9-16C7-B3424005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F3CAC-8FF7-BE34-CAEC-1E36D764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0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78D51-194A-AAC5-ABA3-21A487E8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418A7F-F35C-9ABF-6099-ED167B33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B422B-6632-2F8C-F1B1-974EC70F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2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BFA3E-5FE7-D9BD-4E73-35244050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0B796-0C7B-2844-8A0E-215FDE42E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96441-4E61-E47C-E12E-530F89968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DD324-60B6-4F8E-1120-43864733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FAA8D-BE04-5B52-E788-27F00D2FE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BCC42-9CEE-4A81-22AF-8EDC6CF1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7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2963-7D25-4C88-D132-C9C4BECE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D36C2-6EEB-DF82-78E4-4006FB17A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5B69C-D8BE-E5E7-479F-B913B4ED1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E8112-8798-2287-1214-DB276E9F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E337E-0E23-051E-16CC-31CBBD12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3C10B-C454-7CD3-BBE6-B21A4AF1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2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EB0AF-0652-27F1-DFED-5F4858163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E9BA0-21CF-D63B-1AA3-48D08175B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DB46B-051F-F86F-1ED1-E446FEFDE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26DED-D872-483F-964C-A18A8C85A6AC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A9D49-67A0-3578-7E6B-1A8F722BB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4B7AD-4870-8F94-0AAE-694ECCB3C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0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92217-9E38-8559-4955-8E3CCF25BE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Twitter Data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59DA0-A2EC-7E08-88FC-71A7F3357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03/06/2022</a:t>
            </a:r>
          </a:p>
        </p:txBody>
      </p:sp>
    </p:spTree>
    <p:extLst>
      <p:ext uri="{BB962C8B-B14F-4D97-AF65-F5344CB8AC3E}">
        <p14:creationId xmlns:p14="http://schemas.microsoft.com/office/powerpoint/2010/main" val="115731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1BE8-040E-4E2A-B199-B58546E1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Metadata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1DCCB-333E-395F-3B3F-A07E5B23F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3494" cy="4351338"/>
          </a:xfrm>
        </p:spPr>
        <p:txBody>
          <a:bodyPr/>
          <a:lstStyle/>
          <a:p>
            <a:r>
              <a:rPr lang="en-US" dirty="0"/>
              <a:t># of </a:t>
            </a:r>
            <a:r>
              <a:rPr lang="en-US" b="1" dirty="0"/>
              <a:t>Users</a:t>
            </a:r>
            <a:r>
              <a:rPr lang="en-US" dirty="0"/>
              <a:t>: 491.783</a:t>
            </a:r>
          </a:p>
          <a:p>
            <a:r>
              <a:rPr lang="en-US" dirty="0"/>
              <a:t># of </a:t>
            </a:r>
            <a:r>
              <a:rPr lang="en-US" b="1" dirty="0"/>
              <a:t>Tweets</a:t>
            </a:r>
            <a:r>
              <a:rPr lang="en-US" dirty="0"/>
              <a:t>: 18.036.857</a:t>
            </a:r>
          </a:p>
          <a:p>
            <a:r>
              <a:rPr lang="en-US" dirty="0"/>
              <a:t># of </a:t>
            </a:r>
            <a:r>
              <a:rPr lang="en-US" b="1" dirty="0"/>
              <a:t>Unique Tweets</a:t>
            </a:r>
            <a:r>
              <a:rPr lang="en-US" dirty="0"/>
              <a:t>: 13.017.719</a:t>
            </a:r>
          </a:p>
          <a:p>
            <a:r>
              <a:rPr lang="en-US" dirty="0"/>
              <a:t>Daily User Download Counts</a:t>
            </a:r>
          </a:p>
          <a:p>
            <a:pPr lvl="1"/>
            <a:r>
              <a:rPr lang="en-US" dirty="0"/>
              <a:t>11.5K daily user downloads with 8 API keys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E50715-6947-8BBE-CFC8-D06F443AA638}"/>
              </a:ext>
            </a:extLst>
          </p:cNvPr>
          <p:cNvCxnSpPr>
            <a:cxnSpLocks/>
          </p:cNvCxnSpPr>
          <p:nvPr/>
        </p:nvCxnSpPr>
        <p:spPr>
          <a:xfrm>
            <a:off x="5379396" y="3570051"/>
            <a:ext cx="13813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7C9DE12-DCB1-4C9C-BF7B-34138B328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619" y="1527591"/>
            <a:ext cx="1703643" cy="5126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EB4816-ACD0-B6BD-396D-517AC083E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262" y="1825625"/>
            <a:ext cx="1703644" cy="48232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4CD5AC-5C88-D4FA-EE6F-2AD6BAA02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3905" y="1827983"/>
            <a:ext cx="1855392" cy="482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7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8CB04-FFB8-7D0E-3E81-3BB3C941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Fields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7E9B7E-53F3-1A0E-0CA6-9C28FB2E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1200" b="1" dirty="0">
                <a:highlight>
                  <a:srgbClr val="00FF00"/>
                </a:highlight>
              </a:rPr>
              <a:t>Location</a:t>
            </a:r>
            <a:r>
              <a:rPr lang="en-US" sz="1200" dirty="0">
                <a:highlight>
                  <a:srgbClr val="00FF00"/>
                </a:highlight>
              </a:rPr>
              <a:t> (‘location’)</a:t>
            </a:r>
          </a:p>
          <a:p>
            <a:r>
              <a:rPr lang="en-US" sz="1200" b="1" dirty="0">
                <a:highlight>
                  <a:srgbClr val="00FF00"/>
                </a:highlight>
              </a:rPr>
              <a:t>Description </a:t>
            </a:r>
            <a:r>
              <a:rPr lang="en-US" sz="1200" dirty="0">
                <a:highlight>
                  <a:srgbClr val="00FF00"/>
                </a:highlight>
              </a:rPr>
              <a:t>(‘description’)</a:t>
            </a:r>
          </a:p>
          <a:p>
            <a:r>
              <a:rPr lang="en-US" sz="1200" b="1" dirty="0">
                <a:highlight>
                  <a:srgbClr val="00FF00"/>
                </a:highlight>
              </a:rPr>
              <a:t>Name </a:t>
            </a:r>
            <a:r>
              <a:rPr lang="en-US" sz="1200" dirty="0">
                <a:highlight>
                  <a:srgbClr val="00FF00"/>
                </a:highlight>
              </a:rPr>
              <a:t>(‘name’)</a:t>
            </a:r>
          </a:p>
          <a:p>
            <a:r>
              <a:rPr lang="en-US" sz="1200" b="1" dirty="0">
                <a:highlight>
                  <a:srgbClr val="00FF00"/>
                </a:highlight>
              </a:rPr>
              <a:t>Username/handle</a:t>
            </a:r>
            <a:r>
              <a:rPr lang="en-US" sz="1200" dirty="0">
                <a:highlight>
                  <a:srgbClr val="00FF00"/>
                </a:highlight>
              </a:rPr>
              <a:t> (‘</a:t>
            </a:r>
            <a:r>
              <a:rPr lang="en-US" sz="1200" dirty="0" err="1">
                <a:highlight>
                  <a:srgbClr val="00FF00"/>
                </a:highlight>
              </a:rPr>
              <a:t>screen_name</a:t>
            </a:r>
            <a:r>
              <a:rPr lang="en-US" sz="1200" dirty="0">
                <a:highlight>
                  <a:srgbClr val="00FF00"/>
                </a:highlight>
              </a:rPr>
              <a:t>’)</a:t>
            </a:r>
          </a:p>
          <a:p>
            <a:r>
              <a:rPr lang="en-US" sz="1200" b="1" dirty="0">
                <a:highlight>
                  <a:srgbClr val="00FF00"/>
                </a:highlight>
              </a:rPr>
              <a:t>User ID</a:t>
            </a:r>
            <a:r>
              <a:rPr lang="en-US" sz="1200" dirty="0">
                <a:highlight>
                  <a:srgbClr val="00FF00"/>
                </a:highlight>
              </a:rPr>
              <a:t> (‘</a:t>
            </a:r>
            <a:r>
              <a:rPr lang="en-US" sz="1200" dirty="0" err="1">
                <a:highlight>
                  <a:srgbClr val="00FF00"/>
                </a:highlight>
              </a:rPr>
              <a:t>id_str</a:t>
            </a:r>
            <a:r>
              <a:rPr lang="en-US" sz="1200" dirty="0">
                <a:highlight>
                  <a:srgbClr val="00FF00"/>
                </a:highlight>
              </a:rPr>
              <a:t>’)</a:t>
            </a:r>
          </a:p>
          <a:p>
            <a:r>
              <a:rPr lang="en-US" sz="1200" b="1" dirty="0">
                <a:highlight>
                  <a:srgbClr val="00FF00"/>
                </a:highlight>
              </a:rPr>
              <a:t>Date account was created </a:t>
            </a:r>
            <a:r>
              <a:rPr lang="en-US" sz="1200" dirty="0">
                <a:highlight>
                  <a:srgbClr val="00FF00"/>
                </a:highlight>
              </a:rPr>
              <a:t>(‘</a:t>
            </a:r>
            <a:r>
              <a:rPr lang="en-US" sz="1200" dirty="0" err="1">
                <a:highlight>
                  <a:srgbClr val="00FF00"/>
                </a:highlight>
              </a:rPr>
              <a:t>created_at</a:t>
            </a:r>
            <a:r>
              <a:rPr lang="en-US" sz="1200" dirty="0">
                <a:highlight>
                  <a:srgbClr val="00FF00"/>
                </a:highlight>
              </a:rPr>
              <a:t>)</a:t>
            </a:r>
          </a:p>
          <a:p>
            <a:r>
              <a:rPr lang="en-US" sz="1200" b="1" dirty="0">
                <a:highlight>
                  <a:srgbClr val="FFFF00"/>
                </a:highlight>
              </a:rPr>
              <a:t>Province codes</a:t>
            </a:r>
            <a:r>
              <a:rPr lang="en-US" sz="1200" dirty="0">
                <a:highlight>
                  <a:srgbClr val="FFFF00"/>
                </a:highlight>
              </a:rPr>
              <a:t> (‘</a:t>
            </a:r>
            <a:r>
              <a:rPr lang="en-US" sz="1200" dirty="0" err="1">
                <a:highlight>
                  <a:srgbClr val="FFFF00"/>
                </a:highlight>
              </a:rPr>
              <a:t>province_codes</a:t>
            </a:r>
            <a:r>
              <a:rPr lang="en-US" sz="1200" dirty="0">
                <a:highlight>
                  <a:srgbClr val="FFFF00"/>
                </a:highlight>
              </a:rPr>
              <a:t>’)</a:t>
            </a:r>
            <a:r>
              <a:rPr lang="en-US" sz="1200" dirty="0"/>
              <a:t> </a:t>
            </a:r>
            <a:r>
              <a:rPr lang="en-US" sz="1200" dirty="0">
                <a:sym typeface="Wingdings" panose="05000000000000000000" pitchFamily="2" charset="2"/>
              </a:rPr>
              <a:t> Source (location, description) &amp; Province Code</a:t>
            </a:r>
            <a:endParaRPr lang="en-US" sz="1000" dirty="0"/>
          </a:p>
          <a:p>
            <a:r>
              <a:rPr lang="en-US" sz="1200" b="1" dirty="0">
                <a:highlight>
                  <a:srgbClr val="FFFF00"/>
                </a:highlight>
              </a:rPr>
              <a:t>Genders</a:t>
            </a:r>
            <a:r>
              <a:rPr lang="en-US" sz="1200" dirty="0">
                <a:highlight>
                  <a:srgbClr val="FFFF00"/>
                </a:highlight>
              </a:rPr>
              <a:t> (‘genders’)</a:t>
            </a:r>
            <a:r>
              <a:rPr lang="en-US" sz="1200" dirty="0"/>
              <a:t> </a:t>
            </a:r>
            <a:r>
              <a:rPr lang="en-US" sz="1200" dirty="0">
                <a:sym typeface="Wingdings" panose="05000000000000000000" pitchFamily="2" charset="2"/>
              </a:rPr>
              <a:t> Source (name, </a:t>
            </a:r>
            <a:r>
              <a:rPr lang="en-US" sz="1200" dirty="0" err="1">
                <a:sym typeface="Wingdings" panose="05000000000000000000" pitchFamily="2" charset="2"/>
              </a:rPr>
              <a:t>screen_name</a:t>
            </a:r>
            <a:r>
              <a:rPr lang="en-US" sz="1200" dirty="0">
                <a:sym typeface="Wingdings" panose="05000000000000000000" pitchFamily="2" charset="2"/>
              </a:rPr>
              <a:t>, description) &amp; Gender</a:t>
            </a:r>
            <a:endParaRPr lang="en-US" sz="1200" dirty="0"/>
          </a:p>
          <a:p>
            <a:r>
              <a:rPr lang="en-US" sz="1200" b="1" dirty="0">
                <a:highlight>
                  <a:srgbClr val="00FFFF"/>
                </a:highlight>
              </a:rPr>
              <a:t>Following</a:t>
            </a:r>
            <a:r>
              <a:rPr lang="en-US" sz="1200" dirty="0">
                <a:highlight>
                  <a:srgbClr val="00FFFF"/>
                </a:highlight>
              </a:rPr>
              <a:t> (‘following’) </a:t>
            </a:r>
            <a:r>
              <a:rPr lang="en-US" sz="1200" dirty="0">
                <a:highlight>
                  <a:srgbClr val="00FFFF"/>
                </a:highlight>
                <a:sym typeface="Wingdings" panose="05000000000000000000" pitchFamily="2" charset="2"/>
              </a:rPr>
              <a:t> 100 IDs by default</a:t>
            </a:r>
            <a:endParaRPr lang="en-US" sz="1200" dirty="0">
              <a:highlight>
                <a:srgbClr val="00FFFF"/>
              </a:highlight>
            </a:endParaRPr>
          </a:p>
          <a:p>
            <a:r>
              <a:rPr lang="en-US" sz="1200" b="1" dirty="0">
                <a:highlight>
                  <a:srgbClr val="00FFFF"/>
                </a:highlight>
              </a:rPr>
              <a:t>Followers</a:t>
            </a:r>
            <a:r>
              <a:rPr lang="en-US" sz="1200" dirty="0">
                <a:highlight>
                  <a:srgbClr val="00FFFF"/>
                </a:highlight>
              </a:rPr>
              <a:t> (‘followers’) </a:t>
            </a:r>
            <a:r>
              <a:rPr lang="en-US" sz="1200" dirty="0">
                <a:highlight>
                  <a:srgbClr val="00FFFF"/>
                </a:highlight>
                <a:sym typeface="Wingdings" panose="05000000000000000000" pitchFamily="2" charset="2"/>
              </a:rPr>
              <a:t> 100 IDs by default</a:t>
            </a:r>
            <a:endParaRPr lang="en-US" sz="1200" dirty="0">
              <a:highlight>
                <a:srgbClr val="00FFFF"/>
              </a:highlight>
            </a:endParaRPr>
          </a:p>
          <a:p>
            <a:r>
              <a:rPr lang="en-US" sz="1200" b="1" dirty="0">
                <a:highlight>
                  <a:srgbClr val="00FFFF"/>
                </a:highlight>
              </a:rPr>
              <a:t>Tweets</a:t>
            </a:r>
            <a:r>
              <a:rPr lang="en-US" sz="1200" dirty="0">
                <a:highlight>
                  <a:srgbClr val="00FFFF"/>
                </a:highlight>
              </a:rPr>
              <a:t> (‘tweets’)</a:t>
            </a:r>
          </a:p>
          <a:p>
            <a:pPr lvl="1"/>
            <a:r>
              <a:rPr lang="en-US" sz="1000" dirty="0">
                <a:highlight>
                  <a:srgbClr val="00FFFF"/>
                </a:highlight>
              </a:rPr>
              <a:t>We request recent </a:t>
            </a:r>
            <a:r>
              <a:rPr lang="en-US" sz="1000" b="1" dirty="0">
                <a:highlight>
                  <a:srgbClr val="00FFFF"/>
                </a:highlight>
              </a:rPr>
              <a:t>10 tweets</a:t>
            </a:r>
            <a:r>
              <a:rPr lang="en-US" sz="1000" dirty="0">
                <a:highlight>
                  <a:srgbClr val="00FFFF"/>
                </a:highlight>
              </a:rPr>
              <a:t> from users’ timelines of types: </a:t>
            </a:r>
            <a:r>
              <a:rPr lang="en-US" sz="1000" b="1" dirty="0">
                <a:highlight>
                  <a:srgbClr val="00FFFF"/>
                </a:highlight>
              </a:rPr>
              <a:t>Original</a:t>
            </a:r>
            <a:r>
              <a:rPr lang="en-US" sz="1000" dirty="0">
                <a:highlight>
                  <a:srgbClr val="00FFFF"/>
                </a:highlight>
              </a:rPr>
              <a:t>, </a:t>
            </a:r>
            <a:r>
              <a:rPr lang="en-US" sz="1000" b="1" dirty="0">
                <a:highlight>
                  <a:srgbClr val="00FFFF"/>
                </a:highlight>
              </a:rPr>
              <a:t>Reply</a:t>
            </a:r>
            <a:r>
              <a:rPr lang="en-US" sz="1000" dirty="0">
                <a:highlight>
                  <a:srgbClr val="00FFFF"/>
                </a:highlight>
              </a:rPr>
              <a:t>, </a:t>
            </a:r>
            <a:r>
              <a:rPr lang="en-US" sz="1000" b="1" dirty="0">
                <a:highlight>
                  <a:srgbClr val="00FFFF"/>
                </a:highlight>
              </a:rPr>
              <a:t>Retweet</a:t>
            </a:r>
            <a:r>
              <a:rPr lang="en-US" sz="1000" dirty="0">
                <a:highlight>
                  <a:srgbClr val="00FFFF"/>
                </a:highlight>
              </a:rPr>
              <a:t>, </a:t>
            </a:r>
            <a:r>
              <a:rPr lang="en-US" sz="1000" b="1" dirty="0">
                <a:highlight>
                  <a:srgbClr val="00FFFF"/>
                </a:highlight>
              </a:rPr>
              <a:t>Quote</a:t>
            </a:r>
          </a:p>
          <a:p>
            <a:pPr lvl="1"/>
            <a:r>
              <a:rPr lang="en-US" sz="1000" dirty="0">
                <a:highlight>
                  <a:srgbClr val="00FFFF"/>
                </a:highlight>
              </a:rPr>
              <a:t>We request recent </a:t>
            </a:r>
            <a:r>
              <a:rPr lang="en-US" sz="1000" b="1" dirty="0">
                <a:highlight>
                  <a:srgbClr val="00FFFF"/>
                </a:highlight>
              </a:rPr>
              <a:t>100 tweets</a:t>
            </a:r>
            <a:r>
              <a:rPr lang="en-US" sz="1000" dirty="0">
                <a:highlight>
                  <a:srgbClr val="00FFFF"/>
                </a:highlight>
              </a:rPr>
              <a:t> from users’ </a:t>
            </a:r>
            <a:r>
              <a:rPr lang="en-US" sz="1000" b="1" dirty="0">
                <a:highlight>
                  <a:srgbClr val="00FFFF"/>
                </a:highlight>
              </a:rPr>
              <a:t>Favorites</a:t>
            </a:r>
          </a:p>
          <a:p>
            <a:pPr lvl="1"/>
            <a:r>
              <a:rPr lang="en-US" sz="1000" dirty="0">
                <a:highlight>
                  <a:srgbClr val="00FFFF"/>
                </a:highlight>
              </a:rPr>
              <a:t>For each tweet, we get (</a:t>
            </a:r>
            <a:r>
              <a:rPr lang="en-US" sz="1000" b="1" dirty="0">
                <a:highlight>
                  <a:srgbClr val="00FFFF"/>
                </a:highlight>
              </a:rPr>
              <a:t>ref</a:t>
            </a:r>
            <a:r>
              <a:rPr lang="en-US" sz="1000" dirty="0">
                <a:highlight>
                  <a:srgbClr val="00FFFF"/>
                </a:highlight>
              </a:rPr>
              <a:t>) </a:t>
            </a:r>
            <a:r>
              <a:rPr lang="en-US" sz="1000" b="1" dirty="0">
                <a:highlight>
                  <a:srgbClr val="00FFFF"/>
                </a:highlight>
              </a:rPr>
              <a:t>tweet ID</a:t>
            </a:r>
            <a:r>
              <a:rPr lang="en-US" sz="1000" dirty="0">
                <a:highlight>
                  <a:srgbClr val="00FFFF"/>
                </a:highlight>
              </a:rPr>
              <a:t>, (</a:t>
            </a:r>
            <a:r>
              <a:rPr lang="en-US" sz="1000" b="1" dirty="0">
                <a:highlight>
                  <a:srgbClr val="00FFFF"/>
                </a:highlight>
              </a:rPr>
              <a:t>ref</a:t>
            </a:r>
            <a:r>
              <a:rPr lang="en-US" sz="1000" dirty="0">
                <a:highlight>
                  <a:srgbClr val="00FFFF"/>
                </a:highlight>
              </a:rPr>
              <a:t>) </a:t>
            </a:r>
            <a:r>
              <a:rPr lang="en-US" sz="1000" b="1" dirty="0">
                <a:highlight>
                  <a:srgbClr val="00FFFF"/>
                </a:highlight>
              </a:rPr>
              <a:t>tweet text</a:t>
            </a:r>
            <a:r>
              <a:rPr lang="en-US" sz="1000" dirty="0">
                <a:highlight>
                  <a:srgbClr val="00FFFF"/>
                </a:highlight>
              </a:rPr>
              <a:t>, </a:t>
            </a:r>
            <a:r>
              <a:rPr lang="en-US" sz="1000" b="1" dirty="0">
                <a:highlight>
                  <a:srgbClr val="00FFFF"/>
                </a:highlight>
              </a:rPr>
              <a:t>tweet type</a:t>
            </a:r>
            <a:r>
              <a:rPr lang="en-US" sz="1000" dirty="0">
                <a:highlight>
                  <a:srgbClr val="00FFFF"/>
                </a:highlight>
              </a:rPr>
              <a:t>, </a:t>
            </a:r>
            <a:r>
              <a:rPr lang="en-US" sz="1000" b="1" dirty="0">
                <a:highlight>
                  <a:srgbClr val="00FFFF"/>
                </a:highlight>
              </a:rPr>
              <a:t>tweet date</a:t>
            </a:r>
            <a:endParaRPr lang="en-US" sz="1000" dirty="0">
              <a:highlight>
                <a:srgbClr val="00FFFF"/>
              </a:highlight>
            </a:endParaRPr>
          </a:p>
          <a:p>
            <a:r>
              <a:rPr lang="en-US" sz="1200" b="1" dirty="0">
                <a:highlight>
                  <a:srgbClr val="00FFFF"/>
                </a:highlight>
              </a:rPr>
              <a:t>Following count </a:t>
            </a:r>
            <a:r>
              <a:rPr lang="en-US" sz="1200" dirty="0">
                <a:highlight>
                  <a:srgbClr val="00FFFF"/>
                </a:highlight>
              </a:rPr>
              <a:t>(‘</a:t>
            </a:r>
            <a:r>
              <a:rPr lang="en-US" sz="1200" dirty="0" err="1">
                <a:highlight>
                  <a:srgbClr val="00FFFF"/>
                </a:highlight>
              </a:rPr>
              <a:t>following_count</a:t>
            </a:r>
            <a:r>
              <a:rPr lang="en-US" sz="1200" dirty="0">
                <a:highlight>
                  <a:srgbClr val="00FFFF"/>
                </a:highlight>
              </a:rPr>
              <a:t>’)</a:t>
            </a:r>
          </a:p>
          <a:p>
            <a:r>
              <a:rPr lang="en-US" sz="1200" b="1" dirty="0">
                <a:highlight>
                  <a:srgbClr val="00FFFF"/>
                </a:highlight>
              </a:rPr>
              <a:t>Followers count </a:t>
            </a:r>
            <a:r>
              <a:rPr lang="en-US" sz="1200" dirty="0">
                <a:highlight>
                  <a:srgbClr val="00FFFF"/>
                </a:highlight>
              </a:rPr>
              <a:t>(‘</a:t>
            </a:r>
            <a:r>
              <a:rPr lang="en-US" sz="1200" dirty="0" err="1">
                <a:highlight>
                  <a:srgbClr val="00FFFF"/>
                </a:highlight>
              </a:rPr>
              <a:t>followers_count</a:t>
            </a:r>
            <a:r>
              <a:rPr lang="en-US" sz="1200" dirty="0">
                <a:highlight>
                  <a:srgbClr val="00FFFF"/>
                </a:highlight>
              </a:rPr>
              <a:t>’)</a:t>
            </a:r>
          </a:p>
          <a:p>
            <a:r>
              <a:rPr lang="en-US" sz="1200" b="1" dirty="0">
                <a:highlight>
                  <a:srgbClr val="00FFFF"/>
                </a:highlight>
              </a:rPr>
              <a:t>Date of user downloaded </a:t>
            </a:r>
            <a:r>
              <a:rPr lang="en-US" sz="1200" dirty="0">
                <a:highlight>
                  <a:srgbClr val="00FFFF"/>
                </a:highlight>
              </a:rPr>
              <a:t>(‘downloaded’)</a:t>
            </a:r>
          </a:p>
          <a:p>
            <a:r>
              <a:rPr lang="en-US" sz="1200" b="1" dirty="0">
                <a:highlight>
                  <a:srgbClr val="00FFFF"/>
                </a:highlight>
              </a:rPr>
              <a:t>Profile picture URL</a:t>
            </a:r>
            <a:r>
              <a:rPr lang="en-US" sz="1200" dirty="0">
                <a:highlight>
                  <a:srgbClr val="00FFFF"/>
                </a:highlight>
              </a:rPr>
              <a:t> (‘pp’)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29A5E3-9A5D-B356-5063-4D4527ADF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465" y="1690688"/>
            <a:ext cx="6025584" cy="16922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40C0FA-0AAE-C43B-9CF3-DEAA9A416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099" y="3563938"/>
            <a:ext cx="1700782" cy="4049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D08AE9-2122-E515-229E-65FDE3E24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1097" y="4103823"/>
            <a:ext cx="5931951" cy="16962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0AA187-8C49-E0AB-6967-607360E86C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1098" y="5934980"/>
            <a:ext cx="3044567" cy="64130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FB35EDE-1CF4-CA6D-9920-F03A006A3A2B}"/>
              </a:ext>
            </a:extLst>
          </p:cNvPr>
          <p:cNvSpPr/>
          <p:nvPr/>
        </p:nvSpPr>
        <p:spPr>
          <a:xfrm>
            <a:off x="359923" y="6176963"/>
            <a:ext cx="165371" cy="184926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753AE7-036E-F4C7-93AC-82EC5EB0A33B}"/>
              </a:ext>
            </a:extLst>
          </p:cNvPr>
          <p:cNvSpPr/>
          <p:nvPr/>
        </p:nvSpPr>
        <p:spPr>
          <a:xfrm>
            <a:off x="359923" y="6389300"/>
            <a:ext cx="165371" cy="1849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EEAE39-DA4A-72DC-D735-5AA331F4771F}"/>
              </a:ext>
            </a:extLst>
          </p:cNvPr>
          <p:cNvSpPr/>
          <p:nvPr/>
        </p:nvSpPr>
        <p:spPr>
          <a:xfrm>
            <a:off x="359922" y="6601637"/>
            <a:ext cx="165371" cy="184926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C9B2B7-8563-C40E-6611-B19C7BBAE901}"/>
              </a:ext>
            </a:extLst>
          </p:cNvPr>
          <p:cNvSpPr txBox="1"/>
          <p:nvPr/>
        </p:nvSpPr>
        <p:spPr>
          <a:xfrm>
            <a:off x="470547" y="6112431"/>
            <a:ext cx="44455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: Available in User Objects collected earlier</a:t>
            </a:r>
          </a:p>
          <a:p>
            <a:r>
              <a:rPr lang="en-US" sz="1400" dirty="0"/>
              <a:t>: Added by Ali </a:t>
            </a:r>
            <a:r>
              <a:rPr lang="en-US" sz="1400" dirty="0" err="1"/>
              <a:t>Hürriyetoğlu</a:t>
            </a:r>
            <a:endParaRPr lang="en-US" sz="1400" dirty="0"/>
          </a:p>
          <a:p>
            <a:r>
              <a:rPr lang="en-US" sz="1400" dirty="0"/>
              <a:t>: Added metadata</a:t>
            </a:r>
          </a:p>
        </p:txBody>
      </p:sp>
    </p:spTree>
    <p:extLst>
      <p:ext uri="{BB962C8B-B14F-4D97-AF65-F5344CB8AC3E}">
        <p14:creationId xmlns:p14="http://schemas.microsoft.com/office/powerpoint/2010/main" val="315126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7244-7B1C-8B35-5C25-623CE1CB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752" y="111608"/>
            <a:ext cx="10515600" cy="1325563"/>
          </a:xfrm>
        </p:spPr>
        <p:txBody>
          <a:bodyPr/>
          <a:lstStyle/>
          <a:p>
            <a:r>
              <a:rPr lang="en-US" b="1" dirty="0"/>
              <a:t>User Statistics – Location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2C2B4B-B71E-4837-9774-6A259D59B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7171"/>
            <a:ext cx="4761482" cy="55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B5A0A1-E3AE-571E-2D0C-EA20EE7DB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140" y="1999739"/>
            <a:ext cx="1939797" cy="4615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3B3080-FCE4-2315-7D0B-60DBD27C37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477" y="2169066"/>
            <a:ext cx="1825905" cy="44462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91A451-6F3F-1E9E-8AB5-EB662CBC84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1382" y="2169066"/>
            <a:ext cx="1817359" cy="44462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8DA02D-4AE9-F24C-E25E-89F6AE8A4D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48741" y="2169066"/>
            <a:ext cx="1552255" cy="444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2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E51E6-440F-1FE4-A0EA-6DC6FE55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Statistics – Gender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5DE48E-54A0-79BB-5ADE-158895676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10" y="1358912"/>
            <a:ext cx="5749047" cy="549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B054D6-7396-05A3-B52E-9D7E6FB29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350" y="2350959"/>
            <a:ext cx="3999450" cy="215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5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5CA9-8943-15F0-F22D-4562C632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Tweet Statistics – Tweet Counts by Tweet Type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4803724-DD8E-083C-2A64-BE42DBBC0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10511"/>
            <a:ext cx="5272391" cy="527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74C53C-10A3-2105-E6D8-2170D1F3C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776" y="2355943"/>
            <a:ext cx="3845658" cy="338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76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5CA9-8943-15F0-F22D-4562C632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Tweet Statistics – Tweet Counts by Year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030D200-8E0B-6790-988A-9A767839B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86" y="1416126"/>
            <a:ext cx="5236014" cy="544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B6AA3D-1E0A-C977-0477-20ED239C8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891" y="1513403"/>
            <a:ext cx="2012606" cy="525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7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336</Words>
  <Application>Microsoft Office PowerPoint</Application>
  <PresentationFormat>Widescreen</PresentationFormat>
  <Paragraphs>40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Twitter Data Report</vt:lpstr>
      <vt:lpstr>Metadata Statistics</vt:lpstr>
      <vt:lpstr>Data Fields</vt:lpstr>
      <vt:lpstr>User Statistics – Location</vt:lpstr>
      <vt:lpstr>User Statistics – Gender</vt:lpstr>
      <vt:lpstr>Tweet Statistics – Tweet Counts by Tweet Type</vt:lpstr>
      <vt:lpstr>Tweet Statistics – Tweet Counts by Year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Data Report</dc:title>
  <dc:creator>Melih Can Yardı</dc:creator>
  <cp:lastModifiedBy>Melih Can Yardı</cp:lastModifiedBy>
  <cp:revision>10</cp:revision>
  <dcterms:created xsi:type="dcterms:W3CDTF">2022-05-09T11:54:38Z</dcterms:created>
  <dcterms:modified xsi:type="dcterms:W3CDTF">2022-06-03T10:10:49Z</dcterms:modified>
</cp:coreProperties>
</file>