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1" r:id="rId4"/>
    <p:sldId id="266" r:id="rId5"/>
    <p:sldId id="267" r:id="rId6"/>
    <p:sldId id="260" r:id="rId7"/>
    <p:sldId id="262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03A6F-0203-876C-924B-42D8316C43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E8D3-72BB-DEB5-BE27-6C7D63CB0E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8D8F7-C425-42D5-8DBE-A7843940D53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0F948-A01E-43B2-D686-7130B2BA6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44409-89BF-895F-648F-35065991F2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2DBB1-2B9B-4D8A-B5D8-42D543A4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0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DEE84-CD86-442C-88F5-CC4F1C45F98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110B-30F8-4CCB-A776-C67AA54F4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https://github.com/politusanalytics/add-metadata-to-twitter-user-objects/blob/main/province_gender_available-metadata_statistics.ipynb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5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opposed to the second slide, the total number of tweets in this slide takes referenced tweets (“reply” and “quote”) as a single tweet (for example, if a tweet is reply to another tweet, this statistic counts both as a single tweet, since they are a single tweet object in the “tweets” parameter).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0110B-30F8-4CCB-A776-C67AA54F4D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4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85F-2953-35FA-190A-E151F8F6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6DB3B-6B1B-C9D4-893A-7492D9D4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3A08-47A9-1978-0406-9A05E452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10A0-87CF-F41C-DA9D-30D505C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03E8-D738-4A1C-64CE-273FAEC8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D0FA-CC9B-76D2-4127-A2D25740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F4CE-A881-17EE-252D-E1DE4E7F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A3F8-43AF-B336-83B3-30A164E5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9024-D47F-0BF3-5E21-CFD93669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7AE9-B5E1-A8E0-06C9-46E4B3A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FED70-C110-469A-C027-06A8EE14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291C6-4670-5601-684C-EF1AEF82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B582-8D27-B487-28D3-7C7A374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FBC5-3453-7562-A268-5B97A411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A37A-B77F-DB98-8F1F-DAB4EFF1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62B-A873-FA9D-808A-DCA84342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3375-DFF1-80AB-7B6D-B7A08F50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8238-AE10-5E8D-E9C1-08D9C0AE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13AE-C077-90A3-04E8-C4EFE71D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3D11-E1B8-C342-2A82-B9C6E77E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1BF0-D9E8-7A61-9A3F-A711D3D8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2D6F-92A9-419D-9675-42385FF0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6162-0850-9ED0-D792-5EABD481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CA01-74C9-A768-4537-106AD617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F511-9BEE-5BBA-69F6-87F21646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417F-6382-6A71-9A2E-65EAA9F8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1ACC-2F33-FAEF-F1AA-B75A18908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847E-6802-7E4B-DDAD-AD668C46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B744-345B-B648-A587-457B87C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29-C2EE-5BFB-6C0A-5A9A67F8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FB21-1D12-A32E-E322-010E5855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3062-F2AF-995D-3EC8-320A64CC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04B1-892C-51FD-8CAC-8D30DE04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28F7B-AE37-319C-1BBC-07570297C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E07D-6470-7422-1910-DAA74ED0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4F08B-FE66-6D6C-109F-2AF44B1C8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1112E-245F-8379-D8E6-2A38F22F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3461-5951-6161-1667-2B6974E4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BA4FE-A21A-9547-E60B-B0E0CE5D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D741-6653-7A49-7488-F6D3F83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74EE-C82C-CB5F-B1F8-71AB6FB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32098-D527-EAC9-16C7-B3424005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3CAC-8FF7-BE34-CAEC-1E36D76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78D51-194A-AAC5-ABA3-21A487E8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18A7F-F35C-9ABF-6099-ED167B3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422B-6632-2F8C-F1B1-974EC70F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2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A3E-5FE7-D9BD-4E73-35244050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B796-0C7B-2844-8A0E-215FDE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6441-4E61-E47C-E12E-530F8996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D324-60B6-4F8E-1120-43864733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AA8D-BE04-5B52-E788-27F00D2F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BCC42-9CEE-4A81-22AF-8EDC6CF1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963-7D25-4C88-D132-C9C4BEC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D36C2-6EEB-DF82-78E4-4006FB17A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B69C-D8BE-E5E7-479F-B913B4ED1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8112-8798-2287-1214-DB276E9F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6DED-D872-483F-964C-A18A8C85A6A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E337E-0E23-051E-16CC-31CBBD1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10B-C454-7CD3-BBE6-B21A4AF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B0AF-0652-27F1-DFED-5F485816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E9BA0-21CF-D63B-1AA3-48D08175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B46B-051F-F86F-1ED1-E446FEFD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6DED-D872-483F-964C-A18A8C85A6A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9D49-67A0-3578-7E6B-1A8F722B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B7AD-4870-8F94-0AAE-694ECCB3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DF5D3-34F3-4C6A-B758-071B8FACE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2217-9E38-8559-4955-8E3CCF25B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Twitter Data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59DA0-A2EC-7E08-88FC-71A7F3357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27/07/2022</a:t>
            </a:r>
          </a:p>
        </p:txBody>
      </p:sp>
    </p:spTree>
    <p:extLst>
      <p:ext uri="{BB962C8B-B14F-4D97-AF65-F5344CB8AC3E}">
        <p14:creationId xmlns:p14="http://schemas.microsoft.com/office/powerpoint/2010/main" val="115731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Year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9B8D5FF-CBF2-6800-8C70-370149BC9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7517" r="7967" b="5324"/>
          <a:stretch/>
        </p:blipFill>
        <p:spPr>
          <a:xfrm>
            <a:off x="1029641" y="1353383"/>
            <a:ext cx="5321281" cy="5504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02876-6EF3-164E-6B7C-83CB1134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11" y="1396067"/>
            <a:ext cx="2165479" cy="533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1BE8-040E-4E2A-B199-B58546E1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DCCB-333E-395F-3B3F-A07E5B23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3494" cy="4351338"/>
          </a:xfrm>
        </p:spPr>
        <p:txBody>
          <a:bodyPr/>
          <a:lstStyle/>
          <a:p>
            <a:r>
              <a:rPr lang="en-US" dirty="0"/>
              <a:t># of </a:t>
            </a:r>
            <a:r>
              <a:rPr lang="en-US" b="1" dirty="0"/>
              <a:t>Users</a:t>
            </a:r>
            <a:r>
              <a:rPr lang="en-US" dirty="0"/>
              <a:t>: 867.934</a:t>
            </a:r>
          </a:p>
          <a:p>
            <a:r>
              <a:rPr lang="en-US" dirty="0"/>
              <a:t># of </a:t>
            </a:r>
            <a:r>
              <a:rPr lang="en-US" b="1" dirty="0"/>
              <a:t>Tweets</a:t>
            </a:r>
            <a:r>
              <a:rPr lang="en-US" dirty="0"/>
              <a:t>: 32.098.727</a:t>
            </a:r>
          </a:p>
          <a:p>
            <a:r>
              <a:rPr lang="en-US" dirty="0"/>
              <a:t># of </a:t>
            </a:r>
            <a:r>
              <a:rPr lang="en-US" b="1" dirty="0"/>
              <a:t>Unique Tweets</a:t>
            </a:r>
            <a:r>
              <a:rPr lang="en-US" dirty="0"/>
              <a:t>: 21.865.425</a:t>
            </a:r>
          </a:p>
          <a:p>
            <a:r>
              <a:rPr lang="en-US" dirty="0"/>
              <a:t>Daily User Download Counts</a:t>
            </a:r>
          </a:p>
          <a:p>
            <a:pPr lvl="1"/>
            <a:r>
              <a:rPr lang="en-US" dirty="0"/>
              <a:t>≈11.5K daily user downloads with 8 API keys</a:t>
            </a:r>
          </a:p>
          <a:p>
            <a:pPr lvl="1"/>
            <a:r>
              <a:rPr lang="en-US" dirty="0"/>
              <a:t>≈1.4K daily user downloads with 1 API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E50715-6947-8BBE-CFC8-D06F443AA638}"/>
              </a:ext>
            </a:extLst>
          </p:cNvPr>
          <p:cNvCxnSpPr>
            <a:cxnSpLocks/>
          </p:cNvCxnSpPr>
          <p:nvPr/>
        </p:nvCxnSpPr>
        <p:spPr>
          <a:xfrm>
            <a:off x="5379396" y="3570051"/>
            <a:ext cx="11867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02C846-34F8-22FE-C02A-34015D41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65" y="1341524"/>
            <a:ext cx="1281484" cy="5240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1ABC2-C165-4DF5-712C-A4EC6C2B8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446" y="1341524"/>
            <a:ext cx="1281485" cy="5132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DF3241-5944-CEC0-EC9A-B1EB654C7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237" y="1341524"/>
            <a:ext cx="1298492" cy="54022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7C1C09-15CC-5E46-32D0-130857907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2419" y="1338198"/>
            <a:ext cx="1252412" cy="53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7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CB04-FFB8-7D0E-3E81-3BB3C941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Fields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7E9B7E-53F3-1A0E-0CA6-9C28FB2E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Location</a:t>
            </a:r>
            <a:r>
              <a:rPr lang="en-US" sz="1200" dirty="0">
                <a:highlight>
                  <a:srgbClr val="00FF00"/>
                </a:highlight>
              </a:rPr>
              <a:t> (‘location’)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Description </a:t>
            </a:r>
            <a:r>
              <a:rPr lang="en-US" sz="1200" dirty="0">
                <a:highlight>
                  <a:srgbClr val="00FF00"/>
                </a:highlight>
              </a:rPr>
              <a:t>(‘description’)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Name </a:t>
            </a:r>
            <a:r>
              <a:rPr lang="en-US" sz="1200" dirty="0">
                <a:highlight>
                  <a:srgbClr val="00FF00"/>
                </a:highlight>
              </a:rPr>
              <a:t>(‘name’)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Username/handle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screen_name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User ID</a:t>
            </a:r>
            <a:r>
              <a:rPr lang="en-US" sz="1200" dirty="0">
                <a:highlight>
                  <a:srgbClr val="00FF00"/>
                </a:highlight>
              </a:rPr>
              <a:t> (‘</a:t>
            </a:r>
            <a:r>
              <a:rPr lang="en-US" sz="1200" dirty="0" err="1">
                <a:highlight>
                  <a:srgbClr val="00FF00"/>
                </a:highlight>
              </a:rPr>
              <a:t>id_str</a:t>
            </a:r>
            <a:r>
              <a:rPr lang="en-US" sz="1200" dirty="0">
                <a:highlight>
                  <a:srgbClr val="00FF00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00"/>
                </a:highlight>
              </a:rPr>
              <a:t>Date account was created </a:t>
            </a:r>
            <a:r>
              <a:rPr lang="en-US" sz="1200" dirty="0">
                <a:highlight>
                  <a:srgbClr val="00FF00"/>
                </a:highlight>
              </a:rPr>
              <a:t>(‘</a:t>
            </a:r>
            <a:r>
              <a:rPr lang="en-US" sz="1200" dirty="0" err="1">
                <a:highlight>
                  <a:srgbClr val="00FF00"/>
                </a:highlight>
              </a:rPr>
              <a:t>created_at</a:t>
            </a:r>
            <a:r>
              <a:rPr lang="en-US" sz="1200" dirty="0">
                <a:highlight>
                  <a:srgbClr val="00FF00"/>
                </a:highlight>
              </a:rPr>
              <a:t>)</a:t>
            </a:r>
          </a:p>
          <a:p>
            <a:r>
              <a:rPr lang="en-US" sz="1200" b="1" dirty="0">
                <a:highlight>
                  <a:srgbClr val="FFFF00"/>
                </a:highlight>
              </a:rPr>
              <a:t>Province codes</a:t>
            </a:r>
            <a:r>
              <a:rPr lang="en-US" sz="1200" dirty="0">
                <a:highlight>
                  <a:srgbClr val="FFFF00"/>
                </a:highlight>
              </a:rPr>
              <a:t> (‘</a:t>
            </a:r>
            <a:r>
              <a:rPr lang="en-US" sz="1200" dirty="0" err="1">
                <a:highlight>
                  <a:srgbClr val="FFFF00"/>
                </a:highlight>
              </a:rPr>
              <a:t>province_codes</a:t>
            </a:r>
            <a:r>
              <a:rPr lang="en-US" sz="1200" dirty="0">
                <a:highlight>
                  <a:srgbClr val="FFFF00"/>
                </a:highlight>
              </a:rPr>
              <a:t>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(location, description) &amp; Province Code</a:t>
            </a:r>
            <a:endParaRPr lang="en-US" sz="1000" dirty="0"/>
          </a:p>
          <a:p>
            <a:r>
              <a:rPr lang="en-US" sz="1200" b="1" dirty="0">
                <a:highlight>
                  <a:srgbClr val="FFFF00"/>
                </a:highlight>
              </a:rPr>
              <a:t>Genders</a:t>
            </a:r>
            <a:r>
              <a:rPr lang="en-US" sz="1200" dirty="0">
                <a:highlight>
                  <a:srgbClr val="FFFF00"/>
                </a:highlight>
              </a:rPr>
              <a:t> (‘genders’)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Source (name, </a:t>
            </a:r>
            <a:r>
              <a:rPr lang="en-US" sz="1200" dirty="0" err="1">
                <a:sym typeface="Wingdings" panose="05000000000000000000" pitchFamily="2" charset="2"/>
              </a:rPr>
              <a:t>screen_name</a:t>
            </a:r>
            <a:r>
              <a:rPr lang="en-US" sz="1200" dirty="0">
                <a:sym typeface="Wingdings" panose="05000000000000000000" pitchFamily="2" charset="2"/>
              </a:rPr>
              <a:t>, description) &amp; Gender</a:t>
            </a:r>
            <a:endParaRPr lang="en-US" sz="1200" dirty="0"/>
          </a:p>
          <a:p>
            <a:r>
              <a:rPr lang="en-US" sz="1200" b="1" dirty="0">
                <a:highlight>
                  <a:srgbClr val="00FFFF"/>
                </a:highlight>
              </a:rPr>
              <a:t>Following</a:t>
            </a:r>
            <a:r>
              <a:rPr lang="en-US" sz="1200" dirty="0">
                <a:highlight>
                  <a:srgbClr val="00FFFF"/>
                </a:highlight>
              </a:rPr>
              <a:t> (‘following’)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Followers</a:t>
            </a:r>
            <a:r>
              <a:rPr lang="en-US" sz="1200" dirty="0">
                <a:highlight>
                  <a:srgbClr val="00FFFF"/>
                </a:highlight>
              </a:rPr>
              <a:t> (‘followers’)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 100 IDs by default</a:t>
            </a:r>
            <a:endParaRPr lang="en-US" sz="1200" dirty="0">
              <a:highlight>
                <a:srgbClr val="00FFFF"/>
              </a:highlight>
            </a:endParaRPr>
          </a:p>
          <a:p>
            <a:r>
              <a:rPr lang="en-US" sz="1200" b="1" dirty="0">
                <a:highlight>
                  <a:srgbClr val="00FFFF"/>
                </a:highlight>
              </a:rPr>
              <a:t>Tweets</a:t>
            </a:r>
            <a:r>
              <a:rPr lang="en-US" sz="1200" dirty="0">
                <a:highlight>
                  <a:srgbClr val="00FFFF"/>
                </a:highlight>
              </a:rPr>
              <a:t> (‘tweets’)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recent </a:t>
            </a:r>
            <a:r>
              <a:rPr lang="en-US" sz="1000" b="1" dirty="0">
                <a:highlight>
                  <a:srgbClr val="00FFFF"/>
                </a:highlight>
              </a:rPr>
              <a:t>10 tweets</a:t>
            </a:r>
            <a:r>
              <a:rPr lang="en-US" sz="1000" dirty="0">
                <a:highlight>
                  <a:srgbClr val="00FFFF"/>
                </a:highlight>
              </a:rPr>
              <a:t> from users’ timelines of types: </a:t>
            </a:r>
            <a:r>
              <a:rPr lang="en-US" sz="1000" b="1" dirty="0">
                <a:highlight>
                  <a:srgbClr val="00FFFF"/>
                </a:highlight>
              </a:rPr>
              <a:t>Original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 err="1">
                <a:highlight>
                  <a:srgbClr val="00FFFF"/>
                </a:highlight>
              </a:rPr>
              <a:t>Retweet</a:t>
            </a:r>
            <a:r>
              <a:rPr lang="en-US" sz="1000" dirty="0" err="1">
                <a:highlight>
                  <a:srgbClr val="00FFFF"/>
                </a:highlight>
              </a:rPr>
              <a:t>,R</a:t>
            </a:r>
            <a:r>
              <a:rPr lang="en-US" sz="1000" b="1" dirty="0" err="1">
                <a:highlight>
                  <a:srgbClr val="00FFFF"/>
                </a:highlight>
              </a:rPr>
              <a:t>eply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Quote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We request recent </a:t>
            </a:r>
            <a:r>
              <a:rPr lang="en-US" sz="1000" b="1" dirty="0">
                <a:highlight>
                  <a:srgbClr val="00FFFF"/>
                </a:highlight>
              </a:rPr>
              <a:t>100 tweets</a:t>
            </a:r>
            <a:r>
              <a:rPr lang="en-US" sz="1000" dirty="0">
                <a:highlight>
                  <a:srgbClr val="00FFFF"/>
                </a:highlight>
              </a:rPr>
              <a:t> from users’ </a:t>
            </a:r>
            <a:r>
              <a:rPr lang="en-US" sz="1000" b="1" dirty="0">
                <a:highlight>
                  <a:srgbClr val="00FFFF"/>
                </a:highlight>
              </a:rPr>
              <a:t>Favorites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For each tweet, we get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ID</a:t>
            </a:r>
            <a:r>
              <a:rPr lang="en-US" sz="1000" dirty="0">
                <a:highlight>
                  <a:srgbClr val="00FFFF"/>
                </a:highlight>
              </a:rPr>
              <a:t>, (</a:t>
            </a:r>
            <a:r>
              <a:rPr lang="en-US" sz="1000" b="1" dirty="0">
                <a:highlight>
                  <a:srgbClr val="00FFFF"/>
                </a:highlight>
              </a:rPr>
              <a:t>ref</a:t>
            </a:r>
            <a:r>
              <a:rPr lang="en-US" sz="1000" dirty="0">
                <a:highlight>
                  <a:srgbClr val="00FFFF"/>
                </a:highlight>
              </a:rPr>
              <a:t>) </a:t>
            </a:r>
            <a:r>
              <a:rPr lang="en-US" sz="1000" b="1" dirty="0">
                <a:highlight>
                  <a:srgbClr val="00FFFF"/>
                </a:highlight>
              </a:rPr>
              <a:t>tweet text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type</a:t>
            </a:r>
            <a:r>
              <a:rPr lang="en-US" sz="1000" dirty="0">
                <a:highlight>
                  <a:srgbClr val="00FFFF"/>
                </a:highlight>
              </a:rPr>
              <a:t>, </a:t>
            </a:r>
            <a:r>
              <a:rPr lang="en-US" sz="1000" b="1" dirty="0">
                <a:highlight>
                  <a:srgbClr val="00FFFF"/>
                </a:highlight>
              </a:rPr>
              <a:t>tweet date</a:t>
            </a:r>
          </a:p>
          <a:p>
            <a:pPr lvl="1"/>
            <a:r>
              <a:rPr lang="en-US" sz="1000" dirty="0">
                <a:highlight>
                  <a:srgbClr val="00FFFF"/>
                </a:highlight>
              </a:rPr>
              <a:t>For each tweet, we added </a:t>
            </a:r>
            <a:r>
              <a:rPr lang="en-US" sz="1000" b="1" dirty="0">
                <a:highlight>
                  <a:srgbClr val="00FFFF"/>
                </a:highlight>
              </a:rPr>
              <a:t>sentiment scores </a:t>
            </a:r>
            <a:r>
              <a:rPr lang="en-US" sz="1000" dirty="0">
                <a:highlight>
                  <a:srgbClr val="00FFFF"/>
                </a:highlight>
              </a:rPr>
              <a:t>(negative, neutral, positive) and </a:t>
            </a:r>
            <a:r>
              <a:rPr lang="en-US" sz="1000" b="1" dirty="0">
                <a:highlight>
                  <a:srgbClr val="00FFFF"/>
                </a:highlight>
              </a:rPr>
              <a:t>named</a:t>
            </a:r>
            <a:r>
              <a:rPr lang="en-US" sz="1000" dirty="0">
                <a:highlight>
                  <a:srgbClr val="00FFFF"/>
                </a:highlight>
              </a:rPr>
              <a:t> </a:t>
            </a:r>
            <a:r>
              <a:rPr lang="en-US" sz="1000" b="1" dirty="0">
                <a:highlight>
                  <a:srgbClr val="00FFFF"/>
                </a:highlight>
              </a:rPr>
              <a:t>entities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Following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following_count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Followers count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followers_count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Date of user downloaded </a:t>
            </a:r>
            <a:r>
              <a:rPr lang="en-US" sz="1200" dirty="0">
                <a:highlight>
                  <a:srgbClr val="00FFFF"/>
                </a:highlight>
              </a:rPr>
              <a:t>(‘downloaded’)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Profile picture URL</a:t>
            </a:r>
            <a:r>
              <a:rPr lang="en-US" sz="1200" dirty="0">
                <a:highlight>
                  <a:srgbClr val="00FFFF"/>
                </a:highlight>
              </a:rPr>
              <a:t> (‘pp’)</a:t>
            </a:r>
          </a:p>
          <a:p>
            <a:r>
              <a:rPr lang="en-US" sz="1200" b="1" dirty="0">
                <a:highlight>
                  <a:srgbClr val="00FFFF"/>
                </a:highlight>
              </a:rPr>
              <a:t>Demographic predictions </a:t>
            </a:r>
            <a:r>
              <a:rPr lang="en-US" sz="1200" dirty="0">
                <a:highlight>
                  <a:srgbClr val="00FFFF"/>
                </a:highlight>
              </a:rPr>
              <a:t>(‘</a:t>
            </a:r>
            <a:r>
              <a:rPr lang="en-US" sz="1200" dirty="0" err="1">
                <a:highlight>
                  <a:srgbClr val="00FFFF"/>
                </a:highlight>
              </a:rPr>
              <a:t>demog_pred</a:t>
            </a:r>
            <a:r>
              <a:rPr lang="en-US" sz="1200" dirty="0">
                <a:highlight>
                  <a:srgbClr val="00FFFF"/>
                </a:highlight>
              </a:rPr>
              <a:t>’)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B35EDE-1CF4-CA6D-9920-F03A006A3A2B}"/>
              </a:ext>
            </a:extLst>
          </p:cNvPr>
          <p:cNvSpPr/>
          <p:nvPr/>
        </p:nvSpPr>
        <p:spPr>
          <a:xfrm>
            <a:off x="359923" y="6176963"/>
            <a:ext cx="165371" cy="18492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753AE7-036E-F4C7-93AC-82EC5EB0A33B}"/>
              </a:ext>
            </a:extLst>
          </p:cNvPr>
          <p:cNvSpPr/>
          <p:nvPr/>
        </p:nvSpPr>
        <p:spPr>
          <a:xfrm>
            <a:off x="359923" y="6389300"/>
            <a:ext cx="165371" cy="184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EAE39-DA4A-72DC-D735-5AA331F4771F}"/>
              </a:ext>
            </a:extLst>
          </p:cNvPr>
          <p:cNvSpPr/>
          <p:nvPr/>
        </p:nvSpPr>
        <p:spPr>
          <a:xfrm>
            <a:off x="359922" y="6601637"/>
            <a:ext cx="165371" cy="184926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C9B2B7-8563-C40E-6611-B19C7BBAE901}"/>
              </a:ext>
            </a:extLst>
          </p:cNvPr>
          <p:cNvSpPr txBox="1"/>
          <p:nvPr/>
        </p:nvSpPr>
        <p:spPr>
          <a:xfrm>
            <a:off x="470547" y="6112431"/>
            <a:ext cx="4445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: Available in User Objects collected earlier</a:t>
            </a:r>
          </a:p>
          <a:p>
            <a:r>
              <a:rPr lang="en-US" sz="1400" dirty="0"/>
              <a:t>: Added by Ali </a:t>
            </a:r>
            <a:r>
              <a:rPr lang="en-US" sz="1400" dirty="0" err="1"/>
              <a:t>Hürriyetoğlu</a:t>
            </a:r>
            <a:endParaRPr lang="en-US" sz="1400" dirty="0"/>
          </a:p>
          <a:p>
            <a:r>
              <a:rPr lang="en-US" sz="1400" dirty="0"/>
              <a:t>: Added metadata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EF68C-5E26-6205-F9B6-9A133DE20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3"/>
          <a:stretch/>
        </p:blipFill>
        <p:spPr>
          <a:xfrm>
            <a:off x="6096000" y="1047640"/>
            <a:ext cx="4514580" cy="2099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55BB4-7487-E373-6BD7-EAC969741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97" y="3212196"/>
            <a:ext cx="2925795" cy="7502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5288A0-DA15-A99E-614C-FDB1680FDC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11"/>
          <a:stretch/>
        </p:blipFill>
        <p:spPr>
          <a:xfrm>
            <a:off x="6342434" y="5366138"/>
            <a:ext cx="3313900" cy="135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D0C109-9D25-2253-F138-301F393F76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34" t="1907"/>
          <a:stretch/>
        </p:blipFill>
        <p:spPr>
          <a:xfrm>
            <a:off x="6271097" y="3956624"/>
            <a:ext cx="4817527" cy="13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96C9-047B-195F-BE2C-37B288E1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Types &amp;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47C1-494B-F1CD-2731-B1EF2ED9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Original</a:t>
            </a:r>
            <a:r>
              <a:rPr lang="en-US" sz="2400" dirty="0"/>
              <a:t>: “</a:t>
            </a:r>
            <a:r>
              <a:rPr lang="en-US" sz="2400" dirty="0" err="1"/>
              <a:t>twt_id_str</a:t>
            </a:r>
            <a:r>
              <a:rPr lang="en-US" sz="2400" dirty="0"/>
              <a:t>”, “</a:t>
            </a:r>
            <a:r>
              <a:rPr lang="en-US" sz="2400" dirty="0" err="1"/>
              <a:t>twt_txt</a:t>
            </a:r>
            <a:r>
              <a:rPr lang="en-US" sz="2400" dirty="0"/>
              <a:t>”, “type”,</a:t>
            </a:r>
          </a:p>
          <a:p>
            <a:pPr marL="0" indent="0">
              <a:buNone/>
            </a:pPr>
            <a:r>
              <a:rPr lang="en-US" sz="2400" dirty="0"/>
              <a:t>	      “</a:t>
            </a:r>
            <a:r>
              <a:rPr lang="en-US" sz="2400" dirty="0" err="1"/>
              <a:t>twt_date</a:t>
            </a:r>
            <a:r>
              <a:rPr lang="en-US" sz="2400" dirty="0"/>
              <a:t>”, “</a:t>
            </a:r>
            <a:r>
              <a:rPr lang="en-US" sz="2400" dirty="0" err="1"/>
              <a:t>senti</a:t>
            </a:r>
            <a:r>
              <a:rPr lang="en-US" sz="2400" dirty="0"/>
              <a:t>” (sentiment),</a:t>
            </a:r>
          </a:p>
          <a:p>
            <a:pPr marL="0" indent="0">
              <a:buNone/>
            </a:pPr>
            <a:r>
              <a:rPr lang="en-US" sz="2400" dirty="0"/>
              <a:t>	       “</a:t>
            </a:r>
            <a:r>
              <a:rPr lang="en-US" sz="2400" dirty="0" err="1"/>
              <a:t>n_ent</a:t>
            </a:r>
            <a:r>
              <a:rPr lang="en-US" sz="2400" dirty="0"/>
              <a:t>” (named entities)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Retweet</a:t>
            </a:r>
            <a:r>
              <a:rPr lang="en-US" sz="2400" dirty="0"/>
              <a:t>: “</a:t>
            </a:r>
            <a:r>
              <a:rPr lang="en-US" sz="2400" dirty="0" err="1"/>
              <a:t>ref_twt_id_str</a:t>
            </a:r>
            <a:r>
              <a:rPr lang="en-US" sz="2400" dirty="0"/>
              <a:t>”, “</a:t>
            </a:r>
            <a:r>
              <a:rPr lang="en-US" sz="2400" dirty="0" err="1"/>
              <a:t>ref_twt_txt</a:t>
            </a:r>
            <a:r>
              <a:rPr lang="en-US" sz="2400" dirty="0"/>
              <a:t>”,</a:t>
            </a:r>
          </a:p>
          <a:p>
            <a:pPr marL="0" indent="0">
              <a:buNone/>
            </a:pPr>
            <a:r>
              <a:rPr lang="en-US" sz="2400" dirty="0"/>
              <a:t>	       “</a:t>
            </a:r>
            <a:r>
              <a:rPr lang="en-US" sz="2400" dirty="0" err="1"/>
              <a:t>ref_usr_id_str</a:t>
            </a:r>
            <a:r>
              <a:rPr lang="en-US" sz="2400" dirty="0"/>
              <a:t>”, “type”, “</a:t>
            </a:r>
            <a:r>
              <a:rPr lang="en-US" sz="2400" dirty="0" err="1"/>
              <a:t>twt_date</a:t>
            </a:r>
            <a:r>
              <a:rPr lang="en-US" sz="2400" dirty="0"/>
              <a:t>”,</a:t>
            </a:r>
          </a:p>
          <a:p>
            <a:pPr marL="0" indent="0">
              <a:buNone/>
            </a:pPr>
            <a:r>
              <a:rPr lang="en-US" sz="2400" dirty="0"/>
              <a:t>	       “</a:t>
            </a:r>
            <a:r>
              <a:rPr lang="en-US" sz="2400" dirty="0" err="1"/>
              <a:t>ref_senti</a:t>
            </a:r>
            <a:r>
              <a:rPr lang="en-US" sz="2400" dirty="0"/>
              <a:t>” (sentiment),</a:t>
            </a:r>
          </a:p>
          <a:p>
            <a:pPr marL="0" indent="0">
              <a:buNone/>
            </a:pPr>
            <a:r>
              <a:rPr lang="en-US" sz="2400" dirty="0"/>
              <a:t>	       “</a:t>
            </a:r>
            <a:r>
              <a:rPr lang="en-US" sz="2400" dirty="0" err="1"/>
              <a:t>ref_n_ent</a:t>
            </a:r>
            <a:r>
              <a:rPr lang="en-US" sz="2400" dirty="0"/>
              <a:t>” (named entities)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6FFDC-C425-D969-D854-9F0633A0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836" y="1825625"/>
            <a:ext cx="3740046" cy="200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67D9F-E343-5ACC-148A-BA11B7F14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26" y="4138700"/>
            <a:ext cx="4945203" cy="19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7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96C9-047B-195F-BE2C-37B288E1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Types &amp;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47C1-494B-F1CD-2731-B1EF2ED9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Favorite</a:t>
            </a:r>
            <a:r>
              <a:rPr lang="en-US" sz="2400" dirty="0"/>
              <a:t>: “</a:t>
            </a:r>
            <a:r>
              <a:rPr lang="en-US" sz="2400" dirty="0" err="1"/>
              <a:t>ref_twt_id_str</a:t>
            </a:r>
            <a:r>
              <a:rPr lang="en-US" sz="2400" dirty="0"/>
              <a:t>”, “</a:t>
            </a:r>
            <a:r>
              <a:rPr lang="en-US" sz="2400" dirty="0" err="1"/>
              <a:t>ref_twt_txt</a:t>
            </a:r>
            <a:r>
              <a:rPr lang="en-US" sz="2400" dirty="0"/>
              <a:t>”,</a:t>
            </a:r>
          </a:p>
          <a:p>
            <a:pPr marL="0" indent="0">
              <a:buNone/>
            </a:pPr>
            <a:r>
              <a:rPr lang="en-US" sz="2400" dirty="0"/>
              <a:t>	       “</a:t>
            </a:r>
            <a:r>
              <a:rPr lang="en-US" sz="2400" dirty="0" err="1"/>
              <a:t>ref_usr_id_str</a:t>
            </a:r>
            <a:r>
              <a:rPr lang="en-US" sz="2400" dirty="0"/>
              <a:t>”, “type”, “</a:t>
            </a:r>
            <a:r>
              <a:rPr lang="en-US" sz="2400" dirty="0" err="1"/>
              <a:t>twt_date</a:t>
            </a:r>
            <a:r>
              <a:rPr lang="en-US" sz="2400" dirty="0"/>
              <a:t>”,</a:t>
            </a:r>
          </a:p>
          <a:p>
            <a:pPr marL="0" indent="0">
              <a:buNone/>
            </a:pPr>
            <a:r>
              <a:rPr lang="en-US" sz="2400" dirty="0"/>
              <a:t>	       “</a:t>
            </a:r>
            <a:r>
              <a:rPr lang="en-US" sz="2400" dirty="0" err="1"/>
              <a:t>ref_senti</a:t>
            </a:r>
            <a:r>
              <a:rPr lang="en-US" sz="2400" dirty="0"/>
              <a:t>”, “</a:t>
            </a:r>
            <a:r>
              <a:rPr lang="en-US" sz="2400" dirty="0" err="1"/>
              <a:t>ref_n_ent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Reply</a:t>
            </a:r>
            <a:r>
              <a:rPr lang="en-US" sz="2400" dirty="0"/>
              <a:t>: “</a:t>
            </a:r>
            <a:r>
              <a:rPr lang="en-US" sz="2400" dirty="0" err="1"/>
              <a:t>twt_id_str</a:t>
            </a:r>
            <a:r>
              <a:rPr lang="en-US" sz="2400" dirty="0"/>
              <a:t>”, “</a:t>
            </a:r>
            <a:r>
              <a:rPr lang="en-US" sz="2400" dirty="0" err="1"/>
              <a:t>twt_txt</a:t>
            </a:r>
            <a:r>
              <a:rPr lang="en-US" sz="2400" dirty="0"/>
              <a:t>”, “</a:t>
            </a:r>
            <a:r>
              <a:rPr lang="en-US" sz="2400" dirty="0" err="1"/>
              <a:t>ref_twt_id_str</a:t>
            </a:r>
            <a:r>
              <a:rPr lang="en-US" sz="2400" dirty="0"/>
              <a:t>”,</a:t>
            </a:r>
          </a:p>
          <a:p>
            <a:pPr marL="0" indent="0">
              <a:buNone/>
            </a:pPr>
            <a:r>
              <a:rPr lang="en-US" sz="2400" dirty="0"/>
              <a:t>	  “</a:t>
            </a:r>
            <a:r>
              <a:rPr lang="en-US" sz="2400" dirty="0" err="1"/>
              <a:t>ref_twt_txt</a:t>
            </a:r>
            <a:r>
              <a:rPr lang="en-US" sz="2400" dirty="0"/>
              <a:t>”, “</a:t>
            </a:r>
            <a:r>
              <a:rPr lang="en-US" sz="2400" dirty="0" err="1"/>
              <a:t>ref_usr_id_str</a:t>
            </a:r>
            <a:r>
              <a:rPr lang="en-US" sz="2400" dirty="0"/>
              <a:t>”, “type”,</a:t>
            </a:r>
          </a:p>
          <a:p>
            <a:pPr marL="0" indent="0">
              <a:buNone/>
            </a:pPr>
            <a:r>
              <a:rPr lang="en-US" sz="2400" dirty="0"/>
              <a:t>	  “</a:t>
            </a:r>
            <a:r>
              <a:rPr lang="en-US" sz="2400" dirty="0" err="1"/>
              <a:t>twt_date</a:t>
            </a:r>
            <a:r>
              <a:rPr lang="en-US" sz="2400" dirty="0"/>
              <a:t>”, “</a:t>
            </a:r>
            <a:r>
              <a:rPr lang="en-US" sz="2400" dirty="0" err="1"/>
              <a:t>ref_senti</a:t>
            </a:r>
            <a:r>
              <a:rPr lang="en-US" sz="2400" dirty="0"/>
              <a:t>”, “</a:t>
            </a:r>
            <a:r>
              <a:rPr lang="en-US" sz="2400" dirty="0" err="1"/>
              <a:t>ref_n_ent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Quote</a:t>
            </a:r>
            <a:r>
              <a:rPr lang="en-US" sz="2400" dirty="0"/>
              <a:t>: “</a:t>
            </a:r>
            <a:r>
              <a:rPr lang="en-US" sz="2400" dirty="0" err="1"/>
              <a:t>twt_id_str</a:t>
            </a:r>
            <a:r>
              <a:rPr lang="en-US" sz="2400" dirty="0"/>
              <a:t>”, “</a:t>
            </a:r>
            <a:r>
              <a:rPr lang="en-US" sz="2400" dirty="0" err="1"/>
              <a:t>twt_txt</a:t>
            </a:r>
            <a:r>
              <a:rPr lang="en-US" sz="2400" dirty="0"/>
              <a:t>”, “</a:t>
            </a:r>
            <a:r>
              <a:rPr lang="en-US" sz="2400" dirty="0" err="1"/>
              <a:t>ref_twt_id_str</a:t>
            </a:r>
            <a:r>
              <a:rPr lang="en-US" sz="2400" dirty="0"/>
              <a:t>”,</a:t>
            </a:r>
          </a:p>
          <a:p>
            <a:pPr marL="0" indent="0">
              <a:buNone/>
            </a:pPr>
            <a:r>
              <a:rPr lang="en-US" sz="2400" dirty="0"/>
              <a:t>	    “</a:t>
            </a:r>
            <a:r>
              <a:rPr lang="en-US" sz="2400" dirty="0" err="1"/>
              <a:t>ref_twt_txt</a:t>
            </a:r>
            <a:r>
              <a:rPr lang="en-US" sz="2400" dirty="0"/>
              <a:t>”, “</a:t>
            </a:r>
            <a:r>
              <a:rPr lang="en-US" sz="2400" dirty="0" err="1"/>
              <a:t>ref_usr_id_str</a:t>
            </a:r>
            <a:r>
              <a:rPr lang="en-US" sz="2400" dirty="0"/>
              <a:t>”, “type”,</a:t>
            </a:r>
          </a:p>
          <a:p>
            <a:pPr marL="0" indent="0">
              <a:buNone/>
            </a:pPr>
            <a:r>
              <a:rPr lang="en-US" sz="2400" dirty="0"/>
              <a:t>	    “</a:t>
            </a:r>
            <a:r>
              <a:rPr lang="en-US" sz="2400" dirty="0" err="1"/>
              <a:t>twt_date</a:t>
            </a:r>
            <a:r>
              <a:rPr lang="en-US" sz="2400" dirty="0"/>
              <a:t>”, “</a:t>
            </a:r>
            <a:r>
              <a:rPr lang="en-US" sz="2400" dirty="0" err="1"/>
              <a:t>ref_senti</a:t>
            </a:r>
            <a:r>
              <a:rPr lang="en-US" sz="2400" dirty="0"/>
              <a:t>”, “</a:t>
            </a:r>
            <a:r>
              <a:rPr lang="en-US" sz="2400" dirty="0" err="1"/>
              <a:t>ref_n_ent</a:t>
            </a:r>
            <a:r>
              <a:rPr lang="en-US" sz="2400" dirty="0"/>
              <a:t>”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5F394-C4F2-5215-8F4B-5153597B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559" y="1667592"/>
            <a:ext cx="3352694" cy="1584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721A3-8E07-3CFA-1898-634D95DA9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559" y="3605409"/>
            <a:ext cx="3137725" cy="1369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515F11-43FC-C81B-7724-1329FC3B2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559" y="5239679"/>
            <a:ext cx="2848697" cy="15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2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7244-7B1C-8B35-5C25-623CE1CB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52" y="111608"/>
            <a:ext cx="10515600" cy="1325563"/>
          </a:xfrm>
        </p:spPr>
        <p:txBody>
          <a:bodyPr/>
          <a:lstStyle/>
          <a:p>
            <a:r>
              <a:rPr lang="en-US" b="1" dirty="0"/>
              <a:t>User Statistics – Location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881B4F9-932C-09B8-E53F-B8CB11E293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r="8141" b="8227"/>
          <a:stretch/>
        </p:blipFill>
        <p:spPr>
          <a:xfrm>
            <a:off x="625408" y="1094622"/>
            <a:ext cx="4724805" cy="5651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644315-9FDA-34B8-96DA-0F26FDE7C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957" y="1546697"/>
            <a:ext cx="1601693" cy="49079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BFB1DF-3358-FC4E-EC57-9F0AE6933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957" y="1544615"/>
            <a:ext cx="1895806" cy="4814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E1878A-3190-337D-137D-72B737EC5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954" y="1542524"/>
            <a:ext cx="1562077" cy="47559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7E527-7EBF-848D-88F1-8E1DCCD1B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223" y="1593871"/>
            <a:ext cx="1606100" cy="48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51E6-440F-1FE4-A0EA-6DC6FE55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Statistics – Gender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66CD12E-6355-2312-F5CC-EEEE6A82B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t="7517" r="6808" b="7234"/>
          <a:stretch/>
        </p:blipFill>
        <p:spPr>
          <a:xfrm>
            <a:off x="838200" y="1447141"/>
            <a:ext cx="5680953" cy="5410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E6E78F-AB3E-851E-71DC-78DF063C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473" y="2401476"/>
            <a:ext cx="4281348" cy="205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51E6-440F-1FE4-A0EA-6DC6FE55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Statistics – Activity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776C2D6-3084-10C1-7211-5F7FE6424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" t="7658" r="5980" b="5325"/>
          <a:stretch/>
        </p:blipFill>
        <p:spPr>
          <a:xfrm>
            <a:off x="838200" y="1295741"/>
            <a:ext cx="5585242" cy="5562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54C930-7FD3-31C1-60F1-9D5133ECF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58" y="2062395"/>
            <a:ext cx="5363183" cy="414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CA9-8943-15F0-F22D-4562C632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Tweet Statistics – Tweet Counts by Tweet Type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3DE6524-A661-F6E2-189F-07B980237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" t="7942" r="8960" b="7092"/>
          <a:stretch/>
        </p:blipFill>
        <p:spPr>
          <a:xfrm>
            <a:off x="1139759" y="1404008"/>
            <a:ext cx="5317414" cy="545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42EA0-008E-2842-644B-D94BA650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506" y="2222664"/>
            <a:ext cx="4274682" cy="38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662</Words>
  <Application>Microsoft Office PowerPoint</Application>
  <PresentationFormat>Widescreen</PresentationFormat>
  <Paragraphs>67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Twitter Data Report</vt:lpstr>
      <vt:lpstr>Metadata Statistics</vt:lpstr>
      <vt:lpstr>Data Fields</vt:lpstr>
      <vt:lpstr>Tweet Types &amp; Fields</vt:lpstr>
      <vt:lpstr>Tweet Types &amp; Fields</vt:lpstr>
      <vt:lpstr>User Statistics – Location</vt:lpstr>
      <vt:lpstr>User Statistics – Gender</vt:lpstr>
      <vt:lpstr>User Statistics – Activity</vt:lpstr>
      <vt:lpstr>Tweet Statistics – Tweet Counts by Tweet Type</vt:lpstr>
      <vt:lpstr>Tweet Statistics – Tweet Counts by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Report</dc:title>
  <dc:creator>Melih Can Yardı</dc:creator>
  <cp:lastModifiedBy>Melih Can Yardı</cp:lastModifiedBy>
  <cp:revision>16</cp:revision>
  <dcterms:created xsi:type="dcterms:W3CDTF">2022-05-09T11:54:38Z</dcterms:created>
  <dcterms:modified xsi:type="dcterms:W3CDTF">2022-07-27T01:17:33Z</dcterms:modified>
</cp:coreProperties>
</file>