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83" r:id="rId3"/>
    <p:sldId id="257" r:id="rId4"/>
    <p:sldId id="263" r:id="rId5"/>
    <p:sldId id="258" r:id="rId6"/>
    <p:sldId id="260" r:id="rId7"/>
    <p:sldId id="265" r:id="rId8"/>
    <p:sldId id="262" r:id="rId9"/>
    <p:sldId id="261" r:id="rId10"/>
    <p:sldId id="266" r:id="rId11"/>
    <p:sldId id="267" r:id="rId12"/>
    <p:sldId id="269" r:id="rId13"/>
    <p:sldId id="268" r:id="rId14"/>
    <p:sldId id="270" r:id="rId15"/>
    <p:sldId id="272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92" r:id="rId25"/>
    <p:sldId id="287" r:id="rId26"/>
    <p:sldId id="290" r:id="rId27"/>
    <p:sldId id="291" r:id="rId28"/>
    <p:sldId id="289" r:id="rId29"/>
    <p:sldId id="293" r:id="rId30"/>
    <p:sldId id="294" r:id="rId31"/>
    <p:sldId id="295" r:id="rId32"/>
    <p:sldId id="296" r:id="rId33"/>
    <p:sldId id="297" r:id="rId34"/>
    <p:sldId id="298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CA14E-EE3B-48BC-BF99-6E9E1411F4CC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A951A-B7C8-44B4-8A3B-12BE92479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69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A951A-B7C8-44B4-8A3B-12BE92479F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9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A951A-B7C8-44B4-8A3B-12BE92479F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1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A951A-B7C8-44B4-8A3B-12BE92479F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7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A951A-B7C8-44B4-8A3B-12BE92479F8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A951A-B7C8-44B4-8A3B-12BE92479F8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A951A-B7C8-44B4-8A3B-12BE92479F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1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3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8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88545141-B907-41E9-8841-47F1DE723F9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60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7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2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5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9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5141-B907-41E9-8841-47F1DE723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4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1. Refresher on the general linear model, interactions, and contrasts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UCL Linguistics workshop on mixed-effects modelling in R</a:t>
            </a:r>
          </a:p>
          <a:p>
            <a:r>
              <a:rPr lang="en-GB" dirty="0" smtClean="0"/>
              <a:t>18-20 May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 interaction again, with the continuous IV </a:t>
            </a:r>
            <a:r>
              <a:rPr lang="en-GB" dirty="0" err="1" smtClean="0"/>
              <a:t>centered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122"/>
            <a:ext cx="8295861" cy="124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Interpreting interactions: crossed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076"/>
            <a:ext cx="10515601" cy="27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5375"/>
            <a:ext cx="6000750" cy="5434841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 smtClean="0"/>
              <a:t> is the slope of the regression line of </a:t>
            </a:r>
            <a:r>
              <a:rPr lang="en-GB" i="1" dirty="0" smtClean="0"/>
              <a:t>Time</a:t>
            </a:r>
            <a:r>
              <a:rPr lang="en-GB" dirty="0" smtClean="0"/>
              <a:t> for </a:t>
            </a:r>
            <a:r>
              <a:rPr lang="en-GB" i="1" dirty="0" smtClean="0"/>
              <a:t>Diet1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Time:Diet2</a:t>
            </a:r>
            <a:r>
              <a:rPr lang="en-GB" dirty="0" smtClean="0"/>
              <a:t> is how much different the slope of the regression line of </a:t>
            </a:r>
            <a:r>
              <a:rPr lang="en-GB" i="1" dirty="0" smtClean="0"/>
              <a:t>Time</a:t>
            </a:r>
            <a:r>
              <a:rPr lang="en-GB" dirty="0" smtClean="0"/>
              <a:t> is for </a:t>
            </a:r>
            <a:r>
              <a:rPr lang="en-GB" i="1" dirty="0" smtClean="0"/>
              <a:t>Diet2</a:t>
            </a:r>
            <a:r>
              <a:rPr lang="en-GB" dirty="0" smtClean="0"/>
              <a:t> than it was for </a:t>
            </a:r>
            <a:r>
              <a:rPr lang="en-GB" i="1" dirty="0" smtClean="0"/>
              <a:t>Diet1</a:t>
            </a:r>
          </a:p>
          <a:p>
            <a:pPr lvl="1"/>
            <a:r>
              <a:rPr lang="en-GB" dirty="0" smtClean="0"/>
              <a:t>6.71 + 1.9 = slope of 8.61</a:t>
            </a:r>
          </a:p>
          <a:p>
            <a:r>
              <a:rPr lang="en-GB" dirty="0" smtClean="0"/>
              <a:t>etc.</a:t>
            </a:r>
          </a:p>
          <a:p>
            <a:endParaRPr lang="en-GB" dirty="0"/>
          </a:p>
          <a:p>
            <a:r>
              <a:rPr lang="en-GB" dirty="0" smtClean="0"/>
              <a:t>Interpretation: For any given condition’s regression line, test whether it’s different from the baseline condition’s regression 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Interpreting interactions: nested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3280"/>
            <a:ext cx="10515599" cy="26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Interactions in a nested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4434"/>
            <a:ext cx="6000750" cy="4003606"/>
          </a:xfrm>
        </p:spPr>
        <p:txBody>
          <a:bodyPr>
            <a:normAutofit/>
          </a:bodyPr>
          <a:lstStyle/>
          <a:p>
            <a:r>
              <a:rPr lang="en-GB" dirty="0" smtClean="0"/>
              <a:t>Now each condition has its own regression line in the model summary</a:t>
            </a:r>
          </a:p>
          <a:p>
            <a:endParaRPr lang="en-GB" dirty="0"/>
          </a:p>
          <a:p>
            <a:r>
              <a:rPr lang="en-GB" dirty="0" smtClean="0"/>
              <a:t>Interpretation: For any given condition’s regression line, test whether it’s significantly different </a:t>
            </a:r>
            <a:r>
              <a:rPr lang="en-GB" smtClean="0"/>
              <a:t>from </a:t>
            </a:r>
            <a:r>
              <a:rPr lang="en-GB" i="1" smtClean="0"/>
              <a:t>zero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62" y="715973"/>
            <a:ext cx="9073076" cy="54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Now let’s recreate these interaction tests with two categorical variables (rather than a categorical and a continuous), using </a:t>
            </a:r>
            <a:r>
              <a:rPr lang="en-GB" i="1" dirty="0" smtClean="0"/>
              <a:t>real psycholinguistic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171"/>
            <a:ext cx="10515600" cy="26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effects and dummy coding?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029"/>
            <a:ext cx="10515600" cy="3141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5794" y="1276906"/>
            <a:ext cx="627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(See also http</a:t>
            </a:r>
            <a:r>
              <a:rPr lang="en-GB" dirty="0"/>
              <a:t>://users.ox.ac.uk/~</a:t>
            </a:r>
            <a:r>
              <a:rPr lang="en-GB" dirty="0" smtClean="0"/>
              <a:t>cpgl0080/coding_schemes.html)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6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Deviation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4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 of dummy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2869"/>
            <a:ext cx="6000750" cy="3924093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Intercept:</a:t>
            </a:r>
            <a:r>
              <a:rPr lang="en-GB" b="1" dirty="0" smtClean="0">
                <a:solidFill>
                  <a:srgbClr val="0070C0"/>
                </a:solidFill>
              </a:rPr>
              <a:t> 5</a:t>
            </a:r>
          </a:p>
          <a:p>
            <a:r>
              <a:rPr lang="en-GB" i="1" dirty="0" err="1" smtClean="0">
                <a:solidFill>
                  <a:srgbClr val="FF0000"/>
                </a:solidFill>
              </a:rPr>
              <a:t>b</a:t>
            </a:r>
            <a:r>
              <a:rPr lang="en-GB" baseline="-25000" dirty="0" err="1" smtClean="0">
                <a:solidFill>
                  <a:srgbClr val="FF0000"/>
                </a:solidFill>
              </a:rPr>
              <a:t>condition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b="1" dirty="0" smtClean="0">
                <a:solidFill>
                  <a:srgbClr val="FF0000"/>
                </a:solidFill>
              </a:rPr>
              <a:t>-2</a:t>
            </a:r>
          </a:p>
          <a:p>
            <a:endParaRPr lang="en-GB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Ŷ = 5 + </a:t>
            </a:r>
            <a:r>
              <a:rPr lang="en-GB" baseline="30000" dirty="0" smtClean="0"/>
              <a:t>-</a:t>
            </a:r>
            <a:r>
              <a:rPr lang="en-GB" dirty="0" smtClean="0"/>
              <a:t>2</a:t>
            </a:r>
            <a:r>
              <a:rPr lang="en-GB" i="1" dirty="0" smtClean="0"/>
              <a:t>x</a:t>
            </a:r>
            <a:r>
              <a:rPr lang="en-GB" baseline="-25000" dirty="0" smtClean="0"/>
              <a:t>condition</a:t>
            </a:r>
          </a:p>
          <a:p>
            <a:pPr marL="0" indent="0">
              <a:buNone/>
            </a:pPr>
            <a:endParaRPr lang="en-GB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i="1" dirty="0" err="1" smtClean="0"/>
              <a:t>x</a:t>
            </a:r>
            <a:r>
              <a:rPr lang="en-GB" baseline="-25000" dirty="0" err="1" smtClean="0"/>
              <a:t>condition</a:t>
            </a:r>
            <a:r>
              <a:rPr lang="en-GB" dirty="0"/>
              <a:t> </a:t>
            </a:r>
            <a:r>
              <a:rPr lang="en-GB" dirty="0" smtClean="0"/>
              <a:t>can be either 0 or 1. So Ŷ will be {5 + </a:t>
            </a:r>
            <a:r>
              <a:rPr lang="en-GB" baseline="30000" dirty="0" smtClean="0"/>
              <a:t>-</a:t>
            </a:r>
            <a:r>
              <a:rPr lang="en-GB" dirty="0" smtClean="0"/>
              <a:t>2*0 = 5} or {5 + </a:t>
            </a:r>
            <a:r>
              <a:rPr lang="en-GB" baseline="30000" dirty="0" smtClean="0"/>
              <a:t>-</a:t>
            </a:r>
            <a:r>
              <a:rPr lang="en-GB" dirty="0" smtClean="0"/>
              <a:t>2*1 = 3}</a:t>
            </a:r>
            <a:endParaRPr lang="en-GB" baseline="-25000" dirty="0" smtClean="0"/>
          </a:p>
          <a:p>
            <a:pPr marL="0" indent="0">
              <a:buNone/>
            </a:pPr>
            <a:endParaRPr lang="en-GB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593496" y="2239617"/>
            <a:ext cx="4002156" cy="0"/>
          </a:xfrm>
          <a:prstGeom prst="line">
            <a:avLst/>
          </a:prstGeom>
          <a:ln w="1270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6633029" y="2252869"/>
            <a:ext cx="493485" cy="1448274"/>
          </a:xfrm>
          <a:prstGeom prst="lef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4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at: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http://users.ox.ac.uk/~cpgl0080/UCL_Rworkshop/</a:t>
            </a:r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4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 of deviation coding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564467" y="2994360"/>
            <a:ext cx="4002156" cy="0"/>
          </a:xfrm>
          <a:prstGeom prst="line">
            <a:avLst/>
          </a:prstGeom>
          <a:ln w="1270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6633029" y="2238355"/>
            <a:ext cx="478971" cy="756005"/>
          </a:xfrm>
          <a:prstGeom prst="lef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/>
          <p:cNvSpPr/>
          <p:nvPr/>
        </p:nvSpPr>
        <p:spPr>
          <a:xfrm>
            <a:off x="6640289" y="3058416"/>
            <a:ext cx="478971" cy="642728"/>
          </a:xfrm>
          <a:prstGeom prst="lef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252869"/>
            <a:ext cx="6000750" cy="3924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0070C0"/>
                </a:solidFill>
              </a:rPr>
              <a:t>Intercept:</a:t>
            </a:r>
            <a:r>
              <a:rPr lang="en-GB" b="1" dirty="0" smtClean="0">
                <a:solidFill>
                  <a:srgbClr val="0070C0"/>
                </a:solidFill>
              </a:rPr>
              <a:t> 4</a:t>
            </a:r>
          </a:p>
          <a:p>
            <a:r>
              <a:rPr lang="en-GB" i="1" dirty="0" err="1" smtClean="0">
                <a:solidFill>
                  <a:srgbClr val="FF0000"/>
                </a:solidFill>
              </a:rPr>
              <a:t>b</a:t>
            </a:r>
            <a:r>
              <a:rPr lang="en-GB" baseline="-25000" dirty="0" err="1" smtClean="0">
                <a:solidFill>
                  <a:srgbClr val="FF0000"/>
                </a:solidFill>
              </a:rPr>
              <a:t>condition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b="1" dirty="0" smtClean="0">
                <a:solidFill>
                  <a:srgbClr val="FF0000"/>
                </a:solidFill>
              </a:rPr>
              <a:t>-2</a:t>
            </a:r>
          </a:p>
          <a:p>
            <a:endParaRPr lang="en-GB" b="1" i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Ŷ = 4 + </a:t>
            </a:r>
            <a:r>
              <a:rPr lang="en-GB" baseline="30000" dirty="0" smtClean="0"/>
              <a:t>-</a:t>
            </a:r>
            <a:r>
              <a:rPr lang="en-GB" dirty="0" smtClean="0"/>
              <a:t>2</a:t>
            </a:r>
            <a:r>
              <a:rPr lang="en-GB" i="1" dirty="0" smtClean="0"/>
              <a:t>x</a:t>
            </a:r>
            <a:r>
              <a:rPr lang="en-GB" baseline="-25000" dirty="0" smtClean="0"/>
              <a:t>condition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i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i="1" dirty="0" err="1" smtClean="0"/>
              <a:t>x</a:t>
            </a:r>
            <a:r>
              <a:rPr lang="en-GB" baseline="-25000" dirty="0" err="1" smtClean="0"/>
              <a:t>condition</a:t>
            </a:r>
            <a:r>
              <a:rPr lang="en-GB" dirty="0" smtClean="0"/>
              <a:t> can be either -.5 or .5. So Ŷ will be {4 + </a:t>
            </a:r>
            <a:r>
              <a:rPr lang="en-GB" baseline="30000" dirty="0" smtClean="0"/>
              <a:t>-</a:t>
            </a:r>
            <a:r>
              <a:rPr lang="en-GB" dirty="0" smtClean="0"/>
              <a:t>2*.5 = 3} or {4 + </a:t>
            </a:r>
            <a:r>
              <a:rPr lang="en-GB" baseline="30000" dirty="0" smtClean="0"/>
              <a:t>-</a:t>
            </a:r>
            <a:r>
              <a:rPr lang="en-GB" dirty="0" smtClean="0"/>
              <a:t>2</a:t>
            </a:r>
            <a:r>
              <a:rPr lang="en-GB" baseline="30000" dirty="0" smtClean="0"/>
              <a:t>*-.</a:t>
            </a:r>
            <a:r>
              <a:rPr lang="en-GB" dirty="0" smtClean="0"/>
              <a:t>5 = 5}</a:t>
            </a:r>
            <a:endParaRPr lang="en-GB" baseline="-25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8803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Dummy coding in an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4143" cy="4351338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Intercept:</a:t>
            </a:r>
            <a:r>
              <a:rPr lang="en-GB" b="1" dirty="0" smtClean="0">
                <a:solidFill>
                  <a:srgbClr val="0070C0"/>
                </a:solidFill>
              </a:rPr>
              <a:t> 5</a:t>
            </a:r>
          </a:p>
          <a:p>
            <a:r>
              <a:rPr lang="en-GB" i="1" dirty="0" err="1" smtClean="0">
                <a:solidFill>
                  <a:srgbClr val="FF0000"/>
                </a:solidFill>
              </a:rPr>
              <a:t>b</a:t>
            </a:r>
            <a:r>
              <a:rPr lang="en-GB" baseline="-25000" dirty="0" err="1" smtClean="0">
                <a:solidFill>
                  <a:srgbClr val="FF0000"/>
                </a:solidFill>
              </a:rPr>
              <a:t>Avs.B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GB" i="1" dirty="0" smtClean="0">
                <a:solidFill>
                  <a:srgbClr val="FF0000"/>
                </a:solidFill>
              </a:rPr>
              <a:t>b</a:t>
            </a:r>
            <a:r>
              <a:rPr lang="en-GB" baseline="-25000" dirty="0" smtClean="0">
                <a:solidFill>
                  <a:srgbClr val="FF0000"/>
                </a:solidFill>
              </a:rPr>
              <a:t>1vs.2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b="1" dirty="0" smtClean="0">
                <a:solidFill>
                  <a:srgbClr val="FF0000"/>
                </a:solidFill>
              </a:rPr>
              <a:t>-2</a:t>
            </a:r>
            <a:endParaRPr lang="en-GB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Since</a:t>
            </a:r>
            <a:r>
              <a:rPr lang="en-GB" i="1" dirty="0" smtClean="0"/>
              <a:t> </a:t>
            </a:r>
            <a:r>
              <a:rPr lang="en-GB" i="1" dirty="0" err="1" smtClean="0"/>
              <a:t>x</a:t>
            </a:r>
            <a:r>
              <a:rPr lang="en-GB" baseline="-25000" dirty="0" err="1" smtClean="0"/>
              <a:t>Avs.B</a:t>
            </a:r>
            <a:r>
              <a:rPr lang="en-GB" dirty="0" smtClean="0"/>
              <a:t> can have values of 0 or 1, and so can </a:t>
            </a:r>
            <a:r>
              <a:rPr lang="en-GB" i="1" dirty="0" smtClean="0"/>
              <a:t>x</a:t>
            </a:r>
            <a:r>
              <a:rPr lang="en-GB" baseline="-25000" dirty="0" smtClean="0"/>
              <a:t>1vs.2</a:t>
            </a:r>
            <a:r>
              <a:rPr lang="en-GB" dirty="0" smtClean="0"/>
              <a:t>, this means the effect of </a:t>
            </a:r>
            <a:r>
              <a:rPr lang="en-GB" i="1" dirty="0" err="1" smtClean="0"/>
              <a:t>b</a:t>
            </a:r>
            <a:r>
              <a:rPr lang="en-GB" baseline="-25000" dirty="0" err="1" smtClean="0"/>
              <a:t>Avs.B</a:t>
            </a:r>
            <a:r>
              <a:rPr lang="en-GB" dirty="0" smtClean="0"/>
              <a:t> is the effect when </a:t>
            </a:r>
            <a:r>
              <a:rPr lang="en-GB" i="1" dirty="0" smtClean="0"/>
              <a:t>x</a:t>
            </a:r>
            <a:r>
              <a:rPr lang="en-GB" baseline="-25000" dirty="0" smtClean="0"/>
              <a:t>1vs.2</a:t>
            </a:r>
            <a:r>
              <a:rPr lang="en-GB" dirty="0" smtClean="0"/>
              <a:t>==0, i.e., only the dark bars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 coding in an interaction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6114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0070C0"/>
                </a:solidFill>
              </a:rPr>
              <a:t>Intercept:</a:t>
            </a:r>
            <a:r>
              <a:rPr lang="en-GB" b="1" dirty="0" smtClean="0">
                <a:solidFill>
                  <a:srgbClr val="0070C0"/>
                </a:solidFill>
              </a:rPr>
              <a:t> 4</a:t>
            </a:r>
          </a:p>
          <a:p>
            <a:r>
              <a:rPr lang="en-GB" i="1" dirty="0" err="1" smtClean="0">
                <a:solidFill>
                  <a:srgbClr val="FF0000"/>
                </a:solidFill>
              </a:rPr>
              <a:t>b</a:t>
            </a:r>
            <a:r>
              <a:rPr lang="en-GB" baseline="-25000" dirty="0" err="1" smtClean="0">
                <a:solidFill>
                  <a:srgbClr val="FF0000"/>
                </a:solidFill>
              </a:rPr>
              <a:t>Avs.B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GB" i="1" dirty="0" smtClean="0">
                <a:solidFill>
                  <a:srgbClr val="FF0000"/>
                </a:solidFill>
              </a:rPr>
              <a:t>b</a:t>
            </a:r>
            <a:r>
              <a:rPr lang="en-GB" baseline="-25000" dirty="0" smtClean="0">
                <a:solidFill>
                  <a:srgbClr val="FF0000"/>
                </a:solidFill>
              </a:rPr>
              <a:t>1vs.2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b="1" dirty="0" smtClean="0">
                <a:solidFill>
                  <a:srgbClr val="FF0000"/>
                </a:solidFill>
              </a:rPr>
              <a:t>0</a:t>
            </a:r>
            <a:endParaRPr lang="en-GB" b="1" i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Since</a:t>
            </a:r>
            <a:r>
              <a:rPr lang="en-GB" i="1" dirty="0" smtClean="0"/>
              <a:t> </a:t>
            </a:r>
            <a:r>
              <a:rPr lang="en-GB" i="1" dirty="0" err="1" smtClean="0"/>
              <a:t>x</a:t>
            </a:r>
            <a:r>
              <a:rPr lang="en-GB" baseline="-25000" dirty="0" err="1" smtClean="0"/>
              <a:t>Avs.B</a:t>
            </a:r>
            <a:r>
              <a:rPr lang="en-GB" dirty="0" smtClean="0"/>
              <a:t> and </a:t>
            </a:r>
            <a:r>
              <a:rPr lang="en-GB" i="1" dirty="0" smtClean="0"/>
              <a:t>x</a:t>
            </a:r>
            <a:r>
              <a:rPr lang="en-GB" baseline="-25000" dirty="0" smtClean="0"/>
              <a:t>1vs.2 </a:t>
            </a:r>
            <a:r>
              <a:rPr lang="en-GB" dirty="0" smtClean="0"/>
              <a:t>have values of </a:t>
            </a:r>
            <a:r>
              <a:rPr lang="en-GB" baseline="30000" dirty="0" smtClean="0"/>
              <a:t>-</a:t>
            </a:r>
            <a:r>
              <a:rPr lang="en-GB" dirty="0" smtClean="0"/>
              <a:t>.5 or .5, this means the effect of </a:t>
            </a:r>
            <a:r>
              <a:rPr lang="en-GB" i="1" dirty="0" err="1" smtClean="0"/>
              <a:t>b</a:t>
            </a:r>
            <a:r>
              <a:rPr lang="en-GB" baseline="-25000" dirty="0" err="1" smtClean="0"/>
              <a:t>Avs.B</a:t>
            </a:r>
            <a:r>
              <a:rPr lang="en-GB" dirty="0" smtClean="0"/>
              <a:t> is the effect when </a:t>
            </a:r>
            <a:r>
              <a:rPr lang="en-GB" i="1" dirty="0" smtClean="0"/>
              <a:t>x</a:t>
            </a:r>
            <a:r>
              <a:rPr lang="en-GB" baseline="-25000" dirty="0" smtClean="0"/>
              <a:t>1vs.2</a:t>
            </a:r>
            <a:r>
              <a:rPr lang="en-GB" dirty="0" smtClean="0"/>
              <a:t>==0, i.e., at the ‘mean’ level of ‘1vs.2’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61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Take-home message on interaction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care about simple effects at each level of some factor, then use </a:t>
            </a:r>
            <a:r>
              <a:rPr lang="en-GB" b="1" u="sng" dirty="0" smtClean="0"/>
              <a:t>dummy coding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If you want to be able to look at your results like an ANOVA table (i.e. if you care about main effects and “main interactions”), then use </a:t>
            </a:r>
            <a:r>
              <a:rPr lang="en-GB" b="1" u="sng" dirty="0" smtClean="0"/>
              <a:t>deviation coding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784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Deviation coding vs. sum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Although these terms are often used interchangeably, technically deviation coding usually means (in R, at least) coding contrasts as -.5 and .5, whereas sum coding means coding as </a:t>
            </a:r>
            <a:r>
              <a:rPr lang="en-US" dirty="0"/>
              <a:t>‑</a:t>
            </a:r>
            <a:r>
              <a:rPr lang="en-US" dirty="0" smtClean="0"/>
              <a:t>1 and 1</a:t>
            </a:r>
          </a:p>
          <a:p>
            <a:endParaRPr lang="en-US" dirty="0"/>
          </a:p>
          <a:p>
            <a:r>
              <a:rPr lang="en-US" dirty="0" smtClean="0"/>
              <a:t>What’s the difference?</a:t>
            </a:r>
          </a:p>
          <a:p>
            <a:pPr lvl="1"/>
            <a:r>
              <a:rPr lang="en-US" dirty="0" smtClean="0"/>
              <a:t>(-.5, 5) deviation coding is useful for binomial (2-level) factors</a:t>
            </a:r>
          </a:p>
          <a:p>
            <a:pPr lvl="1"/>
            <a:r>
              <a:rPr lang="en-US" dirty="0" smtClean="0"/>
              <a:t>(-1, 1) sum coding can be useful for </a:t>
            </a:r>
            <a:r>
              <a:rPr lang="en-US" dirty="0" err="1" smtClean="0"/>
              <a:t>polytomous</a:t>
            </a:r>
            <a:r>
              <a:rPr lang="en-US" dirty="0" smtClean="0"/>
              <a:t> (&gt;2-level) factors</a:t>
            </a:r>
          </a:p>
          <a:p>
            <a:endParaRPr lang="en-US" dirty="0"/>
          </a:p>
          <a:p>
            <a:r>
              <a:rPr lang="en-US" dirty="0" smtClean="0"/>
              <a:t>Same p-values, just different interpretation of the coefficient estimates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4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binomial factor, deviation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0750" cy="4351338"/>
          </a:xfrm>
        </p:spPr>
        <p:txBody>
          <a:bodyPr/>
          <a:lstStyle/>
          <a:p>
            <a:r>
              <a:rPr lang="en-GB" dirty="0" smtClean="0"/>
              <a:t>Deviation coding tells us how much </a:t>
            </a:r>
            <a:r>
              <a:rPr lang="en-GB" i="1" dirty="0" smtClean="0"/>
              <a:t>the two levels differ from each other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48813"/>
            <a:ext cx="6000750" cy="3361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binomial factor, sum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0750" cy="4351338"/>
          </a:xfrm>
        </p:spPr>
        <p:txBody>
          <a:bodyPr/>
          <a:lstStyle/>
          <a:p>
            <a:r>
              <a:rPr lang="en-GB" dirty="0" smtClean="0"/>
              <a:t>Sum coding tells us how much </a:t>
            </a:r>
            <a:r>
              <a:rPr lang="en-GB" i="1" dirty="0" smtClean="0"/>
              <a:t>the non-reference level differs from the grand mean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0044"/>
            <a:ext cx="5715000" cy="32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polytomous</a:t>
            </a:r>
            <a:r>
              <a:rPr lang="en-GB" dirty="0" smtClean="0"/>
              <a:t> factor, deviation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0750" cy="4351338"/>
          </a:xfrm>
        </p:spPr>
        <p:txBody>
          <a:bodyPr/>
          <a:lstStyle/>
          <a:p>
            <a:r>
              <a:rPr lang="en-GB" dirty="0" smtClean="0"/>
              <a:t>Deviation coding tells us </a:t>
            </a:r>
            <a:r>
              <a:rPr lang="en-GB" i="1" dirty="0" smtClean="0"/>
              <a:t>2× how much a given level differs from the grand mean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3006794"/>
            <a:ext cx="5153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polytomous</a:t>
            </a:r>
            <a:r>
              <a:rPr lang="en-GB" dirty="0" smtClean="0"/>
              <a:t> factor, sum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0750" cy="4351338"/>
          </a:xfrm>
        </p:spPr>
        <p:txBody>
          <a:bodyPr/>
          <a:lstStyle/>
          <a:p>
            <a:r>
              <a:rPr lang="en-GB" dirty="0" smtClean="0"/>
              <a:t>Sum coding tells us </a:t>
            </a:r>
            <a:r>
              <a:rPr lang="en-GB" i="1" dirty="0" smtClean="0"/>
              <a:t>how much a given level differs from the grand mean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93" y="2624931"/>
            <a:ext cx="6238857" cy="32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contrast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0750" cy="4351338"/>
          </a:xfrm>
        </p:spPr>
        <p:txBody>
          <a:bodyPr/>
          <a:lstStyle/>
          <a:p>
            <a:r>
              <a:rPr lang="en-GB" dirty="0" smtClean="0"/>
              <a:t>What if we want to test hypotheses on custom combination conditions, e.g., </a:t>
            </a:r>
          </a:p>
          <a:p>
            <a:pPr marL="0" indent="0">
              <a:buNone/>
            </a:pPr>
            <a:endParaRPr lang="en-GB" dirty="0"/>
          </a:p>
          <a:p>
            <a:pPr marL="357188" indent="0" algn="ctr">
              <a:buNone/>
            </a:pPr>
            <a:r>
              <a:rPr lang="en-GB" i="1" dirty="0" smtClean="0"/>
              <a:t>Does Diet 3 have higher weight than the average of Diets 2 and 4?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3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general linear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Ŷ = </a:t>
            </a:r>
            <a:r>
              <a:rPr lang="en-GB" sz="6600" i="1" dirty="0" smtClean="0"/>
              <a:t>b</a:t>
            </a:r>
            <a:r>
              <a:rPr lang="en-GB" sz="6600" baseline="-25000" dirty="0" smtClean="0"/>
              <a:t>0</a:t>
            </a:r>
            <a:r>
              <a:rPr lang="en-GB" sz="6600" dirty="0" smtClean="0"/>
              <a:t> + </a:t>
            </a:r>
            <a:r>
              <a:rPr lang="en-GB" sz="6600" i="1" dirty="0" smtClean="0"/>
              <a:t>b</a:t>
            </a:r>
            <a:r>
              <a:rPr lang="en-GB" sz="6600" baseline="-25000" dirty="0" smtClean="0"/>
              <a:t>1</a:t>
            </a:r>
            <a:r>
              <a:rPr lang="en-GB" sz="6600" dirty="0" smtClean="0"/>
              <a:t>x</a:t>
            </a:r>
            <a:r>
              <a:rPr lang="en-GB" sz="6600" baseline="-25000" dirty="0" smtClean="0"/>
              <a:t>1</a:t>
            </a:r>
            <a:r>
              <a:rPr lang="en-GB" sz="6600" dirty="0" smtClean="0"/>
              <a:t> + </a:t>
            </a:r>
            <a:r>
              <a:rPr lang="en-GB" sz="6600" i="1" dirty="0" smtClean="0"/>
              <a:t>b</a:t>
            </a:r>
            <a:r>
              <a:rPr lang="en-GB" sz="6600" baseline="-25000" dirty="0" smtClean="0"/>
              <a:t>2</a:t>
            </a:r>
            <a:r>
              <a:rPr lang="en-GB" sz="6600" dirty="0" smtClean="0"/>
              <a:t>x</a:t>
            </a:r>
            <a:r>
              <a:rPr lang="en-GB" sz="6600" baseline="-25000" dirty="0" smtClean="0"/>
              <a:t>2</a:t>
            </a:r>
            <a:r>
              <a:rPr lang="en-GB" sz="6600" dirty="0" smtClean="0"/>
              <a:t> + </a:t>
            </a:r>
            <a:r>
              <a:rPr lang="en-GB" sz="6600" i="1" dirty="0" smtClean="0"/>
              <a:t>b</a:t>
            </a:r>
            <a:r>
              <a:rPr lang="en-GB" sz="6600" baseline="-25000" dirty="0" smtClean="0"/>
              <a:t>3</a:t>
            </a:r>
            <a:r>
              <a:rPr lang="en-GB" sz="6600" dirty="0" smtClean="0"/>
              <a:t>x</a:t>
            </a:r>
            <a:r>
              <a:rPr lang="en-GB" sz="6600" baseline="-25000" dirty="0" smtClean="0"/>
              <a:t>3</a:t>
            </a:r>
            <a:r>
              <a:rPr lang="en-GB" sz="6600" dirty="0" smtClean="0"/>
              <a:t> …</a:t>
            </a:r>
            <a:endParaRPr lang="en-GB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Set up series of codes which</a:t>
            </a:r>
          </a:p>
          <a:p>
            <a:pPr lvl="1"/>
            <a:r>
              <a:rPr lang="en-GB" dirty="0" smtClean="0"/>
              <a:t>Sums to 0</a:t>
            </a:r>
          </a:p>
          <a:p>
            <a:pPr lvl="1"/>
            <a:r>
              <a:rPr lang="en-GB" dirty="0" smtClean="0"/>
              <a:t>Conditions you don’t care about are all 0</a:t>
            </a:r>
          </a:p>
          <a:p>
            <a:pPr lvl="1"/>
            <a:r>
              <a:rPr lang="en-GB" dirty="0" smtClean="0"/>
              <a:t>The two sets of conditions you want to respect sum to, respectively, 1 and -1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If non-orthogonal (i.e., if the sum of the products of these columns is not 0), run with </a:t>
            </a:r>
            <a:r>
              <a:rPr lang="en-GB" dirty="0" err="1" smtClean="0"/>
              <a:t>glht</a:t>
            </a:r>
            <a:r>
              <a:rPr lang="en-GB" dirty="0" smtClean="0"/>
              <a:t> {</a:t>
            </a:r>
            <a:r>
              <a:rPr lang="en-GB" dirty="0" err="1" smtClean="0"/>
              <a:t>multcomp</a:t>
            </a:r>
            <a:r>
              <a:rPr lang="en-GB" dirty="0" smtClean="0"/>
              <a:t>} </a:t>
            </a:r>
          </a:p>
          <a:p>
            <a:r>
              <a:rPr lang="en-GB" dirty="0" smtClean="0"/>
              <a:t>If orthogonal, you can use directly in the model, but the interpretation of the estimates is complicated (although the </a:t>
            </a:r>
            <a:r>
              <a:rPr lang="en-GB" i="1" dirty="0" smtClean="0"/>
              <a:t>p</a:t>
            </a:r>
            <a:r>
              <a:rPr lang="en-GB" dirty="0" smtClean="0"/>
              <a:t>-values are reliable)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contrast coding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35337"/>
              </p:ext>
            </p:extLst>
          </p:nvPr>
        </p:nvGraphicFramePr>
        <p:xfrm>
          <a:off x="838200" y="307133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Diet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Diet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Diet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Diet 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 vs </a:t>
                      </a:r>
                      <a:r>
                        <a:rPr lang="en-GB" dirty="0" err="1" smtClean="0"/>
                        <a:t>avg</a:t>
                      </a:r>
                      <a:r>
                        <a:rPr lang="en-GB" dirty="0" smtClean="0"/>
                        <a:t>(2,4)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-1/2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-1/2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 vs </a:t>
                      </a:r>
                      <a:r>
                        <a:rPr lang="en-GB" dirty="0" err="1" smtClean="0"/>
                        <a:t>avg</a:t>
                      </a:r>
                      <a:r>
                        <a:rPr lang="en-GB" dirty="0" smtClean="0"/>
                        <a:t>(2,3,4)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-1/3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-1/3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-1/3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 vs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494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Shortcomings of custom contrast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Putting custom contrasts directly in the original model requires orthogonal contrasts (I think?) and even then the coefficients are confusing</a:t>
            </a:r>
          </a:p>
          <a:p>
            <a:r>
              <a:rPr lang="en-GB" dirty="0" smtClean="0"/>
              <a:t>Testing with </a:t>
            </a:r>
            <a:r>
              <a:rPr lang="en-GB" dirty="0" err="1" smtClean="0"/>
              <a:t>glht</a:t>
            </a:r>
            <a:r>
              <a:rPr lang="en-GB" dirty="0" smtClean="0"/>
              <a:t> requires you to put in multiple contrasts even if you only care about one (this seems to be new)</a:t>
            </a:r>
          </a:p>
          <a:p>
            <a:pPr lvl="1"/>
            <a:r>
              <a:rPr lang="en-GB" dirty="0" smtClean="0"/>
              <a:t>This also means the </a:t>
            </a:r>
            <a:r>
              <a:rPr lang="en-GB" i="1" dirty="0" smtClean="0"/>
              <a:t>p</a:t>
            </a:r>
            <a:r>
              <a:rPr lang="en-GB" dirty="0" smtClean="0"/>
              <a:t>-values are multiple-comparison-corrected even if you don’t want that. Fortunately, the </a:t>
            </a:r>
            <a:r>
              <a:rPr lang="en-GB" i="1" dirty="0" smtClean="0"/>
              <a:t>b</a:t>
            </a:r>
            <a:r>
              <a:rPr lang="en-GB" dirty="0" smtClean="0"/>
              <a:t>, SE, and </a:t>
            </a:r>
            <a:r>
              <a:rPr lang="en-GB" i="1" dirty="0" smtClean="0"/>
              <a:t>t</a:t>
            </a:r>
            <a:r>
              <a:rPr lang="en-GB" dirty="0" smtClean="0"/>
              <a:t> values are reliable, so you can still use them to re-calculate raw </a:t>
            </a:r>
            <a:r>
              <a:rPr lang="en-GB" i="1" dirty="0" smtClean="0"/>
              <a:t>p</a:t>
            </a:r>
            <a:r>
              <a:rPr lang="en-GB" dirty="0" smtClean="0"/>
              <a:t>-values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345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Directly comparing two coefficients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Recall our nested interaction example: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817"/>
            <a:ext cx="10515599" cy="26714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1576" y="5198305"/>
            <a:ext cx="10515600" cy="11759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intercept for Diet2 is non-significant but Diet3 is significant. But “the difference between significant and non-significant is not itself significant” (</a:t>
            </a:r>
            <a:r>
              <a:rPr lang="en-GB" dirty="0" err="1" smtClean="0"/>
              <a:t>Gelman</a:t>
            </a:r>
            <a:r>
              <a:rPr lang="en-GB" dirty="0" smtClean="0"/>
              <a:t>). How to directly compare these?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901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Directly comparing two coefficients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Re-code the model, with Diet2 or Diet3 (rather than Diet1) as the baseline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glht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Hack a t-test from the variance-covariance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Model comparison (this afternoon!)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75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Directly comparing coefficients (by manually hacking a t-test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&lt;-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(model)[9]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(model)[10]) 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[9,9]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[10,10] - 2*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[9,10])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363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more complex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Technically, an interaction is coded as e.g. </a:t>
            </a:r>
            <a:r>
              <a:rPr lang="en-GB" b="1" u="sng" dirty="0" smtClean="0"/>
              <a:t>A:B</a:t>
            </a:r>
          </a:p>
          <a:p>
            <a:r>
              <a:rPr lang="en-GB" b="1" u="sng" dirty="0" smtClean="0"/>
              <a:t>A*B</a:t>
            </a:r>
            <a:r>
              <a:rPr lang="en-GB" dirty="0"/>
              <a:t> </a:t>
            </a:r>
            <a:r>
              <a:rPr lang="en-GB" dirty="0" smtClean="0"/>
              <a:t>is shorthand for </a:t>
            </a:r>
            <a:r>
              <a:rPr lang="en-GB" b="1" u="sng" dirty="0" smtClean="0"/>
              <a:t>A + B + A:B</a:t>
            </a:r>
            <a:r>
              <a:rPr lang="en-GB" dirty="0" smtClean="0"/>
              <a:t> (i.e. both main effects and their interaction)</a:t>
            </a:r>
          </a:p>
          <a:p>
            <a:pPr lvl="1"/>
            <a:r>
              <a:rPr lang="en-GB" dirty="0" smtClean="0"/>
              <a:t>R expands this ‘under the hood’</a:t>
            </a:r>
          </a:p>
          <a:p>
            <a:r>
              <a:rPr lang="en-GB" dirty="0" smtClean="0"/>
              <a:t>Sometimes you don’t care about, or don’t even want all the effects; then there are some tricks you can use to customize your interaction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0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coding tricks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31"/>
            <a:ext cx="10515600" cy="5226504"/>
          </a:xfrm>
        </p:spPr>
        <p:txBody>
          <a:bodyPr>
            <a:normAutofit/>
          </a:bodyPr>
          <a:lstStyle/>
          <a:p>
            <a:r>
              <a:rPr lang="en-GB" b="1" u="sng" smtClean="0">
                <a:solidFill>
                  <a:srgbClr val="FF0000"/>
                </a:solidFill>
              </a:rPr>
              <a:t>A*B </a:t>
            </a:r>
            <a:r>
              <a:rPr lang="en-GB" b="1" u="sng" dirty="0" smtClean="0">
                <a:solidFill>
                  <a:srgbClr val="FF0000"/>
                </a:solidFill>
              </a:rPr>
              <a:t>– B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or </a:t>
            </a:r>
            <a:r>
              <a:rPr lang="en-GB" b="1" u="sng" dirty="0" smtClean="0">
                <a:solidFill>
                  <a:srgbClr val="FF0000"/>
                </a:solidFill>
              </a:rPr>
              <a:t>A/B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(expands to A + A:B 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Tests the main effect of A and the A:B interaction, but no main effect of B</a:t>
            </a:r>
          </a:p>
          <a:p>
            <a:r>
              <a:rPr lang="en-GB" b="1" u="sng" dirty="0" smtClean="0">
                <a:solidFill>
                  <a:srgbClr val="FF0000"/>
                </a:solidFill>
              </a:rPr>
              <a:t>(A+B+C)^2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(expands to A + B + C + A:B + A:C + B:C )</a:t>
            </a:r>
          </a:p>
          <a:p>
            <a:pPr lvl="1"/>
            <a:r>
              <a:rPr lang="en-GB" dirty="0" smtClean="0"/>
              <a:t>Tests all the main effects and two-way interactions, but </a:t>
            </a:r>
            <a:r>
              <a:rPr lang="en-GB" i="1" dirty="0" smtClean="0"/>
              <a:t>not</a:t>
            </a:r>
            <a:r>
              <a:rPr lang="en-GB" dirty="0" smtClean="0"/>
              <a:t> the three-way</a:t>
            </a:r>
          </a:p>
          <a:p>
            <a:pPr lvl="1"/>
            <a:r>
              <a:rPr lang="en-GB" dirty="0" smtClean="0"/>
              <a:t>In general, (A+B+C+D….)^</a:t>
            </a:r>
            <a:r>
              <a:rPr lang="en-GB" i="1" dirty="0" smtClean="0"/>
              <a:t>n</a:t>
            </a:r>
            <a:r>
              <a:rPr lang="en-GB" dirty="0" smtClean="0"/>
              <a:t> tests all the possible interactions of </a:t>
            </a:r>
            <a:r>
              <a:rPr lang="en-GB" i="1" dirty="0" smtClean="0"/>
              <a:t>n</a:t>
            </a:r>
            <a:r>
              <a:rPr lang="en-GB" baseline="30000" dirty="0" smtClean="0"/>
              <a:t>th</a:t>
            </a:r>
            <a:r>
              <a:rPr lang="en-GB" dirty="0" smtClean="0"/>
              <a:t> order and below, but no higher-order interactions</a:t>
            </a:r>
          </a:p>
          <a:p>
            <a:pPr lvl="2"/>
            <a:r>
              <a:rPr lang="en-GB" dirty="0" smtClean="0"/>
              <a:t>Therefore, (A+B+C)^3 is the same thing as A*B*C</a:t>
            </a:r>
          </a:p>
          <a:p>
            <a:pPr lvl="1"/>
            <a:r>
              <a:rPr lang="en-GB" dirty="0" smtClean="0"/>
              <a:t>Useful when we do model comparison (this afternoon)</a:t>
            </a:r>
          </a:p>
          <a:p>
            <a:r>
              <a:rPr lang="en-GB" b="1" u="sng" dirty="0" smtClean="0">
                <a:solidFill>
                  <a:srgbClr val="FF0000"/>
                </a:solidFill>
              </a:rPr>
              <a:t>(A+B+C+D)*E</a:t>
            </a:r>
            <a:r>
              <a:rPr lang="en-GB" baseline="30000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(expands to A + B + C + D + E + A:E + B:E + C:E + D:E )</a:t>
            </a:r>
          </a:p>
          <a:p>
            <a:pPr lvl="1"/>
            <a:r>
              <a:rPr lang="en-GB" dirty="0" smtClean="0"/>
              <a:t>Tests all main effects, and all interactions with E, but doesn’t allow [A,B,C,D] to interact with one another</a:t>
            </a:r>
          </a:p>
          <a:p>
            <a:pPr lvl="1"/>
            <a:r>
              <a:rPr lang="en-GB" dirty="0" smtClean="0"/>
              <a:t>Useful when you care about a few crucial interactions but have no predictions about the others and want to avoid very complex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4" y="2067339"/>
            <a:ext cx="11567057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with one </a:t>
            </a:r>
            <a:r>
              <a:rPr lang="en-GB" i="1" dirty="0" smtClean="0"/>
              <a:t>continuous </a:t>
            </a:r>
            <a:r>
              <a:rPr lang="en-GB" dirty="0" smtClean="0"/>
              <a:t>predictor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5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4" y="2117034"/>
            <a:ext cx="8507378" cy="1067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with one </a:t>
            </a:r>
            <a:r>
              <a:rPr lang="en-GB" i="1" dirty="0" smtClean="0"/>
              <a:t>categorical </a:t>
            </a:r>
            <a:r>
              <a:rPr lang="en-GB" dirty="0" smtClean="0"/>
              <a:t>predictor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" y="2220913"/>
            <a:ext cx="8709045" cy="1105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71" y="1750007"/>
            <a:ext cx="8986420" cy="33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with one </a:t>
            </a:r>
            <a:r>
              <a:rPr lang="en-GB" i="1" dirty="0" err="1" smtClean="0"/>
              <a:t>polytomous</a:t>
            </a:r>
            <a:r>
              <a:rPr lang="en-GB" i="1" dirty="0" smtClean="0"/>
              <a:t> categorical </a:t>
            </a:r>
            <a:r>
              <a:rPr lang="en-GB" dirty="0" smtClean="0"/>
              <a:t>predictor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670"/>
            <a:ext cx="8448532" cy="1427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with their interaction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5141-B907-41E9-8841-47F1DE723F9C}" type="slidenum">
              <a:rPr lang="en-GB" smtClean="0"/>
              <a:t>9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6" y="2216425"/>
            <a:ext cx="8349359" cy="1313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1514475"/>
            <a:ext cx="5353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1296</Words>
  <Application>Microsoft Office PowerPoint</Application>
  <PresentationFormat>Widescreen</PresentationFormat>
  <Paragraphs>182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1. Refresher on the general linear model, interactions, and contrasts</vt:lpstr>
      <vt:lpstr>PowerPoint Presentation</vt:lpstr>
      <vt:lpstr>The general linear model</vt:lpstr>
      <vt:lpstr>PowerPoint Presentation</vt:lpstr>
      <vt:lpstr>An example with one continuous predictor</vt:lpstr>
      <vt:lpstr>An example with one categorical predictor</vt:lpstr>
      <vt:lpstr>PowerPoint Presentation</vt:lpstr>
      <vt:lpstr>An example with one polytomous categorical predictor</vt:lpstr>
      <vt:lpstr>An example with their interaction</vt:lpstr>
      <vt:lpstr>That interaction again, with the continuous IV centered</vt:lpstr>
      <vt:lpstr>Interpreting interactions: crossed interaction</vt:lpstr>
      <vt:lpstr>PowerPoint Presentation</vt:lpstr>
      <vt:lpstr>Interpreting interactions: nested interaction</vt:lpstr>
      <vt:lpstr>Interactions in a nested model</vt:lpstr>
      <vt:lpstr>PowerPoint Presentation</vt:lpstr>
      <vt:lpstr>Now let’s recreate these interaction tests with two categorical variables (rather than a categorical and a continuous), using real psycholinguistic data</vt:lpstr>
      <vt:lpstr>Main effects and dummy coding?</vt:lpstr>
      <vt:lpstr>Deviation coding</vt:lpstr>
      <vt:lpstr>Simple example of dummy coding</vt:lpstr>
      <vt:lpstr>Simple example of deviation coding</vt:lpstr>
      <vt:lpstr>Dummy coding in an interaction</vt:lpstr>
      <vt:lpstr>Sum coding in an interaction</vt:lpstr>
      <vt:lpstr>Take-home message on interaction coding</vt:lpstr>
      <vt:lpstr>Deviation coding vs. sum coding</vt:lpstr>
      <vt:lpstr>A binomial factor, deviation coding</vt:lpstr>
      <vt:lpstr>A binomial factor, sum coding</vt:lpstr>
      <vt:lpstr>A polytomous factor, deviation coding</vt:lpstr>
      <vt:lpstr>A polytomous factor, sum coding</vt:lpstr>
      <vt:lpstr>Custom contrast coding</vt:lpstr>
      <vt:lpstr>Custom contrast coding</vt:lpstr>
      <vt:lpstr>Shortcomings of custom contrast coding</vt:lpstr>
      <vt:lpstr>Directly comparing two coefficients</vt:lpstr>
      <vt:lpstr>Directly comparing two coefficients</vt:lpstr>
      <vt:lpstr>Directly comparing coefficients (by manually hacking a t-test</vt:lpstr>
      <vt:lpstr>Coding more complex interactions</vt:lpstr>
      <vt:lpstr>Interaction coding tricks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Politzer-Ahles</dc:creator>
  <cp:lastModifiedBy>Stephen Politzer-Ahles</cp:lastModifiedBy>
  <cp:revision>68</cp:revision>
  <dcterms:created xsi:type="dcterms:W3CDTF">2016-05-12T12:29:11Z</dcterms:created>
  <dcterms:modified xsi:type="dcterms:W3CDTF">2016-05-25T09:23:12Z</dcterms:modified>
</cp:coreProperties>
</file>