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sldIdLst>
    <p:sldId id="256" r:id="rId2"/>
    <p:sldId id="283" r:id="rId3"/>
    <p:sldId id="287" r:id="rId4"/>
    <p:sldId id="284" r:id="rId5"/>
    <p:sldId id="285" r:id="rId6"/>
    <p:sldId id="286" r:id="rId7"/>
    <p:sldId id="288" r:id="rId8"/>
    <p:sldId id="289" r:id="rId9"/>
    <p:sldId id="290" r:id="rId10"/>
    <p:sldId id="291" r:id="rId11"/>
    <p:sldId id="292" r:id="rId12"/>
    <p:sldId id="293" r:id="rId13"/>
    <p:sldId id="295" r:id="rId14"/>
    <p:sldId id="296" r:id="rId15"/>
    <p:sldId id="297" r:id="rId16"/>
    <p:sldId id="298" r:id="rId17"/>
    <p:sldId id="299" r:id="rId18"/>
    <p:sldId id="302" r:id="rId19"/>
    <p:sldId id="300" r:id="rId20"/>
    <p:sldId id="301" r:id="rId21"/>
    <p:sldId id="303" r:id="rId22"/>
    <p:sldId id="304" r:id="rId23"/>
    <p:sldId id="305" r:id="rId24"/>
    <p:sldId id="306" r:id="rId25"/>
    <p:sldId id="307" r:id="rId26"/>
    <p:sldId id="309" r:id="rId27"/>
    <p:sldId id="308" r:id="rId28"/>
    <p:sldId id="310" r:id="rId29"/>
    <p:sldId id="320" r:id="rId30"/>
    <p:sldId id="321" r:id="rId31"/>
    <p:sldId id="312" r:id="rId32"/>
    <p:sldId id="313" r:id="rId33"/>
    <p:sldId id="314" r:id="rId34"/>
    <p:sldId id="315" r:id="rId35"/>
    <p:sldId id="334" r:id="rId36"/>
    <p:sldId id="335" r:id="rId37"/>
    <p:sldId id="316" r:id="rId38"/>
    <p:sldId id="317" r:id="rId39"/>
    <p:sldId id="318" r:id="rId40"/>
    <p:sldId id="319" r:id="rId41"/>
    <p:sldId id="331" r:id="rId42"/>
    <p:sldId id="332" r:id="rId43"/>
    <p:sldId id="336" r:id="rId44"/>
    <p:sldId id="311" r:id="rId45"/>
    <p:sldId id="294" r:id="rId46"/>
    <p:sldId id="323" r:id="rId47"/>
    <p:sldId id="324" r:id="rId48"/>
    <p:sldId id="326" r:id="rId49"/>
    <p:sldId id="327" r:id="rId50"/>
    <p:sldId id="328" r:id="rId51"/>
    <p:sldId id="329" r:id="rId52"/>
    <p:sldId id="333" r:id="rId53"/>
    <p:sldId id="33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5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CA14E-EE3B-48BC-BF99-6E9E1411F4CC}" type="datetimeFigureOut">
              <a:rPr lang="en-GB" smtClean="0"/>
              <a:t>25/05/2016</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1A951A-B7C8-44B4-8A3B-12BE92479F8F}" type="slidenum">
              <a:rPr lang="en-GB" smtClean="0"/>
              <a:t>‹#›</a:t>
            </a:fld>
            <a:endParaRPr lang="en-GB"/>
          </a:p>
        </p:txBody>
      </p:sp>
    </p:spTree>
    <p:extLst>
      <p:ext uri="{BB962C8B-B14F-4D97-AF65-F5344CB8AC3E}">
        <p14:creationId xmlns:p14="http://schemas.microsoft.com/office/powerpoint/2010/main" val="310969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042430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6056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76818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38200" y="6356350"/>
            <a:ext cx="2743200" cy="365125"/>
          </a:xfrm>
        </p:spPr>
        <p:txBody>
          <a:bodyPr/>
          <a:lstStyle>
            <a:lvl1pPr algn="l">
              <a:defRPr/>
            </a:lvl1pPr>
          </a:lstStyle>
          <a:p>
            <a:fld id="{88545141-B907-41E9-8841-47F1DE723F9C}" type="slidenum">
              <a:rPr lang="en-GB" smtClean="0"/>
              <a:pPr/>
              <a:t>‹#›</a:t>
            </a:fld>
            <a:endParaRPr lang="en-GB" dirty="0"/>
          </a:p>
        </p:txBody>
      </p:sp>
    </p:spTree>
    <p:extLst>
      <p:ext uri="{BB962C8B-B14F-4D97-AF65-F5344CB8AC3E}">
        <p14:creationId xmlns:p14="http://schemas.microsoft.com/office/powerpoint/2010/main" val="79260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721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15732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13977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837020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2678192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349635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8545141-B907-41E9-8841-47F1DE723F9C}" type="slidenum">
              <a:rPr lang="en-GB" smtClean="0"/>
              <a:t>‹#›</a:t>
            </a:fld>
            <a:endParaRPr lang="en-GB"/>
          </a:p>
        </p:txBody>
      </p:sp>
    </p:spTree>
    <p:extLst>
      <p:ext uri="{BB962C8B-B14F-4D97-AF65-F5344CB8AC3E}">
        <p14:creationId xmlns:p14="http://schemas.microsoft.com/office/powerpoint/2010/main" val="158099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545141-B907-41E9-8841-47F1DE723F9C}" type="slidenum">
              <a:rPr lang="en-GB" smtClean="0"/>
              <a:t>‹#›</a:t>
            </a:fld>
            <a:endParaRPr lang="en-GB"/>
          </a:p>
        </p:txBody>
      </p:sp>
    </p:spTree>
    <p:extLst>
      <p:ext uri="{BB962C8B-B14F-4D97-AF65-F5344CB8AC3E}">
        <p14:creationId xmlns:p14="http://schemas.microsoft.com/office/powerpoint/2010/main" val="227154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hepsychologist.bps.org.uk/volume-22/edition-5/methods-giving-your-data-bootstra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influentialpoints.com/Training/bootstrap_confidence_intervals-principles-properties-assumptions.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2. Bringing random effects into the mix[</a:t>
            </a:r>
            <a:r>
              <a:rPr lang="en-GB" dirty="0" err="1" smtClean="0"/>
              <a:t>ed</a:t>
            </a:r>
            <a:r>
              <a:rPr lang="en-GB" dirty="0" smtClean="0"/>
              <a:t> model]</a:t>
            </a:r>
            <a:endParaRPr lang="en-GB" dirty="0"/>
          </a:p>
        </p:txBody>
      </p:sp>
      <p:sp>
        <p:nvSpPr>
          <p:cNvPr id="3" name="Subtitle 2"/>
          <p:cNvSpPr>
            <a:spLocks noGrp="1"/>
          </p:cNvSpPr>
          <p:nvPr>
            <p:ph type="subTitle" idx="1"/>
          </p:nvPr>
        </p:nvSpPr>
        <p:spPr/>
        <p:txBody>
          <a:bodyPr/>
          <a:lstStyle/>
          <a:p>
            <a:r>
              <a:rPr lang="en-GB" dirty="0" smtClean="0"/>
              <a:t>UCL Linguistics workshop on mixed-effects modelling in R</a:t>
            </a:r>
          </a:p>
          <a:p>
            <a:r>
              <a:rPr lang="en-GB" dirty="0" smtClean="0"/>
              <a:t>18-20 May 2016</a:t>
            </a:r>
            <a:endParaRPr lang="en-GB" dirty="0"/>
          </a:p>
        </p:txBody>
      </p:sp>
    </p:spTree>
    <p:extLst>
      <p:ext uri="{BB962C8B-B14F-4D97-AF65-F5344CB8AC3E}">
        <p14:creationId xmlns:p14="http://schemas.microsoft.com/office/powerpoint/2010/main" val="1421565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regression: fitting a different regression to each subject</a:t>
            </a:r>
            <a:endParaRPr lang="en-GB" dirty="0"/>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10</a:t>
            </a:fld>
            <a:endParaRPr lang="en-GB" dirty="0"/>
          </a:p>
        </p:txBody>
      </p:sp>
      <p:pic>
        <p:nvPicPr>
          <p:cNvPr id="8" name="Picture 7"/>
          <p:cNvPicPr>
            <a:picLocks noChangeAspect="1"/>
          </p:cNvPicPr>
          <p:nvPr/>
        </p:nvPicPr>
        <p:blipFill>
          <a:blip r:embed="rId2"/>
          <a:stretch>
            <a:fillRect/>
          </a:stretch>
        </p:blipFill>
        <p:spPr>
          <a:xfrm>
            <a:off x="2637183" y="1825625"/>
            <a:ext cx="6297058" cy="4351338"/>
          </a:xfrm>
          <a:prstGeom prst="rect">
            <a:avLst/>
          </a:prstGeom>
        </p:spPr>
      </p:pic>
    </p:spTree>
    <p:extLst>
      <p:ext uri="{BB962C8B-B14F-4D97-AF65-F5344CB8AC3E}">
        <p14:creationId xmlns:p14="http://schemas.microsoft.com/office/powerpoint/2010/main" val="2087167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Shortcomings of random regression</a:t>
            </a:r>
            <a:endParaRPr lang="en-GB" dirty="0"/>
          </a:p>
        </p:txBody>
      </p:sp>
      <p:sp>
        <p:nvSpPr>
          <p:cNvPr id="3" name="Content Placeholder 2"/>
          <p:cNvSpPr>
            <a:spLocks noGrp="1"/>
          </p:cNvSpPr>
          <p:nvPr>
            <p:ph idx="1"/>
          </p:nvPr>
        </p:nvSpPr>
        <p:spPr/>
        <p:txBody>
          <a:bodyPr/>
          <a:lstStyle/>
          <a:p>
            <a:r>
              <a:rPr lang="en-GB" dirty="0" smtClean="0"/>
              <a:t>What if you don’t have many trials per subject?</a:t>
            </a:r>
          </a:p>
          <a:p>
            <a:r>
              <a:rPr lang="en-GB" dirty="0" smtClean="0"/>
              <a:t>Fitting separate regressions for each subject assumes complete independence, failing to recognize the shared sources of variance for all the subjects</a:t>
            </a:r>
          </a:p>
          <a:p>
            <a:r>
              <a:rPr lang="en-GB" dirty="0" smtClean="0"/>
              <a:t>What if you have more than one grouping of repeated measures?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11</a:t>
            </a:fld>
            <a:endParaRPr lang="en-GB" dirty="0"/>
          </a:p>
        </p:txBody>
      </p:sp>
      <p:pic>
        <p:nvPicPr>
          <p:cNvPr id="5" name="Picture 4"/>
          <p:cNvPicPr>
            <a:picLocks noChangeAspect="1"/>
          </p:cNvPicPr>
          <p:nvPr/>
        </p:nvPicPr>
        <p:blipFill>
          <a:blip r:embed="rId2"/>
          <a:stretch>
            <a:fillRect/>
          </a:stretch>
        </p:blipFill>
        <p:spPr>
          <a:xfrm>
            <a:off x="1830161" y="4422775"/>
            <a:ext cx="8096250" cy="5124450"/>
          </a:xfrm>
          <a:prstGeom prst="rect">
            <a:avLst/>
          </a:prstGeom>
        </p:spPr>
      </p:pic>
    </p:spTree>
    <p:extLst>
      <p:ext uri="{BB962C8B-B14F-4D97-AF65-F5344CB8AC3E}">
        <p14:creationId xmlns:p14="http://schemas.microsoft.com/office/powerpoint/2010/main" val="1249953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Crossing subjects and items: the old way (Clark, 1973)</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47141046"/>
              </p:ext>
            </p:extLst>
          </p:nvPr>
        </p:nvGraphicFramePr>
        <p:xfrm>
          <a:off x="4070074" y="1765300"/>
          <a:ext cx="4051852" cy="3327400"/>
        </p:xfrm>
        <a:graphic>
          <a:graphicData uri="http://schemas.openxmlformats.org/drawingml/2006/table">
            <a:tbl>
              <a:tblPr firstRow="1" bandRow="1">
                <a:tableStyleId>{5C22544A-7EE6-4342-B048-85BDC9FD1C3A}</a:tableStyleId>
              </a:tblPr>
              <a:tblGrid>
                <a:gridCol w="1030357"/>
                <a:gridCol w="781878"/>
                <a:gridCol w="1232452"/>
                <a:gridCol w="1007165"/>
              </a:tblGrid>
              <a:tr h="370840">
                <a:tc>
                  <a:txBody>
                    <a:bodyPr/>
                    <a:lstStyle/>
                    <a:p>
                      <a:r>
                        <a:rPr lang="en-GB" dirty="0" smtClean="0"/>
                        <a:t>Subject</a:t>
                      </a:r>
                      <a:endParaRPr lang="en-GB" dirty="0"/>
                    </a:p>
                  </a:txBody>
                  <a:tcPr/>
                </a:tc>
                <a:tc>
                  <a:txBody>
                    <a:bodyPr/>
                    <a:lstStyle/>
                    <a:p>
                      <a:r>
                        <a:rPr lang="en-GB" dirty="0" smtClean="0"/>
                        <a:t>Item</a:t>
                      </a:r>
                      <a:endParaRPr lang="en-GB" dirty="0"/>
                    </a:p>
                  </a:txBody>
                  <a:tcPr/>
                </a:tc>
                <a:tc>
                  <a:txBody>
                    <a:bodyPr/>
                    <a:lstStyle/>
                    <a:p>
                      <a:r>
                        <a:rPr lang="en-GB" dirty="0" smtClean="0"/>
                        <a:t>Condition</a:t>
                      </a:r>
                      <a:endParaRPr lang="en-GB" dirty="0"/>
                    </a:p>
                  </a:txBody>
                  <a:tcPr/>
                </a:tc>
                <a:tc>
                  <a:txBody>
                    <a:bodyPr/>
                    <a:lstStyle/>
                    <a:p>
                      <a:r>
                        <a:rPr lang="en-GB" dirty="0" smtClean="0"/>
                        <a:t>RT</a:t>
                      </a:r>
                      <a:endParaRPr lang="en-GB" dirty="0"/>
                    </a:p>
                  </a:txBody>
                  <a:tcPr/>
                </a:tc>
              </a:tr>
              <a:tr h="370840">
                <a:tc>
                  <a:txBody>
                    <a:bodyPr/>
                    <a:lstStyle/>
                    <a:p>
                      <a:r>
                        <a:rPr lang="en-GB" dirty="0" smtClean="0"/>
                        <a:t>1</a:t>
                      </a:r>
                    </a:p>
                  </a:txBody>
                  <a:tcPr/>
                </a:tc>
                <a:tc>
                  <a:txBody>
                    <a:bodyPr/>
                    <a:lstStyle/>
                    <a:p>
                      <a:r>
                        <a:rPr lang="en-GB" dirty="0" smtClean="0"/>
                        <a:t>a</a:t>
                      </a:r>
                    </a:p>
                  </a:txBody>
                  <a:tcPr/>
                </a:tc>
                <a:tc>
                  <a:txBody>
                    <a:bodyPr/>
                    <a:lstStyle/>
                    <a:p>
                      <a:r>
                        <a:rPr lang="en-GB" dirty="0" smtClean="0"/>
                        <a:t>Cond1</a:t>
                      </a:r>
                      <a:endParaRPr lang="en-GB" dirty="0"/>
                    </a:p>
                  </a:txBody>
                  <a:tcPr/>
                </a:tc>
                <a:tc>
                  <a:txBody>
                    <a:bodyPr/>
                    <a:lstStyle/>
                    <a:p>
                      <a:r>
                        <a:rPr lang="en-GB" dirty="0" smtClean="0"/>
                        <a:t>3.5</a:t>
                      </a:r>
                      <a:endParaRPr lang="en-GB" dirty="0"/>
                    </a:p>
                  </a:txBody>
                  <a:tcPr/>
                </a:tc>
              </a:tr>
              <a:tr h="370840">
                <a:tc>
                  <a:txBody>
                    <a:bodyPr/>
                    <a:lstStyle/>
                    <a:p>
                      <a:r>
                        <a:rPr lang="en-GB" dirty="0" smtClean="0"/>
                        <a:t>1</a:t>
                      </a:r>
                      <a:endParaRPr lang="en-GB" dirty="0"/>
                    </a:p>
                  </a:txBody>
                  <a:tcPr/>
                </a:tc>
                <a:tc>
                  <a:txBody>
                    <a:bodyPr/>
                    <a:lstStyle/>
                    <a:p>
                      <a:r>
                        <a:rPr lang="en-GB" dirty="0" smtClean="0"/>
                        <a:t>b</a:t>
                      </a:r>
                      <a:endParaRPr lang="en-GB" dirty="0"/>
                    </a:p>
                  </a:txBody>
                  <a:tcPr/>
                </a:tc>
                <a:tc>
                  <a:txBody>
                    <a:bodyPr/>
                    <a:lstStyle/>
                    <a:p>
                      <a:r>
                        <a:rPr lang="en-GB" dirty="0" smtClean="0"/>
                        <a:t>Cond1</a:t>
                      </a:r>
                      <a:endParaRPr lang="en-GB" dirty="0"/>
                    </a:p>
                  </a:txBody>
                  <a:tcPr/>
                </a:tc>
                <a:tc>
                  <a:txBody>
                    <a:bodyPr/>
                    <a:lstStyle/>
                    <a:p>
                      <a:r>
                        <a:rPr lang="en-GB" dirty="0" smtClean="0"/>
                        <a:t>3.1</a:t>
                      </a:r>
                      <a:endParaRPr lang="en-GB" dirty="0"/>
                    </a:p>
                  </a:txBody>
                  <a:tcPr/>
                </a:tc>
              </a:tr>
              <a:tr h="370840">
                <a:tc>
                  <a:txBody>
                    <a:bodyPr/>
                    <a:lstStyle/>
                    <a:p>
                      <a:r>
                        <a:rPr lang="en-GB" dirty="0" smtClean="0"/>
                        <a:t>1</a:t>
                      </a:r>
                      <a:endParaRPr lang="en-GB" dirty="0"/>
                    </a:p>
                  </a:txBody>
                  <a:tcPr/>
                </a:tc>
                <a:tc>
                  <a:txBody>
                    <a:bodyPr/>
                    <a:lstStyle/>
                    <a:p>
                      <a:r>
                        <a:rPr lang="en-GB" dirty="0" smtClean="0"/>
                        <a:t>a</a:t>
                      </a:r>
                    </a:p>
                  </a:txBody>
                  <a:tcPr/>
                </a:tc>
                <a:tc>
                  <a:txBody>
                    <a:bodyPr/>
                    <a:lstStyle/>
                    <a:p>
                      <a:r>
                        <a:rPr lang="en-GB" dirty="0" smtClean="0"/>
                        <a:t>Cond2</a:t>
                      </a:r>
                      <a:endParaRPr lang="en-GB" dirty="0"/>
                    </a:p>
                  </a:txBody>
                  <a:tcPr/>
                </a:tc>
                <a:tc>
                  <a:txBody>
                    <a:bodyPr/>
                    <a:lstStyle/>
                    <a:p>
                      <a:r>
                        <a:rPr lang="en-GB" dirty="0" smtClean="0"/>
                        <a:t>2.8</a:t>
                      </a:r>
                      <a:endParaRPr lang="en-GB" dirty="0"/>
                    </a:p>
                  </a:txBody>
                  <a:tcPr/>
                </a:tc>
              </a:tr>
              <a:tr h="370840">
                <a:tc>
                  <a:txBody>
                    <a:bodyPr/>
                    <a:lstStyle/>
                    <a:p>
                      <a:r>
                        <a:rPr lang="en-GB" dirty="0" smtClean="0"/>
                        <a:t>1</a:t>
                      </a:r>
                      <a:endParaRPr lang="en-GB" dirty="0"/>
                    </a:p>
                  </a:txBody>
                  <a:tcPr/>
                </a:tc>
                <a:tc>
                  <a:txBody>
                    <a:bodyPr/>
                    <a:lstStyle/>
                    <a:p>
                      <a:r>
                        <a:rPr lang="en-GB" dirty="0" smtClean="0"/>
                        <a:t>b</a:t>
                      </a:r>
                      <a:endParaRPr lang="en-GB" dirty="0"/>
                    </a:p>
                  </a:txBody>
                  <a:tcPr/>
                </a:tc>
                <a:tc>
                  <a:txBody>
                    <a:bodyPr/>
                    <a:lstStyle/>
                    <a:p>
                      <a:r>
                        <a:rPr lang="en-GB" dirty="0" smtClean="0"/>
                        <a:t>Cond2</a:t>
                      </a:r>
                      <a:endParaRPr lang="en-GB" dirty="0"/>
                    </a:p>
                  </a:txBody>
                  <a:tcPr/>
                </a:tc>
                <a:tc>
                  <a:txBody>
                    <a:bodyPr/>
                    <a:lstStyle/>
                    <a:p>
                      <a:r>
                        <a:rPr lang="en-GB" dirty="0" smtClean="0"/>
                        <a:t>2.8</a:t>
                      </a:r>
                      <a:endParaRPr lang="en-GB" dirty="0"/>
                    </a:p>
                  </a:txBody>
                  <a:tcPr/>
                </a:tc>
              </a:tr>
              <a:tr h="370840">
                <a:tc>
                  <a:txBody>
                    <a:bodyPr/>
                    <a:lstStyle/>
                    <a:p>
                      <a:r>
                        <a:rPr lang="en-GB" dirty="0" smtClean="0"/>
                        <a:t>2</a:t>
                      </a:r>
                      <a:endParaRPr lang="en-GB" dirty="0"/>
                    </a:p>
                  </a:txBody>
                  <a:tcPr/>
                </a:tc>
                <a:tc>
                  <a:txBody>
                    <a:bodyPr/>
                    <a:lstStyle/>
                    <a:p>
                      <a:r>
                        <a:rPr lang="en-GB" dirty="0" smtClean="0"/>
                        <a:t>a</a:t>
                      </a:r>
                    </a:p>
                  </a:txBody>
                  <a:tcPr/>
                </a:tc>
                <a:tc>
                  <a:txBody>
                    <a:bodyPr/>
                    <a:lstStyle/>
                    <a:p>
                      <a:r>
                        <a:rPr lang="en-GB" dirty="0" smtClean="0"/>
                        <a:t>Cond1</a:t>
                      </a:r>
                      <a:endParaRPr lang="en-GB" dirty="0"/>
                    </a:p>
                  </a:txBody>
                  <a:tcPr/>
                </a:tc>
                <a:tc>
                  <a:txBody>
                    <a:bodyPr/>
                    <a:lstStyle/>
                    <a:p>
                      <a:r>
                        <a:rPr lang="en-GB" dirty="0" smtClean="0"/>
                        <a:t>4.2</a:t>
                      </a:r>
                      <a:endParaRPr lang="en-GB" dirty="0"/>
                    </a:p>
                  </a:txBody>
                  <a:tcPr/>
                </a:tc>
              </a:tr>
              <a:tr h="370840">
                <a:tc>
                  <a:txBody>
                    <a:bodyPr/>
                    <a:lstStyle/>
                    <a:p>
                      <a:r>
                        <a:rPr lang="en-GB" dirty="0" smtClean="0"/>
                        <a:t>2</a:t>
                      </a:r>
                      <a:endParaRPr lang="en-GB" dirty="0"/>
                    </a:p>
                  </a:txBody>
                  <a:tcPr/>
                </a:tc>
                <a:tc>
                  <a:txBody>
                    <a:bodyPr/>
                    <a:lstStyle/>
                    <a:p>
                      <a:r>
                        <a:rPr lang="en-GB" dirty="0" smtClean="0"/>
                        <a:t>b</a:t>
                      </a:r>
                      <a:endParaRPr lang="en-GB" dirty="0"/>
                    </a:p>
                  </a:txBody>
                  <a:tcPr/>
                </a:tc>
                <a:tc>
                  <a:txBody>
                    <a:bodyPr/>
                    <a:lstStyle/>
                    <a:p>
                      <a:r>
                        <a:rPr lang="en-GB" dirty="0" smtClean="0"/>
                        <a:t>Cond1</a:t>
                      </a:r>
                      <a:endParaRPr lang="en-GB" dirty="0"/>
                    </a:p>
                  </a:txBody>
                  <a:tcPr/>
                </a:tc>
                <a:tc>
                  <a:txBody>
                    <a:bodyPr/>
                    <a:lstStyle/>
                    <a:p>
                      <a:r>
                        <a:rPr lang="en-GB" dirty="0" smtClean="0"/>
                        <a:t>3.9</a:t>
                      </a:r>
                      <a:endParaRPr lang="en-GB" dirty="0"/>
                    </a:p>
                  </a:txBody>
                  <a:tcPr/>
                </a:tc>
              </a:tr>
              <a:tr h="185420">
                <a:tc>
                  <a:txBody>
                    <a:bodyPr/>
                    <a:lstStyle/>
                    <a:p>
                      <a:r>
                        <a:rPr lang="en-GB" dirty="0" smtClean="0"/>
                        <a:t>2</a:t>
                      </a:r>
                      <a:endParaRPr lang="en-GB" dirty="0"/>
                    </a:p>
                  </a:txBody>
                  <a:tcPr/>
                </a:tc>
                <a:tc>
                  <a:txBody>
                    <a:bodyPr/>
                    <a:lstStyle/>
                    <a:p>
                      <a:r>
                        <a:rPr lang="en-GB" dirty="0" smtClean="0"/>
                        <a:t>a</a:t>
                      </a:r>
                    </a:p>
                  </a:txBody>
                  <a:tcPr/>
                </a:tc>
                <a:tc>
                  <a:txBody>
                    <a:bodyPr/>
                    <a:lstStyle/>
                    <a:p>
                      <a:r>
                        <a:rPr lang="en-GB" dirty="0" smtClean="0"/>
                        <a:t>Cond2</a:t>
                      </a:r>
                      <a:endParaRPr lang="en-GB" dirty="0"/>
                    </a:p>
                  </a:txBody>
                  <a:tcPr/>
                </a:tc>
                <a:tc>
                  <a:txBody>
                    <a:bodyPr/>
                    <a:lstStyle/>
                    <a:p>
                      <a:r>
                        <a:rPr lang="en-GB" dirty="0" smtClean="0"/>
                        <a:t>3.6</a:t>
                      </a:r>
                      <a:endParaRPr lang="en-GB" dirty="0"/>
                    </a:p>
                  </a:txBody>
                  <a:tcPr/>
                </a:tc>
              </a:tr>
              <a:tr h="185420">
                <a:tc>
                  <a:txBody>
                    <a:bodyPr/>
                    <a:lstStyle/>
                    <a:p>
                      <a:r>
                        <a:rPr lang="en-GB" dirty="0" smtClean="0"/>
                        <a:t>2</a:t>
                      </a:r>
                      <a:endParaRPr lang="en-GB" dirty="0"/>
                    </a:p>
                  </a:txBody>
                  <a:tcPr/>
                </a:tc>
                <a:tc>
                  <a:txBody>
                    <a:bodyPr/>
                    <a:lstStyle/>
                    <a:p>
                      <a:r>
                        <a:rPr lang="en-GB" dirty="0" smtClean="0"/>
                        <a:t>b</a:t>
                      </a:r>
                      <a:endParaRPr lang="en-GB" dirty="0"/>
                    </a:p>
                  </a:txBody>
                  <a:tcPr/>
                </a:tc>
                <a:tc>
                  <a:txBody>
                    <a:bodyPr/>
                    <a:lstStyle/>
                    <a:p>
                      <a:r>
                        <a:rPr lang="en-GB" dirty="0" smtClean="0"/>
                        <a:t>Cond2</a:t>
                      </a:r>
                      <a:endParaRPr lang="en-GB" dirty="0"/>
                    </a:p>
                  </a:txBody>
                  <a:tcPr/>
                </a:tc>
                <a:tc>
                  <a:txBody>
                    <a:bodyPr/>
                    <a:lstStyle/>
                    <a:p>
                      <a:r>
                        <a:rPr lang="en-GB" dirty="0" smtClean="0"/>
                        <a:t>3.7</a:t>
                      </a:r>
                      <a:endParaRPr lang="en-GB" dirty="0"/>
                    </a:p>
                  </a:txBody>
                  <a:tcPr/>
                </a:tc>
              </a:tr>
            </a:tbl>
          </a:graphicData>
        </a:graphic>
      </p:graphicFrame>
      <p:sp>
        <p:nvSpPr>
          <p:cNvPr id="4" name="Slide Number Placeholder 3"/>
          <p:cNvSpPr>
            <a:spLocks noGrp="1"/>
          </p:cNvSpPr>
          <p:nvPr>
            <p:ph type="sldNum" sz="quarter" idx="12"/>
          </p:nvPr>
        </p:nvSpPr>
        <p:spPr/>
        <p:txBody>
          <a:bodyPr/>
          <a:lstStyle/>
          <a:p>
            <a:fld id="{88545141-B907-41E9-8841-47F1DE723F9C}" type="slidenum">
              <a:rPr lang="en-GB" smtClean="0"/>
              <a:pPr/>
              <a:t>12</a:t>
            </a:fld>
            <a:endParaRPr lang="en-GB" dirty="0"/>
          </a:p>
        </p:txBody>
      </p:sp>
      <p:cxnSp>
        <p:nvCxnSpPr>
          <p:cNvPr id="7" name="Straight Arrow Connector 6"/>
          <p:cNvCxnSpPr/>
          <p:nvPr/>
        </p:nvCxnSpPr>
        <p:spPr>
          <a:xfrm flipH="1">
            <a:off x="3260035" y="2263598"/>
            <a:ext cx="810039" cy="1192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3260036" y="2446605"/>
            <a:ext cx="810038" cy="253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60034" y="3023340"/>
            <a:ext cx="810039" cy="1192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260035" y="3206347"/>
            <a:ext cx="810038" cy="253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260034" y="3765887"/>
            <a:ext cx="810039" cy="1192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60035" y="3948894"/>
            <a:ext cx="810038" cy="253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260034" y="4507447"/>
            <a:ext cx="810039" cy="1192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260035" y="4690454"/>
            <a:ext cx="810038" cy="2530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46629" y="2263598"/>
            <a:ext cx="1959428" cy="369332"/>
          </a:xfrm>
          <a:prstGeom prst="rect">
            <a:avLst/>
          </a:prstGeom>
          <a:noFill/>
        </p:spPr>
        <p:txBody>
          <a:bodyPr wrap="square" rtlCol="0">
            <a:spAutoFit/>
          </a:bodyPr>
          <a:lstStyle/>
          <a:p>
            <a:r>
              <a:rPr lang="en-GB" dirty="0" smtClean="0"/>
              <a:t>Subj1 Cond1: </a:t>
            </a:r>
            <a:r>
              <a:rPr lang="en-GB" b="1" dirty="0" smtClean="0"/>
              <a:t>3.3</a:t>
            </a:r>
            <a:endParaRPr lang="en-GB" b="1" dirty="0"/>
          </a:p>
        </p:txBody>
      </p:sp>
      <p:sp>
        <p:nvSpPr>
          <p:cNvPr id="17" name="TextBox 16"/>
          <p:cNvSpPr txBox="1"/>
          <p:nvPr/>
        </p:nvSpPr>
        <p:spPr>
          <a:xfrm>
            <a:off x="1153889" y="2996574"/>
            <a:ext cx="1959428" cy="369332"/>
          </a:xfrm>
          <a:prstGeom prst="rect">
            <a:avLst/>
          </a:prstGeom>
          <a:noFill/>
        </p:spPr>
        <p:txBody>
          <a:bodyPr wrap="square" rtlCol="0">
            <a:spAutoFit/>
          </a:bodyPr>
          <a:lstStyle/>
          <a:p>
            <a:r>
              <a:rPr lang="en-GB" dirty="0" smtClean="0"/>
              <a:t>Subj1 Cond2: </a:t>
            </a:r>
            <a:r>
              <a:rPr lang="en-GB" b="1" dirty="0" smtClean="0"/>
              <a:t>2.8</a:t>
            </a:r>
            <a:endParaRPr lang="en-GB" b="1" dirty="0"/>
          </a:p>
        </p:txBody>
      </p:sp>
      <p:sp>
        <p:nvSpPr>
          <p:cNvPr id="18" name="TextBox 17"/>
          <p:cNvSpPr txBox="1"/>
          <p:nvPr/>
        </p:nvSpPr>
        <p:spPr>
          <a:xfrm>
            <a:off x="1161146" y="3744055"/>
            <a:ext cx="1959428" cy="369332"/>
          </a:xfrm>
          <a:prstGeom prst="rect">
            <a:avLst/>
          </a:prstGeom>
          <a:noFill/>
        </p:spPr>
        <p:txBody>
          <a:bodyPr wrap="square" rtlCol="0">
            <a:spAutoFit/>
          </a:bodyPr>
          <a:lstStyle/>
          <a:p>
            <a:r>
              <a:rPr lang="en-GB" dirty="0" smtClean="0"/>
              <a:t>Subj2 Cond1: </a:t>
            </a:r>
            <a:r>
              <a:rPr lang="en-GB" b="1" dirty="0" smtClean="0"/>
              <a:t>4.05</a:t>
            </a:r>
            <a:endParaRPr lang="en-GB" b="1" dirty="0"/>
          </a:p>
        </p:txBody>
      </p:sp>
      <p:sp>
        <p:nvSpPr>
          <p:cNvPr id="19" name="TextBox 18"/>
          <p:cNvSpPr txBox="1"/>
          <p:nvPr/>
        </p:nvSpPr>
        <p:spPr>
          <a:xfrm>
            <a:off x="1168406" y="4477027"/>
            <a:ext cx="1959428" cy="369332"/>
          </a:xfrm>
          <a:prstGeom prst="rect">
            <a:avLst/>
          </a:prstGeom>
          <a:noFill/>
        </p:spPr>
        <p:txBody>
          <a:bodyPr wrap="square" rtlCol="0">
            <a:spAutoFit/>
          </a:bodyPr>
          <a:lstStyle/>
          <a:p>
            <a:r>
              <a:rPr lang="en-GB" dirty="0" smtClean="0"/>
              <a:t>Subj2 Cond2: </a:t>
            </a:r>
            <a:r>
              <a:rPr lang="en-GB" b="1" dirty="0" smtClean="0"/>
              <a:t>3.65</a:t>
            </a:r>
            <a:endParaRPr lang="en-GB" b="1" dirty="0"/>
          </a:p>
        </p:txBody>
      </p:sp>
      <p:sp>
        <p:nvSpPr>
          <p:cNvPr id="28" name="TextBox 27"/>
          <p:cNvSpPr txBox="1"/>
          <p:nvPr/>
        </p:nvSpPr>
        <p:spPr>
          <a:xfrm>
            <a:off x="9622963" y="2267614"/>
            <a:ext cx="1959428" cy="369332"/>
          </a:xfrm>
          <a:prstGeom prst="rect">
            <a:avLst/>
          </a:prstGeom>
          <a:noFill/>
        </p:spPr>
        <p:txBody>
          <a:bodyPr wrap="square" rtlCol="0">
            <a:spAutoFit/>
          </a:bodyPr>
          <a:lstStyle/>
          <a:p>
            <a:r>
              <a:rPr lang="en-GB" dirty="0" err="1" smtClean="0"/>
              <a:t>ItemA</a:t>
            </a:r>
            <a:r>
              <a:rPr lang="en-GB" dirty="0" smtClean="0"/>
              <a:t> Cond1: </a:t>
            </a:r>
            <a:r>
              <a:rPr lang="en-GB" b="1" dirty="0" smtClean="0"/>
              <a:t>3.85</a:t>
            </a:r>
            <a:endParaRPr lang="en-GB" b="1" dirty="0"/>
          </a:p>
        </p:txBody>
      </p:sp>
      <p:sp>
        <p:nvSpPr>
          <p:cNvPr id="29" name="TextBox 28"/>
          <p:cNvSpPr txBox="1"/>
          <p:nvPr/>
        </p:nvSpPr>
        <p:spPr>
          <a:xfrm>
            <a:off x="9630223" y="3000590"/>
            <a:ext cx="1959428" cy="369332"/>
          </a:xfrm>
          <a:prstGeom prst="rect">
            <a:avLst/>
          </a:prstGeom>
          <a:noFill/>
        </p:spPr>
        <p:txBody>
          <a:bodyPr wrap="square" rtlCol="0">
            <a:spAutoFit/>
          </a:bodyPr>
          <a:lstStyle/>
          <a:p>
            <a:r>
              <a:rPr lang="en-GB" dirty="0" err="1" smtClean="0"/>
              <a:t>ItemA</a:t>
            </a:r>
            <a:r>
              <a:rPr lang="en-GB" dirty="0" smtClean="0"/>
              <a:t> Cond2: </a:t>
            </a:r>
            <a:r>
              <a:rPr lang="en-GB" b="1" dirty="0" smtClean="0"/>
              <a:t>3.2</a:t>
            </a:r>
            <a:endParaRPr lang="en-GB" b="1" dirty="0"/>
          </a:p>
        </p:txBody>
      </p:sp>
      <p:sp>
        <p:nvSpPr>
          <p:cNvPr id="30" name="TextBox 29"/>
          <p:cNvSpPr txBox="1"/>
          <p:nvPr/>
        </p:nvSpPr>
        <p:spPr>
          <a:xfrm>
            <a:off x="9637480" y="3748071"/>
            <a:ext cx="1959428" cy="369332"/>
          </a:xfrm>
          <a:prstGeom prst="rect">
            <a:avLst/>
          </a:prstGeom>
          <a:noFill/>
        </p:spPr>
        <p:txBody>
          <a:bodyPr wrap="square" rtlCol="0">
            <a:spAutoFit/>
          </a:bodyPr>
          <a:lstStyle/>
          <a:p>
            <a:r>
              <a:rPr lang="en-GB" dirty="0" err="1" smtClean="0"/>
              <a:t>ItemB</a:t>
            </a:r>
            <a:r>
              <a:rPr lang="en-GB" dirty="0" smtClean="0"/>
              <a:t> Cond1: </a:t>
            </a:r>
            <a:r>
              <a:rPr lang="en-GB" b="1" dirty="0" smtClean="0"/>
              <a:t>3.5</a:t>
            </a:r>
            <a:endParaRPr lang="en-GB" b="1" dirty="0"/>
          </a:p>
        </p:txBody>
      </p:sp>
      <p:sp>
        <p:nvSpPr>
          <p:cNvPr id="31" name="TextBox 30"/>
          <p:cNvSpPr txBox="1"/>
          <p:nvPr/>
        </p:nvSpPr>
        <p:spPr>
          <a:xfrm>
            <a:off x="9644740" y="4481043"/>
            <a:ext cx="1959428" cy="369332"/>
          </a:xfrm>
          <a:prstGeom prst="rect">
            <a:avLst/>
          </a:prstGeom>
          <a:noFill/>
        </p:spPr>
        <p:txBody>
          <a:bodyPr wrap="square" rtlCol="0">
            <a:spAutoFit/>
          </a:bodyPr>
          <a:lstStyle/>
          <a:p>
            <a:r>
              <a:rPr lang="en-GB" dirty="0" err="1" smtClean="0"/>
              <a:t>ItemB</a:t>
            </a:r>
            <a:r>
              <a:rPr lang="en-GB" dirty="0" smtClean="0"/>
              <a:t> Cond2: </a:t>
            </a:r>
            <a:r>
              <a:rPr lang="en-GB" b="1" dirty="0" smtClean="0"/>
              <a:t>3.25</a:t>
            </a:r>
            <a:endParaRPr lang="en-GB" b="1" dirty="0"/>
          </a:p>
        </p:txBody>
      </p:sp>
      <p:cxnSp>
        <p:nvCxnSpPr>
          <p:cNvPr id="50" name="Straight Arrow Connector 49"/>
          <p:cNvCxnSpPr/>
          <p:nvPr/>
        </p:nvCxnSpPr>
        <p:spPr>
          <a:xfrm>
            <a:off x="8134171" y="2263598"/>
            <a:ext cx="1461647" cy="125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8120594" y="2394129"/>
            <a:ext cx="1488800" cy="14167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8147747" y="3012079"/>
            <a:ext cx="1461647" cy="125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8134171" y="3142610"/>
            <a:ext cx="1488800" cy="141679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8134171" y="3997151"/>
            <a:ext cx="1461647" cy="1144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8120594" y="2698343"/>
            <a:ext cx="1488800" cy="12940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8120592" y="4731945"/>
            <a:ext cx="1461647" cy="1144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8107015" y="3433137"/>
            <a:ext cx="1488800" cy="12940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1161146" y="5457371"/>
            <a:ext cx="2420254" cy="584775"/>
          </a:xfrm>
          <a:prstGeom prst="rect">
            <a:avLst/>
          </a:prstGeom>
          <a:noFill/>
        </p:spPr>
        <p:txBody>
          <a:bodyPr wrap="square" rtlCol="0">
            <a:spAutoFit/>
          </a:bodyPr>
          <a:lstStyle/>
          <a:p>
            <a:r>
              <a:rPr lang="en-GB" sz="3200" b="1" i="1" dirty="0" smtClean="0"/>
              <a:t>F</a:t>
            </a:r>
            <a:r>
              <a:rPr lang="en-GB" sz="3200" b="1" baseline="-25000" dirty="0" smtClean="0"/>
              <a:t>1</a:t>
            </a:r>
            <a:r>
              <a:rPr lang="en-GB" sz="3200" b="1" dirty="0" smtClean="0"/>
              <a:t> ANOVA </a:t>
            </a:r>
            <a:endParaRPr lang="en-GB" sz="3200" b="1" i="1" dirty="0"/>
          </a:p>
        </p:txBody>
      </p:sp>
      <p:sp>
        <p:nvSpPr>
          <p:cNvPr id="97" name="TextBox 96"/>
          <p:cNvSpPr txBox="1"/>
          <p:nvPr/>
        </p:nvSpPr>
        <p:spPr>
          <a:xfrm>
            <a:off x="9307053" y="5452862"/>
            <a:ext cx="2420254" cy="584775"/>
          </a:xfrm>
          <a:prstGeom prst="rect">
            <a:avLst/>
          </a:prstGeom>
          <a:noFill/>
        </p:spPr>
        <p:txBody>
          <a:bodyPr wrap="square" rtlCol="0">
            <a:spAutoFit/>
          </a:bodyPr>
          <a:lstStyle/>
          <a:p>
            <a:r>
              <a:rPr lang="en-GB" sz="3200" b="1" i="1" dirty="0" smtClean="0"/>
              <a:t>F</a:t>
            </a:r>
            <a:r>
              <a:rPr lang="en-GB" sz="3200" b="1" baseline="-25000" dirty="0" smtClean="0"/>
              <a:t>2</a:t>
            </a:r>
            <a:r>
              <a:rPr lang="en-GB" sz="3200" b="1" dirty="0" smtClean="0"/>
              <a:t> ANOVA </a:t>
            </a:r>
            <a:endParaRPr lang="en-GB" sz="3200" b="1" i="1" dirty="0"/>
          </a:p>
        </p:txBody>
      </p:sp>
      <p:sp>
        <p:nvSpPr>
          <p:cNvPr id="98" name="TextBox 97"/>
          <p:cNvSpPr txBox="1"/>
          <p:nvPr/>
        </p:nvSpPr>
        <p:spPr>
          <a:xfrm>
            <a:off x="4885873" y="5955468"/>
            <a:ext cx="2420254" cy="830997"/>
          </a:xfrm>
          <a:prstGeom prst="rect">
            <a:avLst/>
          </a:prstGeom>
          <a:noFill/>
        </p:spPr>
        <p:txBody>
          <a:bodyPr wrap="square" rtlCol="0">
            <a:spAutoFit/>
          </a:bodyPr>
          <a:lstStyle/>
          <a:p>
            <a:pPr algn="ctr"/>
            <a:r>
              <a:rPr lang="en-GB" sz="4800" b="1" i="1" u="sng" dirty="0" smtClean="0">
                <a:solidFill>
                  <a:srgbClr val="0070C0"/>
                </a:solidFill>
              </a:rPr>
              <a:t>min F’</a:t>
            </a:r>
            <a:endParaRPr lang="en-GB" sz="4800" b="1" i="1" u="sng" dirty="0">
              <a:solidFill>
                <a:srgbClr val="0070C0"/>
              </a:solidFill>
            </a:endParaRPr>
          </a:p>
        </p:txBody>
      </p:sp>
      <p:cxnSp>
        <p:nvCxnSpPr>
          <p:cNvPr id="100" name="Straight Arrow Connector 99"/>
          <p:cNvCxnSpPr>
            <a:stCxn id="19" idx="2"/>
          </p:cNvCxnSpPr>
          <p:nvPr/>
        </p:nvCxnSpPr>
        <p:spPr>
          <a:xfrm flipH="1">
            <a:off x="2126343" y="4846359"/>
            <a:ext cx="21777" cy="762510"/>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H="1">
            <a:off x="10405285" y="4853614"/>
            <a:ext cx="21777" cy="762510"/>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6" idx="2"/>
          </p:cNvCxnSpPr>
          <p:nvPr/>
        </p:nvCxnSpPr>
        <p:spPr>
          <a:xfrm>
            <a:off x="2371273" y="6042146"/>
            <a:ext cx="2641040" cy="328820"/>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97" idx="2"/>
          </p:cNvCxnSpPr>
          <p:nvPr/>
        </p:nvCxnSpPr>
        <p:spPr>
          <a:xfrm flipH="1">
            <a:off x="7048107" y="6037637"/>
            <a:ext cx="3469073" cy="314237"/>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915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 with using by-subject and by-item ANOVAs</a:t>
            </a:r>
            <a:endParaRPr lang="en-GB" dirty="0"/>
          </a:p>
        </p:txBody>
      </p:sp>
      <p:sp>
        <p:nvSpPr>
          <p:cNvPr id="3" name="Content Placeholder 2"/>
          <p:cNvSpPr>
            <a:spLocks noGrp="1"/>
          </p:cNvSpPr>
          <p:nvPr>
            <p:ph idx="1"/>
          </p:nvPr>
        </p:nvSpPr>
        <p:spPr/>
        <p:txBody>
          <a:bodyPr/>
          <a:lstStyle/>
          <a:p>
            <a:r>
              <a:rPr lang="en-GB" i="1" dirty="0" smtClean="0"/>
              <a:t>min F’ </a:t>
            </a:r>
            <a:r>
              <a:rPr lang="en-GB" dirty="0" smtClean="0"/>
              <a:t>often </a:t>
            </a:r>
            <a:r>
              <a:rPr lang="en-GB" dirty="0" err="1" smtClean="0"/>
              <a:t>overconservative</a:t>
            </a:r>
            <a:r>
              <a:rPr lang="en-GB" dirty="0" smtClean="0"/>
              <a:t>, and variations often anticonservative</a:t>
            </a:r>
          </a:p>
          <a:p>
            <a:pPr lvl="1"/>
            <a:r>
              <a:rPr lang="en-GB" dirty="0" smtClean="0"/>
              <a:t>(as shown by simulations)</a:t>
            </a:r>
          </a:p>
          <a:p>
            <a:r>
              <a:rPr lang="en-GB" dirty="0" smtClean="0"/>
              <a:t>Few people were actually using it as intended anyway</a:t>
            </a:r>
          </a:p>
          <a:p>
            <a:pPr lvl="1"/>
            <a:r>
              <a:rPr lang="en-GB" dirty="0" smtClean="0"/>
              <a:t>E.g., “F</a:t>
            </a:r>
            <a:r>
              <a:rPr lang="en-GB" baseline="-25000" dirty="0" smtClean="0"/>
              <a:t>1</a:t>
            </a:r>
            <a:r>
              <a:rPr lang="en-GB" dirty="0" smtClean="0"/>
              <a:t> and F</a:t>
            </a:r>
            <a:r>
              <a:rPr lang="en-GB" baseline="-25000" dirty="0" smtClean="0"/>
              <a:t>2</a:t>
            </a:r>
            <a:r>
              <a:rPr lang="en-GB" dirty="0" smtClean="0"/>
              <a:t> both significant” is not the same as “</a:t>
            </a:r>
            <a:r>
              <a:rPr lang="en-GB" i="1" dirty="0" smtClean="0"/>
              <a:t>min F’</a:t>
            </a:r>
            <a:r>
              <a:rPr lang="en-GB" dirty="0" smtClean="0"/>
              <a:t> significant”</a:t>
            </a:r>
          </a:p>
          <a:p>
            <a:r>
              <a:rPr lang="en-GB" dirty="0" smtClean="0"/>
              <a:t>Picking and choosing how to do the statistic (i.e., whether or not to report </a:t>
            </a:r>
            <a:r>
              <a:rPr lang="en-GB" i="1" dirty="0" smtClean="0"/>
              <a:t>min F’</a:t>
            </a:r>
            <a:r>
              <a:rPr lang="en-GB" dirty="0" smtClean="0"/>
              <a:t>; what to conclude when F</a:t>
            </a:r>
            <a:r>
              <a:rPr lang="en-GB" baseline="-25000" dirty="0" smtClean="0"/>
              <a:t>1</a:t>
            </a:r>
            <a:r>
              <a:rPr lang="en-GB" dirty="0" smtClean="0"/>
              <a:t> and F</a:t>
            </a:r>
            <a:r>
              <a:rPr lang="en-GB" baseline="-25000" dirty="0" smtClean="0"/>
              <a:t>2</a:t>
            </a:r>
            <a:r>
              <a:rPr lang="en-GB" dirty="0" smtClean="0"/>
              <a:t> are significant but </a:t>
            </a:r>
            <a:r>
              <a:rPr lang="en-GB" i="1" dirty="0"/>
              <a:t>min </a:t>
            </a:r>
            <a:r>
              <a:rPr lang="en-GB" i="1" dirty="0" smtClean="0"/>
              <a:t>F‘</a:t>
            </a:r>
            <a:r>
              <a:rPr lang="en-GB" dirty="0" smtClean="0"/>
              <a:t> not; what to conclude when F</a:t>
            </a:r>
            <a:r>
              <a:rPr lang="en-GB" baseline="-25000" dirty="0" smtClean="0"/>
              <a:t>1</a:t>
            </a:r>
            <a:r>
              <a:rPr lang="en-GB" dirty="0" smtClean="0"/>
              <a:t> is significant and F</a:t>
            </a:r>
            <a:r>
              <a:rPr lang="en-GB" baseline="-25000" dirty="0" smtClean="0"/>
              <a:t>2</a:t>
            </a:r>
            <a:r>
              <a:rPr lang="en-GB" dirty="0" smtClean="0"/>
              <a:t> is not)</a:t>
            </a:r>
          </a:p>
          <a:p>
            <a:pPr lvl="1"/>
            <a:r>
              <a:rPr lang="en-GB" dirty="0" smtClean="0"/>
              <a:t>Researcher degrees of freedom: anyone could cherry-pick the results that go with the story they prefer</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13</a:t>
            </a:fld>
            <a:endParaRPr lang="en-GB" dirty="0"/>
          </a:p>
        </p:txBody>
      </p:sp>
    </p:spTree>
    <p:extLst>
      <p:ext uri="{BB962C8B-B14F-4D97-AF65-F5344CB8AC3E}">
        <p14:creationId xmlns:p14="http://schemas.microsoft.com/office/powerpoint/2010/main" val="21936223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flexibility of how to carry out by-subject and by-subject ANOVA could be a bad thing</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14</a:t>
            </a:fld>
            <a:endParaRPr lang="en-GB" dirty="0"/>
          </a:p>
        </p:txBody>
      </p:sp>
      <p:pic>
        <p:nvPicPr>
          <p:cNvPr id="7" name="Picture 6"/>
          <p:cNvPicPr>
            <a:picLocks noChangeAspect="1"/>
          </p:cNvPicPr>
          <p:nvPr/>
        </p:nvPicPr>
        <p:blipFill>
          <a:blip r:embed="rId2"/>
          <a:stretch>
            <a:fillRect/>
          </a:stretch>
        </p:blipFill>
        <p:spPr>
          <a:xfrm>
            <a:off x="6179584" y="2728686"/>
            <a:ext cx="5303032" cy="3448277"/>
          </a:xfrm>
          <a:prstGeom prst="rect">
            <a:avLst/>
          </a:prstGeom>
        </p:spPr>
      </p:pic>
      <p:pic>
        <p:nvPicPr>
          <p:cNvPr id="8" name="Picture 7"/>
          <p:cNvPicPr>
            <a:picLocks noChangeAspect="1"/>
          </p:cNvPicPr>
          <p:nvPr/>
        </p:nvPicPr>
        <p:blipFill>
          <a:blip r:embed="rId3"/>
          <a:stretch>
            <a:fillRect/>
          </a:stretch>
        </p:blipFill>
        <p:spPr>
          <a:xfrm>
            <a:off x="838200" y="1825625"/>
            <a:ext cx="5438775" cy="3448050"/>
          </a:xfrm>
          <a:prstGeom prst="rect">
            <a:avLst/>
          </a:prstGeom>
        </p:spPr>
      </p:pic>
    </p:spTree>
    <p:extLst>
      <p:ext uri="{BB962C8B-B14F-4D97-AF65-F5344CB8AC3E}">
        <p14:creationId xmlns:p14="http://schemas.microsoft.com/office/powerpoint/2010/main" val="20370715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Interim summary: the problem with crossed repeated measures data</a:t>
            </a:r>
            <a:endParaRPr lang="en-GB" dirty="0"/>
          </a:p>
        </p:txBody>
      </p:sp>
      <p:sp>
        <p:nvSpPr>
          <p:cNvPr id="3" name="Content Placeholder 2"/>
          <p:cNvSpPr>
            <a:spLocks noGrp="1"/>
          </p:cNvSpPr>
          <p:nvPr>
            <p:ph idx="1"/>
          </p:nvPr>
        </p:nvSpPr>
        <p:spPr/>
        <p:txBody>
          <a:bodyPr/>
          <a:lstStyle/>
          <a:p>
            <a:r>
              <a:rPr lang="en-GB" dirty="0" smtClean="0"/>
              <a:t>Doesn’t meet the assumptions of simple OLS regression</a:t>
            </a:r>
          </a:p>
          <a:p>
            <a:r>
              <a:rPr lang="en-GB" dirty="0" smtClean="0"/>
              <a:t>Random regression could only account for one repeated measure at a time</a:t>
            </a:r>
          </a:p>
          <a:p>
            <a:r>
              <a:rPr lang="en-GB" i="1" dirty="0" smtClean="0"/>
              <a:t>min F’</a:t>
            </a:r>
            <a:r>
              <a:rPr lang="zh-CN" altLang="en-US" dirty="0"/>
              <a:t> </a:t>
            </a:r>
            <a:r>
              <a:rPr lang="en-GB" altLang="zh-CN" dirty="0" smtClean="0"/>
              <a:t>statistics meant to handle crossed repeated measures but were unevenly applied and introduced a worrisome amount of flexibility in interpretation</a:t>
            </a:r>
          </a:p>
          <a:p>
            <a:endParaRPr lang="en-GB" i="1" dirty="0"/>
          </a:p>
          <a:p>
            <a:r>
              <a:rPr lang="en-GB" u="sng" dirty="0" smtClean="0"/>
              <a:t>Linear mixed effects models</a:t>
            </a:r>
            <a:r>
              <a:rPr lang="en-GB" dirty="0" smtClean="0"/>
              <a:t> are potentially a solution for many of these problems</a:t>
            </a:r>
            <a:endParaRPr lang="en-GB" u="sng"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15</a:t>
            </a:fld>
            <a:endParaRPr lang="en-GB" dirty="0"/>
          </a:p>
        </p:txBody>
      </p:sp>
    </p:spTree>
    <p:extLst>
      <p:ext uri="{BB962C8B-B14F-4D97-AF65-F5344CB8AC3E}">
        <p14:creationId xmlns:p14="http://schemas.microsoft.com/office/powerpoint/2010/main" val="30142370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mixed effects?</a:t>
            </a:r>
            <a:endParaRPr lang="en-GB" dirty="0"/>
          </a:p>
        </p:txBody>
      </p:sp>
      <p:sp>
        <p:nvSpPr>
          <p:cNvPr id="3" name="Content Placeholder 2"/>
          <p:cNvSpPr>
            <a:spLocks noGrp="1"/>
          </p:cNvSpPr>
          <p:nvPr>
            <p:ph idx="1"/>
          </p:nvPr>
        </p:nvSpPr>
        <p:spPr/>
        <p:txBody>
          <a:bodyPr>
            <a:normAutofit fontScale="92500" lnSpcReduction="20000"/>
          </a:bodyPr>
          <a:lstStyle/>
          <a:p>
            <a:r>
              <a:rPr lang="en-GB" b="1" u="sng" dirty="0" smtClean="0">
                <a:solidFill>
                  <a:srgbClr val="FF0000"/>
                </a:solidFill>
              </a:rPr>
              <a:t>Fixed effects</a:t>
            </a:r>
          </a:p>
          <a:p>
            <a:pPr lvl="1"/>
            <a:r>
              <a:rPr lang="en-GB" dirty="0" smtClean="0"/>
              <a:t>Usually, the effects that are actually of interest</a:t>
            </a:r>
          </a:p>
          <a:p>
            <a:pPr lvl="1"/>
            <a:r>
              <a:rPr lang="en-GB" dirty="0" smtClean="0"/>
              <a:t>What we put into a regression model (for example) or as factors in an ANOVA</a:t>
            </a:r>
            <a:endParaRPr lang="en-GB" b="1" u="sng" dirty="0"/>
          </a:p>
          <a:p>
            <a:r>
              <a:rPr lang="en-GB" b="1" u="sng" dirty="0" smtClean="0">
                <a:solidFill>
                  <a:srgbClr val="FF0000"/>
                </a:solidFill>
              </a:rPr>
              <a:t>Random effects</a:t>
            </a:r>
          </a:p>
          <a:p>
            <a:pPr lvl="1"/>
            <a:r>
              <a:rPr lang="en-GB" dirty="0" smtClean="0"/>
              <a:t>Usually, the effects within which measures are being repeated</a:t>
            </a:r>
          </a:p>
          <a:p>
            <a:pPr lvl="1"/>
            <a:r>
              <a:rPr lang="en-GB" dirty="0" smtClean="0"/>
              <a:t>What we often thought of as unwanted error variance (although in repeated measures ANOVA terms this is technically different from error variance)</a:t>
            </a:r>
          </a:p>
          <a:p>
            <a:endParaRPr lang="en-GB" dirty="0"/>
          </a:p>
          <a:p>
            <a:r>
              <a:rPr lang="en-GB" dirty="0" smtClean="0"/>
              <a:t>A simple heuristic to distinguish them: if you replicate the study, the meaning of fixed effect levels stays the same (frequency of 1000 is still frequency of 1000; </a:t>
            </a:r>
            <a:r>
              <a:rPr lang="en-GB" dirty="0" err="1" smtClean="0"/>
              <a:t>unprimed</a:t>
            </a:r>
            <a:r>
              <a:rPr lang="en-GB" dirty="0" smtClean="0"/>
              <a:t> still means </a:t>
            </a:r>
            <a:r>
              <a:rPr lang="en-GB" dirty="0" err="1" smtClean="0"/>
              <a:t>unprimed</a:t>
            </a:r>
            <a:r>
              <a:rPr lang="en-GB" dirty="0" smtClean="0"/>
              <a:t>) whereas the meaning of random effects changes (“Subject 001” in the replication isn’t the same person as “Subject 001” in the original study)</a:t>
            </a:r>
          </a:p>
        </p:txBody>
      </p:sp>
      <p:sp>
        <p:nvSpPr>
          <p:cNvPr id="4" name="Slide Number Placeholder 3"/>
          <p:cNvSpPr>
            <a:spLocks noGrp="1"/>
          </p:cNvSpPr>
          <p:nvPr>
            <p:ph type="sldNum" sz="quarter" idx="12"/>
          </p:nvPr>
        </p:nvSpPr>
        <p:spPr/>
        <p:txBody>
          <a:bodyPr/>
          <a:lstStyle/>
          <a:p>
            <a:fld id="{88545141-B907-41E9-8841-47F1DE723F9C}" type="slidenum">
              <a:rPr lang="en-GB" smtClean="0"/>
              <a:pPr/>
              <a:t>16</a:t>
            </a:fld>
            <a:endParaRPr lang="en-GB" dirty="0"/>
          </a:p>
        </p:txBody>
      </p:sp>
    </p:spTree>
    <p:extLst>
      <p:ext uri="{BB962C8B-B14F-4D97-AF65-F5344CB8AC3E}">
        <p14:creationId xmlns:p14="http://schemas.microsoft.com/office/powerpoint/2010/main" val="1972268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Mixed-effect models combine both </a:t>
            </a:r>
            <a:r>
              <a:rPr lang="en-GB" u="sng" dirty="0" smtClean="0"/>
              <a:t>fixed</a:t>
            </a:r>
            <a:r>
              <a:rPr lang="en-GB" dirty="0" smtClean="0"/>
              <a:t> and </a:t>
            </a:r>
            <a:r>
              <a:rPr lang="en-GB" u="sng" dirty="0" smtClean="0"/>
              <a:t>random</a:t>
            </a:r>
            <a:r>
              <a:rPr lang="en-GB" dirty="0" smtClean="0"/>
              <a:t> effects into the same model</a:t>
            </a:r>
          </a:p>
          <a:p>
            <a:endParaRPr lang="en-GB" dirty="0"/>
          </a:p>
          <a:p>
            <a:r>
              <a:rPr lang="en-GB" dirty="0" smtClean="0"/>
              <a:t>In psycholinguistics it’s often fine to just put in random effects of subjects and (usually) items, as our designs are almost always like this. But it’s useful to remember the difference </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17</a:t>
            </a:fld>
            <a:endParaRPr lang="en-GB" dirty="0"/>
          </a:p>
        </p:txBody>
      </p:sp>
    </p:spTree>
    <p:extLst>
      <p:ext uri="{BB962C8B-B14F-4D97-AF65-F5344CB8AC3E}">
        <p14:creationId xmlns:p14="http://schemas.microsoft.com/office/powerpoint/2010/main" val="23516743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Crossed vs. nested random effects</a:t>
            </a:r>
            <a:endParaRPr lang="en-GB" dirty="0"/>
          </a:p>
        </p:txBody>
      </p:sp>
      <p:sp>
        <p:nvSpPr>
          <p:cNvPr id="3" name="Content Placeholder 2"/>
          <p:cNvSpPr>
            <a:spLocks noGrp="1"/>
          </p:cNvSpPr>
          <p:nvPr>
            <p:ph idx="1"/>
          </p:nvPr>
        </p:nvSpPr>
        <p:spPr/>
        <p:txBody>
          <a:bodyPr>
            <a:normAutofit fontScale="92500" lnSpcReduction="10000"/>
          </a:bodyPr>
          <a:lstStyle/>
          <a:p>
            <a:r>
              <a:rPr lang="en-GB" u="sng" dirty="0" smtClean="0">
                <a:solidFill>
                  <a:srgbClr val="FF0000"/>
                </a:solidFill>
              </a:rPr>
              <a:t>Crossed</a:t>
            </a:r>
            <a:r>
              <a:rPr lang="en-GB" dirty="0" smtClean="0"/>
              <a:t>: each level of one random effect occurs at each level of the other random effect, and vice versa</a:t>
            </a:r>
          </a:p>
          <a:p>
            <a:pPr lvl="1"/>
            <a:r>
              <a:rPr lang="en-GB" dirty="0" smtClean="0"/>
              <a:t>e.g., each subject sees every item, and each item is seen by every subject [</a:t>
            </a:r>
            <a:r>
              <a:rPr lang="en-GB" i="1" dirty="0" smtClean="0"/>
              <a:t>modulo</a:t>
            </a:r>
            <a:r>
              <a:rPr lang="en-GB" dirty="0" smtClean="0"/>
              <a:t> outlier exclusion]</a:t>
            </a:r>
          </a:p>
          <a:p>
            <a:endParaRPr lang="en-GB" dirty="0"/>
          </a:p>
          <a:p>
            <a:r>
              <a:rPr lang="en-GB" u="sng" dirty="0" smtClean="0">
                <a:solidFill>
                  <a:srgbClr val="FF0000"/>
                </a:solidFill>
              </a:rPr>
              <a:t>Nested</a:t>
            </a:r>
            <a:r>
              <a:rPr lang="en-GB" dirty="0" smtClean="0"/>
              <a:t>: There are some levels of one random effect (the nested one) that only occur within one level of the other random effect (the nesting one)</a:t>
            </a:r>
          </a:p>
          <a:p>
            <a:pPr lvl="1"/>
            <a:r>
              <a:rPr lang="en-GB" dirty="0" smtClean="0"/>
              <a:t>E.g. tested several students in several schools. A given student only occurs in </a:t>
            </a:r>
            <a:r>
              <a:rPr lang="en-GB" i="1" dirty="0" smtClean="0"/>
              <a:t>one</a:t>
            </a:r>
            <a:r>
              <a:rPr lang="en-GB" dirty="0" smtClean="0"/>
              <a:t> school, not in every school</a:t>
            </a:r>
          </a:p>
          <a:p>
            <a:endParaRPr lang="en-GB" dirty="0" smtClean="0"/>
          </a:p>
          <a:p>
            <a:r>
              <a:rPr lang="en-GB" dirty="0" smtClean="0"/>
              <a:t>A model can include both (e.g. </a:t>
            </a:r>
            <a:r>
              <a:rPr lang="en-GB" i="1" dirty="0" smtClean="0"/>
              <a:t>Students</a:t>
            </a:r>
            <a:r>
              <a:rPr lang="en-GB" dirty="0" smtClean="0"/>
              <a:t> nested under </a:t>
            </a:r>
            <a:r>
              <a:rPr lang="en-GB" i="1" dirty="0" smtClean="0"/>
              <a:t>Schools</a:t>
            </a:r>
            <a:r>
              <a:rPr lang="en-GB" dirty="0" smtClean="0"/>
              <a:t>, but </a:t>
            </a:r>
            <a:r>
              <a:rPr lang="en-GB" i="1" dirty="0" smtClean="0"/>
              <a:t>Items</a:t>
            </a:r>
            <a:r>
              <a:rPr lang="en-GB" dirty="0" smtClean="0"/>
              <a:t> fully crossed with those)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18</a:t>
            </a:fld>
            <a:endParaRPr lang="en-GB" dirty="0"/>
          </a:p>
        </p:txBody>
      </p:sp>
    </p:spTree>
    <p:extLst>
      <p:ext uri="{BB962C8B-B14F-4D97-AF65-F5344CB8AC3E}">
        <p14:creationId xmlns:p14="http://schemas.microsoft.com/office/powerpoint/2010/main" val="30930343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a [overly simple] crossed mixed-effects model</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sz="3600" u="sng" dirty="0" smtClean="0">
                <a:solidFill>
                  <a:srgbClr val="FF0000"/>
                </a:solidFill>
              </a:rPr>
              <a:t>RT</a:t>
            </a:r>
            <a:r>
              <a:rPr lang="en-GB" sz="3600" u="sng" dirty="0" smtClean="0"/>
              <a:t> ~ </a:t>
            </a:r>
            <a:r>
              <a:rPr lang="en-GB" sz="3600" u="sng" dirty="0" smtClean="0">
                <a:solidFill>
                  <a:srgbClr val="0070C0"/>
                </a:solidFill>
              </a:rPr>
              <a:t>Quantifier*Boundedness</a:t>
            </a:r>
            <a:r>
              <a:rPr lang="en-GB" sz="3600" u="sng" dirty="0" smtClean="0"/>
              <a:t> + (</a:t>
            </a:r>
            <a:r>
              <a:rPr lang="en-GB" sz="3600" u="sng" dirty="0" smtClean="0">
                <a:solidFill>
                  <a:srgbClr val="00B050"/>
                </a:solidFill>
              </a:rPr>
              <a:t>1</a:t>
            </a:r>
            <a:r>
              <a:rPr lang="en-GB" sz="3600" u="sng" dirty="0" smtClean="0"/>
              <a:t>|</a:t>
            </a:r>
            <a:r>
              <a:rPr lang="en-GB" sz="3600" u="sng" dirty="0" smtClean="0">
                <a:solidFill>
                  <a:srgbClr val="7030A0"/>
                </a:solidFill>
              </a:rPr>
              <a:t>Subject</a:t>
            </a:r>
            <a:r>
              <a:rPr lang="en-GB" sz="3600" u="sng" dirty="0" smtClean="0"/>
              <a:t>) + (</a:t>
            </a:r>
            <a:r>
              <a:rPr lang="en-GB" sz="3600" u="sng" dirty="0" smtClean="0">
                <a:solidFill>
                  <a:srgbClr val="00B050"/>
                </a:solidFill>
              </a:rPr>
              <a:t>1</a:t>
            </a:r>
            <a:r>
              <a:rPr lang="en-GB" sz="3600" u="sng" dirty="0" smtClean="0"/>
              <a:t>|</a:t>
            </a:r>
            <a:r>
              <a:rPr lang="en-GB" sz="3600" u="sng" dirty="0" smtClean="0">
                <a:solidFill>
                  <a:srgbClr val="7030A0"/>
                </a:solidFill>
              </a:rPr>
              <a:t>Item</a:t>
            </a:r>
            <a:r>
              <a:rPr lang="en-GB" sz="3600" u="sng" dirty="0" smtClean="0"/>
              <a:t>)</a:t>
            </a:r>
            <a:endParaRPr lang="en-GB" sz="3600" u="sng"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19</a:t>
            </a:fld>
            <a:endParaRPr lang="en-GB" dirty="0"/>
          </a:p>
        </p:txBody>
      </p:sp>
      <p:sp>
        <p:nvSpPr>
          <p:cNvPr id="5" name="TextBox 4"/>
          <p:cNvSpPr txBox="1"/>
          <p:nvPr/>
        </p:nvSpPr>
        <p:spPr>
          <a:xfrm>
            <a:off x="838200" y="2220686"/>
            <a:ext cx="2264229" cy="830997"/>
          </a:xfrm>
          <a:prstGeom prst="rect">
            <a:avLst/>
          </a:prstGeom>
          <a:noFill/>
        </p:spPr>
        <p:txBody>
          <a:bodyPr wrap="square" rtlCol="0">
            <a:spAutoFit/>
          </a:bodyPr>
          <a:lstStyle/>
          <a:p>
            <a:r>
              <a:rPr lang="en-GB" sz="2400" i="1" dirty="0" smtClean="0">
                <a:solidFill>
                  <a:srgbClr val="FF0000"/>
                </a:solidFill>
              </a:rPr>
              <a:t>Dependent variable</a:t>
            </a:r>
            <a:endParaRPr lang="en-GB" sz="2400" i="1" dirty="0">
              <a:solidFill>
                <a:srgbClr val="FF0000"/>
              </a:solidFill>
            </a:endParaRPr>
          </a:p>
        </p:txBody>
      </p:sp>
      <p:sp>
        <p:nvSpPr>
          <p:cNvPr id="6" name="TextBox 5"/>
          <p:cNvSpPr txBox="1"/>
          <p:nvPr/>
        </p:nvSpPr>
        <p:spPr>
          <a:xfrm>
            <a:off x="2862943" y="5174343"/>
            <a:ext cx="2264229" cy="830997"/>
          </a:xfrm>
          <a:prstGeom prst="rect">
            <a:avLst/>
          </a:prstGeom>
          <a:noFill/>
        </p:spPr>
        <p:txBody>
          <a:bodyPr wrap="square" rtlCol="0">
            <a:spAutoFit/>
          </a:bodyPr>
          <a:lstStyle/>
          <a:p>
            <a:r>
              <a:rPr lang="en-GB" sz="2400" i="1" dirty="0" smtClean="0">
                <a:solidFill>
                  <a:srgbClr val="0070C0"/>
                </a:solidFill>
              </a:rPr>
              <a:t>Independent variables</a:t>
            </a:r>
            <a:endParaRPr lang="en-GB" sz="2400" i="1" dirty="0">
              <a:solidFill>
                <a:srgbClr val="0070C0"/>
              </a:solidFill>
            </a:endParaRPr>
          </a:p>
        </p:txBody>
      </p:sp>
      <p:sp>
        <p:nvSpPr>
          <p:cNvPr id="7" name="TextBox 6"/>
          <p:cNvSpPr txBox="1"/>
          <p:nvPr/>
        </p:nvSpPr>
        <p:spPr>
          <a:xfrm>
            <a:off x="7696203" y="1284516"/>
            <a:ext cx="2264229" cy="461665"/>
          </a:xfrm>
          <a:prstGeom prst="rect">
            <a:avLst/>
          </a:prstGeom>
          <a:noFill/>
        </p:spPr>
        <p:txBody>
          <a:bodyPr wrap="square" rtlCol="0">
            <a:spAutoFit/>
          </a:bodyPr>
          <a:lstStyle/>
          <a:p>
            <a:r>
              <a:rPr lang="en-GB" sz="2400" i="1" dirty="0" smtClean="0">
                <a:solidFill>
                  <a:srgbClr val="7030A0"/>
                </a:solidFill>
              </a:rPr>
              <a:t>A random effect</a:t>
            </a:r>
            <a:endParaRPr lang="en-GB" sz="2400" i="1" dirty="0">
              <a:solidFill>
                <a:srgbClr val="7030A0"/>
              </a:solidFill>
            </a:endParaRPr>
          </a:p>
        </p:txBody>
      </p:sp>
      <p:sp>
        <p:nvSpPr>
          <p:cNvPr id="8" name="TextBox 7"/>
          <p:cNvSpPr txBox="1"/>
          <p:nvPr/>
        </p:nvSpPr>
        <p:spPr>
          <a:xfrm>
            <a:off x="5744030" y="2075544"/>
            <a:ext cx="3138711" cy="1569660"/>
          </a:xfrm>
          <a:prstGeom prst="rect">
            <a:avLst/>
          </a:prstGeom>
          <a:noFill/>
        </p:spPr>
        <p:txBody>
          <a:bodyPr wrap="square" rtlCol="0">
            <a:spAutoFit/>
          </a:bodyPr>
          <a:lstStyle/>
          <a:p>
            <a:r>
              <a:rPr lang="en-GB" sz="2400" i="1" dirty="0" smtClean="0">
                <a:solidFill>
                  <a:srgbClr val="00B050"/>
                </a:solidFill>
              </a:rPr>
              <a:t>Specifies that we’ll give a unique </a:t>
            </a:r>
            <a:r>
              <a:rPr lang="en-GB" sz="2400" i="1" u="sng" dirty="0" smtClean="0">
                <a:solidFill>
                  <a:srgbClr val="00B050"/>
                </a:solidFill>
              </a:rPr>
              <a:t>intercept</a:t>
            </a:r>
            <a:r>
              <a:rPr lang="en-GB" sz="2400" i="1" dirty="0" smtClean="0">
                <a:solidFill>
                  <a:srgbClr val="00B050"/>
                </a:solidFill>
              </a:rPr>
              <a:t> to each level of the random effect</a:t>
            </a:r>
            <a:endParaRPr lang="en-GB" sz="2400" i="1" dirty="0">
              <a:solidFill>
                <a:srgbClr val="00B050"/>
              </a:solidFill>
            </a:endParaRPr>
          </a:p>
        </p:txBody>
      </p:sp>
      <p:sp>
        <p:nvSpPr>
          <p:cNvPr id="9" name="TextBox 8"/>
          <p:cNvSpPr txBox="1"/>
          <p:nvPr/>
        </p:nvSpPr>
        <p:spPr>
          <a:xfrm>
            <a:off x="9265558" y="4513000"/>
            <a:ext cx="2505528" cy="830997"/>
          </a:xfrm>
          <a:prstGeom prst="rect">
            <a:avLst/>
          </a:prstGeom>
          <a:noFill/>
        </p:spPr>
        <p:txBody>
          <a:bodyPr wrap="square" rtlCol="0">
            <a:spAutoFit/>
          </a:bodyPr>
          <a:lstStyle/>
          <a:p>
            <a:r>
              <a:rPr lang="en-GB" sz="2400" i="1" dirty="0" smtClean="0">
                <a:solidFill>
                  <a:srgbClr val="7030A0"/>
                </a:solidFill>
              </a:rPr>
              <a:t>Another (crossed) random effect</a:t>
            </a:r>
            <a:endParaRPr lang="en-GB" sz="2400" i="1" dirty="0">
              <a:solidFill>
                <a:srgbClr val="7030A0"/>
              </a:solidFill>
            </a:endParaRPr>
          </a:p>
        </p:txBody>
      </p:sp>
      <p:sp>
        <p:nvSpPr>
          <p:cNvPr id="10" name="TextBox 9"/>
          <p:cNvSpPr txBox="1"/>
          <p:nvPr/>
        </p:nvSpPr>
        <p:spPr>
          <a:xfrm>
            <a:off x="7313385" y="5187911"/>
            <a:ext cx="3138711" cy="1569660"/>
          </a:xfrm>
          <a:prstGeom prst="rect">
            <a:avLst/>
          </a:prstGeom>
          <a:noFill/>
        </p:spPr>
        <p:txBody>
          <a:bodyPr wrap="square" rtlCol="0">
            <a:spAutoFit/>
          </a:bodyPr>
          <a:lstStyle/>
          <a:p>
            <a:r>
              <a:rPr lang="en-GB" sz="2400" i="1" dirty="0" smtClean="0">
                <a:solidFill>
                  <a:srgbClr val="00B050"/>
                </a:solidFill>
              </a:rPr>
              <a:t>Specifies that we’ll give a unique </a:t>
            </a:r>
            <a:r>
              <a:rPr lang="en-GB" sz="2400" i="1" u="sng" dirty="0" smtClean="0">
                <a:solidFill>
                  <a:srgbClr val="00B050"/>
                </a:solidFill>
              </a:rPr>
              <a:t>intercept</a:t>
            </a:r>
            <a:r>
              <a:rPr lang="en-GB" sz="2400" i="1" dirty="0" smtClean="0">
                <a:solidFill>
                  <a:srgbClr val="00B050"/>
                </a:solidFill>
              </a:rPr>
              <a:t> to each level of the random effect</a:t>
            </a:r>
            <a:endParaRPr lang="en-GB" sz="2400" i="1" dirty="0">
              <a:solidFill>
                <a:srgbClr val="00B050"/>
              </a:solidFill>
            </a:endParaRPr>
          </a:p>
        </p:txBody>
      </p:sp>
      <p:cxnSp>
        <p:nvCxnSpPr>
          <p:cNvPr id="12" name="Straight Arrow Connector 11"/>
          <p:cNvCxnSpPr/>
          <p:nvPr/>
        </p:nvCxnSpPr>
        <p:spPr>
          <a:xfrm flipH="1">
            <a:off x="1190171" y="3051683"/>
            <a:ext cx="174172" cy="7365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683001" y="4513000"/>
            <a:ext cx="105228" cy="70856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8848272" y="4433556"/>
            <a:ext cx="644071" cy="83181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0086517" y="4377830"/>
            <a:ext cx="233140" cy="269987"/>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8490857" y="1814589"/>
            <a:ext cx="855432" cy="21004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29477" y="3597574"/>
            <a:ext cx="109301" cy="40372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6626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Code at:</a:t>
            </a:r>
          </a:p>
          <a:p>
            <a:pPr marL="0" indent="0">
              <a:buNone/>
            </a:pPr>
            <a:endParaRPr lang="en-GB" dirty="0"/>
          </a:p>
          <a:p>
            <a:pPr marL="0" indent="0" algn="ctr">
              <a:buNone/>
            </a:pPr>
            <a:r>
              <a:rPr lang="en-GB" dirty="0"/>
              <a:t>http://users.ox.ac.uk/~cpgl0080/UCL_Rworkshop/</a:t>
            </a:r>
          </a:p>
          <a:p>
            <a:pPr marL="0" indent="0" algn="ctr">
              <a:buNone/>
            </a:pPr>
            <a:endParaRPr lang="en-GB" dirty="0" smtClean="0"/>
          </a:p>
        </p:txBody>
      </p:sp>
      <p:sp>
        <p:nvSpPr>
          <p:cNvPr id="4" name="Slide Number Placeholder 3"/>
          <p:cNvSpPr>
            <a:spLocks noGrp="1"/>
          </p:cNvSpPr>
          <p:nvPr>
            <p:ph type="sldNum" sz="quarter" idx="12"/>
          </p:nvPr>
        </p:nvSpPr>
        <p:spPr/>
        <p:txBody>
          <a:bodyPr/>
          <a:lstStyle/>
          <a:p>
            <a:fld id="{88545141-B907-41E9-8841-47F1DE723F9C}" type="slidenum">
              <a:rPr lang="en-GB" smtClean="0"/>
              <a:pPr/>
              <a:t>2</a:t>
            </a:fld>
            <a:endParaRPr lang="en-GB" dirty="0"/>
          </a:p>
        </p:txBody>
      </p:sp>
    </p:spTree>
    <p:extLst>
      <p:ext uri="{BB962C8B-B14F-4D97-AF65-F5344CB8AC3E}">
        <p14:creationId xmlns:p14="http://schemas.microsoft.com/office/powerpoint/2010/main" val="4272460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Structure of a </a:t>
            </a:r>
            <a:r>
              <a:rPr lang="en-GB" i="1" dirty="0" smtClean="0"/>
              <a:t>nested </a:t>
            </a:r>
            <a:r>
              <a:rPr lang="en-GB" dirty="0" smtClean="0"/>
              <a:t>mixed-effects model (in psycholinguistics we rarely need this)</a:t>
            </a:r>
            <a:endParaRPr lang="en-GB" dirty="0"/>
          </a:p>
        </p:txBody>
      </p:sp>
      <p:sp>
        <p:nvSpPr>
          <p:cNvPr id="3" name="Content Placeholder 2"/>
          <p:cNvSpPr>
            <a:spLocks noGrp="1"/>
          </p:cNvSpPr>
          <p:nvPr>
            <p:ph idx="1"/>
          </p:nvPr>
        </p:nvSpPr>
        <p:spPr/>
        <p:txBody>
          <a:bodyPr/>
          <a:lstStyle/>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sz="3600" u="sng" dirty="0" smtClean="0">
                <a:solidFill>
                  <a:srgbClr val="FF0000"/>
                </a:solidFill>
              </a:rPr>
              <a:t>RT</a:t>
            </a:r>
            <a:r>
              <a:rPr lang="en-GB" sz="3600" u="sng" dirty="0" smtClean="0"/>
              <a:t> ~ </a:t>
            </a:r>
            <a:r>
              <a:rPr lang="en-GB" sz="3600" u="sng" dirty="0" smtClean="0">
                <a:solidFill>
                  <a:srgbClr val="0070C0"/>
                </a:solidFill>
              </a:rPr>
              <a:t>Quantifier*Boundedness</a:t>
            </a:r>
            <a:r>
              <a:rPr lang="en-GB" sz="3600" u="sng" dirty="0" smtClean="0"/>
              <a:t> + (</a:t>
            </a:r>
            <a:r>
              <a:rPr lang="en-GB" sz="3600" u="sng" dirty="0" smtClean="0">
                <a:solidFill>
                  <a:srgbClr val="00B050"/>
                </a:solidFill>
              </a:rPr>
              <a:t>1</a:t>
            </a:r>
            <a:r>
              <a:rPr lang="en-GB" sz="3600" u="sng" dirty="0" smtClean="0"/>
              <a:t>|</a:t>
            </a:r>
            <a:r>
              <a:rPr lang="en-GB" sz="3600" u="sng" dirty="0" smtClean="0">
                <a:solidFill>
                  <a:srgbClr val="7030A0"/>
                </a:solidFill>
              </a:rPr>
              <a:t>School/Subject</a:t>
            </a:r>
            <a:r>
              <a:rPr lang="en-GB" sz="3600" u="sng" dirty="0" smtClean="0"/>
              <a:t>)</a:t>
            </a:r>
            <a:endParaRPr lang="en-GB" sz="3600" u="sng"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20</a:t>
            </a:fld>
            <a:endParaRPr lang="en-GB" dirty="0"/>
          </a:p>
        </p:txBody>
      </p:sp>
      <p:sp>
        <p:nvSpPr>
          <p:cNvPr id="5" name="TextBox 4"/>
          <p:cNvSpPr txBox="1"/>
          <p:nvPr/>
        </p:nvSpPr>
        <p:spPr>
          <a:xfrm>
            <a:off x="838200" y="2220686"/>
            <a:ext cx="2264229" cy="830997"/>
          </a:xfrm>
          <a:prstGeom prst="rect">
            <a:avLst/>
          </a:prstGeom>
          <a:noFill/>
        </p:spPr>
        <p:txBody>
          <a:bodyPr wrap="square" rtlCol="0">
            <a:spAutoFit/>
          </a:bodyPr>
          <a:lstStyle/>
          <a:p>
            <a:r>
              <a:rPr lang="en-GB" sz="2400" i="1" dirty="0" smtClean="0">
                <a:solidFill>
                  <a:srgbClr val="FF0000"/>
                </a:solidFill>
              </a:rPr>
              <a:t>Dependent variable</a:t>
            </a:r>
            <a:endParaRPr lang="en-GB" sz="2400" i="1" dirty="0">
              <a:solidFill>
                <a:srgbClr val="FF0000"/>
              </a:solidFill>
            </a:endParaRPr>
          </a:p>
        </p:txBody>
      </p:sp>
      <p:sp>
        <p:nvSpPr>
          <p:cNvPr id="6" name="TextBox 5"/>
          <p:cNvSpPr txBox="1"/>
          <p:nvPr/>
        </p:nvSpPr>
        <p:spPr>
          <a:xfrm>
            <a:off x="2862943" y="5174343"/>
            <a:ext cx="2264229" cy="830997"/>
          </a:xfrm>
          <a:prstGeom prst="rect">
            <a:avLst/>
          </a:prstGeom>
          <a:noFill/>
        </p:spPr>
        <p:txBody>
          <a:bodyPr wrap="square" rtlCol="0">
            <a:spAutoFit/>
          </a:bodyPr>
          <a:lstStyle/>
          <a:p>
            <a:r>
              <a:rPr lang="en-GB" sz="2400" i="1" dirty="0" smtClean="0">
                <a:solidFill>
                  <a:srgbClr val="0070C0"/>
                </a:solidFill>
              </a:rPr>
              <a:t>Independent variables</a:t>
            </a:r>
            <a:endParaRPr lang="en-GB" sz="2400" i="1" dirty="0">
              <a:solidFill>
                <a:srgbClr val="0070C0"/>
              </a:solidFill>
            </a:endParaRPr>
          </a:p>
        </p:txBody>
      </p:sp>
      <p:sp>
        <p:nvSpPr>
          <p:cNvPr id="7" name="TextBox 6"/>
          <p:cNvSpPr txBox="1"/>
          <p:nvPr/>
        </p:nvSpPr>
        <p:spPr>
          <a:xfrm>
            <a:off x="8723086" y="1673167"/>
            <a:ext cx="3407225" cy="1938992"/>
          </a:xfrm>
          <a:prstGeom prst="rect">
            <a:avLst/>
          </a:prstGeom>
          <a:noFill/>
        </p:spPr>
        <p:txBody>
          <a:bodyPr wrap="square" rtlCol="0">
            <a:spAutoFit/>
          </a:bodyPr>
          <a:lstStyle/>
          <a:p>
            <a:r>
              <a:rPr lang="en-GB" sz="2400" i="1" dirty="0" smtClean="0">
                <a:solidFill>
                  <a:srgbClr val="7030A0"/>
                </a:solidFill>
              </a:rPr>
              <a:t>Nested random effects: we randomly sampled several schools, and several kids within each school</a:t>
            </a:r>
            <a:endParaRPr lang="en-GB" sz="2400" i="1" dirty="0">
              <a:solidFill>
                <a:srgbClr val="7030A0"/>
              </a:solidFill>
            </a:endParaRPr>
          </a:p>
        </p:txBody>
      </p:sp>
      <p:sp>
        <p:nvSpPr>
          <p:cNvPr id="8" name="TextBox 7"/>
          <p:cNvSpPr txBox="1"/>
          <p:nvPr/>
        </p:nvSpPr>
        <p:spPr>
          <a:xfrm>
            <a:off x="5323117" y="2061029"/>
            <a:ext cx="3138711" cy="1569660"/>
          </a:xfrm>
          <a:prstGeom prst="rect">
            <a:avLst/>
          </a:prstGeom>
          <a:noFill/>
        </p:spPr>
        <p:txBody>
          <a:bodyPr wrap="square" rtlCol="0">
            <a:spAutoFit/>
          </a:bodyPr>
          <a:lstStyle/>
          <a:p>
            <a:r>
              <a:rPr lang="en-GB" sz="2400" i="1" dirty="0" smtClean="0">
                <a:solidFill>
                  <a:srgbClr val="00B050"/>
                </a:solidFill>
              </a:rPr>
              <a:t>Specifies that we’ll give a unique </a:t>
            </a:r>
            <a:r>
              <a:rPr lang="en-GB" sz="2400" i="1" u="sng" dirty="0" smtClean="0">
                <a:solidFill>
                  <a:srgbClr val="00B050"/>
                </a:solidFill>
              </a:rPr>
              <a:t>intercept</a:t>
            </a:r>
            <a:r>
              <a:rPr lang="en-GB" sz="2400" i="1" dirty="0" smtClean="0">
                <a:solidFill>
                  <a:srgbClr val="00B050"/>
                </a:solidFill>
              </a:rPr>
              <a:t> to each level of the random effect</a:t>
            </a:r>
            <a:endParaRPr lang="en-GB" sz="2400" i="1" dirty="0">
              <a:solidFill>
                <a:srgbClr val="00B050"/>
              </a:solidFill>
            </a:endParaRPr>
          </a:p>
        </p:txBody>
      </p:sp>
      <p:cxnSp>
        <p:nvCxnSpPr>
          <p:cNvPr id="12" name="Straight Arrow Connector 11"/>
          <p:cNvCxnSpPr/>
          <p:nvPr/>
        </p:nvCxnSpPr>
        <p:spPr>
          <a:xfrm flipH="1">
            <a:off x="1190171" y="3051683"/>
            <a:ext cx="174172" cy="7365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683001" y="4513000"/>
            <a:ext cx="105228" cy="708568"/>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9133113" y="3193143"/>
            <a:ext cx="983345" cy="59508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229478" y="3193143"/>
            <a:ext cx="100236" cy="808151"/>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4910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mixed-effect models give you</a:t>
            </a:r>
            <a:endParaRPr lang="en-GB" dirty="0"/>
          </a:p>
        </p:txBody>
      </p:sp>
      <p:sp>
        <p:nvSpPr>
          <p:cNvPr id="3" name="Content Placeholder 2"/>
          <p:cNvSpPr>
            <a:spLocks noGrp="1"/>
          </p:cNvSpPr>
          <p:nvPr>
            <p:ph idx="1"/>
          </p:nvPr>
        </p:nvSpPr>
        <p:spPr>
          <a:xfrm>
            <a:off x="838199" y="2565857"/>
            <a:ext cx="4050979" cy="4351338"/>
          </a:xfrm>
        </p:spPr>
        <p:txBody>
          <a:bodyPr>
            <a:normAutofit fontScale="92500" lnSpcReduction="20000"/>
          </a:bodyPr>
          <a:lstStyle/>
          <a:p>
            <a:pPr marL="0" indent="0">
              <a:buNone/>
            </a:pPr>
            <a:endParaRPr lang="en-GB" dirty="0" smtClean="0"/>
          </a:p>
          <a:p>
            <a:pPr marL="0" indent="0">
              <a:buNone/>
            </a:pPr>
            <a:endParaRPr lang="en-GB" dirty="0"/>
          </a:p>
          <a:p>
            <a:pPr marL="0" indent="0">
              <a:buNone/>
            </a:pPr>
            <a:r>
              <a:rPr lang="en-GB" dirty="0" smtClean="0"/>
              <a:t>Amount of variance for each random term</a:t>
            </a:r>
          </a:p>
          <a:p>
            <a:pPr marL="0" indent="0">
              <a:buNone/>
            </a:pPr>
            <a:endParaRPr lang="en-GB" dirty="0"/>
          </a:p>
          <a:p>
            <a:pPr marL="0" indent="0">
              <a:buNone/>
            </a:pPr>
            <a:endParaRPr lang="en-GB" dirty="0" smtClean="0"/>
          </a:p>
          <a:p>
            <a:pPr marL="0" indent="0">
              <a:buNone/>
            </a:pPr>
            <a:r>
              <a:rPr lang="en-GB" dirty="0" smtClean="0"/>
              <a:t>Typical model coefficients for fixed effects</a:t>
            </a:r>
          </a:p>
          <a:p>
            <a:pPr marL="0" indent="0">
              <a:buNone/>
            </a:pPr>
            <a:endParaRPr lang="en-GB" dirty="0"/>
          </a:p>
          <a:p>
            <a:pPr marL="0" indent="0">
              <a:buNone/>
            </a:pPr>
            <a:r>
              <a:rPr lang="en-GB" dirty="0" smtClean="0"/>
              <a:t>We usually don’t care about this</a:t>
            </a:r>
          </a:p>
        </p:txBody>
      </p:sp>
      <p:sp>
        <p:nvSpPr>
          <p:cNvPr id="4" name="Slide Number Placeholder 3"/>
          <p:cNvSpPr>
            <a:spLocks noGrp="1"/>
          </p:cNvSpPr>
          <p:nvPr>
            <p:ph type="sldNum" sz="quarter" idx="12"/>
          </p:nvPr>
        </p:nvSpPr>
        <p:spPr/>
        <p:txBody>
          <a:bodyPr/>
          <a:lstStyle/>
          <a:p>
            <a:fld id="{88545141-B907-41E9-8841-47F1DE723F9C}" type="slidenum">
              <a:rPr lang="en-GB" smtClean="0"/>
              <a:pPr/>
              <a:t>21</a:t>
            </a:fld>
            <a:endParaRPr lang="en-GB" dirty="0"/>
          </a:p>
        </p:txBody>
      </p:sp>
      <p:pic>
        <p:nvPicPr>
          <p:cNvPr id="6" name="Picture 5"/>
          <p:cNvPicPr>
            <a:picLocks noChangeAspect="1"/>
          </p:cNvPicPr>
          <p:nvPr/>
        </p:nvPicPr>
        <p:blipFill>
          <a:blip r:embed="rId2"/>
          <a:stretch>
            <a:fillRect/>
          </a:stretch>
        </p:blipFill>
        <p:spPr>
          <a:xfrm>
            <a:off x="4889179" y="1451429"/>
            <a:ext cx="7302821" cy="5406571"/>
          </a:xfrm>
          <a:prstGeom prst="rect">
            <a:avLst/>
          </a:prstGeom>
        </p:spPr>
      </p:pic>
      <p:sp>
        <p:nvSpPr>
          <p:cNvPr id="7" name="Left Brace 6"/>
          <p:cNvSpPr/>
          <p:nvPr/>
        </p:nvSpPr>
        <p:spPr>
          <a:xfrm>
            <a:off x="4688114" y="3439886"/>
            <a:ext cx="201065" cy="110308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Left Brace 7"/>
          <p:cNvSpPr/>
          <p:nvPr/>
        </p:nvSpPr>
        <p:spPr>
          <a:xfrm>
            <a:off x="4688113" y="4734826"/>
            <a:ext cx="201065" cy="1103085"/>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Left Brace 8"/>
          <p:cNvSpPr/>
          <p:nvPr/>
        </p:nvSpPr>
        <p:spPr>
          <a:xfrm>
            <a:off x="4688115" y="6066971"/>
            <a:ext cx="201064" cy="77674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738436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mixed-effect models give you (2)</a:t>
            </a:r>
            <a:endParaRPr lang="en-GB" dirty="0"/>
          </a:p>
        </p:txBody>
      </p:sp>
      <p:sp>
        <p:nvSpPr>
          <p:cNvPr id="3" name="Content Placeholder 2"/>
          <p:cNvSpPr>
            <a:spLocks noGrp="1"/>
          </p:cNvSpPr>
          <p:nvPr>
            <p:ph idx="1"/>
          </p:nvPr>
        </p:nvSpPr>
        <p:spPr/>
        <p:txBody>
          <a:bodyPr/>
          <a:lstStyle/>
          <a:p>
            <a:r>
              <a:rPr lang="en-GB" dirty="0" smtClean="0"/>
              <a:t>We can also see, for each random effect, how much each item’s or subject’s effect differs from the overall fixed effect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22</a:t>
            </a:fld>
            <a:endParaRPr lang="en-GB" dirty="0"/>
          </a:p>
        </p:txBody>
      </p:sp>
      <p:pic>
        <p:nvPicPr>
          <p:cNvPr id="5" name="Picture 4"/>
          <p:cNvPicPr>
            <a:picLocks noChangeAspect="1"/>
          </p:cNvPicPr>
          <p:nvPr/>
        </p:nvPicPr>
        <p:blipFill>
          <a:blip r:embed="rId2"/>
          <a:stretch>
            <a:fillRect/>
          </a:stretch>
        </p:blipFill>
        <p:spPr>
          <a:xfrm>
            <a:off x="2460584" y="2888342"/>
            <a:ext cx="7270832" cy="3331029"/>
          </a:xfrm>
          <a:prstGeom prst="rect">
            <a:avLst/>
          </a:prstGeom>
        </p:spPr>
      </p:pic>
    </p:spTree>
    <p:extLst>
      <p:ext uri="{BB962C8B-B14F-4D97-AF65-F5344CB8AC3E}">
        <p14:creationId xmlns:p14="http://schemas.microsoft.com/office/powerpoint/2010/main" val="3243281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Dude, where’s my p-values?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23</a:t>
            </a:fld>
            <a:endParaRPr lang="en-GB" dirty="0"/>
          </a:p>
        </p:txBody>
      </p:sp>
      <p:sp>
        <p:nvSpPr>
          <p:cNvPr id="5" name="Content Placeholder 4"/>
          <p:cNvSpPr>
            <a:spLocks noGrp="1"/>
          </p:cNvSpPr>
          <p:nvPr>
            <p:ph idx="1"/>
          </p:nvPr>
        </p:nvSpPr>
        <p:spPr/>
        <p:txBody>
          <a:bodyPr/>
          <a:lstStyle/>
          <a:p>
            <a:endParaRPr lang="en-GB"/>
          </a:p>
        </p:txBody>
      </p:sp>
      <p:pic>
        <p:nvPicPr>
          <p:cNvPr id="11" name="Picture 10"/>
          <p:cNvPicPr>
            <a:picLocks noChangeAspect="1"/>
          </p:cNvPicPr>
          <p:nvPr/>
        </p:nvPicPr>
        <p:blipFill>
          <a:blip r:embed="rId2"/>
          <a:stretch>
            <a:fillRect/>
          </a:stretch>
        </p:blipFill>
        <p:spPr>
          <a:xfrm>
            <a:off x="810257" y="3189968"/>
            <a:ext cx="10571487" cy="2760889"/>
          </a:xfrm>
          <a:prstGeom prst="rect">
            <a:avLst/>
          </a:prstGeom>
        </p:spPr>
      </p:pic>
      <p:sp>
        <p:nvSpPr>
          <p:cNvPr id="12" name="Rectangle 11"/>
          <p:cNvSpPr/>
          <p:nvPr/>
        </p:nvSpPr>
        <p:spPr>
          <a:xfrm>
            <a:off x="9637486" y="3265714"/>
            <a:ext cx="1716314" cy="1306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9630232" y="4840514"/>
            <a:ext cx="1716314" cy="13062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800" b="1" dirty="0">
                <a:solidFill>
                  <a:srgbClr val="00B050"/>
                </a:solidFill>
              </a:rPr>
              <a:t>?</a:t>
            </a:r>
          </a:p>
        </p:txBody>
      </p:sp>
    </p:spTree>
    <p:extLst>
      <p:ext uri="{BB962C8B-B14F-4D97-AF65-F5344CB8AC3E}">
        <p14:creationId xmlns:p14="http://schemas.microsoft.com/office/powerpoint/2010/main" val="15944239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doesn’t </a:t>
            </a:r>
            <a:r>
              <a:rPr lang="en-GB" dirty="0" err="1" smtClean="0"/>
              <a:t>lmer</a:t>
            </a:r>
            <a:r>
              <a:rPr lang="en-GB" dirty="0" smtClean="0"/>
              <a:t>() give p-values?</a:t>
            </a:r>
            <a:endParaRPr lang="en-GB" dirty="0"/>
          </a:p>
        </p:txBody>
      </p:sp>
      <p:sp>
        <p:nvSpPr>
          <p:cNvPr id="3" name="Content Placeholder 2"/>
          <p:cNvSpPr>
            <a:spLocks noGrp="1"/>
          </p:cNvSpPr>
          <p:nvPr>
            <p:ph idx="1"/>
          </p:nvPr>
        </p:nvSpPr>
        <p:spPr/>
        <p:txBody>
          <a:bodyPr/>
          <a:lstStyle/>
          <a:p>
            <a:r>
              <a:rPr lang="en-GB" dirty="0" smtClean="0"/>
              <a:t>The shape of the </a:t>
            </a:r>
            <a:r>
              <a:rPr lang="en-GB" i="1" dirty="0" smtClean="0"/>
              <a:t>t</a:t>
            </a:r>
            <a:r>
              <a:rPr lang="en-GB" dirty="0" smtClean="0"/>
              <a:t> distribution is based on degrees of freedom: the more degrees of freedom, the skinnier the distribution (and thus the less likely effects near the tails are)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24</a:t>
            </a:fld>
            <a:endParaRPr lang="en-GB" dirty="0"/>
          </a:p>
        </p:txBody>
      </p:sp>
      <p:sp>
        <p:nvSpPr>
          <p:cNvPr id="6" name="Content Placeholder 2"/>
          <p:cNvSpPr txBox="1">
            <a:spLocks/>
          </p:cNvSpPr>
          <p:nvPr/>
        </p:nvSpPr>
        <p:spPr>
          <a:xfrm>
            <a:off x="830944" y="3035877"/>
            <a:ext cx="4205513" cy="32064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For mixed-effects models, no one is sure how to count the degrees of freedom</a:t>
            </a:r>
            <a:endParaRPr lang="en-GB" dirty="0"/>
          </a:p>
        </p:txBody>
      </p:sp>
      <p:pic>
        <p:nvPicPr>
          <p:cNvPr id="7" name="Picture 6"/>
          <p:cNvPicPr>
            <a:picLocks noChangeAspect="1"/>
          </p:cNvPicPr>
          <p:nvPr/>
        </p:nvPicPr>
        <p:blipFill>
          <a:blip r:embed="rId2"/>
          <a:stretch>
            <a:fillRect/>
          </a:stretch>
        </p:blipFill>
        <p:spPr>
          <a:xfrm>
            <a:off x="5043712" y="2974492"/>
            <a:ext cx="7148287" cy="3883508"/>
          </a:xfrm>
          <a:prstGeom prst="rect">
            <a:avLst/>
          </a:prstGeom>
        </p:spPr>
      </p:pic>
    </p:spTree>
    <p:extLst>
      <p:ext uri="{BB962C8B-B14F-4D97-AF65-F5344CB8AC3E}">
        <p14:creationId xmlns:p14="http://schemas.microsoft.com/office/powerpoint/2010/main" val="878449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Tricks to get p-values</a:t>
            </a:r>
            <a:endParaRPr lang="en-GB"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GB" dirty="0" smtClean="0"/>
              <a:t>Use the </a:t>
            </a:r>
            <a:r>
              <a:rPr lang="en-GB" i="1" dirty="0" smtClean="0"/>
              <a:t>t</a:t>
            </a:r>
            <a:r>
              <a:rPr lang="en-GB" dirty="0" smtClean="0"/>
              <a:t> distribution and estimate degrees of freedom</a:t>
            </a:r>
          </a:p>
          <a:p>
            <a:pPr marL="914400" lvl="1" indent="-457200">
              <a:buFont typeface="+mj-lt"/>
              <a:buAutoNum type="alphaLcParenR"/>
            </a:pPr>
            <a:r>
              <a:rPr lang="en-GB" dirty="0" smtClean="0"/>
              <a:t>Just assume </a:t>
            </a:r>
            <a:r>
              <a:rPr lang="en-GB" i="1" dirty="0" err="1" smtClean="0"/>
              <a:t>df</a:t>
            </a:r>
            <a:r>
              <a:rPr lang="en-GB" dirty="0" err="1" smtClean="0"/>
              <a:t>s</a:t>
            </a:r>
            <a:r>
              <a:rPr lang="en-GB" dirty="0" smtClean="0"/>
              <a:t> are high</a:t>
            </a:r>
          </a:p>
          <a:p>
            <a:pPr marL="914400" lvl="1" indent="-457200">
              <a:buFont typeface="+mj-lt"/>
              <a:buAutoNum type="alphaLcParenR"/>
            </a:pPr>
            <a:r>
              <a:rPr lang="en-GB" dirty="0" smtClean="0"/>
              <a:t>Estimate based on the parameters in the model</a:t>
            </a:r>
          </a:p>
          <a:p>
            <a:pPr marL="914400" lvl="1" indent="-457200">
              <a:buFont typeface="+mj-lt"/>
              <a:buAutoNum type="alphaLcParenR"/>
            </a:pPr>
            <a:r>
              <a:rPr lang="en-GB" dirty="0" smtClean="0"/>
              <a:t>Use a mathematical estimation</a:t>
            </a:r>
          </a:p>
          <a:p>
            <a:pPr marL="514350" indent="-514350">
              <a:buFont typeface="+mj-lt"/>
              <a:buAutoNum type="arabicPeriod"/>
            </a:pPr>
            <a:endParaRPr lang="en-GB" dirty="0"/>
          </a:p>
          <a:p>
            <a:pPr marL="514350" indent="-514350">
              <a:buFont typeface="+mj-lt"/>
              <a:buAutoNum type="arabicPeriod"/>
            </a:pPr>
            <a:r>
              <a:rPr lang="en-GB" dirty="0" smtClean="0"/>
              <a:t>Eschew the </a:t>
            </a:r>
            <a:r>
              <a:rPr lang="en-GB" i="1" dirty="0" smtClean="0"/>
              <a:t>t</a:t>
            </a:r>
            <a:r>
              <a:rPr lang="en-GB" dirty="0"/>
              <a:t> </a:t>
            </a:r>
            <a:r>
              <a:rPr lang="en-GB" dirty="0" smtClean="0"/>
              <a:t>distribution and use non-parametric bootstrapping</a:t>
            </a:r>
          </a:p>
          <a:p>
            <a:pPr marL="514350" indent="-514350">
              <a:buFont typeface="+mj-lt"/>
              <a:buAutoNum type="arabicPeriod"/>
            </a:pPr>
            <a:endParaRPr lang="en-GB" dirty="0"/>
          </a:p>
          <a:p>
            <a:pPr marL="514350" indent="-514350">
              <a:buFont typeface="+mj-lt"/>
              <a:buAutoNum type="arabicPeriod"/>
            </a:pPr>
            <a:r>
              <a:rPr lang="en-GB" dirty="0" smtClean="0"/>
              <a:t>Eschew the </a:t>
            </a:r>
            <a:r>
              <a:rPr lang="en-GB" i="1" dirty="0" smtClean="0"/>
              <a:t>t</a:t>
            </a:r>
            <a:r>
              <a:rPr lang="en-GB" dirty="0" smtClean="0"/>
              <a:t> distribution and use model comparison</a:t>
            </a:r>
          </a:p>
          <a:p>
            <a:pPr marL="514350" indent="-514350">
              <a:buFont typeface="+mj-lt"/>
              <a:buAutoNum type="arabicPeriod"/>
            </a:pPr>
            <a:endParaRPr lang="en-GB" dirty="0"/>
          </a:p>
          <a:p>
            <a:pPr marL="0" indent="0">
              <a:buNone/>
            </a:pPr>
            <a:r>
              <a:rPr lang="en-GB" dirty="0" smtClean="0">
                <a:solidFill>
                  <a:srgbClr val="FF0000"/>
                </a:solidFill>
              </a:rPr>
              <a:t>*Warning: Older texts recommend using Markov Chain Monte Carlo sampling (</a:t>
            </a:r>
            <a:r>
              <a:rPr lang="en-GB" dirty="0" err="1" smtClean="0">
                <a:solidFill>
                  <a:srgbClr val="FF0000"/>
                </a:solidFill>
                <a:latin typeface="Courier New" panose="02070309020205020404" pitchFamily="49" charset="0"/>
                <a:cs typeface="Courier New" panose="02070309020205020404" pitchFamily="49" charset="0"/>
              </a:rPr>
              <a:t>pvals.fnc</a:t>
            </a:r>
            <a:r>
              <a:rPr lang="en-GB" dirty="0" smtClean="0">
                <a:solidFill>
                  <a:srgbClr val="FF0000"/>
                </a:solidFill>
                <a:latin typeface="Courier New" panose="02070309020205020404" pitchFamily="49" charset="0"/>
                <a:cs typeface="Courier New" panose="02070309020205020404" pitchFamily="49" charset="0"/>
              </a:rPr>
              <a:t>()</a:t>
            </a:r>
            <a:r>
              <a:rPr lang="en-GB" dirty="0" smtClean="0">
                <a:solidFill>
                  <a:srgbClr val="FF0000"/>
                </a:solidFill>
              </a:rPr>
              <a:t> in R); this is no longer recommended and is no longer implemented in R</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88545141-B907-41E9-8841-47F1DE723F9C}" type="slidenum">
              <a:rPr lang="en-GB" smtClean="0"/>
              <a:pPr/>
              <a:t>25</a:t>
            </a:fld>
            <a:endParaRPr lang="en-GB" dirty="0"/>
          </a:p>
        </p:txBody>
      </p:sp>
    </p:spTree>
    <p:extLst>
      <p:ext uri="{BB962C8B-B14F-4D97-AF65-F5344CB8AC3E}">
        <p14:creationId xmlns:p14="http://schemas.microsoft.com/office/powerpoint/2010/main" val="1195845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P-value trick 1a: Pretend you have a lot of </a:t>
            </a:r>
            <a:r>
              <a:rPr lang="en-GB" i="1" dirty="0" err="1" smtClean="0"/>
              <a:t>df</a:t>
            </a:r>
            <a:r>
              <a:rPr lang="en-GB" dirty="0" err="1" smtClean="0"/>
              <a:t>s</a:t>
            </a:r>
            <a:endParaRPr lang="en-GB" dirty="0"/>
          </a:p>
        </p:txBody>
      </p:sp>
      <p:sp>
        <p:nvSpPr>
          <p:cNvPr id="3" name="Content Placeholder 2"/>
          <p:cNvSpPr>
            <a:spLocks noGrp="1"/>
          </p:cNvSpPr>
          <p:nvPr>
            <p:ph idx="1"/>
          </p:nvPr>
        </p:nvSpPr>
        <p:spPr>
          <a:xfrm>
            <a:off x="838200" y="1825625"/>
            <a:ext cx="6000750" cy="4351338"/>
          </a:xfrm>
        </p:spPr>
        <p:txBody>
          <a:bodyPr>
            <a:normAutofit lnSpcReduction="10000"/>
          </a:bodyPr>
          <a:lstStyle/>
          <a:p>
            <a:r>
              <a:rPr lang="en-GB" dirty="0" smtClean="0"/>
              <a:t>With high </a:t>
            </a:r>
            <a:r>
              <a:rPr lang="en-GB" i="1" dirty="0" err="1" smtClean="0"/>
              <a:t>df</a:t>
            </a:r>
            <a:r>
              <a:rPr lang="en-GB" dirty="0" err="1" smtClean="0"/>
              <a:t>s</a:t>
            </a:r>
            <a:r>
              <a:rPr lang="en-GB" dirty="0" smtClean="0"/>
              <a:t>, the critical </a:t>
            </a:r>
            <a:r>
              <a:rPr lang="en-GB" i="1" dirty="0" smtClean="0"/>
              <a:t>t</a:t>
            </a:r>
            <a:r>
              <a:rPr lang="en-GB" dirty="0" smtClean="0"/>
              <a:t>-value for two-tailed </a:t>
            </a:r>
            <a:r>
              <a:rPr lang="el-GR" dirty="0" smtClean="0"/>
              <a:t>α</a:t>
            </a:r>
            <a:r>
              <a:rPr lang="en-GB" dirty="0" smtClean="0"/>
              <a:t>=.05 approaches </a:t>
            </a:r>
            <a:r>
              <a:rPr lang="en-GB" b="1" u="sng" dirty="0" smtClean="0"/>
              <a:t>1.96</a:t>
            </a:r>
            <a:endParaRPr lang="en-GB" dirty="0" smtClean="0"/>
          </a:p>
          <a:p>
            <a:r>
              <a:rPr lang="en-GB" dirty="0" smtClean="0"/>
              <a:t>Many people use this (or, to be conservative, </a:t>
            </a:r>
            <a:r>
              <a:rPr lang="en-GB" b="1" u="sng" dirty="0" smtClean="0"/>
              <a:t>2</a:t>
            </a:r>
            <a:r>
              <a:rPr lang="en-GB" dirty="0" smtClean="0"/>
              <a:t>)</a:t>
            </a:r>
          </a:p>
          <a:p>
            <a:pPr lvl="1"/>
            <a:r>
              <a:rPr lang="en-GB" dirty="0" smtClean="0"/>
              <a:t>While </a:t>
            </a:r>
            <a:r>
              <a:rPr lang="en-GB" dirty="0" smtClean="0"/>
              <a:t>rarely </a:t>
            </a:r>
            <a:r>
              <a:rPr lang="en-GB" dirty="0" smtClean="0"/>
              <a:t>done, when you have a directional hypothesis you could (and maybe should) instead use the critical value for one-tailed </a:t>
            </a:r>
            <a:r>
              <a:rPr lang="el-GR" dirty="0" smtClean="0"/>
              <a:t>α</a:t>
            </a:r>
            <a:r>
              <a:rPr lang="en-GB" dirty="0" smtClean="0"/>
              <a:t>=.05, which is closer to </a:t>
            </a:r>
            <a:r>
              <a:rPr lang="en-GB" b="1" u="sng" dirty="0" smtClean="0"/>
              <a:t>1.64</a:t>
            </a:r>
            <a:endParaRPr lang="en-GB" dirty="0" smtClean="0"/>
          </a:p>
          <a:p>
            <a:r>
              <a:rPr lang="en-GB" dirty="0" smtClean="0">
                <a:solidFill>
                  <a:srgbClr val="FF0000"/>
                </a:solidFill>
              </a:rPr>
              <a:t>This is most reliable when you have hundreds (or more) observations</a:t>
            </a:r>
          </a:p>
        </p:txBody>
      </p:sp>
      <p:sp>
        <p:nvSpPr>
          <p:cNvPr id="4" name="Slide Number Placeholder 3"/>
          <p:cNvSpPr>
            <a:spLocks noGrp="1"/>
          </p:cNvSpPr>
          <p:nvPr>
            <p:ph type="sldNum" sz="quarter" idx="12"/>
          </p:nvPr>
        </p:nvSpPr>
        <p:spPr/>
        <p:txBody>
          <a:bodyPr/>
          <a:lstStyle/>
          <a:p>
            <a:fld id="{88545141-B907-41E9-8841-47F1DE723F9C}" type="slidenum">
              <a:rPr lang="en-GB" smtClean="0"/>
              <a:pPr/>
              <a:t>26</a:t>
            </a:fld>
            <a:endParaRPr lang="en-GB" dirty="0"/>
          </a:p>
        </p:txBody>
      </p:sp>
      <p:pic>
        <p:nvPicPr>
          <p:cNvPr id="6" name="Picture 5"/>
          <p:cNvPicPr>
            <a:picLocks noChangeAspect="1"/>
          </p:cNvPicPr>
          <p:nvPr/>
        </p:nvPicPr>
        <p:blipFill>
          <a:blip r:embed="rId2"/>
          <a:stretch>
            <a:fillRect/>
          </a:stretch>
        </p:blipFill>
        <p:spPr>
          <a:xfrm>
            <a:off x="6682937" y="1514475"/>
            <a:ext cx="5353050" cy="5343525"/>
          </a:xfrm>
          <a:prstGeom prst="rect">
            <a:avLst/>
          </a:prstGeom>
        </p:spPr>
      </p:pic>
    </p:spTree>
    <p:extLst>
      <p:ext uri="{BB962C8B-B14F-4D97-AF65-F5344CB8AC3E}">
        <p14:creationId xmlns:p14="http://schemas.microsoft.com/office/powerpoint/2010/main" val="27850991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P-value trick 1a: Pretend you have a lot of </a:t>
            </a:r>
            <a:r>
              <a:rPr lang="en-GB" i="1" dirty="0" err="1" smtClean="0"/>
              <a:t>df</a:t>
            </a:r>
            <a:r>
              <a:rPr lang="en-GB" dirty="0" err="1" smtClean="0"/>
              <a:t>s</a:t>
            </a:r>
            <a:r>
              <a:rPr lang="en-GB" dirty="0" smtClean="0"/>
              <a:t> (some examples from the literature)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27</a:t>
            </a:fld>
            <a:endParaRPr lang="en-GB" dirty="0"/>
          </a:p>
        </p:txBody>
      </p:sp>
      <p:sp>
        <p:nvSpPr>
          <p:cNvPr id="6" name="Content Placeholder 5"/>
          <p:cNvSpPr>
            <a:spLocks noGrp="1"/>
          </p:cNvSpPr>
          <p:nvPr>
            <p:ph idx="1"/>
          </p:nvPr>
        </p:nvSpPr>
        <p:spPr/>
        <p:txBody>
          <a:bodyPr>
            <a:normAutofit fontScale="92500" lnSpcReduction="10000"/>
          </a:bodyPr>
          <a:lstStyle/>
          <a:p>
            <a:r>
              <a:rPr lang="en-GB" b="1" u="sng" dirty="0" err="1" smtClean="0"/>
              <a:t>Baayen</a:t>
            </a:r>
            <a:r>
              <a:rPr lang="en-GB" dirty="0" smtClean="0"/>
              <a:t> (2008, </a:t>
            </a:r>
            <a:r>
              <a:rPr lang="en-GB" i="1" dirty="0" err="1" smtClean="0"/>
              <a:t>Analyzing</a:t>
            </a:r>
            <a:r>
              <a:rPr lang="en-GB" i="1" dirty="0" smtClean="0"/>
              <a:t> Linguistic Data</a:t>
            </a:r>
            <a:r>
              <a:rPr lang="en-GB" dirty="0"/>
              <a:t>): "Since for large numbers of degrees of freedom (&gt; 100) the </a:t>
            </a:r>
            <a:r>
              <a:rPr lang="en-GB" i="1" dirty="0"/>
              <a:t>t</a:t>
            </a:r>
            <a:r>
              <a:rPr lang="en-GB" dirty="0"/>
              <a:t> distribution approximates the normal distribution, a simple way of assessing significance at the 5% significance level is to check whether the absolute value of the </a:t>
            </a:r>
            <a:r>
              <a:rPr lang="en-GB" i="1" dirty="0"/>
              <a:t>t</a:t>
            </a:r>
            <a:r>
              <a:rPr lang="en-GB" dirty="0"/>
              <a:t>-statistic exceeds 2</a:t>
            </a:r>
            <a:r>
              <a:rPr lang="en-GB" dirty="0" smtClean="0"/>
              <a:t>.”</a:t>
            </a:r>
          </a:p>
          <a:p>
            <a:r>
              <a:rPr lang="en-GB" b="1" u="sng" dirty="0" smtClean="0"/>
              <a:t>Luo, Yan, &amp; Zhou</a:t>
            </a:r>
            <a:r>
              <a:rPr lang="en-GB" dirty="0" smtClean="0"/>
              <a:t> (2013, </a:t>
            </a:r>
            <a:r>
              <a:rPr lang="en-GB" i="1" dirty="0" smtClean="0"/>
              <a:t>JEP:LMC</a:t>
            </a:r>
            <a:r>
              <a:rPr lang="en-GB" dirty="0"/>
              <a:t>): "Estimates larger than 2 standard errors (i.e., absolute </a:t>
            </a:r>
            <a:r>
              <a:rPr lang="en-GB" i="1" dirty="0"/>
              <a:t>t</a:t>
            </a:r>
            <a:r>
              <a:rPr lang="en-GB" dirty="0"/>
              <a:t> values greater than 2) were interpreted as significance</a:t>
            </a:r>
            <a:r>
              <a:rPr lang="en-GB" dirty="0" smtClean="0"/>
              <a:t>.“</a:t>
            </a:r>
          </a:p>
          <a:p>
            <a:r>
              <a:rPr lang="en-GB" b="1" u="sng" dirty="0" smtClean="0"/>
              <a:t>Kush, </a:t>
            </a:r>
            <a:r>
              <a:rPr lang="en-GB" b="1" u="sng" dirty="0" err="1" smtClean="0"/>
              <a:t>Lidz</a:t>
            </a:r>
            <a:r>
              <a:rPr lang="en-GB" b="1" u="sng" dirty="0" smtClean="0"/>
              <a:t>, &amp; Phillips</a:t>
            </a:r>
            <a:r>
              <a:rPr lang="en-GB" dirty="0" smtClean="0"/>
              <a:t> (2015, </a:t>
            </a:r>
            <a:r>
              <a:rPr lang="en-GB" i="1" dirty="0" smtClean="0"/>
              <a:t>JML</a:t>
            </a:r>
            <a:r>
              <a:rPr lang="en-GB" dirty="0"/>
              <a:t>): "A fixed effect was considered significant if its absolute </a:t>
            </a:r>
            <a:r>
              <a:rPr lang="en-GB" i="1" dirty="0"/>
              <a:t>t</a:t>
            </a:r>
            <a:r>
              <a:rPr lang="en-GB" dirty="0"/>
              <a:t>-value was greater than 2, which indicates that its 95% confidence interval does not include 0 (</a:t>
            </a:r>
            <a:r>
              <a:rPr lang="en-GB" dirty="0" err="1"/>
              <a:t>Gelman</a:t>
            </a:r>
            <a:r>
              <a:rPr lang="en-GB" dirty="0"/>
              <a:t> &amp; Hill, 2007).... We adopt the assumption that a reported coefficient is marginally significant (</a:t>
            </a:r>
            <a:r>
              <a:rPr lang="en-GB" i="1" dirty="0"/>
              <a:t>p</a:t>
            </a:r>
            <a:r>
              <a:rPr lang="en-GB" dirty="0"/>
              <a:t>&lt;.10) if the absolute value of its </a:t>
            </a:r>
            <a:r>
              <a:rPr lang="en-GB" i="1" dirty="0"/>
              <a:t>t</a:t>
            </a:r>
            <a:r>
              <a:rPr lang="en-GB" dirty="0"/>
              <a:t>-value is greater than 1.65 (based on the 90% confidence interval)."</a:t>
            </a:r>
            <a:endParaRPr lang="en-GB" b="1" u="sng" dirty="0"/>
          </a:p>
        </p:txBody>
      </p:sp>
    </p:spTree>
    <p:extLst>
      <p:ext uri="{BB962C8B-B14F-4D97-AF65-F5344CB8AC3E}">
        <p14:creationId xmlns:p14="http://schemas.microsoft.com/office/powerpoint/2010/main" val="1067579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P-value trick 1b: Estimate </a:t>
            </a:r>
            <a:r>
              <a:rPr lang="en-GB" i="1" dirty="0" err="1" smtClean="0"/>
              <a:t>df</a:t>
            </a:r>
            <a:r>
              <a:rPr lang="en-GB" dirty="0" err="1" smtClean="0"/>
              <a:t>s</a:t>
            </a:r>
            <a:r>
              <a:rPr lang="en-GB" dirty="0" smtClean="0"/>
              <a:t> from model</a:t>
            </a:r>
            <a:endParaRPr lang="en-GB" dirty="0"/>
          </a:p>
        </p:txBody>
      </p:sp>
      <p:sp>
        <p:nvSpPr>
          <p:cNvPr id="3" name="Content Placeholder 2"/>
          <p:cNvSpPr>
            <a:spLocks noGrp="1"/>
          </p:cNvSpPr>
          <p:nvPr>
            <p:ph idx="1"/>
          </p:nvPr>
        </p:nvSpPr>
        <p:spPr>
          <a:xfrm>
            <a:off x="838200" y="1825625"/>
            <a:ext cx="10515600" cy="4351338"/>
          </a:xfrm>
        </p:spPr>
        <p:txBody>
          <a:bodyPr>
            <a:normAutofit fontScale="92500" lnSpcReduction="10000"/>
          </a:bodyPr>
          <a:lstStyle/>
          <a:p>
            <a:r>
              <a:rPr lang="en-GB" dirty="0" smtClean="0"/>
              <a:t>Per </a:t>
            </a:r>
            <a:r>
              <a:rPr lang="en-GB" dirty="0" err="1" smtClean="0"/>
              <a:t>Baayen</a:t>
            </a:r>
            <a:r>
              <a:rPr lang="en-GB" dirty="0" smtClean="0"/>
              <a:t> (2008:270) you can get an upper-bound estimate of the </a:t>
            </a:r>
            <a:r>
              <a:rPr lang="en-GB" i="1" dirty="0" err="1" smtClean="0"/>
              <a:t>df</a:t>
            </a:r>
            <a:r>
              <a:rPr lang="en-GB" dirty="0" err="1" smtClean="0"/>
              <a:t>s</a:t>
            </a:r>
            <a:r>
              <a:rPr lang="en-GB" dirty="0" smtClean="0"/>
              <a:t> by taking the number of observations minus the number of fixed-effects parameters, and plug these </a:t>
            </a:r>
            <a:r>
              <a:rPr lang="en-GB" i="1" dirty="0" err="1" smtClean="0"/>
              <a:t>df</a:t>
            </a:r>
            <a:r>
              <a:rPr lang="en-GB" dirty="0" err="1" smtClean="0"/>
              <a:t>s</a:t>
            </a:r>
            <a:r>
              <a:rPr lang="en-GB" dirty="0" smtClean="0"/>
              <a:t> into the </a:t>
            </a:r>
            <a:r>
              <a:rPr lang="en-GB" i="1" dirty="0" smtClean="0"/>
              <a:t>t</a:t>
            </a:r>
            <a:r>
              <a:rPr lang="en-GB" dirty="0" smtClean="0"/>
              <a:t> distribution</a:t>
            </a:r>
          </a:p>
          <a:p>
            <a:pPr lvl="1"/>
            <a:r>
              <a:rPr lang="en-GB" dirty="0"/>
              <a:t>For any model: </a:t>
            </a:r>
            <a:r>
              <a:rPr lang="en-GB" dirty="0">
                <a:latin typeface="Courier New" panose="02070309020205020404" pitchFamily="49" charset="0"/>
                <a:cs typeface="Courier New" panose="02070309020205020404" pitchFamily="49" charset="0"/>
              </a:rPr>
              <a:t>2 * (1 - </a:t>
            </a:r>
            <a:r>
              <a:rPr lang="en-GB" dirty="0" err="1">
                <a:latin typeface="Courier New" panose="02070309020205020404" pitchFamily="49" charset="0"/>
                <a:cs typeface="Courier New" panose="02070309020205020404" pitchFamily="49" charset="0"/>
              </a:rPr>
              <a:t>pt</a:t>
            </a:r>
            <a:r>
              <a:rPr lang="en-GB" dirty="0">
                <a:latin typeface="Courier New" panose="02070309020205020404" pitchFamily="49" charset="0"/>
                <a:cs typeface="Courier New" panose="02070309020205020404" pitchFamily="49" charset="0"/>
              </a:rPr>
              <a:t>( abs( summary(model)$coefficients[,"t value"] ), </a:t>
            </a:r>
            <a:r>
              <a:rPr lang="en-GB" dirty="0" err="1">
                <a:latin typeface="Courier New" panose="02070309020205020404" pitchFamily="49" charset="0"/>
                <a:cs typeface="Courier New" panose="02070309020205020404" pitchFamily="49" charset="0"/>
              </a:rPr>
              <a:t>nrow</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model@frame</a:t>
            </a:r>
            <a:r>
              <a:rPr lang="en-GB" dirty="0">
                <a:latin typeface="Courier New" panose="02070309020205020404" pitchFamily="49" charset="0"/>
                <a:cs typeface="Courier New" panose="02070309020205020404" pitchFamily="49" charset="0"/>
              </a:rPr>
              <a:t>) - </a:t>
            </a:r>
            <a:r>
              <a:rPr lang="en-GB" dirty="0" err="1">
                <a:latin typeface="Courier New" panose="02070309020205020404" pitchFamily="49" charset="0"/>
                <a:cs typeface="Courier New" panose="02070309020205020404" pitchFamily="49" charset="0"/>
              </a:rPr>
              <a:t>nrow</a:t>
            </a:r>
            <a:r>
              <a:rPr lang="en-GB" dirty="0">
                <a:latin typeface="Courier New" panose="02070309020205020404" pitchFamily="49" charset="0"/>
                <a:cs typeface="Courier New" panose="02070309020205020404" pitchFamily="49" charset="0"/>
              </a:rPr>
              <a:t>(summary(model)$coefficients) ) )</a:t>
            </a:r>
            <a:endParaRPr lang="en-GB" dirty="0" smtClean="0">
              <a:latin typeface="Courier New" panose="02070309020205020404" pitchFamily="49" charset="0"/>
              <a:cs typeface="Courier New" panose="02070309020205020404" pitchFamily="49" charset="0"/>
            </a:endParaRPr>
          </a:p>
          <a:p>
            <a:endParaRPr lang="en-GB" dirty="0">
              <a:solidFill>
                <a:srgbClr val="FF0000"/>
              </a:solidFill>
            </a:endParaRPr>
          </a:p>
          <a:p>
            <a:r>
              <a:rPr lang="en-GB" dirty="0" smtClean="0"/>
              <a:t>For this to be reliable you should </a:t>
            </a:r>
            <a:r>
              <a:rPr lang="en-GB" dirty="0" smtClean="0"/>
              <a:t>have at </a:t>
            </a:r>
            <a:r>
              <a:rPr lang="en-GB" dirty="0" smtClean="0"/>
              <a:t>least a couple thousand observations; otherwise it’s anticonservative (gives </a:t>
            </a:r>
            <a:r>
              <a:rPr lang="en-GB" i="1" dirty="0" smtClean="0"/>
              <a:t>p</a:t>
            </a:r>
            <a:r>
              <a:rPr lang="en-GB" dirty="0" smtClean="0"/>
              <a:t>-values that are lower than reality, increasing Type I error).</a:t>
            </a:r>
          </a:p>
          <a:p>
            <a:pPr lvl="1"/>
            <a:r>
              <a:rPr lang="en-GB" dirty="0" smtClean="0"/>
              <a:t>In my experience it is also not very accurate for very high </a:t>
            </a:r>
            <a:r>
              <a:rPr lang="en-GB" i="1" dirty="0" smtClean="0"/>
              <a:t>p</a:t>
            </a:r>
            <a:r>
              <a:rPr lang="en-GB" dirty="0" smtClean="0"/>
              <a:t>-values (e.g. &gt;.8), although such high p-values arguably don’t mean much anyway</a:t>
            </a:r>
          </a:p>
        </p:txBody>
      </p:sp>
      <p:sp>
        <p:nvSpPr>
          <p:cNvPr id="4" name="Slide Number Placeholder 3"/>
          <p:cNvSpPr>
            <a:spLocks noGrp="1"/>
          </p:cNvSpPr>
          <p:nvPr>
            <p:ph type="sldNum" sz="quarter" idx="12"/>
          </p:nvPr>
        </p:nvSpPr>
        <p:spPr/>
        <p:txBody>
          <a:bodyPr/>
          <a:lstStyle/>
          <a:p>
            <a:fld id="{88545141-B907-41E9-8841-47F1DE723F9C}" type="slidenum">
              <a:rPr lang="en-GB" smtClean="0"/>
              <a:pPr/>
              <a:t>28</a:t>
            </a:fld>
            <a:endParaRPr lang="en-GB" dirty="0"/>
          </a:p>
        </p:txBody>
      </p:sp>
    </p:spTree>
    <p:extLst>
      <p:ext uri="{BB962C8B-B14F-4D97-AF65-F5344CB8AC3E}">
        <p14:creationId xmlns:p14="http://schemas.microsoft.com/office/powerpoint/2010/main" val="724631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P-value trick 1c: Approximate </a:t>
            </a:r>
            <a:r>
              <a:rPr lang="en-GB" i="1" dirty="0" err="1" smtClean="0"/>
              <a:t>df</a:t>
            </a:r>
            <a:r>
              <a:rPr lang="en-GB" dirty="0" err="1" smtClean="0"/>
              <a:t>s</a:t>
            </a:r>
            <a:r>
              <a:rPr lang="en-GB" dirty="0" smtClean="0"/>
              <a:t> mathematically </a:t>
            </a:r>
            <a:endParaRPr lang="en-GB" dirty="0"/>
          </a:p>
        </p:txBody>
      </p:sp>
      <p:sp>
        <p:nvSpPr>
          <p:cNvPr id="3" name="Content Placeholder 2"/>
          <p:cNvSpPr>
            <a:spLocks noGrp="1"/>
          </p:cNvSpPr>
          <p:nvPr>
            <p:ph idx="1"/>
          </p:nvPr>
        </p:nvSpPr>
        <p:spPr/>
        <p:txBody>
          <a:bodyPr/>
          <a:lstStyle/>
          <a:p>
            <a:r>
              <a:rPr lang="en-GB" dirty="0" smtClean="0"/>
              <a:t>Satterthwaite method (from SAS) estimates the appropriate </a:t>
            </a:r>
            <a:r>
              <a:rPr lang="en-GB" i="1" dirty="0" err="1" smtClean="0"/>
              <a:t>df</a:t>
            </a:r>
            <a:r>
              <a:rPr lang="en-GB" dirty="0" err="1" smtClean="0"/>
              <a:t>s</a:t>
            </a:r>
            <a:r>
              <a:rPr lang="en-GB" dirty="0" smtClean="0"/>
              <a:t> for </a:t>
            </a:r>
            <a:r>
              <a:rPr lang="en-GB" i="1" dirty="0" smtClean="0"/>
              <a:t>t</a:t>
            </a:r>
            <a:r>
              <a:rPr lang="en-GB" dirty="0" smtClean="0"/>
              <a:t>-values of mixed-effect model coefficients</a:t>
            </a:r>
          </a:p>
          <a:p>
            <a:r>
              <a:rPr lang="en-GB" dirty="0" smtClean="0"/>
              <a:t>After you load the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lmerTest</a:t>
            </a:r>
            <a:r>
              <a:rPr lang="en-GB" dirty="0" smtClean="0">
                <a:latin typeface="Courier New" panose="02070309020205020404" pitchFamily="49" charset="0"/>
                <a:cs typeface="Courier New" panose="02070309020205020404" pitchFamily="49" charset="0"/>
              </a:rPr>
              <a:t>}</a:t>
            </a:r>
            <a:r>
              <a:rPr lang="en-GB" dirty="0" smtClean="0"/>
              <a:t> package, these will be shown automatically in model summaries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29</a:t>
            </a:fld>
            <a:endParaRPr lang="en-GB" dirty="0"/>
          </a:p>
        </p:txBody>
      </p:sp>
      <p:pic>
        <p:nvPicPr>
          <p:cNvPr id="5" name="Picture 4"/>
          <p:cNvPicPr>
            <a:picLocks noChangeAspect="1"/>
          </p:cNvPicPr>
          <p:nvPr/>
        </p:nvPicPr>
        <p:blipFill>
          <a:blip r:embed="rId2"/>
          <a:stretch>
            <a:fillRect/>
          </a:stretch>
        </p:blipFill>
        <p:spPr>
          <a:xfrm>
            <a:off x="347662" y="3806371"/>
            <a:ext cx="11496675" cy="1219200"/>
          </a:xfrm>
          <a:prstGeom prst="rect">
            <a:avLst/>
          </a:prstGeom>
        </p:spPr>
      </p:pic>
    </p:spTree>
    <p:extLst>
      <p:ext uri="{BB962C8B-B14F-4D97-AF65-F5344CB8AC3E}">
        <p14:creationId xmlns:p14="http://schemas.microsoft.com/office/powerpoint/2010/main" val="1251067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use mixed effects?</a:t>
            </a:r>
            <a:endParaRPr lang="en-GB" dirty="0"/>
          </a:p>
        </p:txBody>
      </p:sp>
      <p:sp>
        <p:nvSpPr>
          <p:cNvPr id="3" name="Content Placeholder 2"/>
          <p:cNvSpPr>
            <a:spLocks noGrp="1"/>
          </p:cNvSpPr>
          <p:nvPr>
            <p:ph idx="1"/>
          </p:nvPr>
        </p:nvSpPr>
        <p:spPr/>
        <p:txBody>
          <a:bodyPr/>
          <a:lstStyle/>
          <a:p>
            <a:r>
              <a:rPr lang="en-GB" dirty="0" smtClean="0"/>
              <a:t>Motivated by boring statistical concepts</a:t>
            </a:r>
          </a:p>
          <a:p>
            <a:r>
              <a:rPr lang="en-GB" dirty="0" smtClean="0"/>
              <a:t>Captures different effects for different subjects/items</a:t>
            </a:r>
          </a:p>
          <a:p>
            <a:r>
              <a:rPr lang="en-GB" dirty="0" smtClean="0"/>
              <a:t>Captures multiple random effects</a:t>
            </a:r>
          </a:p>
          <a:p>
            <a:r>
              <a:rPr lang="en-GB" dirty="0" smtClean="0"/>
              <a:t>Flexibility</a:t>
            </a:r>
          </a:p>
          <a:p>
            <a:pPr lvl="1"/>
            <a:r>
              <a:rPr lang="en-GB" dirty="0" smtClean="0"/>
              <a:t>Can be used on data that don’t meet some ANOVA assumptions</a:t>
            </a:r>
          </a:p>
          <a:p>
            <a:pPr lvl="1"/>
            <a:r>
              <a:rPr lang="en-GB" dirty="0" smtClean="0"/>
              <a:t>Can include many kinds of independent variables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a:t>
            </a:fld>
            <a:endParaRPr lang="en-GB" dirty="0"/>
          </a:p>
        </p:txBody>
      </p:sp>
    </p:spTree>
    <p:extLst>
      <p:ext uri="{BB962C8B-B14F-4D97-AF65-F5344CB8AC3E}">
        <p14:creationId xmlns:p14="http://schemas.microsoft.com/office/powerpoint/2010/main" val="3184439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Notes on Satterthwaite approximation</a:t>
            </a:r>
            <a:endParaRPr lang="en-GB" dirty="0"/>
          </a:p>
        </p:txBody>
      </p:sp>
      <p:sp>
        <p:nvSpPr>
          <p:cNvPr id="3" name="Content Placeholder 2"/>
          <p:cNvSpPr>
            <a:spLocks noGrp="1"/>
          </p:cNvSpPr>
          <p:nvPr>
            <p:ph idx="1"/>
          </p:nvPr>
        </p:nvSpPr>
        <p:spPr/>
        <p:txBody>
          <a:bodyPr>
            <a:normAutofit lnSpcReduction="10000"/>
          </a:bodyPr>
          <a:lstStyle/>
          <a:p>
            <a:r>
              <a:rPr lang="en-GB" dirty="0" smtClean="0"/>
              <a:t>Anecdotally, this seems to be what most people in psycholinguistics are using now</a:t>
            </a:r>
          </a:p>
          <a:p>
            <a:endParaRPr lang="en-GB" dirty="0"/>
          </a:p>
          <a:p>
            <a:r>
              <a:rPr lang="en-GB" dirty="0" smtClean="0"/>
              <a:t>Note that the authors of </a:t>
            </a:r>
            <a:r>
              <a:rPr lang="en-GB" dirty="0" smtClean="0">
                <a:latin typeface="Courier New" panose="02070309020205020404" pitchFamily="49" charset="0"/>
                <a:cs typeface="Courier New" panose="02070309020205020404" pitchFamily="49" charset="0"/>
              </a:rPr>
              <a:t>{lme4}</a:t>
            </a:r>
            <a:r>
              <a:rPr lang="en-GB" dirty="0" smtClean="0"/>
              <a:t> did not intend for </a:t>
            </a:r>
            <a:r>
              <a:rPr lang="en-GB" dirty="0" err="1" smtClean="0">
                <a:latin typeface="Courier New" panose="02070309020205020404" pitchFamily="49" charset="0"/>
                <a:cs typeface="Courier New" panose="02070309020205020404" pitchFamily="49" charset="0"/>
              </a:rPr>
              <a:t>lmer</a:t>
            </a:r>
            <a:r>
              <a:rPr lang="en-GB" dirty="0" smtClean="0">
                <a:latin typeface="Courier New" panose="02070309020205020404" pitchFamily="49" charset="0"/>
                <a:cs typeface="Courier New" panose="02070309020205020404" pitchFamily="49" charset="0"/>
              </a:rPr>
              <a:t>() </a:t>
            </a:r>
            <a:r>
              <a:rPr lang="en-GB" dirty="0" smtClean="0"/>
              <a:t>models to give parametric </a:t>
            </a:r>
            <a:r>
              <a:rPr lang="en-GB" i="1" dirty="0" smtClean="0"/>
              <a:t>p</a:t>
            </a:r>
            <a:r>
              <a:rPr lang="en-GB" dirty="0" smtClean="0"/>
              <a:t>-values</a:t>
            </a:r>
          </a:p>
          <a:p>
            <a:pPr lvl="1"/>
            <a:r>
              <a:rPr lang="en-GB" dirty="0" smtClean="0"/>
              <a:t>They could have added this approximation to the function (and indeed many people have asked them to) but have repeatedly said they will not because they aren’t convinced that these </a:t>
            </a:r>
            <a:r>
              <a:rPr lang="en-GB" i="1" dirty="0" smtClean="0"/>
              <a:t>p</a:t>
            </a:r>
            <a:r>
              <a:rPr lang="en-GB" dirty="0" smtClean="0"/>
              <a:t>-values are legitimate</a:t>
            </a:r>
          </a:p>
          <a:p>
            <a:pPr lvl="1"/>
            <a:r>
              <a:rPr lang="en-GB" dirty="0" smtClean="0"/>
              <a:t>Take-home message:  the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lmerTest</a:t>
            </a:r>
            <a:r>
              <a:rPr lang="en-GB" dirty="0" smtClean="0">
                <a:latin typeface="Courier New" panose="02070309020205020404" pitchFamily="49" charset="0"/>
                <a:cs typeface="Courier New" panose="02070309020205020404" pitchFamily="49" charset="0"/>
              </a:rPr>
              <a:t>}</a:t>
            </a:r>
            <a:r>
              <a:rPr lang="en-GB" dirty="0" smtClean="0"/>
              <a:t> approximation is widely used but potentially controversial; I think whether or not to use it is more or less a personal/philosophical choice</a:t>
            </a:r>
          </a:p>
        </p:txBody>
      </p:sp>
      <p:sp>
        <p:nvSpPr>
          <p:cNvPr id="4" name="Slide Number Placeholder 3"/>
          <p:cNvSpPr>
            <a:spLocks noGrp="1"/>
          </p:cNvSpPr>
          <p:nvPr>
            <p:ph type="sldNum" sz="quarter" idx="12"/>
          </p:nvPr>
        </p:nvSpPr>
        <p:spPr/>
        <p:txBody>
          <a:bodyPr/>
          <a:lstStyle/>
          <a:p>
            <a:fld id="{88545141-B907-41E9-8841-47F1DE723F9C}" type="slidenum">
              <a:rPr lang="en-GB" smtClean="0"/>
              <a:pPr/>
              <a:t>30</a:t>
            </a:fld>
            <a:endParaRPr lang="en-GB" dirty="0"/>
          </a:p>
        </p:txBody>
      </p:sp>
    </p:spTree>
    <p:extLst>
      <p:ext uri="{BB962C8B-B14F-4D97-AF65-F5344CB8AC3E}">
        <p14:creationId xmlns:p14="http://schemas.microsoft.com/office/powerpoint/2010/main" val="26327777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P-value trick 2: bootstrapping</a:t>
            </a:r>
            <a:endParaRPr lang="en-GB" dirty="0"/>
          </a:p>
        </p:txBody>
      </p:sp>
      <p:sp>
        <p:nvSpPr>
          <p:cNvPr id="3" name="Content Placeholder 2"/>
          <p:cNvSpPr>
            <a:spLocks noGrp="1"/>
          </p:cNvSpPr>
          <p:nvPr>
            <p:ph idx="1"/>
          </p:nvPr>
        </p:nvSpPr>
        <p:spPr/>
        <p:txBody>
          <a:bodyPr/>
          <a:lstStyle/>
          <a:p>
            <a:r>
              <a:rPr lang="en-GB" b="1" u="sng" dirty="0" smtClean="0"/>
              <a:t>Bootstrapping</a:t>
            </a:r>
            <a:r>
              <a:rPr lang="en-GB" dirty="0" smtClean="0"/>
              <a:t>: a powerful non-parametric method for statistically evaluating data that don’t meet the assumptions of particular parametric distributions (like </a:t>
            </a:r>
            <a:r>
              <a:rPr lang="en-GB" i="1" dirty="0" smtClean="0"/>
              <a:t>t</a:t>
            </a:r>
            <a:r>
              <a:rPr lang="en-GB" dirty="0" smtClean="0"/>
              <a:t>, </a:t>
            </a:r>
            <a:r>
              <a:rPr lang="en-GB" i="1" dirty="0" smtClean="0"/>
              <a:t>F</a:t>
            </a:r>
            <a:r>
              <a:rPr lang="en-GB" dirty="0" smtClean="0"/>
              <a:t>, </a:t>
            </a:r>
            <a:r>
              <a:rPr lang="el-GR" dirty="0" smtClean="0"/>
              <a:t>χ</a:t>
            </a:r>
            <a:r>
              <a:rPr lang="en-GB" baseline="30000" dirty="0" smtClean="0"/>
              <a:t>2</a:t>
            </a:r>
            <a:r>
              <a:rPr lang="en-GB" dirty="0" smtClean="0"/>
              <a:t>, etc.)</a:t>
            </a:r>
          </a:p>
          <a:p>
            <a:pPr lvl="1"/>
            <a:r>
              <a:rPr lang="en-GB" dirty="0"/>
              <a:t>See </a:t>
            </a:r>
            <a:r>
              <a:rPr lang="en-GB" dirty="0">
                <a:hlinkClick r:id="rId2"/>
              </a:rPr>
              <a:t>https://</a:t>
            </a:r>
            <a:r>
              <a:rPr lang="en-GB" dirty="0" smtClean="0">
                <a:hlinkClick r:id="rId2"/>
              </a:rPr>
              <a:t>thepsychologist.bps.org.uk/volume-22/edition-5/methods-giving-your-data-bootstrap</a:t>
            </a:r>
            <a:r>
              <a:rPr lang="en-GB" dirty="0" smtClean="0"/>
              <a:t> for a simple tutorial</a:t>
            </a:r>
          </a:p>
          <a:p>
            <a:endParaRPr lang="en-GB" dirty="0"/>
          </a:p>
          <a:p>
            <a:r>
              <a:rPr lang="en-GB" dirty="0" smtClean="0"/>
              <a:t>Since it doesn’t require assumptions about the distribution of known test parameters, it is a handy too for evaluating mixed-effect model coefficients</a:t>
            </a:r>
          </a:p>
        </p:txBody>
      </p:sp>
      <p:sp>
        <p:nvSpPr>
          <p:cNvPr id="4" name="Slide Number Placeholder 3"/>
          <p:cNvSpPr>
            <a:spLocks noGrp="1"/>
          </p:cNvSpPr>
          <p:nvPr>
            <p:ph type="sldNum" sz="quarter" idx="12"/>
          </p:nvPr>
        </p:nvSpPr>
        <p:spPr/>
        <p:txBody>
          <a:bodyPr/>
          <a:lstStyle/>
          <a:p>
            <a:fld id="{88545141-B907-41E9-8841-47F1DE723F9C}" type="slidenum">
              <a:rPr lang="en-GB" smtClean="0"/>
              <a:pPr/>
              <a:t>31</a:t>
            </a:fld>
            <a:endParaRPr lang="en-GB" dirty="0"/>
          </a:p>
        </p:txBody>
      </p:sp>
    </p:spTree>
    <p:extLst>
      <p:ext uri="{BB962C8B-B14F-4D97-AF65-F5344CB8AC3E}">
        <p14:creationId xmlns:p14="http://schemas.microsoft.com/office/powerpoint/2010/main" val="514092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bootstrapping works</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Sample your data with replacement. E.g., if you have 500 observations, then…</a:t>
            </a:r>
          </a:p>
          <a:p>
            <a:pPr lvl="1"/>
            <a:r>
              <a:rPr lang="en-GB" dirty="0" smtClean="0"/>
              <a:t>Randomly grab a </a:t>
            </a:r>
            <a:r>
              <a:rPr lang="en-GB" dirty="0" err="1" smtClean="0"/>
              <a:t>datapoint</a:t>
            </a:r>
            <a:r>
              <a:rPr lang="en-GB" dirty="0" smtClean="0"/>
              <a:t> and jot down its value, then return it to the dataset</a:t>
            </a:r>
          </a:p>
          <a:p>
            <a:pPr lvl="1"/>
            <a:r>
              <a:rPr lang="en-GB" dirty="0" smtClean="0"/>
              <a:t>Repeat this process until you’ve jotted down 500 values (some of these may be repeats of the same </a:t>
            </a:r>
            <a:r>
              <a:rPr lang="en-GB" dirty="0" err="1" smtClean="0"/>
              <a:t>datapoint</a:t>
            </a:r>
            <a:r>
              <a:rPr lang="en-GB" dirty="0" smtClean="0"/>
              <a:t>)</a:t>
            </a:r>
            <a:endParaRPr lang="en-GB" dirty="0" smtClean="0"/>
          </a:p>
          <a:p>
            <a:r>
              <a:rPr lang="en-GB" dirty="0" smtClean="0"/>
              <a:t>Calculate your parameter (e.g., the model coefficient) on this sample</a:t>
            </a:r>
          </a:p>
          <a:p>
            <a:r>
              <a:rPr lang="en-GB" dirty="0" smtClean="0"/>
              <a:t>Repeat the process a few hundred times</a:t>
            </a:r>
          </a:p>
          <a:p>
            <a:r>
              <a:rPr lang="en-GB" dirty="0" smtClean="0"/>
              <a:t>Instead of using a known test statistic distribution (like </a:t>
            </a:r>
            <a:r>
              <a:rPr lang="en-GB" i="1" dirty="0" smtClean="0"/>
              <a:t>t</a:t>
            </a:r>
            <a:r>
              <a:rPr lang="en-GB" dirty="0" smtClean="0"/>
              <a:t>), you can now use this distribution of bootstrap </a:t>
            </a:r>
            <a:r>
              <a:rPr lang="en-GB" dirty="0" smtClean="0"/>
              <a:t>statistics as </a:t>
            </a:r>
            <a:r>
              <a:rPr lang="en-GB" dirty="0" smtClean="0"/>
              <a:t>a distribution of samples of that parameter; </a:t>
            </a:r>
          </a:p>
          <a:p>
            <a:pPr lvl="1"/>
            <a:r>
              <a:rPr lang="en-GB" dirty="0" smtClean="0"/>
              <a:t>there are several different formulae for calculating the confidence interval of the parameter under </a:t>
            </a:r>
            <a:r>
              <a:rPr lang="en-GB" dirty="0"/>
              <a:t>this distribution (</a:t>
            </a:r>
            <a:r>
              <a:rPr lang="en-GB" dirty="0">
                <a:hlinkClick r:id="rId2"/>
              </a:rPr>
              <a:t>http://</a:t>
            </a:r>
            <a:r>
              <a:rPr lang="en-GB" dirty="0" smtClean="0">
                <a:hlinkClick r:id="rId2"/>
              </a:rPr>
              <a:t>influentialpoints.com/Training/bootstrap_confidence_intervals-principles-properties-assumptions.htm</a:t>
            </a:r>
            <a:r>
              <a:rPr lang="en-GB" dirty="0" smtClean="0"/>
              <a:t>) </a:t>
            </a:r>
          </a:p>
          <a:p>
            <a:r>
              <a:rPr lang="en-GB" dirty="0" smtClean="0"/>
              <a:t>If the CI does not include zero it’s considered significant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32</a:t>
            </a:fld>
            <a:endParaRPr lang="en-GB" dirty="0"/>
          </a:p>
        </p:txBody>
      </p:sp>
    </p:spTree>
    <p:extLst>
      <p:ext uri="{BB962C8B-B14F-4D97-AF65-F5344CB8AC3E}">
        <p14:creationId xmlns:p14="http://schemas.microsoft.com/office/powerpoint/2010/main" val="11610310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Bootstrapping mixed-effect model coefficients</a:t>
            </a:r>
            <a:endParaRPr lang="en-GB" dirty="0"/>
          </a:p>
        </p:txBody>
      </p:sp>
      <p:sp>
        <p:nvSpPr>
          <p:cNvPr id="3" name="Content Placeholder 2"/>
          <p:cNvSpPr>
            <a:spLocks noGrp="1"/>
          </p:cNvSpPr>
          <p:nvPr>
            <p:ph idx="1"/>
          </p:nvPr>
        </p:nvSpPr>
        <p:spPr/>
        <p:txBody>
          <a:bodyPr/>
          <a:lstStyle/>
          <a:p>
            <a:r>
              <a:rPr lang="en-GB" dirty="0" smtClean="0"/>
              <a:t>Implemented in </a:t>
            </a:r>
            <a:r>
              <a:rPr lang="en-GB" dirty="0" err="1" smtClean="0">
                <a:latin typeface="Courier New" panose="02070309020205020404" pitchFamily="49" charset="0"/>
                <a:cs typeface="Courier New" panose="02070309020205020404" pitchFamily="49" charset="0"/>
              </a:rPr>
              <a:t>bootMer</a:t>
            </a:r>
            <a:r>
              <a:rPr lang="en-GB" dirty="0" smtClean="0">
                <a:latin typeface="Courier New" panose="02070309020205020404" pitchFamily="49" charset="0"/>
                <a:cs typeface="Courier New" panose="02070309020205020404" pitchFamily="49" charset="0"/>
              </a:rPr>
              <a:t>()</a:t>
            </a:r>
            <a:r>
              <a:rPr lang="en-GB" dirty="0" smtClean="0"/>
              <a:t>; detailed examples in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bootMer</a:t>
            </a:r>
            <a:endParaRPr lang="en-GB" dirty="0" smtClean="0">
              <a:latin typeface="Courier New" panose="02070309020205020404" pitchFamily="49" charset="0"/>
              <a:cs typeface="Courier New" panose="02070309020205020404" pitchFamily="49" charset="0"/>
            </a:endParaRPr>
          </a:p>
          <a:p>
            <a:endParaRPr lang="en-GB" dirty="0" smtClean="0"/>
          </a:p>
          <a:p>
            <a:r>
              <a:rPr lang="en-GB" dirty="0" smtClean="0"/>
              <a:t>Slow (just think: to test the significance of coefficients in one model, you have to run a few hundred more models!)</a:t>
            </a:r>
            <a:endParaRPr lang="en-GB" dirty="0"/>
          </a:p>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33</a:t>
            </a:fld>
            <a:endParaRPr lang="en-GB" dirty="0"/>
          </a:p>
        </p:txBody>
      </p:sp>
    </p:spTree>
    <p:extLst>
      <p:ext uri="{BB962C8B-B14F-4D97-AF65-F5344CB8AC3E}">
        <p14:creationId xmlns:p14="http://schemas.microsoft.com/office/powerpoint/2010/main" val="2747259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 and disadvantages of CIs</a:t>
            </a:r>
            <a:endParaRPr lang="en-GB" dirty="0"/>
          </a:p>
        </p:txBody>
      </p:sp>
      <p:sp>
        <p:nvSpPr>
          <p:cNvPr id="3" name="Content Placeholder 2"/>
          <p:cNvSpPr>
            <a:spLocks noGrp="1"/>
          </p:cNvSpPr>
          <p:nvPr>
            <p:ph idx="1"/>
          </p:nvPr>
        </p:nvSpPr>
        <p:spPr/>
        <p:txBody>
          <a:bodyPr/>
          <a:lstStyle/>
          <a:p>
            <a:r>
              <a:rPr lang="en-GB" b="1" dirty="0" smtClean="0"/>
              <a:t>Advantages</a:t>
            </a:r>
            <a:endParaRPr lang="en-GB" dirty="0" smtClean="0"/>
          </a:p>
          <a:p>
            <a:pPr lvl="1"/>
            <a:r>
              <a:rPr lang="en-GB" dirty="0" smtClean="0"/>
              <a:t>More information than </a:t>
            </a:r>
            <a:r>
              <a:rPr lang="en-GB" i="1" dirty="0" smtClean="0"/>
              <a:t>p</a:t>
            </a:r>
            <a:r>
              <a:rPr lang="en-GB" dirty="0" smtClean="0"/>
              <a:t>-values (gives an estimate of the likely range of possible values for the “real” effect</a:t>
            </a:r>
          </a:p>
          <a:p>
            <a:pPr lvl="1"/>
            <a:r>
              <a:rPr lang="en-GB" dirty="0" smtClean="0"/>
              <a:t>More stable across replications (see The Dance of the P-Values)</a:t>
            </a:r>
          </a:p>
          <a:p>
            <a:pPr lvl="1"/>
            <a:r>
              <a:rPr lang="en-GB" dirty="0" smtClean="0"/>
              <a:t>Many statisticians consider </a:t>
            </a:r>
            <a:r>
              <a:rPr lang="en-GB" dirty="0" smtClean="0"/>
              <a:t>CIs </a:t>
            </a:r>
            <a:r>
              <a:rPr lang="en-GB" dirty="0" smtClean="0"/>
              <a:t>good practice</a:t>
            </a:r>
          </a:p>
          <a:p>
            <a:endParaRPr lang="en-GB" dirty="0"/>
          </a:p>
          <a:p>
            <a:r>
              <a:rPr lang="en-GB" b="1" dirty="0" smtClean="0"/>
              <a:t>Disadvantages</a:t>
            </a:r>
            <a:endParaRPr lang="en-GB" dirty="0" smtClean="0"/>
          </a:p>
          <a:p>
            <a:pPr lvl="1"/>
            <a:r>
              <a:rPr lang="en-GB" dirty="0" smtClean="0"/>
              <a:t>When you only pay attention to their binary interpretation (i.e. “Does the CI cross zero?”) they may actually be </a:t>
            </a:r>
            <a:r>
              <a:rPr lang="en-GB" i="1" dirty="0" smtClean="0"/>
              <a:t>less</a:t>
            </a:r>
            <a:r>
              <a:rPr lang="en-GB" dirty="0" smtClean="0"/>
              <a:t> informative than </a:t>
            </a:r>
            <a:r>
              <a:rPr lang="en-GB" i="1" dirty="0" smtClean="0"/>
              <a:t>p</a:t>
            </a:r>
            <a:r>
              <a:rPr lang="en-GB" dirty="0" smtClean="0"/>
              <a:t>-values </a:t>
            </a:r>
          </a:p>
          <a:p>
            <a:pPr lvl="1"/>
            <a:r>
              <a:rPr lang="en-GB" dirty="0" smtClean="0"/>
              <a:t>Some contexts may still require p-values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34</a:t>
            </a:fld>
            <a:endParaRPr lang="en-GB" dirty="0"/>
          </a:p>
        </p:txBody>
      </p:sp>
    </p:spTree>
    <p:extLst>
      <p:ext uri="{BB962C8B-B14F-4D97-AF65-F5344CB8AC3E}">
        <p14:creationId xmlns:p14="http://schemas.microsoft.com/office/powerpoint/2010/main" val="3567388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a:t>
            </a:r>
            <a:r>
              <a:rPr lang="en-GB" i="1" dirty="0" smtClean="0"/>
              <a:t>p</a:t>
            </a:r>
            <a:r>
              <a:rPr lang="en-GB" dirty="0" smtClean="0"/>
              <a:t>-values from a bootstrap distribution</a:t>
            </a:r>
            <a:endParaRPr lang="en-GB" dirty="0"/>
          </a:p>
        </p:txBody>
      </p:sp>
      <p:sp>
        <p:nvSpPr>
          <p:cNvPr id="3" name="Content Placeholder 2"/>
          <p:cNvSpPr>
            <a:spLocks noGrp="1"/>
          </p:cNvSpPr>
          <p:nvPr>
            <p:ph idx="1"/>
          </p:nvPr>
        </p:nvSpPr>
        <p:spPr/>
        <p:txBody>
          <a:bodyPr/>
          <a:lstStyle/>
          <a:p>
            <a:r>
              <a:rPr lang="en-GB" i="1" dirty="0"/>
              <a:t>p</a:t>
            </a:r>
            <a:r>
              <a:rPr lang="en-GB" dirty="0" smtClean="0"/>
              <a:t>-value is related to CI</a:t>
            </a:r>
            <a:endParaRPr lang="en-GB" i="1"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35</a:t>
            </a:fld>
            <a:endParaRPr lang="en-GB" dirty="0"/>
          </a:p>
        </p:txBody>
      </p:sp>
      <p:pic>
        <p:nvPicPr>
          <p:cNvPr id="7" name="Picture 6"/>
          <p:cNvPicPr>
            <a:picLocks noChangeAspect="1"/>
          </p:cNvPicPr>
          <p:nvPr/>
        </p:nvPicPr>
        <p:blipFill>
          <a:blip r:embed="rId2"/>
          <a:stretch>
            <a:fillRect/>
          </a:stretch>
        </p:blipFill>
        <p:spPr>
          <a:xfrm>
            <a:off x="1040917" y="2320795"/>
            <a:ext cx="7777784" cy="3941892"/>
          </a:xfrm>
          <a:prstGeom prst="rect">
            <a:avLst/>
          </a:prstGeom>
        </p:spPr>
      </p:pic>
      <p:sp>
        <p:nvSpPr>
          <p:cNvPr id="6" name="Right Brace 5"/>
          <p:cNvSpPr/>
          <p:nvPr/>
        </p:nvSpPr>
        <p:spPr>
          <a:xfrm>
            <a:off x="8587409" y="3260036"/>
            <a:ext cx="331304" cy="181554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p:cNvSpPr txBox="1"/>
          <p:nvPr/>
        </p:nvSpPr>
        <p:spPr>
          <a:xfrm>
            <a:off x="9131369" y="2703446"/>
            <a:ext cx="2425148" cy="3416320"/>
          </a:xfrm>
          <a:prstGeom prst="rect">
            <a:avLst/>
          </a:prstGeom>
          <a:noFill/>
        </p:spPr>
        <p:txBody>
          <a:bodyPr wrap="square" rtlCol="0">
            <a:spAutoFit/>
          </a:bodyPr>
          <a:lstStyle/>
          <a:p>
            <a:r>
              <a:rPr lang="en-GB" b="1" dirty="0" smtClean="0">
                <a:solidFill>
                  <a:srgbClr val="FF0000"/>
                </a:solidFill>
              </a:rPr>
              <a:t>95% CI: the middle 95% of coefficients from the bootstrap distribution</a:t>
            </a:r>
          </a:p>
          <a:p>
            <a:endParaRPr lang="en-GB" b="1" dirty="0">
              <a:solidFill>
                <a:srgbClr val="FF0000"/>
              </a:solidFill>
            </a:endParaRPr>
          </a:p>
          <a:p>
            <a:r>
              <a:rPr lang="en-GB" b="1" dirty="0" smtClean="0">
                <a:solidFill>
                  <a:srgbClr val="FF0000"/>
                </a:solidFill>
              </a:rPr>
              <a:t>We know that if the edge of this only barely touched 0, we would have </a:t>
            </a:r>
            <a:r>
              <a:rPr lang="en-GB" b="1" i="1" dirty="0" smtClean="0">
                <a:solidFill>
                  <a:srgbClr val="FF0000"/>
                </a:solidFill>
              </a:rPr>
              <a:t>p</a:t>
            </a:r>
            <a:r>
              <a:rPr lang="en-GB" b="1" baseline="-25000" dirty="0" smtClean="0">
                <a:solidFill>
                  <a:srgbClr val="FF0000"/>
                </a:solidFill>
              </a:rPr>
              <a:t>2-tailed</a:t>
            </a:r>
            <a:r>
              <a:rPr lang="en-GB" b="1" dirty="0" smtClean="0">
                <a:solidFill>
                  <a:srgbClr val="FF0000"/>
                </a:solidFill>
              </a:rPr>
              <a:t>=.05. So to find the p-value we just need to find the biggest CI that doesn’t quite touch 0.</a:t>
            </a:r>
            <a:endParaRPr lang="en-GB" b="1" dirty="0">
              <a:solidFill>
                <a:srgbClr val="FF0000"/>
              </a:solidFill>
            </a:endParaRPr>
          </a:p>
        </p:txBody>
      </p:sp>
    </p:spTree>
    <p:extLst>
      <p:ext uri="{BB962C8B-B14F-4D97-AF65-F5344CB8AC3E}">
        <p14:creationId xmlns:p14="http://schemas.microsoft.com/office/powerpoint/2010/main" val="31485532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p-values from a bootstrap distribution </a:t>
            </a:r>
            <a:endParaRPr lang="en-GB" dirty="0"/>
          </a:p>
        </p:txBody>
      </p:sp>
      <p:sp>
        <p:nvSpPr>
          <p:cNvPr id="3" name="Content Placeholder 2"/>
          <p:cNvSpPr>
            <a:spLocks noGrp="1"/>
          </p:cNvSpPr>
          <p:nvPr>
            <p:ph idx="1"/>
          </p:nvPr>
        </p:nvSpPr>
        <p:spPr>
          <a:xfrm>
            <a:off x="838200" y="1825625"/>
            <a:ext cx="5787887" cy="4351338"/>
          </a:xfrm>
        </p:spPr>
        <p:txBody>
          <a:bodyPr/>
          <a:lstStyle/>
          <a:p>
            <a:r>
              <a:rPr lang="en-GB" dirty="0" smtClean="0"/>
              <a:t>The biggest CI that doesn’t include 0 is the </a:t>
            </a:r>
            <a:r>
              <a:rPr lang="en-GB" b="1" dirty="0" smtClean="0"/>
              <a:t>74% CI</a:t>
            </a:r>
          </a:p>
          <a:p>
            <a:r>
              <a:rPr lang="en-GB" dirty="0" smtClean="0"/>
              <a:t>Therefore, the two-sided </a:t>
            </a:r>
            <a:r>
              <a:rPr lang="en-GB" i="1" dirty="0" smtClean="0"/>
              <a:t>p</a:t>
            </a:r>
            <a:r>
              <a:rPr lang="en-GB" dirty="0" smtClean="0"/>
              <a:t> value is </a:t>
            </a:r>
            <a:r>
              <a:rPr lang="en-GB" b="1" dirty="0" smtClean="0"/>
              <a:t>.26</a:t>
            </a:r>
          </a:p>
          <a:p>
            <a:r>
              <a:rPr lang="en-GB" dirty="0" smtClean="0"/>
              <a:t>This really just amounts to counting the proportion of bootstrap estimates that are on the “wrong” side of 0 (opposite the real model parameter) and doubling it (for a two-sided </a:t>
            </a:r>
            <a:r>
              <a:rPr lang="en-GB" i="1" dirty="0" smtClean="0"/>
              <a:t>p</a:t>
            </a:r>
            <a:r>
              <a:rPr lang="en-GB" dirty="0" smtClean="0"/>
              <a:t>-value)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36</a:t>
            </a:fld>
            <a:endParaRPr lang="en-GB" dirty="0"/>
          </a:p>
        </p:txBody>
      </p:sp>
      <p:pic>
        <p:nvPicPr>
          <p:cNvPr id="9" name="Picture 8"/>
          <p:cNvPicPr>
            <a:picLocks noChangeAspect="1"/>
          </p:cNvPicPr>
          <p:nvPr/>
        </p:nvPicPr>
        <p:blipFill>
          <a:blip r:embed="rId2"/>
          <a:stretch>
            <a:fillRect/>
          </a:stretch>
        </p:blipFill>
        <p:spPr>
          <a:xfrm>
            <a:off x="6838950" y="1514475"/>
            <a:ext cx="5353050" cy="5343525"/>
          </a:xfrm>
          <a:prstGeom prst="rect">
            <a:avLst/>
          </a:prstGeom>
        </p:spPr>
      </p:pic>
    </p:spTree>
    <p:extLst>
      <p:ext uri="{BB962C8B-B14F-4D97-AF65-F5344CB8AC3E}">
        <p14:creationId xmlns:p14="http://schemas.microsoft.com/office/powerpoint/2010/main" val="4982190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wrapper function for showing all the CIs in a model</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37</a:t>
            </a:fld>
            <a:endParaRPr lang="en-GB" dirty="0"/>
          </a:p>
        </p:txBody>
      </p:sp>
      <p:pic>
        <p:nvPicPr>
          <p:cNvPr id="7" name="Picture 6"/>
          <p:cNvPicPr>
            <a:picLocks noChangeAspect="1"/>
          </p:cNvPicPr>
          <p:nvPr/>
        </p:nvPicPr>
        <p:blipFill>
          <a:blip r:embed="rId2"/>
          <a:stretch>
            <a:fillRect/>
          </a:stretch>
        </p:blipFill>
        <p:spPr>
          <a:xfrm>
            <a:off x="838200" y="1703225"/>
            <a:ext cx="10515600" cy="3451549"/>
          </a:xfrm>
          <a:prstGeom prst="rect">
            <a:avLst/>
          </a:prstGeom>
        </p:spPr>
      </p:pic>
      <p:sp>
        <p:nvSpPr>
          <p:cNvPr id="8" name="Rectangle 7"/>
          <p:cNvSpPr/>
          <p:nvPr/>
        </p:nvSpPr>
        <p:spPr>
          <a:xfrm>
            <a:off x="10349948" y="1577009"/>
            <a:ext cx="304800" cy="2486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317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P-value trick 3: Model comparison</a:t>
            </a:r>
            <a:endParaRPr lang="en-GB" dirty="0"/>
          </a:p>
        </p:txBody>
      </p:sp>
      <p:sp>
        <p:nvSpPr>
          <p:cNvPr id="3" name="Content Placeholder 2"/>
          <p:cNvSpPr>
            <a:spLocks noGrp="1"/>
          </p:cNvSpPr>
          <p:nvPr>
            <p:ph idx="1"/>
          </p:nvPr>
        </p:nvSpPr>
        <p:spPr>
          <a:xfrm>
            <a:off x="838200" y="1825625"/>
            <a:ext cx="4386943" cy="4351338"/>
          </a:xfrm>
        </p:spPr>
        <p:txBody>
          <a:bodyPr>
            <a:normAutofit/>
          </a:bodyPr>
          <a:lstStyle/>
          <a:p>
            <a:r>
              <a:rPr lang="en-GB" dirty="0" smtClean="0"/>
              <a:t>A quandary with </a:t>
            </a:r>
            <a:r>
              <a:rPr lang="en-GB" dirty="0" err="1" smtClean="0"/>
              <a:t>polytomous</a:t>
            </a:r>
            <a:r>
              <a:rPr lang="en-GB" dirty="0" smtClean="0"/>
              <a:t> categorical variables: </a:t>
            </a:r>
            <a:r>
              <a:rPr lang="en-GB" i="1" dirty="0" smtClean="0"/>
              <a:t>where’s the main effect of Diet?</a:t>
            </a:r>
            <a:endParaRPr lang="en-GB" dirty="0" smtClean="0"/>
          </a:p>
          <a:p>
            <a:endParaRPr lang="en-GB" dirty="0"/>
          </a:p>
          <a:p>
            <a:r>
              <a:rPr lang="en-GB" dirty="0" smtClean="0"/>
              <a:t>There is no coefficient or contrast that tests this. We need </a:t>
            </a:r>
            <a:r>
              <a:rPr lang="en-GB" u="sng" dirty="0" smtClean="0"/>
              <a:t>model comparison</a:t>
            </a:r>
            <a:r>
              <a:rPr lang="en-GB" dirty="0" smtClean="0"/>
              <a: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38</a:t>
            </a:fld>
            <a:endParaRPr lang="en-GB" dirty="0"/>
          </a:p>
        </p:txBody>
      </p:sp>
      <p:pic>
        <p:nvPicPr>
          <p:cNvPr id="5" name="Picture 4"/>
          <p:cNvPicPr>
            <a:picLocks noChangeAspect="1"/>
          </p:cNvPicPr>
          <p:nvPr/>
        </p:nvPicPr>
        <p:blipFill>
          <a:blip r:embed="rId2"/>
          <a:stretch>
            <a:fillRect/>
          </a:stretch>
        </p:blipFill>
        <p:spPr>
          <a:xfrm>
            <a:off x="5691259" y="1825625"/>
            <a:ext cx="5662541" cy="4351338"/>
          </a:xfrm>
          <a:prstGeom prst="rect">
            <a:avLst/>
          </a:prstGeom>
        </p:spPr>
      </p:pic>
    </p:spTree>
    <p:extLst>
      <p:ext uri="{BB962C8B-B14F-4D97-AF65-F5344CB8AC3E}">
        <p14:creationId xmlns:p14="http://schemas.microsoft.com/office/powerpoint/2010/main" val="9024772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838200" y="1825625"/>
            <a:ext cx="10515600" cy="4647746"/>
          </a:xfrm>
        </p:spPr>
        <p:txBody>
          <a:bodyPr>
            <a:normAutofit lnSpcReduction="10000"/>
          </a:bodyPr>
          <a:lstStyle/>
          <a:p>
            <a:r>
              <a:rPr lang="en-GB" dirty="0" smtClean="0"/>
              <a:t>Model comparison: seeing if a model with your effect of interest fits the data significantly better than a maximally similar model </a:t>
            </a:r>
            <a:r>
              <a:rPr lang="en-GB" i="1" dirty="0" smtClean="0"/>
              <a:t>without</a:t>
            </a:r>
            <a:r>
              <a:rPr lang="en-GB" dirty="0" smtClean="0"/>
              <a:t> your effect</a:t>
            </a:r>
          </a:p>
          <a:p>
            <a:endParaRPr lang="en-GB" dirty="0"/>
          </a:p>
          <a:p>
            <a:endParaRPr lang="en-GB" dirty="0" smtClean="0"/>
          </a:p>
          <a:p>
            <a:endParaRPr lang="en-GB" dirty="0"/>
          </a:p>
          <a:p>
            <a:endParaRPr lang="en-GB" dirty="0" smtClean="0"/>
          </a:p>
          <a:p>
            <a:endParaRPr lang="en-GB" dirty="0"/>
          </a:p>
          <a:p>
            <a:r>
              <a:rPr lang="en-GB" dirty="0" smtClean="0"/>
              <a:t>Same interpretation as an ANOVA main effect. If the model comparison is significant, you can proceed to planned comparisons within various levels of that factor</a:t>
            </a:r>
          </a:p>
        </p:txBody>
      </p:sp>
      <p:sp>
        <p:nvSpPr>
          <p:cNvPr id="4" name="Slide Number Placeholder 3"/>
          <p:cNvSpPr>
            <a:spLocks noGrp="1"/>
          </p:cNvSpPr>
          <p:nvPr>
            <p:ph type="sldNum" sz="quarter" idx="12"/>
          </p:nvPr>
        </p:nvSpPr>
        <p:spPr/>
        <p:txBody>
          <a:bodyPr/>
          <a:lstStyle/>
          <a:p>
            <a:fld id="{88545141-B907-41E9-8841-47F1DE723F9C}" type="slidenum">
              <a:rPr lang="en-GB" smtClean="0"/>
              <a:pPr/>
              <a:t>39</a:t>
            </a:fld>
            <a:endParaRPr lang="en-GB" dirty="0"/>
          </a:p>
        </p:txBody>
      </p:sp>
      <p:pic>
        <p:nvPicPr>
          <p:cNvPr id="5" name="Picture 4"/>
          <p:cNvPicPr>
            <a:picLocks noChangeAspect="1"/>
          </p:cNvPicPr>
          <p:nvPr/>
        </p:nvPicPr>
        <p:blipFill>
          <a:blip r:embed="rId2"/>
          <a:stretch>
            <a:fillRect/>
          </a:stretch>
        </p:blipFill>
        <p:spPr>
          <a:xfrm>
            <a:off x="842100" y="2539999"/>
            <a:ext cx="10511700" cy="2751592"/>
          </a:xfrm>
          <a:prstGeom prst="rect">
            <a:avLst/>
          </a:prstGeom>
        </p:spPr>
      </p:pic>
    </p:spTree>
    <p:extLst>
      <p:ext uri="{BB962C8B-B14F-4D97-AF65-F5344CB8AC3E}">
        <p14:creationId xmlns:p14="http://schemas.microsoft.com/office/powerpoint/2010/main" val="632004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 example of a very flawed analysis using traditional regression…</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a:t>
            </a:fld>
            <a:endParaRPr lang="en-GB" dirty="0"/>
          </a:p>
        </p:txBody>
      </p:sp>
      <p:pic>
        <p:nvPicPr>
          <p:cNvPr id="5" name="Picture 4"/>
          <p:cNvPicPr>
            <a:picLocks noChangeAspect="1"/>
          </p:cNvPicPr>
          <p:nvPr/>
        </p:nvPicPr>
        <p:blipFill>
          <a:blip r:embed="rId2"/>
          <a:stretch>
            <a:fillRect/>
          </a:stretch>
        </p:blipFill>
        <p:spPr>
          <a:xfrm>
            <a:off x="6838950" y="1514475"/>
            <a:ext cx="5353050" cy="5343525"/>
          </a:xfrm>
          <a:prstGeom prst="rect">
            <a:avLst/>
          </a:prstGeom>
        </p:spPr>
      </p:pic>
      <p:pic>
        <p:nvPicPr>
          <p:cNvPr id="6" name="Picture 5"/>
          <p:cNvPicPr>
            <a:picLocks noChangeAspect="1"/>
          </p:cNvPicPr>
          <p:nvPr/>
        </p:nvPicPr>
        <p:blipFill>
          <a:blip r:embed="rId3"/>
          <a:stretch>
            <a:fillRect/>
          </a:stretch>
        </p:blipFill>
        <p:spPr>
          <a:xfrm>
            <a:off x="806240" y="1870074"/>
            <a:ext cx="6032710" cy="3642829"/>
          </a:xfrm>
          <a:prstGeom prst="rect">
            <a:avLst/>
          </a:prstGeom>
        </p:spPr>
      </p:pic>
    </p:spTree>
    <p:extLst>
      <p:ext uri="{BB962C8B-B14F-4D97-AF65-F5344CB8AC3E}">
        <p14:creationId xmlns:p14="http://schemas.microsoft.com/office/powerpoint/2010/main" val="340071711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Model comparison caveats</a:t>
            </a:r>
            <a:endParaRPr lang="en-GB" dirty="0"/>
          </a:p>
        </p:txBody>
      </p:sp>
      <p:sp>
        <p:nvSpPr>
          <p:cNvPr id="3" name="Content Placeholder 2"/>
          <p:cNvSpPr>
            <a:spLocks noGrp="1"/>
          </p:cNvSpPr>
          <p:nvPr>
            <p:ph idx="1"/>
          </p:nvPr>
        </p:nvSpPr>
        <p:spPr/>
        <p:txBody>
          <a:bodyPr/>
          <a:lstStyle/>
          <a:p>
            <a:r>
              <a:rPr lang="en-GB" dirty="0" smtClean="0"/>
              <a:t>Models must be on the same object</a:t>
            </a:r>
          </a:p>
          <a:p>
            <a:endParaRPr lang="en-GB" dirty="0" smtClean="0"/>
          </a:p>
          <a:p>
            <a:r>
              <a:rPr lang="en-GB" dirty="0" smtClean="0"/>
              <a:t>One model must nest the other</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40</a:t>
            </a:fld>
            <a:endParaRPr lang="en-GB" dirty="0"/>
          </a:p>
        </p:txBody>
      </p:sp>
    </p:spTree>
    <p:extLst>
      <p:ext uri="{BB962C8B-B14F-4D97-AF65-F5344CB8AC3E}">
        <p14:creationId xmlns:p14="http://schemas.microsoft.com/office/powerpoint/2010/main" val="28732254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get all possible model comparisons in the model….</a:t>
            </a:r>
            <a:endParaRPr lang="en-GB" dirty="0"/>
          </a:p>
        </p:txBody>
      </p:sp>
      <p:sp>
        <p:nvSpPr>
          <p:cNvPr id="3" name="Content Placeholder 2"/>
          <p:cNvSpPr>
            <a:spLocks noGrp="1"/>
          </p:cNvSpPr>
          <p:nvPr>
            <p:ph idx="1"/>
          </p:nvPr>
        </p:nvSpPr>
        <p:spPr/>
        <p:txBody>
          <a:bodyPr/>
          <a:lstStyle/>
          <a:p>
            <a:r>
              <a:rPr lang="en-GB" dirty="0" smtClean="0"/>
              <a:t>Creating pairs of models and comparing them one at a time is ideal, but can be a pain</a:t>
            </a:r>
          </a:p>
          <a:p>
            <a:r>
              <a:rPr lang="en-GB" dirty="0" smtClean="0"/>
              <a:t>Quick-and-dirty methods to get “model comparisons” for each factor (and interaction) in a model:</a:t>
            </a:r>
          </a:p>
          <a:p>
            <a:pPr lvl="1"/>
            <a:r>
              <a:rPr lang="en-GB" dirty="0" err="1" smtClean="0">
                <a:latin typeface="Courier New" panose="02070309020205020404" pitchFamily="49" charset="0"/>
                <a:cs typeface="Courier New" panose="02070309020205020404" pitchFamily="49" charset="0"/>
              </a:rPr>
              <a:t>Anova</a:t>
            </a:r>
            <a:r>
              <a:rPr lang="en-GB" dirty="0" smtClean="0">
                <a:latin typeface="Courier New" panose="02070309020205020404" pitchFamily="49" charset="0"/>
                <a:cs typeface="Courier New" panose="02070309020205020404" pitchFamily="49" charset="0"/>
              </a:rPr>
              <a:t> {car}</a:t>
            </a:r>
          </a:p>
          <a:p>
            <a:pPr lvl="1"/>
            <a:r>
              <a:rPr lang="en-GB" dirty="0" err="1" smtClean="0">
                <a:latin typeface="Courier New" panose="02070309020205020404" pitchFamily="49" charset="0"/>
                <a:cs typeface="Courier New" panose="02070309020205020404" pitchFamily="49" charset="0"/>
              </a:rPr>
              <a:t>anova</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lmerTest</a:t>
            </a:r>
            <a:r>
              <a:rPr lang="en-GB" dirty="0" smtClean="0">
                <a:latin typeface="Courier New" panose="02070309020205020404" pitchFamily="49" charset="0"/>
                <a:cs typeface="Courier New" panose="02070309020205020404" pitchFamily="49" charset="0"/>
              </a:rPr>
              <a:t>}</a:t>
            </a:r>
          </a:p>
          <a:p>
            <a:r>
              <a:rPr lang="en-GB" dirty="0" smtClean="0">
                <a:cs typeface="Courier New" panose="02070309020205020404" pitchFamily="49" charset="0"/>
              </a:rPr>
              <a:t>Warning: these methods give slightly different </a:t>
            </a:r>
            <a:r>
              <a:rPr lang="en-GB" i="1" dirty="0" smtClean="0">
                <a:cs typeface="Courier New" panose="02070309020205020404" pitchFamily="49" charset="0"/>
              </a:rPr>
              <a:t>p</a:t>
            </a:r>
            <a:r>
              <a:rPr lang="en-GB" dirty="0" smtClean="0">
                <a:cs typeface="Courier New" panose="02070309020205020404" pitchFamily="49" charset="0"/>
              </a:rPr>
              <a:t>-values from each other and from regular model comparison. I generally use them for a quick-and-dirty overview of the data but not for serious analysis</a:t>
            </a:r>
          </a:p>
          <a:p>
            <a:pPr lvl="1"/>
            <a:r>
              <a:rPr lang="en-GB" dirty="0" smtClean="0">
                <a:cs typeface="Courier New" panose="02070309020205020404" pitchFamily="49" charset="0"/>
              </a:rPr>
              <a:t>classic model comparison  &gt;  </a:t>
            </a:r>
            <a:r>
              <a:rPr lang="en-GB" dirty="0" err="1" smtClean="0">
                <a:latin typeface="Courier New" panose="02070309020205020404" pitchFamily="49" charset="0"/>
                <a:cs typeface="Courier New" panose="02070309020205020404" pitchFamily="49" charset="0"/>
              </a:rPr>
              <a:t>anova</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lmerTest</a:t>
            </a:r>
            <a:r>
              <a:rPr lang="en-GB" dirty="0" smtClean="0">
                <a:latin typeface="Courier New" panose="02070309020205020404" pitchFamily="49" charset="0"/>
                <a:cs typeface="Courier New" panose="02070309020205020404" pitchFamily="49" charset="0"/>
              </a:rPr>
              <a:t>}  </a:t>
            </a:r>
            <a:r>
              <a:rPr lang="en-GB" dirty="0" smtClean="0">
                <a:cs typeface="Courier New" panose="02070309020205020404" pitchFamily="49" charset="0"/>
              </a:rPr>
              <a:t>&gt;  </a:t>
            </a:r>
            <a:r>
              <a:rPr lang="en-GB" dirty="0" err="1" smtClean="0">
                <a:latin typeface="Courier New" panose="02070309020205020404" pitchFamily="49" charset="0"/>
                <a:cs typeface="Courier New" panose="02070309020205020404" pitchFamily="49" charset="0"/>
              </a:rPr>
              <a:t>Anova</a:t>
            </a:r>
            <a:r>
              <a:rPr lang="en-GB" dirty="0" smtClean="0">
                <a:latin typeface="Courier New" panose="02070309020205020404" pitchFamily="49" charset="0"/>
                <a:cs typeface="Courier New" panose="02070309020205020404" pitchFamily="49" charset="0"/>
              </a:rPr>
              <a:t> {car}</a:t>
            </a:r>
            <a:endParaRPr lang="en-GB"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8545141-B907-41E9-8841-47F1DE723F9C}" type="slidenum">
              <a:rPr lang="en-GB" smtClean="0"/>
              <a:pPr/>
              <a:t>41</a:t>
            </a:fld>
            <a:endParaRPr lang="en-GB" dirty="0"/>
          </a:p>
        </p:txBody>
      </p:sp>
    </p:spTree>
    <p:extLst>
      <p:ext uri="{BB962C8B-B14F-4D97-AF65-F5344CB8AC3E}">
        <p14:creationId xmlns:p14="http://schemas.microsoft.com/office/powerpoint/2010/main" val="42310900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42</a:t>
            </a:fld>
            <a:endParaRPr lang="en-GB" dirty="0"/>
          </a:p>
        </p:txBody>
      </p:sp>
      <p:pic>
        <p:nvPicPr>
          <p:cNvPr id="6" name="Picture 5"/>
          <p:cNvPicPr>
            <a:picLocks noChangeAspect="1"/>
          </p:cNvPicPr>
          <p:nvPr/>
        </p:nvPicPr>
        <p:blipFill>
          <a:blip r:embed="rId2"/>
          <a:stretch>
            <a:fillRect/>
          </a:stretch>
        </p:blipFill>
        <p:spPr>
          <a:xfrm>
            <a:off x="2771775" y="1807369"/>
            <a:ext cx="6648450" cy="4562475"/>
          </a:xfrm>
          <a:prstGeom prst="rect">
            <a:avLst/>
          </a:prstGeom>
        </p:spPr>
      </p:pic>
      <p:cxnSp>
        <p:nvCxnSpPr>
          <p:cNvPr id="8" name="Straight Arrow Connector 7"/>
          <p:cNvCxnSpPr/>
          <p:nvPr/>
        </p:nvCxnSpPr>
        <p:spPr>
          <a:xfrm flipH="1">
            <a:off x="5602514" y="2946401"/>
            <a:ext cx="419462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908800" y="4318005"/>
            <a:ext cx="2997200" cy="725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7860050" y="6306044"/>
            <a:ext cx="204595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36715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Note: while this was an example with </a:t>
            </a:r>
            <a:r>
              <a:rPr lang="en-GB" dirty="0" err="1" smtClean="0"/>
              <a:t>polytomous</a:t>
            </a:r>
            <a:r>
              <a:rPr lang="en-GB" dirty="0" smtClean="0"/>
              <a:t> variables, model comparison can also be used to get </a:t>
            </a:r>
            <a:r>
              <a:rPr lang="en-GB" i="1" dirty="0" smtClean="0"/>
              <a:t>p</a:t>
            </a:r>
            <a:r>
              <a:rPr lang="en-GB" dirty="0" smtClean="0"/>
              <a:t>-values for any </a:t>
            </a:r>
            <a:r>
              <a:rPr lang="en-GB" smtClean="0"/>
              <a:t>other variable </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43</a:t>
            </a:fld>
            <a:endParaRPr lang="en-GB" dirty="0"/>
          </a:p>
        </p:txBody>
      </p:sp>
    </p:spTree>
    <p:extLst>
      <p:ext uri="{BB962C8B-B14F-4D97-AF65-F5344CB8AC3E}">
        <p14:creationId xmlns:p14="http://schemas.microsoft.com/office/powerpoint/2010/main" val="22426279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 know more about getting p-values…</a:t>
            </a:r>
            <a:endParaRPr lang="en-GB" dirty="0"/>
          </a:p>
        </p:txBody>
      </p:sp>
      <p:sp>
        <p:nvSpPr>
          <p:cNvPr id="3" name="Content Placeholder 2"/>
          <p:cNvSpPr>
            <a:spLocks noGrp="1"/>
          </p:cNvSpPr>
          <p:nvPr>
            <p:ph idx="1"/>
          </p:nvPr>
        </p:nvSpPr>
        <p:spPr/>
        <p:txBody>
          <a:bodyPr/>
          <a:lstStyle/>
          <a:p>
            <a:r>
              <a:rPr lang="en-GB" dirty="0" smtClean="0"/>
              <a:t>Type </a:t>
            </a:r>
            <a:r>
              <a:rPr lang="en-GB" dirty="0" smtClean="0">
                <a:latin typeface="Courier New" panose="02070309020205020404" pitchFamily="49" charset="0"/>
                <a:cs typeface="Courier New" panose="02070309020205020404" pitchFamily="49" charset="0"/>
              </a:rPr>
              <a:t>?</a:t>
            </a:r>
            <a:r>
              <a:rPr lang="en-GB" dirty="0" err="1" smtClean="0">
                <a:latin typeface="Courier New" panose="02070309020205020404" pitchFamily="49" charset="0"/>
                <a:cs typeface="Courier New" panose="02070309020205020404" pitchFamily="49" charset="0"/>
              </a:rPr>
              <a:t>pvalues</a:t>
            </a:r>
            <a:r>
              <a:rPr lang="en-GB" dirty="0" smtClean="0">
                <a:latin typeface="Courier New" panose="02070309020205020404" pitchFamily="49" charset="0"/>
                <a:cs typeface="Courier New" panose="02070309020205020404" pitchFamily="49" charset="0"/>
              </a:rPr>
              <a:t> </a:t>
            </a:r>
            <a:r>
              <a:rPr lang="en-GB" dirty="0" smtClean="0"/>
              <a:t>in R (when you have {lme4} loaded) to open a help page with more detailed information on even more ways to test significance</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44</a:t>
            </a:fld>
            <a:endParaRPr lang="en-GB" dirty="0"/>
          </a:p>
        </p:txBody>
      </p:sp>
    </p:spTree>
    <p:extLst>
      <p:ext uri="{BB962C8B-B14F-4D97-AF65-F5344CB8AC3E}">
        <p14:creationId xmlns:p14="http://schemas.microsoft.com/office/powerpoint/2010/main" val="42379288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Mixed-effect model misconceptions</a:t>
            </a:r>
            <a:endParaRPr lang="en-GB" dirty="0"/>
          </a:p>
        </p:txBody>
      </p:sp>
      <p:sp>
        <p:nvSpPr>
          <p:cNvPr id="3" name="Content Placeholder 2"/>
          <p:cNvSpPr>
            <a:spLocks noGrp="1"/>
          </p:cNvSpPr>
          <p:nvPr>
            <p:ph idx="1"/>
          </p:nvPr>
        </p:nvSpPr>
        <p:spPr/>
        <p:txBody>
          <a:bodyPr>
            <a:normAutofit lnSpcReduction="10000"/>
          </a:bodyPr>
          <a:lstStyle/>
          <a:p>
            <a:r>
              <a:rPr lang="en-GB" dirty="0" smtClean="0"/>
              <a:t>“It doesn’t matter that out items weren’t controlled for X between conditions; we put in random effects of items so that takes care of that”</a:t>
            </a:r>
          </a:p>
          <a:p>
            <a:pPr lvl="1"/>
            <a:r>
              <a:rPr lang="en-GB" dirty="0" smtClean="0"/>
              <a:t>The random effects for items correct for bias in the test statistic—i.e., helping to ensure that a test is not conservative or anticonservative. They don’t make potential confounds disappear</a:t>
            </a:r>
          </a:p>
          <a:p>
            <a:r>
              <a:rPr lang="en-GB" dirty="0" smtClean="0"/>
              <a:t>“mixed effects models can handle data that violate all the ANOVA assumptions”</a:t>
            </a:r>
          </a:p>
          <a:p>
            <a:pPr lvl="1"/>
            <a:r>
              <a:rPr lang="en-GB" dirty="0" smtClean="0"/>
              <a:t>True for some assumptions (</a:t>
            </a:r>
            <a:r>
              <a:rPr lang="en-GB" dirty="0" err="1" smtClean="0"/>
              <a:t>lmer</a:t>
            </a:r>
            <a:r>
              <a:rPr lang="en-GB" dirty="0" smtClean="0"/>
              <a:t> works with incomplete designs, missing data, and heterogeneous amounts of data per cell) but still requires homogeneity of variance (of residuals) and </a:t>
            </a:r>
            <a:r>
              <a:rPr lang="en-GB" dirty="0" err="1" smtClean="0"/>
              <a:t>Gelman’s</a:t>
            </a:r>
            <a:r>
              <a:rPr lang="en-GB" dirty="0" smtClean="0"/>
              <a:t> other major assumptions…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45</a:t>
            </a:fld>
            <a:endParaRPr lang="en-GB" dirty="0"/>
          </a:p>
        </p:txBody>
      </p:sp>
    </p:spTree>
    <p:extLst>
      <p:ext uri="{BB962C8B-B14F-4D97-AF65-F5344CB8AC3E}">
        <p14:creationId xmlns:p14="http://schemas.microsoft.com/office/powerpoint/2010/main" val="28481265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Mixed-effect model assumptions that are common to any linear regression</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46</a:t>
            </a:fld>
            <a:endParaRPr lang="en-GB" dirty="0"/>
          </a:p>
        </p:txBody>
      </p:sp>
      <p:pic>
        <p:nvPicPr>
          <p:cNvPr id="5" name="Picture 4"/>
          <p:cNvPicPr>
            <a:picLocks noChangeAspect="1"/>
          </p:cNvPicPr>
          <p:nvPr/>
        </p:nvPicPr>
        <p:blipFill>
          <a:blip r:embed="rId2"/>
          <a:stretch>
            <a:fillRect/>
          </a:stretch>
        </p:blipFill>
        <p:spPr>
          <a:xfrm>
            <a:off x="838200" y="1766094"/>
            <a:ext cx="10515600" cy="3924661"/>
          </a:xfrm>
          <a:prstGeom prst="rect">
            <a:avLst/>
          </a:prstGeom>
        </p:spPr>
      </p:pic>
      <p:sp>
        <p:nvSpPr>
          <p:cNvPr id="6" name="Rectangle 5"/>
          <p:cNvSpPr/>
          <p:nvPr/>
        </p:nvSpPr>
        <p:spPr>
          <a:xfrm>
            <a:off x="3308823" y="5506089"/>
            <a:ext cx="4645439" cy="369332"/>
          </a:xfrm>
          <a:prstGeom prst="rect">
            <a:avLst/>
          </a:prstGeom>
        </p:spPr>
        <p:txBody>
          <a:bodyPr wrap="none">
            <a:spAutoFit/>
          </a:bodyPr>
          <a:lstStyle/>
          <a:p>
            <a:r>
              <a:rPr lang="en-GB" dirty="0"/>
              <a:t>http://andrewgelman.com/2013/08/04/19470/</a:t>
            </a:r>
          </a:p>
        </p:txBody>
      </p:sp>
    </p:spTree>
    <p:extLst>
      <p:ext uri="{BB962C8B-B14F-4D97-AF65-F5344CB8AC3E}">
        <p14:creationId xmlns:p14="http://schemas.microsoft.com/office/powerpoint/2010/main" val="16874792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Assumptions specific to mixed-effect models</a:t>
            </a:r>
            <a:endParaRPr lang="en-GB" dirty="0"/>
          </a:p>
        </p:txBody>
      </p:sp>
      <p:sp>
        <p:nvSpPr>
          <p:cNvPr id="3" name="Content Placeholder 2"/>
          <p:cNvSpPr>
            <a:spLocks noGrp="1"/>
          </p:cNvSpPr>
          <p:nvPr>
            <p:ph idx="1"/>
          </p:nvPr>
        </p:nvSpPr>
        <p:spPr/>
        <p:txBody>
          <a:bodyPr/>
          <a:lstStyle/>
          <a:p>
            <a:r>
              <a:rPr lang="en-GB" dirty="0" smtClean="0"/>
              <a:t>Random effects are normally distributed</a:t>
            </a:r>
          </a:p>
          <a:p>
            <a:pPr lvl="1"/>
            <a:r>
              <a:rPr lang="en-GB" dirty="0" smtClean="0"/>
              <a:t>If items or subjects are not controlled on some dimension and the fixed effects in the model don’t account for that, this might be violated</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47</a:t>
            </a:fld>
            <a:endParaRPr lang="en-GB" dirty="0"/>
          </a:p>
        </p:txBody>
      </p:sp>
    </p:spTree>
    <p:extLst>
      <p:ext uri="{BB962C8B-B14F-4D97-AF65-F5344CB8AC3E}">
        <p14:creationId xmlns:p14="http://schemas.microsoft.com/office/powerpoint/2010/main" val="41142262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Practical consequences of non-normally distributed item effects </a:t>
            </a:r>
            <a:endParaRPr lang="en-GB" dirty="0"/>
          </a:p>
        </p:txBody>
      </p:sp>
      <p:sp>
        <p:nvSpPr>
          <p:cNvPr id="3" name="Content Placeholder 2"/>
          <p:cNvSpPr>
            <a:spLocks noGrp="1"/>
          </p:cNvSpPr>
          <p:nvPr>
            <p:ph idx="1"/>
          </p:nvPr>
        </p:nvSpPr>
        <p:spPr>
          <a:xfrm>
            <a:off x="838200" y="3991429"/>
            <a:ext cx="10515600" cy="2185533"/>
          </a:xfrm>
        </p:spPr>
        <p:txBody>
          <a:bodyPr/>
          <a:lstStyle/>
          <a:p>
            <a:r>
              <a:rPr lang="en-GB" dirty="0" smtClean="0"/>
              <a:t>In the </a:t>
            </a:r>
            <a:r>
              <a:rPr lang="en-GB" dirty="0" err="1" smtClean="0">
                <a:latin typeface="Courier New" panose="02070309020205020404" pitchFamily="49" charset="0"/>
                <a:cs typeface="Courier New" panose="02070309020205020404" pitchFamily="49" charset="0"/>
              </a:rPr>
              <a:t>lexdec</a:t>
            </a:r>
            <a:r>
              <a:rPr lang="en-GB" dirty="0" smtClean="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languageR</a:t>
            </a:r>
            <a:r>
              <a:rPr lang="en-GB" dirty="0" smtClean="0">
                <a:latin typeface="Courier New" panose="02070309020205020404" pitchFamily="49" charset="0"/>
                <a:cs typeface="Courier New" panose="02070309020205020404" pitchFamily="49" charset="0"/>
              </a:rPr>
              <a:t>} </a:t>
            </a:r>
            <a:r>
              <a:rPr lang="en-GB" dirty="0" smtClean="0"/>
              <a:t>dataset, it looks like there’s a small RT difference between animal and plant words, but it doesn’t look significant!</a:t>
            </a:r>
          </a:p>
          <a:p>
            <a:r>
              <a:rPr lang="en-GB" dirty="0" smtClean="0"/>
              <a:t>But are “animal” and “plant” words really comparable, or are they confounded on other variables…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48</a:t>
            </a:fld>
            <a:endParaRPr lang="en-GB" dirty="0"/>
          </a:p>
        </p:txBody>
      </p:sp>
      <p:pic>
        <p:nvPicPr>
          <p:cNvPr id="6" name="Picture 5"/>
          <p:cNvPicPr>
            <a:picLocks noChangeAspect="1"/>
          </p:cNvPicPr>
          <p:nvPr/>
        </p:nvPicPr>
        <p:blipFill>
          <a:blip r:embed="rId2"/>
          <a:stretch>
            <a:fillRect/>
          </a:stretch>
        </p:blipFill>
        <p:spPr>
          <a:xfrm>
            <a:off x="838200" y="1825625"/>
            <a:ext cx="10515600" cy="1873566"/>
          </a:xfrm>
          <a:prstGeom prst="rect">
            <a:avLst/>
          </a:prstGeom>
        </p:spPr>
      </p:pic>
    </p:spTree>
    <p:extLst>
      <p:ext uri="{BB962C8B-B14F-4D97-AF65-F5344CB8AC3E}">
        <p14:creationId xmlns:p14="http://schemas.microsoft.com/office/powerpoint/2010/main" val="355469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i="1" dirty="0" smtClean="0"/>
              <a:t>Animal</a:t>
            </a:r>
            <a:r>
              <a:rPr lang="en-GB" dirty="0" smtClean="0"/>
              <a:t> and </a:t>
            </a:r>
            <a:r>
              <a:rPr lang="en-GB" i="1" dirty="0" smtClean="0"/>
              <a:t>plant</a:t>
            </a:r>
            <a:r>
              <a:rPr lang="en-GB" dirty="0" smtClean="0"/>
              <a:t> differ on many measures; any of these could be obscuring the effects</a:t>
            </a:r>
            <a:endParaRPr lang="en-GB" i="1"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49</a:t>
            </a:fld>
            <a:endParaRPr lang="en-GB" dirty="0"/>
          </a:p>
        </p:txBody>
      </p:sp>
      <p:pic>
        <p:nvPicPr>
          <p:cNvPr id="5" name="Picture 4"/>
          <p:cNvPicPr>
            <a:picLocks noChangeAspect="1"/>
          </p:cNvPicPr>
          <p:nvPr/>
        </p:nvPicPr>
        <p:blipFill>
          <a:blip r:embed="rId2"/>
          <a:stretch>
            <a:fillRect/>
          </a:stretch>
        </p:blipFill>
        <p:spPr>
          <a:xfrm>
            <a:off x="838201" y="3570514"/>
            <a:ext cx="6172826" cy="2785836"/>
          </a:xfrm>
          <a:prstGeom prst="rect">
            <a:avLst/>
          </a:prstGeom>
        </p:spPr>
      </p:pic>
      <p:pic>
        <p:nvPicPr>
          <p:cNvPr id="7" name="Picture 6"/>
          <p:cNvPicPr>
            <a:picLocks noChangeAspect="1"/>
          </p:cNvPicPr>
          <p:nvPr/>
        </p:nvPicPr>
        <p:blipFill>
          <a:blip r:embed="rId3"/>
          <a:stretch>
            <a:fillRect/>
          </a:stretch>
        </p:blipFill>
        <p:spPr>
          <a:xfrm>
            <a:off x="7011026" y="2330152"/>
            <a:ext cx="5180973" cy="4527848"/>
          </a:xfrm>
          <a:prstGeom prst="rect">
            <a:avLst/>
          </a:prstGeom>
        </p:spPr>
      </p:pic>
    </p:spTree>
    <p:extLst>
      <p:ext uri="{BB962C8B-B14F-4D97-AF65-F5344CB8AC3E}">
        <p14:creationId xmlns:p14="http://schemas.microsoft.com/office/powerpoint/2010/main" val="14540895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do we decide whether that tiny but </a:t>
            </a:r>
            <a:r>
              <a:rPr lang="en-GB" i="1" dirty="0" smtClean="0"/>
              <a:t>t</a:t>
            </a:r>
            <a:r>
              <a:rPr lang="en-GB" dirty="0" smtClean="0"/>
              <a:t>=‑1.844 effect is “significant”?</a:t>
            </a:r>
            <a:endParaRPr lang="en-GB" dirty="0"/>
          </a:p>
        </p:txBody>
      </p:sp>
      <p:sp>
        <p:nvSpPr>
          <p:cNvPr id="3" name="Content Placeholder 2"/>
          <p:cNvSpPr>
            <a:spLocks noGrp="1"/>
          </p:cNvSpPr>
          <p:nvPr>
            <p:ph idx="1"/>
          </p:nvPr>
        </p:nvSpPr>
        <p:spPr>
          <a:xfrm>
            <a:off x="838200" y="1825625"/>
            <a:ext cx="6000750" cy="4351338"/>
          </a:xfrm>
        </p:spPr>
        <p:txBody>
          <a:bodyPr/>
          <a:lstStyle/>
          <a:p>
            <a:r>
              <a:rPr lang="en-GB" dirty="0" smtClean="0"/>
              <a:t>We know the properties of the </a:t>
            </a:r>
            <a:r>
              <a:rPr lang="en-GB" i="1" dirty="0" smtClean="0"/>
              <a:t>t</a:t>
            </a:r>
            <a:r>
              <a:rPr lang="en-GB" dirty="0" smtClean="0"/>
              <a:t> distribution, and we believe that regression coefficients in the wild theoretically follow a </a:t>
            </a:r>
            <a:r>
              <a:rPr lang="en-GB" i="1" dirty="0" smtClean="0"/>
              <a:t>t </a:t>
            </a:r>
            <a:r>
              <a:rPr lang="en-GB" dirty="0" smtClean="0"/>
              <a:t>distribution…</a:t>
            </a:r>
          </a:p>
          <a:p>
            <a:r>
              <a:rPr lang="en-GB" dirty="0" smtClean="0"/>
              <a:t>…so we know the likelihood of that </a:t>
            </a:r>
            <a:r>
              <a:rPr lang="en-GB" i="1" dirty="0" smtClean="0"/>
              <a:t>t</a:t>
            </a:r>
            <a:r>
              <a:rPr lang="en-GB" dirty="0" smtClean="0"/>
              <a:t>-value occurring through sampling error under the null hypothesis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5</a:t>
            </a:fld>
            <a:endParaRPr lang="en-GB" dirty="0"/>
          </a:p>
        </p:txBody>
      </p:sp>
      <p:pic>
        <p:nvPicPr>
          <p:cNvPr id="5" name="Picture 4"/>
          <p:cNvPicPr>
            <a:picLocks noChangeAspect="1"/>
          </p:cNvPicPr>
          <p:nvPr/>
        </p:nvPicPr>
        <p:blipFill>
          <a:blip r:embed="rId2"/>
          <a:stretch>
            <a:fillRect/>
          </a:stretch>
        </p:blipFill>
        <p:spPr>
          <a:xfrm>
            <a:off x="6838950" y="1514475"/>
            <a:ext cx="5353050" cy="5343525"/>
          </a:xfrm>
          <a:prstGeom prst="rect">
            <a:avLst/>
          </a:prstGeom>
        </p:spPr>
      </p:pic>
    </p:spTree>
    <p:extLst>
      <p:ext uri="{BB962C8B-B14F-4D97-AF65-F5344CB8AC3E}">
        <p14:creationId xmlns:p14="http://schemas.microsoft.com/office/powerpoint/2010/main" val="177744489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Once we account for some of those differences (and the </a:t>
            </a:r>
            <a:r>
              <a:rPr lang="en-GB" i="1" dirty="0" smtClean="0"/>
              <a:t>variance</a:t>
            </a:r>
            <a:r>
              <a:rPr lang="en-GB" dirty="0" smtClean="0"/>
              <a:t> they were causing in the random effects), the effect of Class becomes highly significant</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50</a:t>
            </a:fld>
            <a:endParaRPr lang="en-GB" dirty="0"/>
          </a:p>
        </p:txBody>
      </p:sp>
      <p:pic>
        <p:nvPicPr>
          <p:cNvPr id="5" name="Picture 4"/>
          <p:cNvPicPr>
            <a:picLocks noChangeAspect="1"/>
          </p:cNvPicPr>
          <p:nvPr/>
        </p:nvPicPr>
        <p:blipFill>
          <a:blip r:embed="rId2"/>
          <a:stretch>
            <a:fillRect/>
          </a:stretch>
        </p:blipFill>
        <p:spPr>
          <a:xfrm>
            <a:off x="838200" y="3159352"/>
            <a:ext cx="10515600" cy="2459293"/>
          </a:xfrm>
          <a:prstGeom prst="rect">
            <a:avLst/>
          </a:prstGeom>
        </p:spPr>
      </p:pic>
    </p:spTree>
    <p:extLst>
      <p:ext uri="{BB962C8B-B14F-4D97-AF65-F5344CB8AC3E}">
        <p14:creationId xmlns:p14="http://schemas.microsoft.com/office/powerpoint/2010/main" val="6529228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This example showed [hopefully] the importance of accounting for confounding variables (by including them in the fixed-effects structure). But it also highlights an additional strength of mixed-effect models: instead of trying to come up with two “bins” of items that are perfectly controlled for everything, you can use the model to account for confounding variables that could have been obscuring between-condition differences in the model</a:t>
            </a:r>
          </a:p>
          <a:p>
            <a:pPr lvl="1"/>
            <a:r>
              <a:rPr lang="en-GB" dirty="0" smtClean="0"/>
              <a:t>(This assumes that you can think of relevant variables to include in the model; it is always possible that there are additional important confounding variables that nobody thought to include in the model)</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51</a:t>
            </a:fld>
            <a:endParaRPr lang="en-GB" dirty="0"/>
          </a:p>
        </p:txBody>
      </p:sp>
    </p:spTree>
    <p:extLst>
      <p:ext uri="{BB962C8B-B14F-4D97-AF65-F5344CB8AC3E}">
        <p14:creationId xmlns:p14="http://schemas.microsoft.com/office/powerpoint/2010/main" val="11017521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Another example of a bad random effects specification: implicit priming data (Politzer-Ahles &amp; Zhang, in press)</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65557455"/>
              </p:ext>
            </p:extLst>
          </p:nvPr>
        </p:nvGraphicFramePr>
        <p:xfrm>
          <a:off x="2720008" y="2806286"/>
          <a:ext cx="7033592" cy="1481482"/>
        </p:xfrm>
        <a:graphic>
          <a:graphicData uri="http://schemas.openxmlformats.org/drawingml/2006/table">
            <a:tbl>
              <a:tblPr firstRow="1" bandRow="1">
                <a:tableStyleId>{5C22544A-7EE6-4342-B048-85BDC9FD1C3A}</a:tableStyleId>
              </a:tblPr>
              <a:tblGrid>
                <a:gridCol w="1758398"/>
                <a:gridCol w="1758398"/>
                <a:gridCol w="1758398"/>
                <a:gridCol w="1758398"/>
              </a:tblGrid>
              <a:tr h="278931">
                <a:tc>
                  <a:txBody>
                    <a:bodyPr/>
                    <a:lstStyle/>
                    <a:p>
                      <a:r>
                        <a:rPr lang="en-GB" i="1" dirty="0" smtClean="0"/>
                        <a:t>bi</a:t>
                      </a:r>
                      <a:r>
                        <a:rPr lang="en-GB" i="0" dirty="0" smtClean="0"/>
                        <a:t> set</a:t>
                      </a:r>
                      <a:endParaRPr lang="en-GB" i="1" dirty="0"/>
                    </a:p>
                  </a:txBody>
                  <a:tcPr/>
                </a:tc>
                <a:tc>
                  <a:txBody>
                    <a:bodyPr/>
                    <a:lstStyle/>
                    <a:p>
                      <a:r>
                        <a:rPr lang="en-GB" i="1" dirty="0" smtClean="0"/>
                        <a:t>qi</a:t>
                      </a:r>
                      <a:r>
                        <a:rPr lang="en-GB" i="0" dirty="0" smtClean="0"/>
                        <a:t> set</a:t>
                      </a:r>
                      <a:endParaRPr lang="en-GB" i="1" dirty="0"/>
                    </a:p>
                  </a:txBody>
                  <a:tcPr/>
                </a:tc>
                <a:tc>
                  <a:txBody>
                    <a:bodyPr/>
                    <a:lstStyle/>
                    <a:p>
                      <a:r>
                        <a:rPr lang="en-GB" i="1" dirty="0" err="1" smtClean="0"/>
                        <a:t>zhi</a:t>
                      </a:r>
                      <a:r>
                        <a:rPr lang="en-GB" i="0" dirty="0" smtClean="0"/>
                        <a:t> set</a:t>
                      </a:r>
                      <a:endParaRPr lang="en-GB" i="1" dirty="0"/>
                    </a:p>
                  </a:txBody>
                  <a:tcPr/>
                </a:tc>
                <a:tc>
                  <a:txBody>
                    <a:bodyPr/>
                    <a:lstStyle/>
                    <a:p>
                      <a:r>
                        <a:rPr lang="en-GB" i="1" dirty="0" err="1" smtClean="0"/>
                        <a:t>zhu</a:t>
                      </a:r>
                      <a:r>
                        <a:rPr lang="en-GB" i="0" dirty="0" smtClean="0"/>
                        <a:t> set</a:t>
                      </a:r>
                      <a:endParaRPr lang="en-GB" i="1" dirty="0"/>
                    </a:p>
                  </a:txBody>
                  <a:tcPr/>
                </a:tc>
              </a:tr>
              <a:tr h="1115722">
                <a:tc>
                  <a:txBody>
                    <a:bodyPr/>
                    <a:lstStyle/>
                    <a:p>
                      <a:r>
                        <a:rPr lang="en-GB" i="1" dirty="0" smtClean="0"/>
                        <a:t>bi</a:t>
                      </a:r>
                      <a:r>
                        <a:rPr lang="en-GB" i="0" baseline="30000" dirty="0" smtClean="0"/>
                        <a:t>3</a:t>
                      </a:r>
                      <a:r>
                        <a:rPr lang="en-GB" i="1" baseline="0" dirty="0" smtClean="0"/>
                        <a:t>shi</a:t>
                      </a:r>
                      <a:r>
                        <a:rPr lang="en-GB" i="0" baseline="30000" dirty="0" smtClean="0"/>
                        <a:t>4</a:t>
                      </a:r>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bi</a:t>
                      </a:r>
                      <a:r>
                        <a:rPr lang="en-GB" i="0" baseline="30000" dirty="0" smtClean="0"/>
                        <a:t>3</a:t>
                      </a:r>
                      <a:r>
                        <a:rPr lang="en-GB" i="1" baseline="0" dirty="0" smtClean="0"/>
                        <a:t>sai</a:t>
                      </a:r>
                      <a:r>
                        <a:rPr lang="en-GB" i="0" baseline="30000" dirty="0" smtClean="0"/>
                        <a:t>4</a:t>
                      </a:r>
                      <a:endParaRPr lang="en-GB" i="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i="1" dirty="0" smtClean="0"/>
                        <a:t>bi</a:t>
                      </a:r>
                      <a:r>
                        <a:rPr lang="en-GB" i="0" baseline="30000" dirty="0" smtClean="0"/>
                        <a:t>3</a:t>
                      </a:r>
                      <a:r>
                        <a:rPr lang="en-GB" i="1" baseline="0" dirty="0" smtClean="0"/>
                        <a:t>an</a:t>
                      </a:r>
                      <a:r>
                        <a:rPr lang="en-GB" i="0" baseline="30000" dirty="0" smtClean="0"/>
                        <a:t>4</a:t>
                      </a:r>
                      <a:endParaRPr lang="en-GB" i="1" dirty="0" smtClean="0"/>
                    </a:p>
                  </a:txBody>
                  <a:tcPr/>
                </a:tc>
                <a:tc>
                  <a:txBody>
                    <a:bodyPr/>
                    <a:lstStyle/>
                    <a:p>
                      <a:r>
                        <a:rPr lang="en-GB" i="1" dirty="0" smtClean="0"/>
                        <a:t>qi</a:t>
                      </a:r>
                      <a:r>
                        <a:rPr lang="en-GB" i="0" baseline="30000" dirty="0" smtClean="0"/>
                        <a:t>3</a:t>
                      </a:r>
                      <a:r>
                        <a:rPr lang="en-GB" i="1" baseline="0" dirty="0" smtClean="0"/>
                        <a:t>ye</a:t>
                      </a:r>
                      <a:r>
                        <a:rPr lang="en-GB" i="0" baseline="30000" dirty="0" smtClean="0"/>
                        <a:t>4</a:t>
                      </a:r>
                    </a:p>
                    <a:p>
                      <a:r>
                        <a:rPr lang="en-GB" i="1" dirty="0" smtClean="0"/>
                        <a:t>qi</a:t>
                      </a:r>
                      <a:r>
                        <a:rPr lang="en-GB" i="0" baseline="30000" dirty="0" smtClean="0"/>
                        <a:t>3</a:t>
                      </a:r>
                      <a:r>
                        <a:rPr lang="en-GB" i="1" baseline="0" dirty="0" smtClean="0"/>
                        <a:t>dong</a:t>
                      </a:r>
                      <a:r>
                        <a:rPr lang="en-GB" i="0" baseline="30000" dirty="0" smtClean="0"/>
                        <a:t>4</a:t>
                      </a:r>
                      <a:endParaRPr lang="en-GB" i="0" baseline="0" dirty="0" smtClean="0"/>
                    </a:p>
                    <a:p>
                      <a:r>
                        <a:rPr lang="en-GB" i="1" dirty="0" smtClean="0"/>
                        <a:t>qi</a:t>
                      </a:r>
                      <a:r>
                        <a:rPr lang="en-GB" i="0" baseline="30000" dirty="0" smtClean="0"/>
                        <a:t>3</a:t>
                      </a:r>
                      <a:r>
                        <a:rPr lang="en-GB" i="1" baseline="0" dirty="0" smtClean="0"/>
                        <a:t>gai</a:t>
                      </a:r>
                      <a:r>
                        <a:rPr lang="en-GB" i="0" baseline="30000" dirty="0" smtClean="0"/>
                        <a:t>4</a:t>
                      </a:r>
                      <a:endParaRPr lang="en-GB" i="1" dirty="0"/>
                    </a:p>
                  </a:txBody>
                  <a:tcPr/>
                </a:tc>
                <a:tc>
                  <a:txBody>
                    <a:bodyPr/>
                    <a:lstStyle/>
                    <a:p>
                      <a:r>
                        <a:rPr lang="en-GB" i="1" dirty="0" smtClean="0"/>
                        <a:t>zhi</a:t>
                      </a:r>
                      <a:r>
                        <a:rPr lang="en-GB" i="0" baseline="30000" dirty="0" smtClean="0"/>
                        <a:t>3</a:t>
                      </a:r>
                      <a:r>
                        <a:rPr lang="en-GB" i="1" baseline="0" dirty="0" smtClean="0"/>
                        <a:t>bi</a:t>
                      </a:r>
                      <a:r>
                        <a:rPr lang="en-GB" i="0" baseline="30000" dirty="0" smtClean="0"/>
                        <a:t>4</a:t>
                      </a:r>
                      <a:endParaRPr lang="en-GB" i="0" baseline="0" dirty="0" smtClean="0"/>
                    </a:p>
                    <a:p>
                      <a:r>
                        <a:rPr lang="en-GB" i="1" dirty="0" smtClean="0"/>
                        <a:t>zhi</a:t>
                      </a:r>
                      <a:r>
                        <a:rPr lang="en-GB" i="0" baseline="30000" dirty="0" smtClean="0"/>
                        <a:t>3</a:t>
                      </a:r>
                      <a:r>
                        <a:rPr lang="en-GB" i="1" baseline="0" dirty="0" smtClean="0"/>
                        <a:t>bu</a:t>
                      </a:r>
                      <a:r>
                        <a:rPr lang="en-GB" i="0" baseline="30000" dirty="0" smtClean="0"/>
                        <a:t>4</a:t>
                      </a:r>
                      <a:endParaRPr lang="en-GB" i="0" baseline="0" dirty="0" smtClean="0"/>
                    </a:p>
                    <a:p>
                      <a:r>
                        <a:rPr lang="en-GB" i="1" dirty="0" smtClean="0"/>
                        <a:t>zhi</a:t>
                      </a:r>
                      <a:r>
                        <a:rPr lang="en-GB" i="0" baseline="30000" dirty="0" smtClean="0"/>
                        <a:t>3</a:t>
                      </a:r>
                      <a:r>
                        <a:rPr lang="en-GB" i="1" baseline="0" dirty="0" smtClean="0"/>
                        <a:t>yi</a:t>
                      </a:r>
                      <a:r>
                        <a:rPr lang="en-GB" i="0" baseline="30000" dirty="0" smtClean="0"/>
                        <a:t>4</a:t>
                      </a:r>
                      <a:endParaRPr lang="en-GB" i="1" dirty="0"/>
                    </a:p>
                  </a:txBody>
                  <a:tcPr/>
                </a:tc>
                <a:tc>
                  <a:txBody>
                    <a:bodyPr/>
                    <a:lstStyle/>
                    <a:p>
                      <a:r>
                        <a:rPr lang="en-GB" i="1" dirty="0" smtClean="0"/>
                        <a:t>zhu</a:t>
                      </a:r>
                      <a:r>
                        <a:rPr lang="en-GB" i="0" baseline="30000" dirty="0" smtClean="0"/>
                        <a:t>3</a:t>
                      </a:r>
                      <a:r>
                        <a:rPr lang="en-GB" i="1" baseline="0" dirty="0" smtClean="0"/>
                        <a:t>mu</a:t>
                      </a:r>
                      <a:r>
                        <a:rPr lang="en-GB" i="0" baseline="30000" dirty="0" smtClean="0"/>
                        <a:t>4</a:t>
                      </a:r>
                    </a:p>
                    <a:p>
                      <a:r>
                        <a:rPr lang="en-GB" i="1" dirty="0" smtClean="0"/>
                        <a:t>zhu</a:t>
                      </a:r>
                      <a:r>
                        <a:rPr lang="en-GB" i="0" baseline="30000" dirty="0" smtClean="0"/>
                        <a:t>3</a:t>
                      </a:r>
                      <a:r>
                        <a:rPr lang="en-GB" i="1" baseline="0" dirty="0" smtClean="0"/>
                        <a:t>fan</a:t>
                      </a:r>
                      <a:r>
                        <a:rPr lang="en-GB" i="0" baseline="30000" dirty="0" smtClean="0"/>
                        <a:t>4</a:t>
                      </a:r>
                      <a:endParaRPr lang="en-GB" i="0" baseline="0" dirty="0" smtClean="0"/>
                    </a:p>
                    <a:p>
                      <a:r>
                        <a:rPr lang="en-GB" i="1" dirty="0" smtClean="0"/>
                        <a:t>zhu</a:t>
                      </a:r>
                      <a:r>
                        <a:rPr lang="en-GB" i="0" baseline="30000" dirty="0" smtClean="0"/>
                        <a:t>3</a:t>
                      </a:r>
                      <a:r>
                        <a:rPr lang="en-GB" i="1" baseline="0" dirty="0" smtClean="0"/>
                        <a:t>fu</a:t>
                      </a:r>
                      <a:r>
                        <a:rPr lang="en-GB" i="0" baseline="30000" dirty="0" smtClean="0"/>
                        <a:t>4</a:t>
                      </a:r>
                      <a:endParaRPr lang="en-GB" i="1" dirty="0"/>
                    </a:p>
                  </a:txBody>
                  <a:tcPr/>
                </a:tc>
              </a:tr>
            </a:tbl>
          </a:graphicData>
        </a:graphic>
      </p:graphicFrame>
      <p:sp>
        <p:nvSpPr>
          <p:cNvPr id="4" name="Slide Number Placeholder 3"/>
          <p:cNvSpPr>
            <a:spLocks noGrp="1"/>
          </p:cNvSpPr>
          <p:nvPr>
            <p:ph type="sldNum" sz="quarter" idx="12"/>
          </p:nvPr>
        </p:nvSpPr>
        <p:spPr/>
        <p:txBody>
          <a:bodyPr/>
          <a:lstStyle/>
          <a:p>
            <a:fld id="{88545141-B907-41E9-8841-47F1DE723F9C}" type="slidenum">
              <a:rPr lang="en-GB" smtClean="0"/>
              <a:pPr/>
              <a:t>52</a:t>
            </a:fld>
            <a:endParaRPr lang="en-GB" dirty="0"/>
          </a:p>
        </p:txBody>
      </p:sp>
      <p:sp>
        <p:nvSpPr>
          <p:cNvPr id="6" name="TextBox 5"/>
          <p:cNvSpPr txBox="1"/>
          <p:nvPr/>
        </p:nvSpPr>
        <p:spPr>
          <a:xfrm>
            <a:off x="1066800" y="5034034"/>
            <a:ext cx="10058400" cy="369332"/>
          </a:xfrm>
          <a:prstGeom prst="rect">
            <a:avLst/>
          </a:prstGeom>
          <a:noFill/>
        </p:spPr>
        <p:txBody>
          <a:bodyPr wrap="square" rtlCol="0">
            <a:spAutoFit/>
          </a:bodyPr>
          <a:lstStyle/>
          <a:p>
            <a:r>
              <a:rPr lang="en-GB" dirty="0" err="1" smtClean="0">
                <a:latin typeface="Courier New" panose="02070309020205020404" pitchFamily="49" charset="0"/>
                <a:cs typeface="Courier New" panose="02070309020205020404" pitchFamily="49" charset="0"/>
              </a:rPr>
              <a:t>lmer</a:t>
            </a:r>
            <a:r>
              <a:rPr lang="en-GB" dirty="0" smtClean="0">
                <a:latin typeface="Courier New" panose="02070309020205020404" pitchFamily="49" charset="0"/>
                <a:cs typeface="Courier New" panose="02070309020205020404" pitchFamily="49" charset="0"/>
              </a:rPr>
              <a:t>( RT ~ Experiment/Tone/Condition + (1|Subject) + (1|</a:t>
            </a:r>
            <a:r>
              <a:rPr lang="en-GB" dirty="0" smtClean="0">
                <a:solidFill>
                  <a:srgbClr val="FF0000"/>
                </a:solidFill>
                <a:latin typeface="Courier New" panose="02070309020205020404" pitchFamily="49" charset="0"/>
                <a:cs typeface="Courier New" panose="02070309020205020404" pitchFamily="49" charset="0"/>
              </a:rPr>
              <a:t>Item</a:t>
            </a:r>
            <a:r>
              <a:rPr lang="en-GB" dirty="0" smtClean="0">
                <a:latin typeface="Courier New" panose="02070309020205020404" pitchFamily="49" charset="0"/>
                <a:cs typeface="Courier New" panose="02070309020205020404" pitchFamily="49" charset="0"/>
              </a:rPr>
              <a:t>), trim )</a:t>
            </a:r>
            <a:endParaRPr lang="en-GB" dirty="0">
              <a:latin typeface="Courier New" panose="02070309020205020404" pitchFamily="49" charset="0"/>
              <a:cs typeface="Courier New" panose="02070309020205020404" pitchFamily="49" charset="0"/>
            </a:endParaRPr>
          </a:p>
        </p:txBody>
      </p:sp>
      <p:sp>
        <p:nvSpPr>
          <p:cNvPr id="7" name="TextBox 6"/>
          <p:cNvSpPr txBox="1"/>
          <p:nvPr/>
        </p:nvSpPr>
        <p:spPr>
          <a:xfrm>
            <a:off x="1789041" y="3511828"/>
            <a:ext cx="1785730" cy="369332"/>
          </a:xfrm>
          <a:prstGeom prst="rect">
            <a:avLst/>
          </a:prstGeom>
          <a:noFill/>
        </p:spPr>
        <p:txBody>
          <a:bodyPr wrap="square" rtlCol="0">
            <a:spAutoFit/>
          </a:bodyPr>
          <a:lstStyle/>
          <a:p>
            <a:r>
              <a:rPr lang="en-GB" b="1" dirty="0" smtClean="0">
                <a:latin typeface="Courier New" panose="02070309020205020404" pitchFamily="49" charset="0"/>
                <a:cs typeface="Courier New" panose="02070309020205020404" pitchFamily="49" charset="0"/>
              </a:rPr>
              <a:t>Item</a:t>
            </a:r>
            <a:r>
              <a:rPr lang="en-GB" b="1" dirty="0" smtClean="0"/>
              <a:t>s</a:t>
            </a:r>
            <a:endParaRPr lang="en-GB" b="1" dirty="0"/>
          </a:p>
        </p:txBody>
      </p:sp>
      <p:sp>
        <p:nvSpPr>
          <p:cNvPr id="8" name="TextBox 7"/>
          <p:cNvSpPr txBox="1"/>
          <p:nvPr/>
        </p:nvSpPr>
        <p:spPr>
          <a:xfrm>
            <a:off x="1411360" y="2789581"/>
            <a:ext cx="1785730" cy="369332"/>
          </a:xfrm>
          <a:prstGeom prst="rect">
            <a:avLst/>
          </a:prstGeom>
          <a:noFill/>
        </p:spPr>
        <p:txBody>
          <a:bodyPr wrap="square" rtlCol="0">
            <a:spAutoFit/>
          </a:bodyPr>
          <a:lstStyle/>
          <a:p>
            <a:r>
              <a:rPr lang="en-GB" b="1" dirty="0" err="1" smtClean="0">
                <a:latin typeface="Courier New" panose="02070309020205020404" pitchFamily="49" charset="0"/>
                <a:cs typeface="Courier New" panose="02070309020205020404" pitchFamily="49" charset="0"/>
              </a:rPr>
              <a:t>ItemSet</a:t>
            </a:r>
            <a:r>
              <a:rPr lang="en-GB" b="1" dirty="0" err="1" smtClean="0"/>
              <a:t>s</a:t>
            </a:r>
            <a:endParaRPr lang="en-GB" b="1" dirty="0"/>
          </a:p>
        </p:txBody>
      </p:sp>
      <p:sp>
        <p:nvSpPr>
          <p:cNvPr id="9" name="TextBox 8"/>
          <p:cNvSpPr txBox="1"/>
          <p:nvPr/>
        </p:nvSpPr>
        <p:spPr>
          <a:xfrm>
            <a:off x="1060175" y="5779094"/>
            <a:ext cx="10787267" cy="369332"/>
          </a:xfrm>
          <a:prstGeom prst="rect">
            <a:avLst/>
          </a:prstGeom>
          <a:noFill/>
        </p:spPr>
        <p:txBody>
          <a:bodyPr wrap="square" rtlCol="0">
            <a:spAutoFit/>
          </a:bodyPr>
          <a:lstStyle/>
          <a:p>
            <a:r>
              <a:rPr lang="en-GB" dirty="0" err="1" smtClean="0">
                <a:latin typeface="Courier New" panose="02070309020205020404" pitchFamily="49" charset="0"/>
                <a:cs typeface="Courier New" panose="02070309020205020404" pitchFamily="49" charset="0"/>
              </a:rPr>
              <a:t>lmer</a:t>
            </a:r>
            <a:r>
              <a:rPr lang="en-GB" dirty="0" smtClean="0">
                <a:latin typeface="Courier New" panose="02070309020205020404" pitchFamily="49" charset="0"/>
                <a:cs typeface="Courier New" panose="02070309020205020404" pitchFamily="49" charset="0"/>
              </a:rPr>
              <a:t>( RT ~ Experiment/Tone/Condition + (1|Subject) + (1|</a:t>
            </a:r>
            <a:r>
              <a:rPr lang="en-GB" dirty="0" smtClean="0">
                <a:solidFill>
                  <a:srgbClr val="FF0000"/>
                </a:solidFill>
                <a:latin typeface="Courier New" panose="02070309020205020404" pitchFamily="49" charset="0"/>
                <a:cs typeface="Courier New" panose="02070309020205020404" pitchFamily="49" charset="0"/>
              </a:rPr>
              <a:t>ItemSet/Item</a:t>
            </a:r>
            <a:r>
              <a:rPr lang="en-GB" dirty="0" smtClean="0">
                <a:latin typeface="Courier New" panose="02070309020205020404" pitchFamily="49" charset="0"/>
                <a:cs typeface="Courier New" panose="02070309020205020404" pitchFamily="49" charset="0"/>
              </a:rPr>
              <a:t>), trim )</a:t>
            </a:r>
            <a:endParaRPr lang="en-GB" dirty="0">
              <a:latin typeface="Courier New" panose="02070309020205020404" pitchFamily="49" charset="0"/>
              <a:cs typeface="Courier New" panose="02070309020205020404" pitchFamily="49" charset="0"/>
            </a:endParaRPr>
          </a:p>
        </p:txBody>
      </p:sp>
      <p:sp>
        <p:nvSpPr>
          <p:cNvPr id="10" name="TextBox 9"/>
          <p:cNvSpPr txBox="1"/>
          <p:nvPr/>
        </p:nvSpPr>
        <p:spPr>
          <a:xfrm>
            <a:off x="1643269" y="4745406"/>
            <a:ext cx="1656522" cy="369332"/>
          </a:xfrm>
          <a:prstGeom prst="rect">
            <a:avLst/>
          </a:prstGeom>
          <a:noFill/>
        </p:spPr>
        <p:txBody>
          <a:bodyPr wrap="square" rtlCol="0">
            <a:spAutoFit/>
          </a:bodyPr>
          <a:lstStyle/>
          <a:p>
            <a:r>
              <a:rPr lang="en-GB" u="sng" dirty="0" smtClean="0"/>
              <a:t>We used:</a:t>
            </a:r>
            <a:endParaRPr lang="en-GB" u="sng" dirty="0"/>
          </a:p>
        </p:txBody>
      </p:sp>
      <p:sp>
        <p:nvSpPr>
          <p:cNvPr id="11" name="TextBox 10"/>
          <p:cNvSpPr txBox="1"/>
          <p:nvPr/>
        </p:nvSpPr>
        <p:spPr>
          <a:xfrm>
            <a:off x="1649897" y="5533912"/>
            <a:ext cx="2219738" cy="369332"/>
          </a:xfrm>
          <a:prstGeom prst="rect">
            <a:avLst/>
          </a:prstGeom>
          <a:noFill/>
        </p:spPr>
        <p:txBody>
          <a:bodyPr wrap="square" rtlCol="0">
            <a:spAutoFit/>
          </a:bodyPr>
          <a:lstStyle/>
          <a:p>
            <a:r>
              <a:rPr lang="en-GB" u="sng" dirty="0" smtClean="0"/>
              <a:t>Should have used:</a:t>
            </a:r>
            <a:endParaRPr lang="en-GB" u="sng" dirty="0"/>
          </a:p>
        </p:txBody>
      </p:sp>
    </p:spTree>
    <p:extLst>
      <p:ext uri="{BB962C8B-B14F-4D97-AF65-F5344CB8AC3E}">
        <p14:creationId xmlns:p14="http://schemas.microsoft.com/office/powerpoint/2010/main" val="200110494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 of benefits of mixed-effect models</a:t>
            </a:r>
            <a:endParaRPr lang="en-GB" dirty="0"/>
          </a:p>
        </p:txBody>
      </p:sp>
      <p:sp>
        <p:nvSpPr>
          <p:cNvPr id="3" name="Content Placeholder 2"/>
          <p:cNvSpPr>
            <a:spLocks noGrp="1"/>
          </p:cNvSpPr>
          <p:nvPr>
            <p:ph idx="1"/>
          </p:nvPr>
        </p:nvSpPr>
        <p:spPr/>
        <p:txBody>
          <a:bodyPr/>
          <a:lstStyle/>
          <a:p>
            <a:r>
              <a:rPr lang="en-GB" dirty="0" smtClean="0"/>
              <a:t>Can account for multiple kinds of random effects (repeated measures) at once</a:t>
            </a:r>
          </a:p>
          <a:p>
            <a:endParaRPr lang="en-GB" dirty="0" smtClean="0"/>
          </a:p>
          <a:p>
            <a:r>
              <a:rPr lang="en-GB" dirty="0" smtClean="0"/>
              <a:t>Robust to </a:t>
            </a:r>
            <a:r>
              <a:rPr lang="en-GB" i="1" dirty="0" smtClean="0"/>
              <a:t>some</a:t>
            </a:r>
            <a:r>
              <a:rPr lang="en-GB" dirty="0" smtClean="0"/>
              <a:t> (but not all) design issues that would violate ANOVA assumptions: mixed-effects works with missing data and unbalanced designs</a:t>
            </a:r>
            <a:endParaRPr lang="en-GB" dirty="0"/>
          </a:p>
          <a:p>
            <a:endParaRPr lang="en-GB" dirty="0" smtClean="0"/>
          </a:p>
          <a:p>
            <a:r>
              <a:rPr lang="en-GB" dirty="0" smtClean="0"/>
              <a:t>Very flexible: can include many kinds of variables and account for many kinds of confounds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53</a:t>
            </a:fld>
            <a:endParaRPr lang="en-GB" dirty="0"/>
          </a:p>
        </p:txBody>
      </p:sp>
    </p:spTree>
    <p:extLst>
      <p:ext uri="{BB962C8B-B14F-4D97-AF65-F5344CB8AC3E}">
        <p14:creationId xmlns:p14="http://schemas.microsoft.com/office/powerpoint/2010/main" val="1674134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But!</a:t>
            </a:r>
            <a:endParaRPr lang="en-GB" dirty="0"/>
          </a:p>
        </p:txBody>
      </p:sp>
      <p:sp>
        <p:nvSpPr>
          <p:cNvPr id="3" name="Content Placeholder 2"/>
          <p:cNvSpPr>
            <a:spLocks noGrp="1"/>
          </p:cNvSpPr>
          <p:nvPr>
            <p:ph idx="1"/>
          </p:nvPr>
        </p:nvSpPr>
        <p:spPr>
          <a:xfrm>
            <a:off x="838200" y="1825625"/>
            <a:ext cx="6000750" cy="4351338"/>
          </a:xfrm>
        </p:spPr>
        <p:txBody>
          <a:bodyPr/>
          <a:lstStyle/>
          <a:p>
            <a:r>
              <a:rPr lang="en-GB" dirty="0" smtClean="0"/>
              <a:t>The </a:t>
            </a:r>
            <a:r>
              <a:rPr lang="en-GB" i="1" dirty="0" smtClean="0"/>
              <a:t>t</a:t>
            </a:r>
            <a:r>
              <a:rPr lang="en-GB" dirty="0" smtClean="0"/>
              <a:t>-value for this test only has the properties of the </a:t>
            </a:r>
            <a:r>
              <a:rPr lang="en-GB" i="1" dirty="0" smtClean="0"/>
              <a:t>t</a:t>
            </a:r>
            <a:r>
              <a:rPr lang="en-GB" dirty="0" smtClean="0"/>
              <a:t> distribution if it meets the </a:t>
            </a:r>
            <a:r>
              <a:rPr lang="en-GB" b="1" dirty="0" smtClean="0"/>
              <a:t>assumptions</a:t>
            </a:r>
            <a:r>
              <a:rPr lang="en-GB" dirty="0" smtClean="0"/>
              <a:t> of parameters that have </a:t>
            </a:r>
            <a:r>
              <a:rPr lang="en-GB" i="1" dirty="0" smtClean="0"/>
              <a:t>t </a:t>
            </a:r>
            <a:r>
              <a:rPr lang="en-GB" dirty="0" smtClean="0"/>
              <a:t>distributions</a:t>
            </a:r>
          </a:p>
          <a:p>
            <a:r>
              <a:rPr lang="en-GB" dirty="0" smtClean="0"/>
              <a:t>One of those assumptions for </a:t>
            </a:r>
            <a:r>
              <a:rPr lang="en-GB" smtClean="0"/>
              <a:t>regression coefficients </a:t>
            </a:r>
            <a:r>
              <a:rPr lang="en-GB" dirty="0" smtClean="0"/>
              <a:t>is independence of the observations…</a:t>
            </a:r>
          </a:p>
          <a:p>
            <a:r>
              <a:rPr lang="en-GB" dirty="0" smtClean="0"/>
              <a:t>But this assumption is violated when we have dependencies: repeated measures</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6</a:t>
            </a:fld>
            <a:endParaRPr lang="en-GB" dirty="0"/>
          </a:p>
        </p:txBody>
      </p:sp>
      <p:pic>
        <p:nvPicPr>
          <p:cNvPr id="8" name="Picture 7"/>
          <p:cNvPicPr>
            <a:picLocks noChangeAspect="1"/>
          </p:cNvPicPr>
          <p:nvPr/>
        </p:nvPicPr>
        <p:blipFill>
          <a:blip r:embed="rId2"/>
          <a:stretch>
            <a:fillRect/>
          </a:stretch>
        </p:blipFill>
        <p:spPr>
          <a:xfrm>
            <a:off x="6838950" y="1514475"/>
            <a:ext cx="5353050" cy="5343525"/>
          </a:xfrm>
          <a:prstGeom prst="rect">
            <a:avLst/>
          </a:prstGeom>
        </p:spPr>
      </p:pic>
    </p:spTree>
    <p:extLst>
      <p:ext uri="{BB962C8B-B14F-4D97-AF65-F5344CB8AC3E}">
        <p14:creationId xmlns:p14="http://schemas.microsoft.com/office/powerpoint/2010/main" val="13171283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practical reasons the repeated measures matter (1)</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7</a:t>
            </a:fld>
            <a:endParaRPr lang="en-GB" dirty="0"/>
          </a:p>
        </p:txBody>
      </p:sp>
      <p:sp>
        <p:nvSpPr>
          <p:cNvPr id="6" name="Content Placeholder 2"/>
          <p:cNvSpPr txBox="1">
            <a:spLocks/>
          </p:cNvSpPr>
          <p:nvPr/>
        </p:nvSpPr>
        <p:spPr>
          <a:xfrm>
            <a:off x="838200" y="1825625"/>
            <a:ext cx="60007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Different participants might have different </a:t>
            </a:r>
            <a:r>
              <a:rPr lang="en-GB" i="1" dirty="0" smtClean="0"/>
              <a:t>intercepts</a:t>
            </a:r>
            <a:r>
              <a:rPr lang="en-GB" dirty="0" smtClean="0"/>
              <a:t> (i.e., be faster or slower overall)</a:t>
            </a:r>
          </a:p>
          <a:p>
            <a:r>
              <a:rPr lang="en-GB" dirty="0" smtClean="0"/>
              <a:t>Even if we don’t actually care about that variance, it’s good to capture it</a:t>
            </a:r>
            <a:endParaRPr lang="en-GB" dirty="0"/>
          </a:p>
        </p:txBody>
      </p:sp>
      <p:pic>
        <p:nvPicPr>
          <p:cNvPr id="8" name="Picture 7"/>
          <p:cNvPicPr>
            <a:picLocks noChangeAspect="1"/>
          </p:cNvPicPr>
          <p:nvPr/>
        </p:nvPicPr>
        <p:blipFill>
          <a:blip r:embed="rId2"/>
          <a:stretch>
            <a:fillRect/>
          </a:stretch>
        </p:blipFill>
        <p:spPr>
          <a:xfrm>
            <a:off x="6838950" y="1514475"/>
            <a:ext cx="5353050" cy="5343525"/>
          </a:xfrm>
          <a:prstGeom prst="rect">
            <a:avLst/>
          </a:prstGeom>
        </p:spPr>
      </p:pic>
    </p:spTree>
    <p:extLst>
      <p:ext uri="{BB962C8B-B14F-4D97-AF65-F5344CB8AC3E}">
        <p14:creationId xmlns:p14="http://schemas.microsoft.com/office/powerpoint/2010/main" val="2775959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practical reasons the repeated measures matter (2)</a:t>
            </a:r>
            <a:endParaRPr lang="en-GB" dirty="0"/>
          </a:p>
        </p:txBody>
      </p:sp>
      <p:sp>
        <p:nvSpPr>
          <p:cNvPr id="4" name="Slide Number Placeholder 3"/>
          <p:cNvSpPr>
            <a:spLocks noGrp="1"/>
          </p:cNvSpPr>
          <p:nvPr>
            <p:ph type="sldNum" sz="quarter" idx="12"/>
          </p:nvPr>
        </p:nvSpPr>
        <p:spPr/>
        <p:txBody>
          <a:bodyPr/>
          <a:lstStyle/>
          <a:p>
            <a:fld id="{88545141-B907-41E9-8841-47F1DE723F9C}" type="slidenum">
              <a:rPr lang="en-GB" smtClean="0"/>
              <a:pPr/>
              <a:t>8</a:t>
            </a:fld>
            <a:endParaRPr lang="en-GB" dirty="0"/>
          </a:p>
        </p:txBody>
      </p:sp>
      <p:sp>
        <p:nvSpPr>
          <p:cNvPr id="6" name="Content Placeholder 2"/>
          <p:cNvSpPr txBox="1">
            <a:spLocks/>
          </p:cNvSpPr>
          <p:nvPr/>
        </p:nvSpPr>
        <p:spPr>
          <a:xfrm>
            <a:off x="838200" y="1825625"/>
            <a:ext cx="60007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Different participants might also have different </a:t>
            </a:r>
            <a:r>
              <a:rPr lang="en-GB" i="1" dirty="0" smtClean="0"/>
              <a:t>slopes </a:t>
            </a:r>
            <a:r>
              <a:rPr lang="en-GB" dirty="0" smtClean="0"/>
              <a:t>(i.e., very different effects of the experimental variable)</a:t>
            </a:r>
          </a:p>
        </p:txBody>
      </p:sp>
      <p:pic>
        <p:nvPicPr>
          <p:cNvPr id="10" name="Picture 9"/>
          <p:cNvPicPr>
            <a:picLocks noChangeAspect="1"/>
          </p:cNvPicPr>
          <p:nvPr/>
        </p:nvPicPr>
        <p:blipFill>
          <a:blip r:embed="rId2"/>
          <a:stretch>
            <a:fillRect/>
          </a:stretch>
        </p:blipFill>
        <p:spPr>
          <a:xfrm>
            <a:off x="6838950" y="1514475"/>
            <a:ext cx="5353050" cy="5343525"/>
          </a:xfrm>
          <a:prstGeom prst="rect">
            <a:avLst/>
          </a:prstGeom>
        </p:spPr>
      </p:pic>
    </p:spTree>
    <p:extLst>
      <p:ext uri="{BB962C8B-B14F-4D97-AF65-F5344CB8AC3E}">
        <p14:creationId xmlns:p14="http://schemas.microsoft.com/office/powerpoint/2010/main" val="28043216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How we used to handle this: random regression (aka regression coefficient analysis)</a:t>
            </a:r>
            <a:endParaRPr lang="en-GB" dirty="0"/>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fld id="{88545141-B907-41E9-8841-47F1DE723F9C}" type="slidenum">
              <a:rPr lang="en-GB" smtClean="0"/>
              <a:pPr/>
              <a:t>9</a:t>
            </a:fld>
            <a:endParaRPr lang="en-GB" dirty="0"/>
          </a:p>
        </p:txBody>
      </p:sp>
      <p:pic>
        <p:nvPicPr>
          <p:cNvPr id="5" name="Picture 4"/>
          <p:cNvPicPr>
            <a:picLocks noChangeAspect="1"/>
          </p:cNvPicPr>
          <p:nvPr/>
        </p:nvPicPr>
        <p:blipFill>
          <a:blip r:embed="rId2"/>
          <a:stretch>
            <a:fillRect/>
          </a:stretch>
        </p:blipFill>
        <p:spPr>
          <a:xfrm>
            <a:off x="838200" y="1825625"/>
            <a:ext cx="10515600" cy="4268923"/>
          </a:xfrm>
          <a:prstGeom prst="rect">
            <a:avLst/>
          </a:prstGeom>
        </p:spPr>
      </p:pic>
    </p:spTree>
    <p:extLst>
      <p:ext uri="{BB962C8B-B14F-4D97-AF65-F5344CB8AC3E}">
        <p14:creationId xmlns:p14="http://schemas.microsoft.com/office/powerpoint/2010/main" val="238674188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5573</TotalTime>
  <Words>3030</Words>
  <Application>Microsoft Office PowerPoint</Application>
  <PresentationFormat>Widescreen</PresentationFormat>
  <Paragraphs>347</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宋体</vt:lpstr>
      <vt:lpstr>Arial</vt:lpstr>
      <vt:lpstr>Calibri</vt:lpstr>
      <vt:lpstr>Calibri Light</vt:lpstr>
      <vt:lpstr>Courier New</vt:lpstr>
      <vt:lpstr>Office Theme</vt:lpstr>
      <vt:lpstr>2. Bringing random effects into the mix[ed model]</vt:lpstr>
      <vt:lpstr>PowerPoint Presentation</vt:lpstr>
      <vt:lpstr>Why use mixed effects?</vt:lpstr>
      <vt:lpstr>An example of a very flawed analysis using traditional regression…</vt:lpstr>
      <vt:lpstr>How do we decide whether that tiny but t=‑1.844 effect is “significant”?</vt:lpstr>
      <vt:lpstr>But!</vt:lpstr>
      <vt:lpstr>Other, practical reasons the repeated measures matter (1)</vt:lpstr>
      <vt:lpstr>Other, practical reasons the repeated measures matter (2)</vt:lpstr>
      <vt:lpstr>How we used to handle this: random regression (aka regression coefficient analysis)</vt:lpstr>
      <vt:lpstr>Random regression: fitting a different regression to each subject</vt:lpstr>
      <vt:lpstr>Shortcomings of random regression</vt:lpstr>
      <vt:lpstr>Crossing subjects and items: the old way (Clark, 1973)</vt:lpstr>
      <vt:lpstr>Problems with using by-subject and by-item ANOVAs</vt:lpstr>
      <vt:lpstr>Why flexibility of how to carry out by-subject and by-subject ANOVA could be a bad thing</vt:lpstr>
      <vt:lpstr>Interim summary: the problem with crossed repeated measures data</vt:lpstr>
      <vt:lpstr>What are mixed effects?</vt:lpstr>
      <vt:lpstr>PowerPoint Presentation</vt:lpstr>
      <vt:lpstr>Crossed vs. nested random effects</vt:lpstr>
      <vt:lpstr>Structure of a [overly simple] crossed mixed-effects model</vt:lpstr>
      <vt:lpstr>Structure of a nested mixed-effects model (in psycholinguistics we rarely need this)</vt:lpstr>
      <vt:lpstr>What mixed-effect models give you</vt:lpstr>
      <vt:lpstr>What mixed-effect models give you (2)</vt:lpstr>
      <vt:lpstr>Dude, where’s my p-values?</vt:lpstr>
      <vt:lpstr>Why doesn’t lmer() give p-values?</vt:lpstr>
      <vt:lpstr>Tricks to get p-values</vt:lpstr>
      <vt:lpstr>P-value trick 1a: Pretend you have a lot of dfs</vt:lpstr>
      <vt:lpstr>P-value trick 1a: Pretend you have a lot of dfs (some examples from the literature)</vt:lpstr>
      <vt:lpstr>P-value trick 1b: Estimate dfs from model</vt:lpstr>
      <vt:lpstr>P-value trick 1c: Approximate dfs mathematically </vt:lpstr>
      <vt:lpstr>Notes on Satterthwaite approximation</vt:lpstr>
      <vt:lpstr>P-value trick 2: bootstrapping</vt:lpstr>
      <vt:lpstr>How bootstrapping works</vt:lpstr>
      <vt:lpstr>Bootstrapping mixed-effect model coefficients</vt:lpstr>
      <vt:lpstr>Advantages and disadvantages of CIs</vt:lpstr>
      <vt:lpstr>Getting p-values from a bootstrap distribution</vt:lpstr>
      <vt:lpstr>Getting p-values from a bootstrap distribution </vt:lpstr>
      <vt:lpstr>A wrapper function for showing all the CIs in a model</vt:lpstr>
      <vt:lpstr>P-value trick 3: Model comparison</vt:lpstr>
      <vt:lpstr>PowerPoint Presentation</vt:lpstr>
      <vt:lpstr>Model comparison caveats</vt:lpstr>
      <vt:lpstr>To get all possible model comparisons in the model….</vt:lpstr>
      <vt:lpstr>PowerPoint Presentation</vt:lpstr>
      <vt:lpstr>PowerPoint Presentation</vt:lpstr>
      <vt:lpstr>To know more about getting p-values…</vt:lpstr>
      <vt:lpstr>Mixed-effect model misconceptions</vt:lpstr>
      <vt:lpstr>Mixed-effect model assumptions that are common to any linear regression</vt:lpstr>
      <vt:lpstr>Assumptions specific to mixed-effect models</vt:lpstr>
      <vt:lpstr>Practical consequences of non-normally distributed item effects </vt:lpstr>
      <vt:lpstr>PowerPoint Presentation</vt:lpstr>
      <vt:lpstr>PowerPoint Presentation</vt:lpstr>
      <vt:lpstr>PowerPoint Presentation</vt:lpstr>
      <vt:lpstr>Another example of a bad random effects specification: implicit priming data (Politzer-Ahles &amp; Zhang, in press)</vt:lpstr>
      <vt:lpstr>Summary of benefits of mixed-effect models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Politzer-Ahles</dc:creator>
  <cp:lastModifiedBy>Stephen Politzer-Ahles</cp:lastModifiedBy>
  <cp:revision>121</cp:revision>
  <dcterms:created xsi:type="dcterms:W3CDTF">2016-05-12T12:29:11Z</dcterms:created>
  <dcterms:modified xsi:type="dcterms:W3CDTF">2016-05-25T08:52:01Z</dcterms:modified>
</cp:coreProperties>
</file>