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0"/>
  </p:notesMasterIdLst>
  <p:sldIdLst>
    <p:sldId id="256" r:id="rId2"/>
    <p:sldId id="283" r:id="rId3"/>
    <p:sldId id="335" r:id="rId4"/>
    <p:sldId id="336" r:id="rId5"/>
    <p:sldId id="337" r:id="rId6"/>
    <p:sldId id="333" r:id="rId7"/>
    <p:sldId id="338" r:id="rId8"/>
    <p:sldId id="339" r:id="rId9"/>
    <p:sldId id="340" r:id="rId10"/>
    <p:sldId id="342" r:id="rId11"/>
    <p:sldId id="370" r:id="rId12"/>
    <p:sldId id="343" r:id="rId13"/>
    <p:sldId id="344" r:id="rId14"/>
    <p:sldId id="345" r:id="rId15"/>
    <p:sldId id="353" r:id="rId16"/>
    <p:sldId id="346" r:id="rId17"/>
    <p:sldId id="347" r:id="rId18"/>
    <p:sldId id="348" r:id="rId19"/>
    <p:sldId id="349" r:id="rId20"/>
    <p:sldId id="350" r:id="rId21"/>
    <p:sldId id="352" r:id="rId22"/>
    <p:sldId id="355" r:id="rId23"/>
    <p:sldId id="356" r:id="rId24"/>
    <p:sldId id="357" r:id="rId25"/>
    <p:sldId id="358" r:id="rId26"/>
    <p:sldId id="359" r:id="rId27"/>
    <p:sldId id="360" r:id="rId28"/>
    <p:sldId id="361" r:id="rId29"/>
    <p:sldId id="371" r:id="rId30"/>
    <p:sldId id="362" r:id="rId31"/>
    <p:sldId id="363" r:id="rId32"/>
    <p:sldId id="364" r:id="rId33"/>
    <p:sldId id="366" r:id="rId34"/>
    <p:sldId id="365" r:id="rId35"/>
    <p:sldId id="367" r:id="rId36"/>
    <p:sldId id="368" r:id="rId37"/>
    <p:sldId id="369" r:id="rId38"/>
    <p:sldId id="35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3" d="100"/>
          <a:sy n="63" d="100"/>
        </p:scale>
        <p:origin x="732" y="44"/>
      </p:cViewPr>
      <p:guideLst/>
    </p:cSldViewPr>
  </p:slideViewPr>
  <p:notesTextViewPr>
    <p:cViewPr>
      <p:scale>
        <a:sx n="1" d="1"/>
        <a:sy n="1" d="1"/>
      </p:scale>
      <p:origin x="0" y="0"/>
    </p:cViewPr>
  </p:notesTextViewPr>
  <p:notesViewPr>
    <p:cSldViewPr snapToGrid="0">
      <p:cViewPr varScale="1">
        <p:scale>
          <a:sx n="55" d="100"/>
          <a:sy n="55" d="100"/>
        </p:scale>
        <p:origin x="194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ECA14E-EE3B-48BC-BF99-6E9E1411F4CC}" type="datetimeFigureOut">
              <a:rPr lang="en-GB" smtClean="0"/>
              <a:t>15/11/2016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1A951A-B7C8-44B4-8A3B-12BE92479F8F}" type="slidenum">
              <a:rPr lang="en-GB" smtClean="0"/>
              <a:t>‹#›</a:t>
            </a:fld>
            <a:endParaRPr lang="en-GB"/>
          </a:p>
        </p:txBody>
      </p:sp>
    </p:spTree>
    <p:extLst>
      <p:ext uri="{BB962C8B-B14F-4D97-AF65-F5344CB8AC3E}">
        <p14:creationId xmlns:p14="http://schemas.microsoft.com/office/powerpoint/2010/main" val="3109693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81A951A-B7C8-44B4-8A3B-12BE92479F8F}" type="slidenum">
              <a:rPr lang="en-GB" smtClean="0"/>
              <a:t>19</a:t>
            </a:fld>
            <a:endParaRPr lang="en-GB"/>
          </a:p>
        </p:txBody>
      </p:sp>
    </p:spTree>
    <p:extLst>
      <p:ext uri="{BB962C8B-B14F-4D97-AF65-F5344CB8AC3E}">
        <p14:creationId xmlns:p14="http://schemas.microsoft.com/office/powerpoint/2010/main" val="971310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NOTE that some</a:t>
            </a:r>
            <a:r>
              <a:rPr lang="en-GB" baseline="0" dirty="0" smtClean="0"/>
              <a:t> of the strategies we discussed are not included in </a:t>
            </a:r>
            <a:r>
              <a:rPr lang="en-GB" baseline="0" smtClean="0"/>
              <a:t>my procedure: </a:t>
            </a:r>
            <a:r>
              <a:rPr lang="en-GB" baseline="0" dirty="0" smtClean="0"/>
              <a:t>I don’t do post-hoc outlier removal, or trying to diagnose whether the convergence failure can be ignored.</a:t>
            </a:r>
            <a:endParaRPr lang="en-GB" dirty="0"/>
          </a:p>
        </p:txBody>
      </p:sp>
      <p:sp>
        <p:nvSpPr>
          <p:cNvPr id="4" name="Slide Number Placeholder 3"/>
          <p:cNvSpPr>
            <a:spLocks noGrp="1"/>
          </p:cNvSpPr>
          <p:nvPr>
            <p:ph type="sldNum" sz="quarter" idx="10"/>
          </p:nvPr>
        </p:nvSpPr>
        <p:spPr/>
        <p:txBody>
          <a:bodyPr/>
          <a:lstStyle/>
          <a:p>
            <a:fld id="{A81A951A-B7C8-44B4-8A3B-12BE92479F8F}" type="slidenum">
              <a:rPr lang="en-GB" smtClean="0"/>
              <a:t>38</a:t>
            </a:fld>
            <a:endParaRPr lang="en-GB"/>
          </a:p>
        </p:txBody>
      </p:sp>
    </p:spTree>
    <p:extLst>
      <p:ext uri="{BB962C8B-B14F-4D97-AF65-F5344CB8AC3E}">
        <p14:creationId xmlns:p14="http://schemas.microsoft.com/office/powerpoint/2010/main" val="852060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545141-B907-41E9-8841-47F1DE723F9C}" type="slidenum">
              <a:rPr lang="en-GB" smtClean="0"/>
              <a:t>‹#›</a:t>
            </a:fld>
            <a:endParaRPr lang="en-GB"/>
          </a:p>
        </p:txBody>
      </p:sp>
    </p:spTree>
    <p:extLst>
      <p:ext uri="{BB962C8B-B14F-4D97-AF65-F5344CB8AC3E}">
        <p14:creationId xmlns:p14="http://schemas.microsoft.com/office/powerpoint/2010/main" val="1042430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545141-B907-41E9-8841-47F1DE723F9C}" type="slidenum">
              <a:rPr lang="en-GB" smtClean="0"/>
              <a:t>‹#›</a:t>
            </a:fld>
            <a:endParaRPr lang="en-GB"/>
          </a:p>
        </p:txBody>
      </p:sp>
    </p:spTree>
    <p:extLst>
      <p:ext uri="{BB962C8B-B14F-4D97-AF65-F5344CB8AC3E}">
        <p14:creationId xmlns:p14="http://schemas.microsoft.com/office/powerpoint/2010/main" val="160563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545141-B907-41E9-8841-47F1DE723F9C}" type="slidenum">
              <a:rPr lang="en-GB" smtClean="0"/>
              <a:t>‹#›</a:t>
            </a:fld>
            <a:endParaRPr lang="en-GB"/>
          </a:p>
        </p:txBody>
      </p:sp>
    </p:spTree>
    <p:extLst>
      <p:ext uri="{BB962C8B-B14F-4D97-AF65-F5344CB8AC3E}">
        <p14:creationId xmlns:p14="http://schemas.microsoft.com/office/powerpoint/2010/main" val="2768182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838200" y="6356350"/>
            <a:ext cx="2743200" cy="365125"/>
          </a:xfrm>
        </p:spPr>
        <p:txBody>
          <a:bodyPr/>
          <a:lstStyle>
            <a:lvl1pPr algn="l">
              <a:defRPr/>
            </a:lvl1pPr>
          </a:lstStyle>
          <a:p>
            <a:fld id="{88545141-B907-41E9-8841-47F1DE723F9C}" type="slidenum">
              <a:rPr lang="en-GB" smtClean="0"/>
              <a:pPr/>
              <a:t>‹#›</a:t>
            </a:fld>
            <a:endParaRPr lang="en-GB" dirty="0"/>
          </a:p>
        </p:txBody>
      </p:sp>
    </p:spTree>
    <p:extLst>
      <p:ext uri="{BB962C8B-B14F-4D97-AF65-F5344CB8AC3E}">
        <p14:creationId xmlns:p14="http://schemas.microsoft.com/office/powerpoint/2010/main" val="792601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545141-B907-41E9-8841-47F1DE723F9C}" type="slidenum">
              <a:rPr lang="en-GB" smtClean="0"/>
              <a:t>‹#›</a:t>
            </a:fld>
            <a:endParaRPr lang="en-GB"/>
          </a:p>
        </p:txBody>
      </p:sp>
    </p:spTree>
    <p:extLst>
      <p:ext uri="{BB962C8B-B14F-4D97-AF65-F5344CB8AC3E}">
        <p14:creationId xmlns:p14="http://schemas.microsoft.com/office/powerpoint/2010/main" val="72165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545141-B907-41E9-8841-47F1DE723F9C}" type="slidenum">
              <a:rPr lang="en-GB" smtClean="0"/>
              <a:t>‹#›</a:t>
            </a:fld>
            <a:endParaRPr lang="en-GB"/>
          </a:p>
        </p:txBody>
      </p:sp>
    </p:spTree>
    <p:extLst>
      <p:ext uri="{BB962C8B-B14F-4D97-AF65-F5344CB8AC3E}">
        <p14:creationId xmlns:p14="http://schemas.microsoft.com/office/powerpoint/2010/main" val="3157324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8545141-B907-41E9-8841-47F1DE723F9C}" type="slidenum">
              <a:rPr lang="en-GB" smtClean="0"/>
              <a:t>‹#›</a:t>
            </a:fld>
            <a:endParaRPr lang="en-GB"/>
          </a:p>
        </p:txBody>
      </p:sp>
    </p:spTree>
    <p:extLst>
      <p:ext uri="{BB962C8B-B14F-4D97-AF65-F5344CB8AC3E}">
        <p14:creationId xmlns:p14="http://schemas.microsoft.com/office/powerpoint/2010/main" val="2139777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8545141-B907-41E9-8841-47F1DE723F9C}" type="slidenum">
              <a:rPr lang="en-GB" smtClean="0"/>
              <a:t>‹#›</a:t>
            </a:fld>
            <a:endParaRPr lang="en-GB"/>
          </a:p>
        </p:txBody>
      </p:sp>
    </p:spTree>
    <p:extLst>
      <p:ext uri="{BB962C8B-B14F-4D97-AF65-F5344CB8AC3E}">
        <p14:creationId xmlns:p14="http://schemas.microsoft.com/office/powerpoint/2010/main" val="3837020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8545141-B907-41E9-8841-47F1DE723F9C}" type="slidenum">
              <a:rPr lang="en-GB" smtClean="0"/>
              <a:t>‹#›</a:t>
            </a:fld>
            <a:endParaRPr lang="en-GB"/>
          </a:p>
        </p:txBody>
      </p:sp>
    </p:spTree>
    <p:extLst>
      <p:ext uri="{BB962C8B-B14F-4D97-AF65-F5344CB8AC3E}">
        <p14:creationId xmlns:p14="http://schemas.microsoft.com/office/powerpoint/2010/main" val="2678192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545141-B907-41E9-8841-47F1DE723F9C}" type="slidenum">
              <a:rPr lang="en-GB" smtClean="0"/>
              <a:t>‹#›</a:t>
            </a:fld>
            <a:endParaRPr lang="en-GB"/>
          </a:p>
        </p:txBody>
      </p:sp>
    </p:spTree>
    <p:extLst>
      <p:ext uri="{BB962C8B-B14F-4D97-AF65-F5344CB8AC3E}">
        <p14:creationId xmlns:p14="http://schemas.microsoft.com/office/powerpoint/2010/main" val="3496359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545141-B907-41E9-8841-47F1DE723F9C}" type="slidenum">
              <a:rPr lang="en-GB" smtClean="0"/>
              <a:t>‹#›</a:t>
            </a:fld>
            <a:endParaRPr lang="en-GB"/>
          </a:p>
        </p:txBody>
      </p:sp>
    </p:spTree>
    <p:extLst>
      <p:ext uri="{BB962C8B-B14F-4D97-AF65-F5344CB8AC3E}">
        <p14:creationId xmlns:p14="http://schemas.microsoft.com/office/powerpoint/2010/main" val="1580998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545141-B907-41E9-8841-47F1DE723F9C}" type="slidenum">
              <a:rPr lang="en-GB" smtClean="0"/>
              <a:t>‹#›</a:t>
            </a:fld>
            <a:endParaRPr lang="en-GB"/>
          </a:p>
        </p:txBody>
      </p:sp>
    </p:spTree>
    <p:extLst>
      <p:ext uri="{BB962C8B-B14F-4D97-AF65-F5344CB8AC3E}">
        <p14:creationId xmlns:p14="http://schemas.microsoft.com/office/powerpoint/2010/main" val="2271541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cran.r-project.org/web/packages/lme4/vignettes/lmerperf.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cran.r-project.org/web/packages/lme4/vignettes/lmerperf.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mypolyuweb.hk/~sjpolit/UCL_Rworksho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rpubs.com/Reinhold/22193"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mtClean="0"/>
              <a:t>3. </a:t>
            </a:r>
            <a:r>
              <a:rPr lang="en-GB" dirty="0" smtClean="0"/>
              <a:t>The dreaded maximal random effects</a:t>
            </a:r>
            <a:endParaRPr lang="en-GB" dirty="0"/>
          </a:p>
        </p:txBody>
      </p:sp>
      <p:sp>
        <p:nvSpPr>
          <p:cNvPr id="3" name="Subtitle 2"/>
          <p:cNvSpPr>
            <a:spLocks noGrp="1"/>
          </p:cNvSpPr>
          <p:nvPr>
            <p:ph type="subTitle" idx="1"/>
          </p:nvPr>
        </p:nvSpPr>
        <p:spPr/>
        <p:txBody>
          <a:bodyPr/>
          <a:lstStyle/>
          <a:p>
            <a:r>
              <a:rPr lang="en-GB" dirty="0" smtClean="0"/>
              <a:t>UCL Linguistics workshop on mixed-effects modelling in R</a:t>
            </a:r>
          </a:p>
          <a:p>
            <a:r>
              <a:rPr lang="en-GB" dirty="0" smtClean="0"/>
              <a:t>18-20 May 2016</a:t>
            </a:r>
            <a:endParaRPr lang="en-GB" dirty="0"/>
          </a:p>
        </p:txBody>
      </p:sp>
    </p:spTree>
    <p:extLst>
      <p:ext uri="{BB962C8B-B14F-4D97-AF65-F5344CB8AC3E}">
        <p14:creationId xmlns:p14="http://schemas.microsoft.com/office/powerpoint/2010/main" val="1421565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Pop quiz: What random effects to include?</a:t>
            </a:r>
            <a:endParaRPr lang="en-GB" dirty="0"/>
          </a:p>
        </p:txBody>
      </p:sp>
      <p:sp>
        <p:nvSpPr>
          <p:cNvPr id="3" name="Content Placeholder 2"/>
          <p:cNvSpPr>
            <a:spLocks noGrp="1"/>
          </p:cNvSpPr>
          <p:nvPr>
            <p:ph idx="1"/>
          </p:nvPr>
        </p:nvSpPr>
        <p:spPr/>
        <p:txBody>
          <a:bodyPr/>
          <a:lstStyle/>
          <a:p>
            <a:r>
              <a:rPr lang="en-GB" dirty="0" err="1"/>
              <a:t>l</a:t>
            </a:r>
            <a:r>
              <a:rPr lang="en-GB" dirty="0" err="1" smtClean="0"/>
              <a:t>mer</a:t>
            </a:r>
            <a:r>
              <a:rPr lang="en-GB" dirty="0" smtClean="0"/>
              <a:t>( RT ~ </a:t>
            </a:r>
            <a:r>
              <a:rPr lang="en-GB" dirty="0" err="1" smtClean="0">
                <a:solidFill>
                  <a:srgbClr val="FF0000"/>
                </a:solidFill>
              </a:rPr>
              <a:t>NativeLanguage</a:t>
            </a:r>
            <a:r>
              <a:rPr lang="en-GB" dirty="0" smtClean="0">
                <a:solidFill>
                  <a:srgbClr val="FF0000"/>
                </a:solidFill>
              </a:rPr>
              <a:t> </a:t>
            </a:r>
            <a:r>
              <a:rPr lang="en-GB" dirty="0" smtClean="0"/>
              <a:t>+ (?|Subject) + (?|Word</a:t>
            </a:r>
            <a:r>
              <a:rPr lang="en-GB" dirty="0"/>
              <a:t>) , </a:t>
            </a:r>
            <a:r>
              <a:rPr lang="en-GB" dirty="0" err="1"/>
              <a:t>lexdec</a:t>
            </a:r>
            <a:r>
              <a:rPr lang="en-GB" dirty="0"/>
              <a:t> </a:t>
            </a:r>
            <a:r>
              <a:rPr lang="en-GB" dirty="0" smtClean="0"/>
              <a:t>)</a:t>
            </a:r>
          </a:p>
          <a:p>
            <a:pPr lvl="1"/>
            <a:r>
              <a:rPr lang="en-GB" dirty="0" err="1"/>
              <a:t>l</a:t>
            </a:r>
            <a:r>
              <a:rPr lang="en-GB" dirty="0" err="1" smtClean="0"/>
              <a:t>mer</a:t>
            </a:r>
            <a:r>
              <a:rPr lang="en-GB" dirty="0" smtClean="0"/>
              <a:t>( RT ~ </a:t>
            </a:r>
            <a:r>
              <a:rPr lang="en-GB" dirty="0" err="1" smtClean="0"/>
              <a:t>NativeLanguage</a:t>
            </a:r>
            <a:r>
              <a:rPr lang="en-GB" dirty="0" smtClean="0"/>
              <a:t> + (1|Subject) + (</a:t>
            </a:r>
            <a:r>
              <a:rPr lang="en-GB" dirty="0" err="1" smtClean="0">
                <a:solidFill>
                  <a:srgbClr val="FF0000"/>
                </a:solidFill>
              </a:rPr>
              <a:t>NativeLanguage</a:t>
            </a:r>
            <a:r>
              <a:rPr lang="en-GB" dirty="0" err="1" smtClean="0"/>
              <a:t>|Word</a:t>
            </a:r>
            <a:r>
              <a:rPr lang="en-GB" dirty="0" smtClean="0"/>
              <a:t>), </a:t>
            </a:r>
            <a:r>
              <a:rPr lang="en-GB" dirty="0" err="1" smtClean="0"/>
              <a:t>lexdec</a:t>
            </a:r>
            <a:r>
              <a:rPr lang="en-GB" dirty="0" smtClean="0"/>
              <a:t> )</a:t>
            </a:r>
            <a:endParaRPr lang="en-GB" dirty="0"/>
          </a:p>
          <a:p>
            <a:endParaRPr lang="en-GB" dirty="0" smtClean="0"/>
          </a:p>
          <a:p>
            <a:r>
              <a:rPr lang="en-GB" dirty="0" err="1"/>
              <a:t>l</a:t>
            </a:r>
            <a:r>
              <a:rPr lang="en-GB" dirty="0" err="1" smtClean="0"/>
              <a:t>mer</a:t>
            </a:r>
            <a:r>
              <a:rPr lang="en-GB" dirty="0" smtClean="0"/>
              <a:t>( RT ~ </a:t>
            </a:r>
            <a:r>
              <a:rPr lang="en-GB" dirty="0" err="1" smtClean="0">
                <a:solidFill>
                  <a:srgbClr val="FF0000"/>
                </a:solidFill>
              </a:rPr>
              <a:t>PrevCorrect</a:t>
            </a:r>
            <a:r>
              <a:rPr lang="en-GB" dirty="0" smtClean="0">
                <a:solidFill>
                  <a:srgbClr val="FF0000"/>
                </a:solidFill>
              </a:rPr>
              <a:t> </a:t>
            </a:r>
            <a:r>
              <a:rPr lang="en-GB" dirty="0" smtClean="0"/>
              <a:t>+ (?|Subject) + (?|Word</a:t>
            </a:r>
            <a:r>
              <a:rPr lang="en-GB" dirty="0"/>
              <a:t>) , </a:t>
            </a:r>
            <a:r>
              <a:rPr lang="en-GB" dirty="0" err="1"/>
              <a:t>lexdec</a:t>
            </a:r>
            <a:r>
              <a:rPr lang="en-GB" dirty="0"/>
              <a:t> </a:t>
            </a:r>
            <a:r>
              <a:rPr lang="en-GB" dirty="0" smtClean="0"/>
              <a:t>)</a:t>
            </a:r>
          </a:p>
          <a:p>
            <a:pPr lvl="1"/>
            <a:r>
              <a:rPr lang="en-GB" dirty="0" err="1"/>
              <a:t>l</a:t>
            </a:r>
            <a:r>
              <a:rPr lang="en-GB" dirty="0" err="1" smtClean="0"/>
              <a:t>mer</a:t>
            </a:r>
            <a:r>
              <a:rPr lang="en-GB" dirty="0" smtClean="0"/>
              <a:t>( RT ~ </a:t>
            </a:r>
            <a:r>
              <a:rPr lang="en-GB" dirty="0" err="1" smtClean="0"/>
              <a:t>PrevCorrect</a:t>
            </a:r>
            <a:r>
              <a:rPr lang="en-GB" dirty="0" smtClean="0"/>
              <a:t> + (</a:t>
            </a:r>
            <a:r>
              <a:rPr lang="en-GB" dirty="0" err="1" smtClean="0">
                <a:solidFill>
                  <a:srgbClr val="FF0000"/>
                </a:solidFill>
              </a:rPr>
              <a:t>PrevCorrect</a:t>
            </a:r>
            <a:r>
              <a:rPr lang="en-GB" dirty="0" err="1" smtClean="0"/>
              <a:t>|Subject</a:t>
            </a:r>
            <a:r>
              <a:rPr lang="en-GB" dirty="0" smtClean="0"/>
              <a:t>) + (</a:t>
            </a:r>
            <a:r>
              <a:rPr lang="en-GB" dirty="0" err="1" smtClean="0">
                <a:solidFill>
                  <a:srgbClr val="FF0000"/>
                </a:solidFill>
              </a:rPr>
              <a:t>PrevCorrect</a:t>
            </a:r>
            <a:r>
              <a:rPr lang="en-GB" dirty="0" err="1" smtClean="0"/>
              <a:t>|Word</a:t>
            </a:r>
            <a:r>
              <a:rPr lang="en-GB" dirty="0"/>
              <a:t>) , </a:t>
            </a:r>
            <a:r>
              <a:rPr lang="en-GB" dirty="0" err="1" smtClean="0"/>
              <a:t>lexdec</a:t>
            </a:r>
            <a:r>
              <a:rPr lang="en-GB" dirty="0" smtClean="0"/>
              <a:t>)</a:t>
            </a:r>
          </a:p>
          <a:p>
            <a:endParaRPr lang="en-GB" dirty="0" smtClean="0"/>
          </a:p>
          <a:p>
            <a:r>
              <a:rPr lang="en-GB" dirty="0" err="1" smtClean="0"/>
              <a:t>lmer</a:t>
            </a:r>
            <a:r>
              <a:rPr lang="en-GB" dirty="0" smtClean="0"/>
              <a:t>( RT ~ </a:t>
            </a:r>
            <a:r>
              <a:rPr lang="en-GB" dirty="0" smtClean="0">
                <a:solidFill>
                  <a:srgbClr val="FF0000"/>
                </a:solidFill>
              </a:rPr>
              <a:t>Sex</a:t>
            </a:r>
            <a:r>
              <a:rPr lang="en-GB" dirty="0" smtClean="0"/>
              <a:t> + </a:t>
            </a:r>
            <a:r>
              <a:rPr lang="en-GB" dirty="0" smtClean="0">
                <a:solidFill>
                  <a:srgbClr val="0070C0"/>
                </a:solidFill>
              </a:rPr>
              <a:t>Complex</a:t>
            </a:r>
            <a:r>
              <a:rPr lang="en-GB" dirty="0" smtClean="0"/>
              <a:t> + (?|Subject) + (?|Word</a:t>
            </a:r>
            <a:r>
              <a:rPr lang="en-GB" dirty="0"/>
              <a:t>) , </a:t>
            </a:r>
            <a:r>
              <a:rPr lang="en-GB" dirty="0" err="1"/>
              <a:t>lexdec</a:t>
            </a:r>
            <a:r>
              <a:rPr lang="en-GB" dirty="0"/>
              <a:t> </a:t>
            </a:r>
            <a:r>
              <a:rPr lang="en-GB" dirty="0" smtClean="0"/>
              <a:t>) </a:t>
            </a:r>
            <a:endParaRPr lang="en-GB" dirty="0"/>
          </a:p>
          <a:p>
            <a:pPr lvl="1"/>
            <a:r>
              <a:rPr lang="en-GB" dirty="0" err="1"/>
              <a:t>lmer</a:t>
            </a:r>
            <a:r>
              <a:rPr lang="en-GB" dirty="0"/>
              <a:t>( RT ~ </a:t>
            </a:r>
            <a:r>
              <a:rPr lang="en-GB" dirty="0" smtClean="0"/>
              <a:t>Sex + Complex </a:t>
            </a:r>
            <a:r>
              <a:rPr lang="en-GB" dirty="0"/>
              <a:t>+ </a:t>
            </a:r>
            <a:r>
              <a:rPr lang="en-GB" dirty="0" smtClean="0"/>
              <a:t>(</a:t>
            </a:r>
            <a:r>
              <a:rPr lang="en-GB" dirty="0" err="1" smtClean="0">
                <a:solidFill>
                  <a:srgbClr val="0070C0"/>
                </a:solidFill>
              </a:rPr>
              <a:t>Complex</a:t>
            </a:r>
            <a:r>
              <a:rPr lang="en-GB" dirty="0" err="1" smtClean="0"/>
              <a:t>|Subject</a:t>
            </a:r>
            <a:r>
              <a:rPr lang="en-GB" dirty="0"/>
              <a:t>) + </a:t>
            </a:r>
            <a:r>
              <a:rPr lang="en-GB" dirty="0" smtClean="0"/>
              <a:t>(</a:t>
            </a:r>
            <a:r>
              <a:rPr lang="en-GB" dirty="0" err="1" smtClean="0">
                <a:solidFill>
                  <a:srgbClr val="FF0000"/>
                </a:solidFill>
              </a:rPr>
              <a:t>Sex</a:t>
            </a:r>
            <a:r>
              <a:rPr lang="en-GB" dirty="0" err="1" smtClean="0"/>
              <a:t>|Word</a:t>
            </a:r>
            <a:r>
              <a:rPr lang="en-GB" dirty="0" smtClean="0"/>
              <a:t>), </a:t>
            </a:r>
            <a:r>
              <a:rPr lang="en-GB" dirty="0" err="1"/>
              <a:t>lexdec</a:t>
            </a:r>
            <a:r>
              <a:rPr lang="en-GB" dirty="0"/>
              <a:t> </a:t>
            </a:r>
            <a:r>
              <a:rPr lang="en-GB" dirty="0" smtClean="0"/>
              <a:t>)</a:t>
            </a:r>
            <a:endParaRPr lang="en-GB" dirty="0"/>
          </a:p>
          <a:p>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10</a:t>
            </a:fld>
            <a:endParaRPr lang="en-GB" dirty="0"/>
          </a:p>
        </p:txBody>
      </p:sp>
    </p:spTree>
    <p:extLst>
      <p:ext uri="{BB962C8B-B14F-4D97-AF65-F5344CB8AC3E}">
        <p14:creationId xmlns:p14="http://schemas.microsoft.com/office/powerpoint/2010/main" val="2855664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Let’s try fitting a maximal random effects model now…</a:t>
            </a:r>
            <a:endParaRPr lang="en-GB" dirty="0"/>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fld id="{88545141-B907-41E9-8841-47F1DE723F9C}" type="slidenum">
              <a:rPr lang="en-GB" smtClean="0"/>
              <a:pPr/>
              <a:t>11</a:t>
            </a:fld>
            <a:endParaRPr lang="en-GB" dirty="0"/>
          </a:p>
        </p:txBody>
      </p:sp>
    </p:spTree>
    <p:extLst>
      <p:ext uri="{BB962C8B-B14F-4D97-AF65-F5344CB8AC3E}">
        <p14:creationId xmlns:p14="http://schemas.microsoft.com/office/powerpoint/2010/main" val="4574914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Convergence failures</a:t>
            </a:r>
            <a:endParaRPr lang="en-GB" dirty="0"/>
          </a:p>
        </p:txBody>
      </p:sp>
      <p:sp>
        <p:nvSpPr>
          <p:cNvPr id="3" name="Content Placeholder 2"/>
          <p:cNvSpPr>
            <a:spLocks noGrp="1"/>
          </p:cNvSpPr>
          <p:nvPr>
            <p:ph idx="1"/>
          </p:nvPr>
        </p:nvSpPr>
        <p:spPr>
          <a:xfrm>
            <a:off x="838200" y="4171725"/>
            <a:ext cx="10515600" cy="2005238"/>
          </a:xfrm>
        </p:spPr>
        <p:txBody>
          <a:bodyPr/>
          <a:lstStyle/>
          <a:p>
            <a:r>
              <a:rPr lang="en-GB" dirty="0" smtClean="0"/>
              <a:t>Usually a result of trying to fit a model with more parameters than the data justify</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12</a:t>
            </a:fld>
            <a:endParaRPr lang="en-GB" dirty="0"/>
          </a:p>
        </p:txBody>
      </p:sp>
      <p:pic>
        <p:nvPicPr>
          <p:cNvPr id="5" name="Picture 4"/>
          <p:cNvPicPr>
            <a:picLocks noChangeAspect="1"/>
          </p:cNvPicPr>
          <p:nvPr/>
        </p:nvPicPr>
        <p:blipFill>
          <a:blip r:embed="rId2"/>
          <a:stretch>
            <a:fillRect/>
          </a:stretch>
        </p:blipFill>
        <p:spPr>
          <a:xfrm>
            <a:off x="742950" y="1589314"/>
            <a:ext cx="10706100" cy="2286000"/>
          </a:xfrm>
          <a:prstGeom prst="rect">
            <a:avLst/>
          </a:prstGeom>
        </p:spPr>
      </p:pic>
    </p:spTree>
    <p:extLst>
      <p:ext uri="{BB962C8B-B14F-4D97-AF65-F5344CB8AC3E}">
        <p14:creationId xmlns:p14="http://schemas.microsoft.com/office/powerpoint/2010/main" val="9456372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Ways to deal with convergence failure</a:t>
            </a:r>
            <a:endParaRPr lang="en-GB" dirty="0"/>
          </a:p>
        </p:txBody>
      </p:sp>
      <p:sp>
        <p:nvSpPr>
          <p:cNvPr id="3" name="Content Placeholder 2"/>
          <p:cNvSpPr>
            <a:spLocks noGrp="1"/>
          </p:cNvSpPr>
          <p:nvPr>
            <p:ph idx="1"/>
          </p:nvPr>
        </p:nvSpPr>
        <p:spPr/>
        <p:txBody>
          <a:bodyPr/>
          <a:lstStyle/>
          <a:p>
            <a:r>
              <a:rPr lang="en-GB" dirty="0" smtClean="0"/>
              <a:t>Diagnose whether the warning is really a concern</a:t>
            </a:r>
          </a:p>
          <a:p>
            <a:r>
              <a:rPr lang="en-GB" dirty="0" smtClean="0"/>
              <a:t>Identify problems with the data or model</a:t>
            </a:r>
          </a:p>
          <a:p>
            <a:r>
              <a:rPr lang="en-GB" dirty="0" smtClean="0"/>
              <a:t>Use a more powerful modelling algorithm</a:t>
            </a:r>
          </a:p>
          <a:p>
            <a:r>
              <a:rPr lang="en-GB" dirty="0" smtClean="0"/>
              <a:t>Simplify the model</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13</a:t>
            </a:fld>
            <a:endParaRPr lang="en-GB" dirty="0"/>
          </a:p>
        </p:txBody>
      </p:sp>
    </p:spTree>
    <p:extLst>
      <p:ext uri="{BB962C8B-B14F-4D97-AF65-F5344CB8AC3E}">
        <p14:creationId xmlns:p14="http://schemas.microsoft.com/office/powerpoint/2010/main" val="8115398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Diagnosing convergence failures</a:t>
            </a:r>
            <a:endParaRPr lang="en-GB" dirty="0"/>
          </a:p>
        </p:txBody>
      </p:sp>
      <p:sp>
        <p:nvSpPr>
          <p:cNvPr id="3" name="Content Placeholder 2"/>
          <p:cNvSpPr>
            <a:spLocks noGrp="1"/>
          </p:cNvSpPr>
          <p:nvPr>
            <p:ph idx="1"/>
          </p:nvPr>
        </p:nvSpPr>
        <p:spPr/>
        <p:txBody>
          <a:bodyPr>
            <a:normAutofit fontScale="92500"/>
          </a:bodyPr>
          <a:lstStyle/>
          <a:p>
            <a:r>
              <a:rPr lang="en-GB" dirty="0" smtClean="0"/>
              <a:t>Sometimes convergence warnings are false alarms</a:t>
            </a:r>
          </a:p>
          <a:p>
            <a:r>
              <a:rPr lang="en-GB" dirty="0" smtClean="0"/>
              <a:t>Some recommend re-running the model using different optimizers (e.g., </a:t>
            </a:r>
            <a:r>
              <a:rPr lang="en-GB" dirty="0" smtClean="0">
                <a:latin typeface="Courier New" panose="02070309020205020404" pitchFamily="49" charset="0"/>
                <a:cs typeface="Courier New" panose="02070309020205020404" pitchFamily="49" charset="0"/>
              </a:rPr>
              <a:t>control=</a:t>
            </a:r>
            <a:r>
              <a:rPr lang="en-GB" dirty="0" err="1" smtClean="0">
                <a:latin typeface="Courier New" panose="02070309020205020404" pitchFamily="49" charset="0"/>
                <a:cs typeface="Courier New" panose="02070309020205020404" pitchFamily="49" charset="0"/>
              </a:rPr>
              <a:t>lmerControl</a:t>
            </a:r>
            <a:r>
              <a:rPr lang="en-GB" dirty="0" smtClean="0">
                <a:latin typeface="Courier New" panose="02070309020205020404" pitchFamily="49" charset="0"/>
                <a:cs typeface="Courier New" panose="02070309020205020404" pitchFamily="49" charset="0"/>
              </a:rPr>
              <a:t>(optimizer=“…”)</a:t>
            </a:r>
            <a:r>
              <a:rPr lang="en-GB" dirty="0" smtClean="0"/>
              <a:t>, where the value of ‘optimizer’ can be “</a:t>
            </a:r>
            <a:r>
              <a:rPr lang="en-GB" dirty="0" err="1" smtClean="0"/>
              <a:t>bobyqa</a:t>
            </a:r>
            <a:r>
              <a:rPr lang="en-GB" dirty="0" smtClean="0"/>
              <a:t>”, “</a:t>
            </a:r>
            <a:r>
              <a:rPr lang="en-GB" dirty="0" err="1" smtClean="0"/>
              <a:t>Nelder_Mead</a:t>
            </a:r>
            <a:r>
              <a:rPr lang="en-GB" dirty="0" smtClean="0"/>
              <a:t>”, “</a:t>
            </a:r>
            <a:r>
              <a:rPr lang="en-GB" dirty="0" err="1" smtClean="0"/>
              <a:t>optimx</a:t>
            </a:r>
            <a:r>
              <a:rPr lang="en-GB" dirty="0" smtClean="0"/>
              <a:t>”, “</a:t>
            </a:r>
            <a:r>
              <a:rPr lang="en-GB" dirty="0" err="1" smtClean="0"/>
              <a:t>nloptr</a:t>
            </a:r>
            <a:r>
              <a:rPr lang="en-GB" dirty="0" smtClean="0"/>
              <a:t>”, </a:t>
            </a:r>
            <a:r>
              <a:rPr lang="en-GB" dirty="0"/>
              <a:t>and others; see </a:t>
            </a:r>
            <a:r>
              <a:rPr lang="en-GB" dirty="0">
                <a:hlinkClick r:id="rId2"/>
              </a:rPr>
              <a:t>https://</a:t>
            </a:r>
            <a:r>
              <a:rPr lang="en-GB" dirty="0" smtClean="0">
                <a:hlinkClick r:id="rId2"/>
              </a:rPr>
              <a:t>cran.r-project.org/web/packages/lme4/vignettes/lmerperf.html</a:t>
            </a:r>
            <a:r>
              <a:rPr lang="en-GB" dirty="0" smtClean="0"/>
              <a:t> and ?</a:t>
            </a:r>
            <a:r>
              <a:rPr lang="en-GB" dirty="0" err="1" smtClean="0"/>
              <a:t>lmerControl</a:t>
            </a:r>
            <a:endParaRPr lang="en-GB" dirty="0" smtClean="0"/>
          </a:p>
          <a:p>
            <a:pPr lvl="1"/>
            <a:r>
              <a:rPr lang="en-GB" dirty="0" smtClean="0"/>
              <a:t>If the model fits (i.e. log-likelihood) are very close across many different optimizers, it may be ok to ignore convergence warning</a:t>
            </a:r>
          </a:p>
          <a:p>
            <a:endParaRPr lang="en-GB" dirty="0"/>
          </a:p>
          <a:p>
            <a:r>
              <a:rPr lang="en-GB" dirty="0" smtClean="0"/>
              <a:t>Drawback: no hard-and-fast criterion (as far as I know) for how similar the fits need to be</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14</a:t>
            </a:fld>
            <a:endParaRPr lang="en-GB" dirty="0"/>
          </a:p>
        </p:txBody>
      </p:sp>
    </p:spTree>
    <p:extLst>
      <p:ext uri="{BB962C8B-B14F-4D97-AF65-F5344CB8AC3E}">
        <p14:creationId xmlns:p14="http://schemas.microsoft.com/office/powerpoint/2010/main" val="19384140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Issues with the data or the model</a:t>
            </a:r>
            <a:endParaRPr lang="en-GB" dirty="0"/>
          </a:p>
        </p:txBody>
      </p:sp>
      <p:sp>
        <p:nvSpPr>
          <p:cNvPr id="3" name="Content Placeholder 2"/>
          <p:cNvSpPr>
            <a:spLocks noGrp="1"/>
          </p:cNvSpPr>
          <p:nvPr>
            <p:ph idx="1"/>
          </p:nvPr>
        </p:nvSpPr>
        <p:spPr>
          <a:xfrm>
            <a:off x="838200" y="1825625"/>
            <a:ext cx="4706257" cy="4351338"/>
          </a:xfrm>
        </p:spPr>
        <p:txBody>
          <a:bodyPr/>
          <a:lstStyle/>
          <a:p>
            <a:r>
              <a:rPr lang="en-GB" dirty="0" smtClean="0"/>
              <a:t>Making sure the random effects are actually justified by the design</a:t>
            </a:r>
          </a:p>
          <a:p>
            <a:r>
              <a:rPr lang="en-GB" dirty="0" err="1" smtClean="0"/>
              <a:t>Centering</a:t>
            </a:r>
            <a:r>
              <a:rPr lang="en-GB" dirty="0" smtClean="0"/>
              <a:t> [for continuous] or sum-coding [for categorical] the </a:t>
            </a:r>
            <a:r>
              <a:rPr lang="en-GB" dirty="0" smtClean="0"/>
              <a:t>predictors; sphering (z-scoring) also helps</a:t>
            </a:r>
            <a:endParaRPr lang="en-GB" dirty="0" smtClean="0"/>
          </a:p>
          <a:p>
            <a:r>
              <a:rPr lang="en-GB" dirty="0" smtClean="0"/>
              <a:t>Trimming outliers</a:t>
            </a:r>
          </a:p>
          <a:p>
            <a:r>
              <a:rPr lang="en-GB" dirty="0" smtClean="0"/>
              <a:t>Removing subjects/items with very few observations</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15</a:t>
            </a:fld>
            <a:endParaRPr lang="en-GB" dirty="0"/>
          </a:p>
        </p:txBody>
      </p:sp>
      <p:pic>
        <p:nvPicPr>
          <p:cNvPr id="5" name="Picture 4"/>
          <p:cNvPicPr>
            <a:picLocks noChangeAspect="1"/>
          </p:cNvPicPr>
          <p:nvPr/>
        </p:nvPicPr>
        <p:blipFill>
          <a:blip r:embed="rId2"/>
          <a:stretch>
            <a:fillRect/>
          </a:stretch>
        </p:blipFill>
        <p:spPr>
          <a:xfrm>
            <a:off x="5355772" y="1836058"/>
            <a:ext cx="6836228" cy="4133533"/>
          </a:xfrm>
          <a:prstGeom prst="rect">
            <a:avLst/>
          </a:prstGeom>
        </p:spPr>
      </p:pic>
      <p:sp>
        <p:nvSpPr>
          <p:cNvPr id="6" name="Rectangle 5"/>
          <p:cNvSpPr/>
          <p:nvPr/>
        </p:nvSpPr>
        <p:spPr>
          <a:xfrm>
            <a:off x="5355772" y="4368800"/>
            <a:ext cx="6487885" cy="1600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89858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Powering up the </a:t>
            </a:r>
            <a:r>
              <a:rPr lang="en-GB" dirty="0" err="1" smtClean="0"/>
              <a:t>lmer</a:t>
            </a:r>
            <a:r>
              <a:rPr lang="en-GB" dirty="0" smtClean="0"/>
              <a:t> algorithm</a:t>
            </a:r>
            <a:endParaRPr lang="en-GB" dirty="0"/>
          </a:p>
        </p:txBody>
      </p:sp>
      <p:sp>
        <p:nvSpPr>
          <p:cNvPr id="3" name="Content Placeholder 2"/>
          <p:cNvSpPr>
            <a:spLocks noGrp="1"/>
          </p:cNvSpPr>
          <p:nvPr>
            <p:ph idx="1"/>
          </p:nvPr>
        </p:nvSpPr>
        <p:spPr/>
        <p:txBody>
          <a:bodyPr/>
          <a:lstStyle/>
          <a:p>
            <a:pPr marL="0" indent="0">
              <a:buNone/>
            </a:pPr>
            <a:r>
              <a:rPr lang="en-GB" dirty="0" err="1" smtClean="0">
                <a:latin typeface="Courier New" panose="02070309020205020404" pitchFamily="49" charset="0"/>
                <a:cs typeface="Courier New" panose="02070309020205020404" pitchFamily="49" charset="0"/>
              </a:rPr>
              <a:t>lmer</a:t>
            </a:r>
            <a:r>
              <a:rPr lang="en-GB" dirty="0" smtClean="0">
                <a:latin typeface="Courier New" panose="02070309020205020404" pitchFamily="49" charset="0"/>
                <a:cs typeface="Courier New" panose="02070309020205020404" pitchFamily="49" charset="0"/>
              </a:rPr>
              <a:t>( DV ~ IV + (</a:t>
            </a:r>
            <a:r>
              <a:rPr lang="en-GB" dirty="0" err="1" smtClean="0">
                <a:latin typeface="Courier New" panose="02070309020205020404" pitchFamily="49" charset="0"/>
                <a:cs typeface="Courier New" panose="02070309020205020404" pitchFamily="49" charset="0"/>
              </a:rPr>
              <a:t>IV|Subject</a:t>
            </a:r>
            <a:r>
              <a:rPr lang="en-GB" dirty="0" smtClean="0">
                <a:latin typeface="Courier New" panose="02070309020205020404" pitchFamily="49" charset="0"/>
                <a:cs typeface="Courier New" panose="02070309020205020404" pitchFamily="49" charset="0"/>
              </a:rPr>
              <a:t>) + (</a:t>
            </a:r>
            <a:r>
              <a:rPr lang="en-GB" dirty="0" err="1" smtClean="0">
                <a:latin typeface="Courier New" panose="02070309020205020404" pitchFamily="49" charset="0"/>
                <a:cs typeface="Courier New" panose="02070309020205020404" pitchFamily="49" charset="0"/>
              </a:rPr>
              <a:t>IV|Item</a:t>
            </a:r>
            <a:r>
              <a:rPr lang="en-GB" dirty="0" smtClean="0">
                <a:latin typeface="Courier New" panose="02070309020205020404" pitchFamily="49" charset="0"/>
                <a:cs typeface="Courier New" panose="02070309020205020404" pitchFamily="49" charset="0"/>
              </a:rPr>
              <a:t>), </a:t>
            </a:r>
            <a:r>
              <a:rPr lang="en-GB" b="1" dirty="0" smtClean="0">
                <a:solidFill>
                  <a:srgbClr val="FF0000"/>
                </a:solidFill>
                <a:latin typeface="Courier New" panose="02070309020205020404" pitchFamily="49" charset="0"/>
                <a:cs typeface="Courier New" panose="02070309020205020404" pitchFamily="49" charset="0"/>
              </a:rPr>
              <a:t>control=</a:t>
            </a:r>
            <a:r>
              <a:rPr lang="en-GB" b="1" dirty="0" err="1" smtClean="0">
                <a:solidFill>
                  <a:srgbClr val="FF0000"/>
                </a:solidFill>
                <a:latin typeface="Courier New" panose="02070309020205020404" pitchFamily="49" charset="0"/>
                <a:cs typeface="Courier New" panose="02070309020205020404" pitchFamily="49" charset="0"/>
              </a:rPr>
              <a:t>lmerControl</a:t>
            </a:r>
            <a:r>
              <a:rPr lang="en-GB" b="1" dirty="0" smtClean="0">
                <a:solidFill>
                  <a:srgbClr val="FF0000"/>
                </a:solidFill>
                <a:latin typeface="Courier New" panose="02070309020205020404" pitchFamily="49" charset="0"/>
                <a:cs typeface="Courier New" panose="02070309020205020404" pitchFamily="49" charset="0"/>
              </a:rPr>
              <a:t>( optimizer=“</a:t>
            </a:r>
            <a:r>
              <a:rPr lang="en-GB" b="1" dirty="0" err="1" smtClean="0">
                <a:solidFill>
                  <a:srgbClr val="FF0000"/>
                </a:solidFill>
                <a:latin typeface="Courier New" panose="02070309020205020404" pitchFamily="49" charset="0"/>
                <a:cs typeface="Courier New" panose="02070309020205020404" pitchFamily="49" charset="0"/>
              </a:rPr>
              <a:t>bobyqa</a:t>
            </a:r>
            <a:r>
              <a:rPr lang="en-GB" b="1" dirty="0" smtClean="0">
                <a:solidFill>
                  <a:srgbClr val="FF0000"/>
                </a:solidFill>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a:t>
            </a:r>
          </a:p>
          <a:p>
            <a:pPr marL="0" indent="0">
              <a:buNone/>
            </a:pPr>
            <a:endParaRPr lang="en-GB" dirty="0"/>
          </a:p>
          <a:p>
            <a:r>
              <a:rPr lang="en-GB" dirty="0" smtClean="0"/>
              <a:t>In older versions of {lme4}, using the BOBYQA optimizer instead of the default sometimes resolved convergence errors</a:t>
            </a:r>
          </a:p>
          <a:p>
            <a:pPr lvl="1"/>
            <a:r>
              <a:rPr lang="en-GB" dirty="0" smtClean="0"/>
              <a:t>In the current version, BOBYQA </a:t>
            </a:r>
            <a:r>
              <a:rPr lang="en-GB" i="1" dirty="0" smtClean="0"/>
              <a:t>is</a:t>
            </a:r>
            <a:r>
              <a:rPr lang="en-GB" dirty="0" smtClean="0"/>
              <a:t> now the default, so this may be moot</a:t>
            </a:r>
          </a:p>
          <a:p>
            <a:r>
              <a:rPr lang="en-GB" dirty="0" err="1" smtClean="0"/>
              <a:t>nloptr</a:t>
            </a:r>
            <a:r>
              <a:rPr lang="en-GB" dirty="0" smtClean="0"/>
              <a:t> may be even more powerful; see </a:t>
            </a:r>
            <a:r>
              <a:rPr lang="en-GB" dirty="0">
                <a:hlinkClick r:id="rId2"/>
              </a:rPr>
              <a:t>https://cran.r-project.org/web/packages/lme4/vignettes/lmerperf.html</a:t>
            </a:r>
            <a:r>
              <a:rPr lang="en-GB" dirty="0"/>
              <a:t> </a:t>
            </a:r>
          </a:p>
        </p:txBody>
      </p:sp>
      <p:sp>
        <p:nvSpPr>
          <p:cNvPr id="4" name="Slide Number Placeholder 3"/>
          <p:cNvSpPr>
            <a:spLocks noGrp="1"/>
          </p:cNvSpPr>
          <p:nvPr>
            <p:ph type="sldNum" sz="quarter" idx="12"/>
          </p:nvPr>
        </p:nvSpPr>
        <p:spPr/>
        <p:txBody>
          <a:bodyPr/>
          <a:lstStyle/>
          <a:p>
            <a:fld id="{88545141-B907-41E9-8841-47F1DE723F9C}" type="slidenum">
              <a:rPr lang="en-GB" smtClean="0"/>
              <a:pPr/>
              <a:t>16</a:t>
            </a:fld>
            <a:endParaRPr lang="en-GB" dirty="0"/>
          </a:p>
        </p:txBody>
      </p:sp>
    </p:spTree>
    <p:extLst>
      <p:ext uri="{BB962C8B-B14F-4D97-AF65-F5344CB8AC3E}">
        <p14:creationId xmlns:p14="http://schemas.microsoft.com/office/powerpoint/2010/main" val="18526658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Powering up the </a:t>
            </a:r>
            <a:r>
              <a:rPr lang="en-GB" dirty="0" err="1" smtClean="0"/>
              <a:t>lmer</a:t>
            </a:r>
            <a:r>
              <a:rPr lang="en-GB" dirty="0" smtClean="0"/>
              <a:t> algorithm (2)</a:t>
            </a:r>
            <a:endParaRPr lang="en-GB" dirty="0"/>
          </a:p>
        </p:txBody>
      </p:sp>
      <p:sp>
        <p:nvSpPr>
          <p:cNvPr id="3" name="Content Placeholder 2"/>
          <p:cNvSpPr>
            <a:spLocks noGrp="1"/>
          </p:cNvSpPr>
          <p:nvPr>
            <p:ph idx="1"/>
          </p:nvPr>
        </p:nvSpPr>
        <p:spPr/>
        <p:txBody>
          <a:bodyPr/>
          <a:lstStyle/>
          <a:p>
            <a:r>
              <a:rPr lang="en-GB" dirty="0" smtClean="0"/>
              <a:t>Sometimes the model isn’t intrinsically un-</a:t>
            </a:r>
            <a:r>
              <a:rPr lang="en-GB" dirty="0" err="1" smtClean="0"/>
              <a:t>fittable</a:t>
            </a:r>
            <a:r>
              <a:rPr lang="en-GB" dirty="0" smtClean="0"/>
              <a:t>, but the algorithm just needs more iterations</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17</a:t>
            </a:fld>
            <a:endParaRPr lang="en-GB" dirty="0"/>
          </a:p>
        </p:txBody>
      </p:sp>
      <p:pic>
        <p:nvPicPr>
          <p:cNvPr id="5" name="Picture 4"/>
          <p:cNvPicPr>
            <a:picLocks noChangeAspect="1"/>
          </p:cNvPicPr>
          <p:nvPr/>
        </p:nvPicPr>
        <p:blipFill>
          <a:blip r:embed="rId2"/>
          <a:stretch>
            <a:fillRect/>
          </a:stretch>
        </p:blipFill>
        <p:spPr>
          <a:xfrm>
            <a:off x="742950" y="2706913"/>
            <a:ext cx="10706100" cy="2286000"/>
          </a:xfrm>
          <a:prstGeom prst="rect">
            <a:avLst/>
          </a:prstGeom>
        </p:spPr>
      </p:pic>
      <p:sp>
        <p:nvSpPr>
          <p:cNvPr id="6" name="TextBox 5"/>
          <p:cNvSpPr txBox="1"/>
          <p:nvPr/>
        </p:nvSpPr>
        <p:spPr>
          <a:xfrm>
            <a:off x="742950" y="5283200"/>
            <a:ext cx="10706100" cy="646331"/>
          </a:xfrm>
          <a:prstGeom prst="rect">
            <a:avLst/>
          </a:prstGeom>
          <a:noFill/>
        </p:spPr>
        <p:txBody>
          <a:bodyPr wrap="square" rtlCol="0">
            <a:spAutoFit/>
          </a:bodyPr>
          <a:lstStyle/>
          <a:p>
            <a:r>
              <a:rPr lang="en-GB" dirty="0" smtClean="0"/>
              <a:t>This model has at least 18 parameters (6 fixed effects, 6*2 random effects), so needs at least 10*18^2 == 3240 iterations.</a:t>
            </a:r>
          </a:p>
        </p:txBody>
      </p:sp>
    </p:spTree>
    <p:extLst>
      <p:ext uri="{BB962C8B-B14F-4D97-AF65-F5344CB8AC3E}">
        <p14:creationId xmlns:p14="http://schemas.microsoft.com/office/powerpoint/2010/main" val="19188137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It’s possible to increase the number of iterations allowed:</a:t>
            </a:r>
          </a:p>
          <a:p>
            <a:pPr marL="0" indent="0">
              <a:buNone/>
            </a:pPr>
            <a:r>
              <a:rPr lang="en-GB" dirty="0" err="1" smtClean="0">
                <a:latin typeface="Courier New" panose="02070309020205020404" pitchFamily="49" charset="0"/>
                <a:cs typeface="Courier New" panose="02070309020205020404" pitchFamily="49" charset="0"/>
              </a:rPr>
              <a:t>lmer</a:t>
            </a:r>
            <a:r>
              <a:rPr lang="en-GB" dirty="0">
                <a:latin typeface="Courier New" panose="02070309020205020404" pitchFamily="49" charset="0"/>
                <a:cs typeface="Courier New" panose="02070309020205020404" pitchFamily="49" charset="0"/>
              </a:rPr>
              <a:t>( ……., control=</a:t>
            </a:r>
            <a:r>
              <a:rPr lang="en-GB" dirty="0" err="1">
                <a:latin typeface="Courier New" panose="02070309020205020404" pitchFamily="49" charset="0"/>
                <a:cs typeface="Courier New" panose="02070309020205020404" pitchFamily="49" charset="0"/>
              </a:rPr>
              <a:t>lmerControl</a:t>
            </a:r>
            <a:r>
              <a:rPr lang="en-GB" dirty="0">
                <a:latin typeface="Courier New" panose="02070309020205020404" pitchFamily="49" charset="0"/>
                <a:cs typeface="Courier New" panose="02070309020205020404" pitchFamily="49" charset="0"/>
              </a:rPr>
              <a:t>( optimizer=“</a:t>
            </a:r>
            <a:r>
              <a:rPr lang="en-GB" dirty="0" err="1">
                <a:latin typeface="Courier New" panose="02070309020205020404" pitchFamily="49" charset="0"/>
                <a:cs typeface="Courier New" panose="02070309020205020404" pitchFamily="49" charset="0"/>
              </a:rPr>
              <a:t>bobyqa</a:t>
            </a:r>
            <a:r>
              <a:rPr lang="en-GB" dirty="0">
                <a:latin typeface="Courier New" panose="02070309020205020404" pitchFamily="49" charset="0"/>
                <a:cs typeface="Courier New" panose="02070309020205020404" pitchFamily="49" charset="0"/>
              </a:rPr>
              <a:t>”, </a:t>
            </a:r>
            <a:r>
              <a:rPr lang="en-GB" b="1" dirty="0" err="1" smtClean="0">
                <a:solidFill>
                  <a:srgbClr val="FF0000"/>
                </a:solidFill>
                <a:latin typeface="Courier New" panose="02070309020205020404" pitchFamily="49" charset="0"/>
                <a:cs typeface="Courier New" panose="02070309020205020404" pitchFamily="49" charset="0"/>
              </a:rPr>
              <a:t>optCtrl</a:t>
            </a:r>
            <a:r>
              <a:rPr lang="en-GB" b="1" dirty="0" smtClean="0">
                <a:solidFill>
                  <a:srgbClr val="FF0000"/>
                </a:solidFill>
                <a:latin typeface="Courier New" panose="02070309020205020404" pitchFamily="49" charset="0"/>
                <a:cs typeface="Courier New" panose="02070309020205020404" pitchFamily="49" charset="0"/>
              </a:rPr>
              <a:t>=list( </a:t>
            </a:r>
            <a:r>
              <a:rPr lang="en-GB" b="1" dirty="0" err="1" smtClean="0">
                <a:solidFill>
                  <a:srgbClr val="FF0000"/>
                </a:solidFill>
                <a:latin typeface="Courier New" panose="02070309020205020404" pitchFamily="49" charset="0"/>
                <a:cs typeface="Courier New" panose="02070309020205020404" pitchFamily="49" charset="0"/>
              </a:rPr>
              <a:t>maxfun</a:t>
            </a:r>
            <a:r>
              <a:rPr lang="en-GB" b="1" dirty="0" smtClean="0">
                <a:solidFill>
                  <a:srgbClr val="FF0000"/>
                </a:solidFill>
                <a:latin typeface="Courier New" panose="02070309020205020404" pitchFamily="49" charset="0"/>
                <a:cs typeface="Courier New" panose="02070309020205020404" pitchFamily="49" charset="0"/>
              </a:rPr>
              <a:t>=10000)</a:t>
            </a:r>
            <a:r>
              <a:rPr lang="en-GB" dirty="0" smtClean="0">
                <a:latin typeface="Courier New" panose="02070309020205020404" pitchFamily="49" charset="0"/>
                <a:cs typeface="Courier New" panose="02070309020205020404" pitchFamily="49" charset="0"/>
              </a:rPr>
              <a:t>)</a:t>
            </a:r>
            <a:endParaRPr lang="en-GB" dirty="0">
              <a:latin typeface="Courier New" panose="02070309020205020404" pitchFamily="49" charset="0"/>
              <a:cs typeface="Courier New" panose="02070309020205020404" pitchFamily="49" charset="0"/>
            </a:endParaRPr>
          </a:p>
          <a:p>
            <a:r>
              <a:rPr lang="en-GB" dirty="0" smtClean="0"/>
              <a:t>With enough iterations, almost any model </a:t>
            </a:r>
            <a:r>
              <a:rPr lang="en-GB" i="1" dirty="0" smtClean="0"/>
              <a:t>can</a:t>
            </a:r>
            <a:r>
              <a:rPr lang="en-GB" dirty="0" smtClean="0"/>
              <a:t> converge</a:t>
            </a:r>
          </a:p>
          <a:p>
            <a:endParaRPr lang="en-GB" dirty="0"/>
          </a:p>
          <a:p>
            <a:r>
              <a:rPr lang="en-GB" dirty="0" smtClean="0"/>
              <a:t>Drawback: this can take a long time</a:t>
            </a:r>
          </a:p>
          <a:p>
            <a:pPr lvl="1"/>
            <a:r>
              <a:rPr lang="en-GB" dirty="0" smtClean="0"/>
              <a:t>And if you want to evaluate statistics with bootstrap CIs, which requires running the model a few hundred times, you don’t want a model that needs 48 hours to converge!</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18</a:t>
            </a:fld>
            <a:endParaRPr lang="en-GB" dirty="0"/>
          </a:p>
        </p:txBody>
      </p:sp>
    </p:spTree>
    <p:extLst>
      <p:ext uri="{BB962C8B-B14F-4D97-AF65-F5344CB8AC3E}">
        <p14:creationId xmlns:p14="http://schemas.microsoft.com/office/powerpoint/2010/main" val="25800550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Simplifying the random effects structure</a:t>
            </a:r>
            <a:endParaRPr lang="en-GB" dirty="0"/>
          </a:p>
        </p:txBody>
      </p:sp>
      <p:sp>
        <p:nvSpPr>
          <p:cNvPr id="3" name="Content Placeholder 2"/>
          <p:cNvSpPr>
            <a:spLocks noGrp="1"/>
          </p:cNvSpPr>
          <p:nvPr>
            <p:ph idx="1"/>
          </p:nvPr>
        </p:nvSpPr>
        <p:spPr/>
        <p:txBody>
          <a:bodyPr/>
          <a:lstStyle/>
          <a:p>
            <a:r>
              <a:rPr lang="en-GB" dirty="0" smtClean="0"/>
              <a:t>If the model still doesn’t converge, this usually means you are trying to fit more terms than are justified by the amount of data you have</a:t>
            </a:r>
          </a:p>
          <a:p>
            <a:r>
              <a:rPr lang="en-GB" dirty="0" smtClean="0"/>
              <a:t>It’s acceptable to remove terms until the model converges</a:t>
            </a:r>
          </a:p>
          <a:p>
            <a:r>
              <a:rPr lang="en-GB" dirty="0" smtClean="0"/>
              <a:t>The question is </a:t>
            </a:r>
            <a:r>
              <a:rPr lang="en-GB" i="1" dirty="0" smtClean="0"/>
              <a:t>which</a:t>
            </a:r>
            <a:r>
              <a:rPr lang="en-GB" dirty="0" smtClean="0"/>
              <a:t> terms to remove…</a:t>
            </a:r>
          </a:p>
          <a:p>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19</a:t>
            </a:fld>
            <a:endParaRPr lang="en-GB" dirty="0"/>
          </a:p>
        </p:txBody>
      </p:sp>
    </p:spTree>
    <p:extLst>
      <p:ext uri="{BB962C8B-B14F-4D97-AF65-F5344CB8AC3E}">
        <p14:creationId xmlns:p14="http://schemas.microsoft.com/office/powerpoint/2010/main" val="1589769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Code at:</a:t>
            </a:r>
          </a:p>
          <a:p>
            <a:pPr marL="0" indent="0">
              <a:buNone/>
            </a:pPr>
            <a:endParaRPr lang="en-GB" dirty="0" smtClean="0"/>
          </a:p>
          <a:p>
            <a:pPr marL="0" indent="0" algn="ctr">
              <a:buNone/>
            </a:pPr>
            <a:r>
              <a:rPr lang="en-GB" dirty="0" smtClean="0">
                <a:hlinkClick r:id="rId2"/>
              </a:rPr>
              <a:t>http://www.mypolyuweb.hk/~sjpolit/UCL_Rworkshop/</a:t>
            </a:r>
            <a:endParaRPr lang="en-GB" dirty="0" smtClean="0"/>
          </a:p>
          <a:p>
            <a:pPr marL="0" indent="0" algn="ctr">
              <a:buNone/>
            </a:pPr>
            <a:endParaRPr lang="en-GB" dirty="0" smtClean="0"/>
          </a:p>
        </p:txBody>
      </p:sp>
      <p:sp>
        <p:nvSpPr>
          <p:cNvPr id="4" name="Slide Number Placeholder 3"/>
          <p:cNvSpPr>
            <a:spLocks noGrp="1"/>
          </p:cNvSpPr>
          <p:nvPr>
            <p:ph type="sldNum" sz="quarter" idx="12"/>
          </p:nvPr>
        </p:nvSpPr>
        <p:spPr/>
        <p:txBody>
          <a:bodyPr/>
          <a:lstStyle/>
          <a:p>
            <a:fld id="{88545141-B907-41E9-8841-47F1DE723F9C}" type="slidenum">
              <a:rPr lang="en-GB" smtClean="0"/>
              <a:pPr/>
              <a:t>2</a:t>
            </a:fld>
            <a:endParaRPr lang="en-GB" dirty="0"/>
          </a:p>
        </p:txBody>
      </p:sp>
    </p:spTree>
    <p:extLst>
      <p:ext uri="{BB962C8B-B14F-4D97-AF65-F5344CB8AC3E}">
        <p14:creationId xmlns:p14="http://schemas.microsoft.com/office/powerpoint/2010/main" val="42724604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 on model simplification: Barr et al. (2013), Bates et al. (submitted), Jaeger (2011)</a:t>
            </a:r>
            <a:endParaRPr lang="en-GB" dirty="0"/>
          </a:p>
        </p:txBody>
      </p:sp>
      <p:sp>
        <p:nvSpPr>
          <p:cNvPr id="3" name="Content Placeholder 2"/>
          <p:cNvSpPr>
            <a:spLocks noGrp="1"/>
          </p:cNvSpPr>
          <p:nvPr>
            <p:ph idx="1"/>
          </p:nvPr>
        </p:nvSpPr>
        <p:spPr/>
        <p:txBody>
          <a:bodyPr/>
          <a:lstStyle/>
          <a:p>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20</a:t>
            </a:fld>
            <a:endParaRPr lang="en-GB" dirty="0"/>
          </a:p>
        </p:txBody>
      </p:sp>
      <p:pic>
        <p:nvPicPr>
          <p:cNvPr id="5" name="Picture 4"/>
          <p:cNvPicPr>
            <a:picLocks noChangeAspect="1"/>
          </p:cNvPicPr>
          <p:nvPr/>
        </p:nvPicPr>
        <p:blipFill>
          <a:blip r:embed="rId2"/>
          <a:stretch>
            <a:fillRect/>
          </a:stretch>
        </p:blipFill>
        <p:spPr>
          <a:xfrm>
            <a:off x="514643" y="1839693"/>
            <a:ext cx="6886575" cy="3228975"/>
          </a:xfrm>
          <a:prstGeom prst="rect">
            <a:avLst/>
          </a:prstGeom>
        </p:spPr>
      </p:pic>
      <p:sp>
        <p:nvSpPr>
          <p:cNvPr id="7" name="Rectangle 6"/>
          <p:cNvSpPr/>
          <p:nvPr/>
        </p:nvSpPr>
        <p:spPr>
          <a:xfrm>
            <a:off x="6457071" y="1690688"/>
            <a:ext cx="2278966" cy="31345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p:cNvPicPr>
            <a:picLocks noChangeAspect="1"/>
          </p:cNvPicPr>
          <p:nvPr/>
        </p:nvPicPr>
        <p:blipFill>
          <a:blip r:embed="rId3"/>
          <a:stretch>
            <a:fillRect/>
          </a:stretch>
        </p:blipFill>
        <p:spPr>
          <a:xfrm>
            <a:off x="7354949" y="1806462"/>
            <a:ext cx="4532086" cy="4053543"/>
          </a:xfrm>
          <a:prstGeom prst="rect">
            <a:avLst/>
          </a:prstGeom>
        </p:spPr>
      </p:pic>
      <p:sp>
        <p:nvSpPr>
          <p:cNvPr id="9" name="Rectangle 8"/>
          <p:cNvSpPr/>
          <p:nvPr/>
        </p:nvSpPr>
        <p:spPr>
          <a:xfrm>
            <a:off x="304965" y="5843611"/>
            <a:ext cx="7430819" cy="369332"/>
          </a:xfrm>
          <a:prstGeom prst="rect">
            <a:avLst/>
          </a:prstGeom>
        </p:spPr>
        <p:txBody>
          <a:bodyPr wrap="square">
            <a:spAutoFit/>
          </a:bodyPr>
          <a:lstStyle/>
          <a:p>
            <a:r>
              <a:rPr lang="en-GB" b="1" dirty="0"/>
              <a:t>https://hlplab.wordpress.com/2011/06/25/more-on-random-slopes/</a:t>
            </a:r>
          </a:p>
        </p:txBody>
      </p:sp>
    </p:spTree>
    <p:extLst>
      <p:ext uri="{BB962C8B-B14F-4D97-AF65-F5344CB8AC3E}">
        <p14:creationId xmlns:p14="http://schemas.microsoft.com/office/powerpoint/2010/main" val="14246341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 simplification strategies</a:t>
            </a:r>
            <a:endParaRPr lang="en-GB" dirty="0"/>
          </a:p>
        </p:txBody>
      </p:sp>
      <p:sp>
        <p:nvSpPr>
          <p:cNvPr id="3" name="Content Placeholder 2"/>
          <p:cNvSpPr>
            <a:spLocks noGrp="1"/>
          </p:cNvSpPr>
          <p:nvPr>
            <p:ph idx="1"/>
          </p:nvPr>
        </p:nvSpPr>
        <p:spPr/>
        <p:txBody>
          <a:bodyPr>
            <a:normAutofit/>
          </a:bodyPr>
          <a:lstStyle/>
          <a:p>
            <a:r>
              <a:rPr lang="en-GB" dirty="0" smtClean="0"/>
              <a:t>Theory-motivated</a:t>
            </a:r>
          </a:p>
          <a:p>
            <a:pPr lvl="1"/>
            <a:r>
              <a:rPr lang="en-GB" dirty="0" smtClean="0"/>
              <a:t>Remove random effect correlations</a:t>
            </a:r>
          </a:p>
          <a:p>
            <a:pPr lvl="1"/>
            <a:r>
              <a:rPr lang="en-GB" dirty="0" smtClean="0"/>
              <a:t>Preferentially keep random effects of interest (vs. nuisance covariates)</a:t>
            </a:r>
          </a:p>
          <a:p>
            <a:pPr lvl="1"/>
            <a:r>
              <a:rPr lang="en-GB" dirty="0" smtClean="0"/>
              <a:t>Preferentially keep random slopes (vs. random intercepts)</a:t>
            </a:r>
          </a:p>
          <a:p>
            <a:pPr lvl="1"/>
            <a:r>
              <a:rPr lang="en-GB" dirty="0" smtClean="0"/>
              <a:t>Preferentially keep lower-order effects (vs. higher-order interactions)</a:t>
            </a:r>
          </a:p>
          <a:p>
            <a:r>
              <a:rPr lang="en-GB" dirty="0" smtClean="0"/>
              <a:t>Data-driven</a:t>
            </a:r>
          </a:p>
          <a:p>
            <a:pPr lvl="1"/>
            <a:r>
              <a:rPr lang="en-GB" dirty="0" smtClean="0"/>
              <a:t>Backward selection based on variance</a:t>
            </a:r>
          </a:p>
          <a:p>
            <a:pPr lvl="1"/>
            <a:r>
              <a:rPr lang="en-GB" dirty="0" smtClean="0"/>
              <a:t>Backward selection based on significance</a:t>
            </a:r>
          </a:p>
          <a:p>
            <a:pPr lvl="1"/>
            <a:r>
              <a:rPr lang="en-GB" dirty="0" smtClean="0"/>
              <a:t>Forward selection (model building)</a:t>
            </a:r>
          </a:p>
          <a:p>
            <a:pPr lvl="1"/>
            <a:r>
              <a:rPr lang="en-GB" dirty="0" smtClean="0"/>
              <a:t>Dimensionality reduction</a:t>
            </a:r>
          </a:p>
        </p:txBody>
      </p:sp>
      <p:sp>
        <p:nvSpPr>
          <p:cNvPr id="4" name="Slide Number Placeholder 3"/>
          <p:cNvSpPr>
            <a:spLocks noGrp="1"/>
          </p:cNvSpPr>
          <p:nvPr>
            <p:ph type="sldNum" sz="quarter" idx="12"/>
          </p:nvPr>
        </p:nvSpPr>
        <p:spPr/>
        <p:txBody>
          <a:bodyPr/>
          <a:lstStyle/>
          <a:p>
            <a:fld id="{88545141-B907-41E9-8841-47F1DE723F9C}" type="slidenum">
              <a:rPr lang="en-GB" smtClean="0"/>
              <a:pPr/>
              <a:t>21</a:t>
            </a:fld>
            <a:endParaRPr lang="en-GB" dirty="0"/>
          </a:p>
        </p:txBody>
      </p:sp>
    </p:spTree>
    <p:extLst>
      <p:ext uri="{BB962C8B-B14F-4D97-AF65-F5344CB8AC3E}">
        <p14:creationId xmlns:p14="http://schemas.microsoft.com/office/powerpoint/2010/main" val="5234756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Random effect correlations</a:t>
            </a:r>
            <a:endParaRPr lang="en-GB" dirty="0"/>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fld id="{88545141-B907-41E9-8841-47F1DE723F9C}" type="slidenum">
              <a:rPr lang="en-GB" smtClean="0"/>
              <a:pPr/>
              <a:t>22</a:t>
            </a:fld>
            <a:endParaRPr lang="en-GB" dirty="0"/>
          </a:p>
        </p:txBody>
      </p:sp>
      <p:pic>
        <p:nvPicPr>
          <p:cNvPr id="5" name="Picture 4"/>
          <p:cNvPicPr>
            <a:picLocks noChangeAspect="1"/>
          </p:cNvPicPr>
          <p:nvPr/>
        </p:nvPicPr>
        <p:blipFill>
          <a:blip r:embed="rId2"/>
          <a:stretch>
            <a:fillRect/>
          </a:stretch>
        </p:blipFill>
        <p:spPr>
          <a:xfrm>
            <a:off x="1843314" y="1822450"/>
            <a:ext cx="8024586" cy="4387179"/>
          </a:xfrm>
          <a:prstGeom prst="rect">
            <a:avLst/>
          </a:prstGeom>
        </p:spPr>
      </p:pic>
      <p:sp>
        <p:nvSpPr>
          <p:cNvPr id="6" name="TextBox 5"/>
          <p:cNvSpPr txBox="1"/>
          <p:nvPr/>
        </p:nvSpPr>
        <p:spPr>
          <a:xfrm>
            <a:off x="7364185" y="3265716"/>
            <a:ext cx="2220686" cy="830997"/>
          </a:xfrm>
          <a:prstGeom prst="rect">
            <a:avLst/>
          </a:prstGeom>
          <a:noFill/>
        </p:spPr>
        <p:txBody>
          <a:bodyPr wrap="square" rtlCol="0">
            <a:spAutoFit/>
          </a:bodyPr>
          <a:lstStyle/>
          <a:p>
            <a:r>
              <a:rPr lang="en-GB" sz="2400" b="1" dirty="0" smtClean="0">
                <a:solidFill>
                  <a:srgbClr val="FF0000"/>
                </a:solidFill>
              </a:rPr>
              <a:t>Do we really need all this?</a:t>
            </a:r>
            <a:endParaRPr lang="en-GB" sz="2400" b="1" dirty="0">
              <a:solidFill>
                <a:srgbClr val="FF0000"/>
              </a:solidFill>
            </a:endParaRPr>
          </a:p>
        </p:txBody>
      </p:sp>
      <p:sp>
        <p:nvSpPr>
          <p:cNvPr id="7" name="Rectangle 6"/>
          <p:cNvSpPr/>
          <p:nvPr/>
        </p:nvSpPr>
        <p:spPr>
          <a:xfrm>
            <a:off x="6705600" y="4016039"/>
            <a:ext cx="2481943" cy="18677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05836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Removing random effect correlations: when the random slopes are continuous</a:t>
            </a:r>
            <a:endParaRPr lang="en-GB" dirty="0"/>
          </a:p>
        </p:txBody>
      </p:sp>
      <p:sp>
        <p:nvSpPr>
          <p:cNvPr id="3" name="Content Placeholder 2"/>
          <p:cNvSpPr>
            <a:spLocks noGrp="1"/>
          </p:cNvSpPr>
          <p:nvPr>
            <p:ph idx="1"/>
          </p:nvPr>
        </p:nvSpPr>
        <p:spPr/>
        <p:txBody>
          <a:bodyPr/>
          <a:lstStyle/>
          <a:p>
            <a:r>
              <a:rPr lang="en-GB" dirty="0" smtClean="0"/>
              <a:t>Double-bar || syntax</a:t>
            </a:r>
          </a:p>
          <a:p>
            <a:r>
              <a:rPr lang="en-GB" dirty="0" smtClean="0">
                <a:latin typeface="Courier New" panose="02070309020205020404" pitchFamily="49" charset="0"/>
                <a:cs typeface="Courier New" panose="02070309020205020404" pitchFamily="49" charset="0"/>
              </a:rPr>
              <a:t>(Time||Chick)</a:t>
            </a:r>
            <a:r>
              <a:rPr lang="en-GB" dirty="0" smtClean="0">
                <a:cs typeface="Courier New" panose="02070309020205020404" pitchFamily="49" charset="0"/>
              </a:rPr>
              <a:t> ==</a:t>
            </a:r>
            <a:r>
              <a:rPr lang="en-GB" dirty="0" smtClean="0"/>
              <a:t> </a:t>
            </a:r>
            <a:r>
              <a:rPr lang="en-GB" dirty="0" smtClean="0">
                <a:latin typeface="Courier New" panose="02070309020205020404" pitchFamily="49" charset="0"/>
                <a:cs typeface="Courier New" panose="02070309020205020404" pitchFamily="49" charset="0"/>
              </a:rPr>
              <a:t>(1|Chick) </a:t>
            </a:r>
            <a:r>
              <a:rPr lang="en-GB" dirty="0" smtClean="0"/>
              <a:t>+</a:t>
            </a:r>
            <a:r>
              <a:rPr lang="en-GB" dirty="0" smtClean="0">
                <a:latin typeface="Courier New" panose="02070309020205020404" pitchFamily="49" charset="0"/>
                <a:cs typeface="Courier New" panose="02070309020205020404" pitchFamily="49" charset="0"/>
              </a:rPr>
              <a:t> (0+Time|Chick)</a:t>
            </a:r>
          </a:p>
          <a:p>
            <a:r>
              <a:rPr lang="en-GB" dirty="0" smtClean="0">
                <a:cs typeface="Courier New" panose="02070309020205020404" pitchFamily="49" charset="0"/>
              </a:rPr>
              <a:t>Notice that now the random effect correlations are gone</a:t>
            </a:r>
            <a:endParaRPr lang="en-GB" dirty="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88545141-B907-41E9-8841-47F1DE723F9C}" type="slidenum">
              <a:rPr lang="en-GB" smtClean="0"/>
              <a:pPr/>
              <a:t>23</a:t>
            </a:fld>
            <a:endParaRPr lang="en-GB" dirty="0"/>
          </a:p>
        </p:txBody>
      </p:sp>
      <p:pic>
        <p:nvPicPr>
          <p:cNvPr id="5" name="Picture 4"/>
          <p:cNvPicPr>
            <a:picLocks noChangeAspect="1"/>
          </p:cNvPicPr>
          <p:nvPr/>
        </p:nvPicPr>
        <p:blipFill>
          <a:blip r:embed="rId2"/>
          <a:stretch>
            <a:fillRect/>
          </a:stretch>
        </p:blipFill>
        <p:spPr>
          <a:xfrm>
            <a:off x="5915025" y="3532981"/>
            <a:ext cx="5438775" cy="2733675"/>
          </a:xfrm>
          <a:prstGeom prst="rect">
            <a:avLst/>
          </a:prstGeom>
        </p:spPr>
      </p:pic>
      <p:sp>
        <p:nvSpPr>
          <p:cNvPr id="6" name="Rectangle 5"/>
          <p:cNvSpPr/>
          <p:nvPr/>
        </p:nvSpPr>
        <p:spPr>
          <a:xfrm>
            <a:off x="8998858" y="5239657"/>
            <a:ext cx="1843314" cy="9373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475105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Removing random effect correlations: when the random slopes are categorical</a:t>
            </a:r>
            <a:endParaRPr lang="en-GB" dirty="0"/>
          </a:p>
        </p:txBody>
      </p:sp>
      <p:sp>
        <p:nvSpPr>
          <p:cNvPr id="3" name="Content Placeholder 2"/>
          <p:cNvSpPr>
            <a:spLocks noGrp="1"/>
          </p:cNvSpPr>
          <p:nvPr>
            <p:ph idx="1"/>
          </p:nvPr>
        </p:nvSpPr>
        <p:spPr>
          <a:xfrm>
            <a:off x="838200" y="1825625"/>
            <a:ext cx="10866120" cy="4351338"/>
          </a:xfrm>
        </p:spPr>
        <p:txBody>
          <a:bodyPr>
            <a:normAutofit fontScale="92500" lnSpcReduction="20000"/>
          </a:bodyPr>
          <a:lstStyle/>
          <a:p>
            <a:r>
              <a:rPr lang="en-GB" dirty="0" smtClean="0"/>
              <a:t>Removing the random effect correlations requires you to have only one effect within each set of parentheses (hence </a:t>
            </a:r>
            <a:r>
              <a:rPr lang="en-GB" dirty="0" smtClean="0">
                <a:latin typeface="Courier New" panose="02070309020205020404" pitchFamily="49" charset="0"/>
                <a:cs typeface="Courier New" panose="02070309020205020404" pitchFamily="49" charset="0"/>
              </a:rPr>
              <a:t>(1|Chick)+(0+Time|Chick)</a:t>
            </a:r>
            <a:r>
              <a:rPr lang="en-GB" dirty="0" smtClean="0"/>
              <a:t>, which </a:t>
            </a:r>
            <a:r>
              <a:rPr lang="en-GB" dirty="0" smtClean="0">
                <a:latin typeface="Courier New" panose="02070309020205020404" pitchFamily="49" charset="0"/>
                <a:cs typeface="Courier New" panose="02070309020205020404" pitchFamily="49" charset="0"/>
              </a:rPr>
              <a:t>(Time||Chick)</a:t>
            </a:r>
            <a:r>
              <a:rPr lang="en-GB" dirty="0" smtClean="0"/>
              <a:t> is shorthand for) </a:t>
            </a:r>
          </a:p>
          <a:p>
            <a:r>
              <a:rPr lang="en-GB" dirty="0" smtClean="0"/>
              <a:t>But a categorical variable like </a:t>
            </a:r>
            <a:r>
              <a:rPr lang="en-GB" dirty="0" smtClean="0">
                <a:latin typeface="Courier New" panose="02070309020205020404" pitchFamily="49" charset="0"/>
                <a:cs typeface="Courier New" panose="02070309020205020404" pitchFamily="49" charset="0"/>
              </a:rPr>
              <a:t>Diet</a:t>
            </a:r>
            <a:r>
              <a:rPr lang="en-GB" dirty="0" smtClean="0"/>
              <a:t> intrinsically is multiple variables (after dummy-coding or whatever)</a:t>
            </a:r>
          </a:p>
          <a:p>
            <a:r>
              <a:rPr lang="en-GB" dirty="0" smtClean="0"/>
              <a:t>Annoyingly, this means the categorical covariates need to be re-coded into actual numbers (like you would have to do in SPSS); i.e., the re-coding that R normally does ‘under the hood’, you have to do for real here</a:t>
            </a:r>
          </a:p>
          <a:p>
            <a:pPr lvl="1"/>
            <a:r>
              <a:rPr lang="en-GB" dirty="0"/>
              <a:t>See </a:t>
            </a:r>
            <a:r>
              <a:rPr lang="en-GB" dirty="0">
                <a:hlinkClick r:id="rId2"/>
              </a:rPr>
              <a:t>https://</a:t>
            </a:r>
            <a:r>
              <a:rPr lang="en-GB" dirty="0" smtClean="0">
                <a:hlinkClick r:id="rId2"/>
              </a:rPr>
              <a:t>rpubs.com/Reinhold/22193</a:t>
            </a:r>
            <a:endParaRPr lang="en-GB" dirty="0" smtClean="0"/>
          </a:p>
          <a:p>
            <a:endParaRPr lang="en-GB" dirty="0" smtClean="0"/>
          </a:p>
          <a:p>
            <a:r>
              <a:rPr lang="en-GB" dirty="0" smtClean="0"/>
              <a:t>The best way to do this is to steal them from the </a:t>
            </a:r>
            <a:r>
              <a:rPr lang="en-GB" dirty="0" err="1" smtClean="0">
                <a:latin typeface="Courier New" panose="02070309020205020404" pitchFamily="49" charset="0"/>
                <a:cs typeface="Courier New" panose="02070309020205020404" pitchFamily="49" charset="0"/>
              </a:rPr>
              <a:t>model.matrix</a:t>
            </a:r>
            <a:r>
              <a:rPr lang="en-GB" dirty="0" smtClean="0">
                <a:latin typeface="Courier New" panose="02070309020205020404" pitchFamily="49" charset="0"/>
                <a:cs typeface="Courier New" panose="02070309020205020404" pitchFamily="49" charset="0"/>
              </a:rPr>
              <a:t>() </a:t>
            </a:r>
            <a:r>
              <a:rPr lang="en-GB" dirty="0" smtClean="0"/>
              <a:t>of your model</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24</a:t>
            </a:fld>
            <a:endParaRPr lang="en-GB" dirty="0"/>
          </a:p>
        </p:txBody>
      </p:sp>
    </p:spTree>
    <p:extLst>
      <p:ext uri="{BB962C8B-B14F-4D97-AF65-F5344CB8AC3E}">
        <p14:creationId xmlns:p14="http://schemas.microsoft.com/office/powerpoint/2010/main" val="8697267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fld id="{88545141-B907-41E9-8841-47F1DE723F9C}" type="slidenum">
              <a:rPr lang="en-GB" smtClean="0"/>
              <a:pPr/>
              <a:t>25</a:t>
            </a:fld>
            <a:endParaRPr lang="en-GB" dirty="0"/>
          </a:p>
        </p:txBody>
      </p:sp>
      <p:pic>
        <p:nvPicPr>
          <p:cNvPr id="5" name="Picture 4"/>
          <p:cNvPicPr>
            <a:picLocks noChangeAspect="1"/>
          </p:cNvPicPr>
          <p:nvPr/>
        </p:nvPicPr>
        <p:blipFill>
          <a:blip r:embed="rId2"/>
          <a:stretch>
            <a:fillRect/>
          </a:stretch>
        </p:blipFill>
        <p:spPr>
          <a:xfrm>
            <a:off x="838200" y="1749577"/>
            <a:ext cx="10515600" cy="3358846"/>
          </a:xfrm>
          <a:prstGeom prst="rect">
            <a:avLst/>
          </a:prstGeom>
        </p:spPr>
      </p:pic>
    </p:spTree>
    <p:extLst>
      <p:ext uri="{BB962C8B-B14F-4D97-AF65-F5344CB8AC3E}">
        <p14:creationId xmlns:p14="http://schemas.microsoft.com/office/powerpoint/2010/main" val="30120871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fld id="{88545141-B907-41E9-8841-47F1DE723F9C}" type="slidenum">
              <a:rPr lang="en-GB" smtClean="0"/>
              <a:pPr/>
              <a:t>26</a:t>
            </a:fld>
            <a:endParaRPr lang="en-GB" dirty="0"/>
          </a:p>
        </p:txBody>
      </p:sp>
      <p:pic>
        <p:nvPicPr>
          <p:cNvPr id="5" name="Picture 4"/>
          <p:cNvPicPr>
            <a:picLocks noChangeAspect="1"/>
          </p:cNvPicPr>
          <p:nvPr/>
        </p:nvPicPr>
        <p:blipFill>
          <a:blip r:embed="rId2"/>
          <a:stretch>
            <a:fillRect/>
          </a:stretch>
        </p:blipFill>
        <p:spPr>
          <a:xfrm>
            <a:off x="1857829" y="825989"/>
            <a:ext cx="8476343" cy="5206023"/>
          </a:xfrm>
          <a:prstGeom prst="rect">
            <a:avLst/>
          </a:prstGeom>
        </p:spPr>
      </p:pic>
    </p:spTree>
    <p:extLst>
      <p:ext uri="{BB962C8B-B14F-4D97-AF65-F5344CB8AC3E}">
        <p14:creationId xmlns:p14="http://schemas.microsoft.com/office/powerpoint/2010/main" val="31432122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Random effects of interest vs. nuisance covariates</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Random effect of interest is one corresponding to a fixed effect that you care about testing (rather than just controlling for)</a:t>
            </a:r>
          </a:p>
          <a:p>
            <a:pPr marL="0" indent="0">
              <a:buNone/>
            </a:pPr>
            <a:endParaRPr lang="en-GB" dirty="0"/>
          </a:p>
          <a:p>
            <a:pPr marL="0" indent="0">
              <a:buNone/>
            </a:pPr>
            <a:r>
              <a:rPr lang="en-GB" b="1" dirty="0" err="1" smtClean="0">
                <a:latin typeface="Courier New" panose="02070309020205020404" pitchFamily="49" charset="0"/>
                <a:cs typeface="Courier New" panose="02070309020205020404" pitchFamily="49" charset="0"/>
              </a:rPr>
              <a:t>lmer</a:t>
            </a:r>
            <a:r>
              <a:rPr lang="en-GB" b="1" dirty="0" smtClean="0">
                <a:latin typeface="Courier New" panose="02070309020205020404" pitchFamily="49" charset="0"/>
                <a:cs typeface="Courier New" panose="02070309020205020404" pitchFamily="49" charset="0"/>
              </a:rPr>
              <a:t>( RT ~ </a:t>
            </a:r>
            <a:r>
              <a:rPr lang="en-GB" b="1" dirty="0" smtClean="0">
                <a:solidFill>
                  <a:srgbClr val="0070C0"/>
                </a:solidFill>
                <a:latin typeface="Courier New" panose="02070309020205020404" pitchFamily="49" charset="0"/>
                <a:cs typeface="Courier New" panose="02070309020205020404" pitchFamily="49" charset="0"/>
              </a:rPr>
              <a:t>Frequency</a:t>
            </a:r>
            <a:r>
              <a:rPr lang="en-GB" b="1" dirty="0" smtClean="0">
                <a:latin typeface="Courier New" panose="02070309020205020404" pitchFamily="49" charset="0"/>
                <a:cs typeface="Courier New" panose="02070309020205020404" pitchFamily="49" charset="0"/>
              </a:rPr>
              <a:t> + </a:t>
            </a:r>
            <a:r>
              <a:rPr lang="en-GB" b="1" dirty="0" smtClean="0">
                <a:solidFill>
                  <a:srgbClr val="FF0000"/>
                </a:solidFill>
                <a:latin typeface="Courier New" panose="02070309020205020404" pitchFamily="49" charset="0"/>
                <a:cs typeface="Courier New" panose="02070309020205020404" pitchFamily="49" charset="0"/>
              </a:rPr>
              <a:t>Complex</a:t>
            </a:r>
            <a:r>
              <a:rPr lang="en-GB" b="1" dirty="0" smtClean="0">
                <a:latin typeface="Courier New" panose="02070309020205020404" pitchFamily="49" charset="0"/>
                <a:cs typeface="Courier New" panose="02070309020205020404" pitchFamily="49" charset="0"/>
              </a:rPr>
              <a:t> + (</a:t>
            </a:r>
            <a:r>
              <a:rPr lang="en-GB" b="1" dirty="0" err="1" smtClean="0">
                <a:solidFill>
                  <a:srgbClr val="FF0000"/>
                </a:solidFill>
                <a:latin typeface="Courier New" panose="02070309020205020404" pitchFamily="49" charset="0"/>
                <a:cs typeface="Courier New" panose="02070309020205020404" pitchFamily="49" charset="0"/>
              </a:rPr>
              <a:t>Complex</a:t>
            </a:r>
            <a:r>
              <a:rPr lang="en-GB" b="1" dirty="0" err="1" smtClean="0">
                <a:latin typeface="Courier New" panose="02070309020205020404" pitchFamily="49" charset="0"/>
                <a:cs typeface="Courier New" panose="02070309020205020404" pitchFamily="49" charset="0"/>
              </a:rPr>
              <a:t>|Subject</a:t>
            </a:r>
            <a:r>
              <a:rPr lang="en-GB" b="1" dirty="0" smtClean="0">
                <a:latin typeface="Courier New" panose="02070309020205020404" pitchFamily="49" charset="0"/>
                <a:cs typeface="Courier New" panose="02070309020205020404" pitchFamily="49" charset="0"/>
              </a:rPr>
              <a:t>) + (1|Word), </a:t>
            </a:r>
            <a:r>
              <a:rPr lang="en-GB" b="1" dirty="0" err="1" smtClean="0">
                <a:latin typeface="Courier New" panose="02070309020205020404" pitchFamily="49" charset="0"/>
                <a:cs typeface="Courier New" panose="02070309020205020404" pitchFamily="49" charset="0"/>
              </a:rPr>
              <a:t>lexdec</a:t>
            </a:r>
            <a:r>
              <a:rPr lang="en-GB" b="1" dirty="0" smtClean="0">
                <a:latin typeface="Courier New" panose="02070309020205020404" pitchFamily="49" charset="0"/>
                <a:cs typeface="Courier New" panose="02070309020205020404" pitchFamily="49" charset="0"/>
              </a:rPr>
              <a:t> )</a:t>
            </a:r>
            <a:r>
              <a:rPr lang="en-GB" dirty="0" smtClean="0"/>
              <a:t> </a:t>
            </a:r>
          </a:p>
          <a:p>
            <a:pPr marL="0" indent="0">
              <a:buNone/>
            </a:pPr>
            <a:endParaRPr lang="en-GB" dirty="0"/>
          </a:p>
          <a:p>
            <a:r>
              <a:rPr lang="en-GB" dirty="0" smtClean="0"/>
              <a:t>If the research question is “Do complex words yield slower RTs after accounting for frequency differences”, keep random slope of Complex and lose Frequency. (Vice versa if the research question is “Do high-frequency words yield faster RTs after accounting for differences in morphological complexity?”)</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27</a:t>
            </a:fld>
            <a:endParaRPr lang="en-GB" dirty="0"/>
          </a:p>
        </p:txBody>
      </p:sp>
    </p:spTree>
    <p:extLst>
      <p:ext uri="{BB962C8B-B14F-4D97-AF65-F5344CB8AC3E}">
        <p14:creationId xmlns:p14="http://schemas.microsoft.com/office/powerpoint/2010/main" val="42209130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Random slopes vs. random intercepts</a:t>
            </a:r>
            <a:endParaRPr lang="en-GB" dirty="0"/>
          </a:p>
        </p:txBody>
      </p:sp>
      <p:sp>
        <p:nvSpPr>
          <p:cNvPr id="3" name="Content Placeholder 2"/>
          <p:cNvSpPr>
            <a:spLocks noGrp="1"/>
          </p:cNvSpPr>
          <p:nvPr>
            <p:ph idx="1"/>
          </p:nvPr>
        </p:nvSpPr>
        <p:spPr/>
        <p:txBody>
          <a:bodyPr/>
          <a:lstStyle/>
          <a:p>
            <a:r>
              <a:rPr lang="en-GB" dirty="0" smtClean="0"/>
              <a:t>(0+&lt;slope&gt;|&lt;</a:t>
            </a:r>
            <a:r>
              <a:rPr lang="en-GB" dirty="0" err="1" smtClean="0"/>
              <a:t>randomeffect</a:t>
            </a:r>
            <a:r>
              <a:rPr lang="en-GB" dirty="0" smtClean="0"/>
              <a:t>&gt;) syntax to remove intercept</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28</a:t>
            </a:fld>
            <a:endParaRPr lang="en-GB" dirty="0"/>
          </a:p>
        </p:txBody>
      </p:sp>
      <p:pic>
        <p:nvPicPr>
          <p:cNvPr id="5" name="Picture 4"/>
          <p:cNvPicPr>
            <a:picLocks noChangeAspect="1"/>
          </p:cNvPicPr>
          <p:nvPr/>
        </p:nvPicPr>
        <p:blipFill>
          <a:blip r:embed="rId2"/>
          <a:stretch>
            <a:fillRect/>
          </a:stretch>
        </p:blipFill>
        <p:spPr>
          <a:xfrm>
            <a:off x="3362325" y="2451894"/>
            <a:ext cx="5467350" cy="2543175"/>
          </a:xfrm>
          <a:prstGeom prst="rect">
            <a:avLst/>
          </a:prstGeom>
        </p:spPr>
      </p:pic>
      <p:sp>
        <p:nvSpPr>
          <p:cNvPr id="6" name="Content Placeholder 2"/>
          <p:cNvSpPr txBox="1">
            <a:spLocks/>
          </p:cNvSpPr>
          <p:nvPr/>
        </p:nvSpPr>
        <p:spPr>
          <a:xfrm>
            <a:off x="845460" y="5272769"/>
            <a:ext cx="10515600" cy="108358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Doesn’t seem to be common practice in the field yet (most people do the opposite, keeping intercepts and removing slopes), but recommended by Barr et al. 2013</a:t>
            </a:r>
            <a:endParaRPr lang="en-GB" dirty="0"/>
          </a:p>
        </p:txBody>
      </p:sp>
      <p:sp>
        <p:nvSpPr>
          <p:cNvPr id="7" name="TextBox 6"/>
          <p:cNvSpPr txBox="1"/>
          <p:nvPr/>
        </p:nvSpPr>
        <p:spPr>
          <a:xfrm>
            <a:off x="6850743" y="3794740"/>
            <a:ext cx="2554514" cy="1323439"/>
          </a:xfrm>
          <a:prstGeom prst="rect">
            <a:avLst/>
          </a:prstGeom>
          <a:noFill/>
        </p:spPr>
        <p:txBody>
          <a:bodyPr wrap="square" rtlCol="0">
            <a:spAutoFit/>
          </a:bodyPr>
          <a:lstStyle/>
          <a:p>
            <a:r>
              <a:rPr lang="en-GB" sz="2000" b="1" dirty="0" smtClean="0">
                <a:solidFill>
                  <a:srgbClr val="FF0000"/>
                </a:solidFill>
              </a:rPr>
              <a:t>Note that Chicks have a random slope for Time but no random intercept</a:t>
            </a:r>
            <a:endParaRPr lang="en-GB" sz="2000" b="1" dirty="0">
              <a:solidFill>
                <a:srgbClr val="FF0000"/>
              </a:solidFill>
            </a:endParaRPr>
          </a:p>
        </p:txBody>
      </p:sp>
      <p:cxnSp>
        <p:nvCxnSpPr>
          <p:cNvPr id="9" name="Straight Arrow Connector 8"/>
          <p:cNvCxnSpPr/>
          <p:nvPr/>
        </p:nvCxnSpPr>
        <p:spPr>
          <a:xfrm flipH="1">
            <a:off x="5878286" y="4484598"/>
            <a:ext cx="914400" cy="4915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55392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smtClean="0"/>
              <a:t>Effects of interest</a:t>
            </a:r>
            <a:endParaRPr lang="en-US" dirty="0"/>
          </a:p>
        </p:txBody>
      </p:sp>
      <p:sp>
        <p:nvSpPr>
          <p:cNvPr id="3" name="Content Placeholder 2"/>
          <p:cNvSpPr>
            <a:spLocks noGrp="1"/>
          </p:cNvSpPr>
          <p:nvPr>
            <p:ph idx="1"/>
          </p:nvPr>
        </p:nvSpPr>
        <p:spPr/>
        <p:txBody>
          <a:bodyPr/>
          <a:lstStyle/>
          <a:p>
            <a:r>
              <a:rPr lang="en-HK" dirty="0" smtClean="0"/>
              <a:t>If the purpose of the experiment is to test an interaction, the interaction is of more interest than the main effects</a:t>
            </a:r>
            <a:endParaRPr lang="en-US"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29</a:t>
            </a:fld>
            <a:endParaRPr lang="en-GB" dirty="0"/>
          </a:p>
        </p:txBody>
      </p:sp>
    </p:spTree>
    <p:extLst>
      <p:ext uri="{BB962C8B-B14F-4D97-AF65-F5344CB8AC3E}">
        <p14:creationId xmlns:p14="http://schemas.microsoft.com/office/powerpoint/2010/main" val="1365191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Reminder: what random effects are</a:t>
            </a:r>
            <a:endParaRPr lang="en-GB" dirty="0"/>
          </a:p>
        </p:txBody>
      </p:sp>
      <p:sp>
        <p:nvSpPr>
          <p:cNvPr id="3" name="Content Placeholder 2"/>
          <p:cNvSpPr>
            <a:spLocks noGrp="1"/>
          </p:cNvSpPr>
          <p:nvPr>
            <p:ph idx="1"/>
          </p:nvPr>
        </p:nvSpPr>
        <p:spPr>
          <a:xfrm>
            <a:off x="420914" y="1825625"/>
            <a:ext cx="11364687" cy="4351338"/>
          </a:xfrm>
        </p:spPr>
        <p:txBody>
          <a:bodyPr/>
          <a:lstStyle/>
          <a:p>
            <a:pPr marL="0" indent="0">
              <a:buNone/>
            </a:pPr>
            <a:endParaRPr lang="en-GB" dirty="0"/>
          </a:p>
          <a:p>
            <a:pPr marL="0" indent="0">
              <a:buNone/>
            </a:pPr>
            <a:r>
              <a:rPr lang="en-GB" sz="2400" b="1" dirty="0" err="1" smtClean="0">
                <a:latin typeface="Courier New" panose="02070309020205020404" pitchFamily="49" charset="0"/>
                <a:cs typeface="Courier New" panose="02070309020205020404" pitchFamily="49" charset="0"/>
              </a:rPr>
              <a:t>lmer</a:t>
            </a:r>
            <a:r>
              <a:rPr lang="en-GB" sz="2400" b="1" dirty="0" smtClean="0">
                <a:latin typeface="Courier New" panose="02070309020205020404" pitchFamily="49" charset="0"/>
                <a:cs typeface="Courier New" panose="02070309020205020404" pitchFamily="49" charset="0"/>
              </a:rPr>
              <a:t>( RT ~ </a:t>
            </a:r>
            <a:r>
              <a:rPr lang="en-GB" sz="2400" b="1" dirty="0" err="1" smtClean="0">
                <a:solidFill>
                  <a:srgbClr val="0070C0"/>
                </a:solidFill>
                <a:latin typeface="Courier New" panose="02070309020205020404" pitchFamily="49" charset="0"/>
                <a:cs typeface="Courier New" panose="02070309020205020404" pitchFamily="49" charset="0"/>
              </a:rPr>
              <a:t>Class+Frequency</a:t>
            </a:r>
            <a:r>
              <a:rPr lang="en-GB" sz="2400" b="1" dirty="0" smtClean="0">
                <a:latin typeface="Courier New" panose="02070309020205020404" pitchFamily="49" charset="0"/>
                <a:cs typeface="Courier New" panose="02070309020205020404" pitchFamily="49" charset="0"/>
              </a:rPr>
              <a:t> + (</a:t>
            </a:r>
            <a:r>
              <a:rPr lang="en-GB" sz="2400" b="1" dirty="0" smtClean="0">
                <a:solidFill>
                  <a:srgbClr val="FF0000"/>
                </a:solidFill>
                <a:latin typeface="Courier New" panose="02070309020205020404" pitchFamily="49" charset="0"/>
                <a:cs typeface="Courier New" panose="02070309020205020404" pitchFamily="49" charset="0"/>
              </a:rPr>
              <a:t>1</a:t>
            </a:r>
            <a:r>
              <a:rPr lang="en-GB" sz="2400" b="1" dirty="0" smtClean="0">
                <a:latin typeface="Courier New" panose="02070309020205020404" pitchFamily="49" charset="0"/>
                <a:cs typeface="Courier New" panose="02070309020205020404" pitchFamily="49" charset="0"/>
              </a:rPr>
              <a:t>|Subject) + (</a:t>
            </a:r>
            <a:r>
              <a:rPr lang="en-GB" sz="2400" b="1" dirty="0" smtClean="0">
                <a:solidFill>
                  <a:srgbClr val="FF0000"/>
                </a:solidFill>
                <a:latin typeface="Courier New" panose="02070309020205020404" pitchFamily="49" charset="0"/>
                <a:cs typeface="Courier New" panose="02070309020205020404" pitchFamily="49" charset="0"/>
              </a:rPr>
              <a:t>1</a:t>
            </a:r>
            <a:r>
              <a:rPr lang="en-GB" sz="2400" b="1" dirty="0" smtClean="0">
                <a:latin typeface="Courier New" panose="02070309020205020404" pitchFamily="49" charset="0"/>
                <a:cs typeface="Courier New" panose="02070309020205020404" pitchFamily="49" charset="0"/>
              </a:rPr>
              <a:t>|Item), </a:t>
            </a:r>
            <a:r>
              <a:rPr lang="en-GB" sz="2400" b="1" dirty="0" err="1" smtClean="0">
                <a:latin typeface="Courier New" panose="02070309020205020404" pitchFamily="49" charset="0"/>
                <a:cs typeface="Courier New" panose="02070309020205020404" pitchFamily="49" charset="0"/>
              </a:rPr>
              <a:t>lexdec</a:t>
            </a:r>
            <a:r>
              <a:rPr lang="en-GB" sz="2400" b="1" dirty="0" smtClean="0">
                <a:latin typeface="Courier New" panose="02070309020205020404" pitchFamily="49" charset="0"/>
                <a:cs typeface="Courier New" panose="02070309020205020404" pitchFamily="49" charset="0"/>
              </a:rPr>
              <a:t> )</a:t>
            </a:r>
            <a:endParaRPr lang="en-GB" sz="2400" b="1"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88545141-B907-41E9-8841-47F1DE723F9C}" type="slidenum">
              <a:rPr lang="en-GB" smtClean="0"/>
              <a:pPr/>
              <a:t>3</a:t>
            </a:fld>
            <a:endParaRPr lang="en-GB" dirty="0"/>
          </a:p>
        </p:txBody>
      </p:sp>
      <p:sp>
        <p:nvSpPr>
          <p:cNvPr id="5" name="TextBox 4"/>
          <p:cNvSpPr txBox="1"/>
          <p:nvPr/>
        </p:nvSpPr>
        <p:spPr>
          <a:xfrm>
            <a:off x="1901371" y="4049486"/>
            <a:ext cx="3004458" cy="1015663"/>
          </a:xfrm>
          <a:prstGeom prst="rect">
            <a:avLst/>
          </a:prstGeom>
          <a:noFill/>
        </p:spPr>
        <p:txBody>
          <a:bodyPr wrap="square" rtlCol="0">
            <a:spAutoFit/>
          </a:bodyPr>
          <a:lstStyle/>
          <a:p>
            <a:r>
              <a:rPr lang="en-GB" sz="2000" b="1" dirty="0" smtClean="0">
                <a:solidFill>
                  <a:srgbClr val="0070C0"/>
                </a:solidFill>
              </a:rPr>
              <a:t>This is a model formula – a specification of the IVs that predict the DV</a:t>
            </a:r>
            <a:endParaRPr lang="en-GB" sz="2000" b="1" dirty="0">
              <a:solidFill>
                <a:srgbClr val="0070C0"/>
              </a:solidFill>
            </a:endParaRPr>
          </a:p>
        </p:txBody>
      </p:sp>
      <p:sp>
        <p:nvSpPr>
          <p:cNvPr id="6" name="TextBox 5"/>
          <p:cNvSpPr txBox="1"/>
          <p:nvPr/>
        </p:nvSpPr>
        <p:spPr>
          <a:xfrm>
            <a:off x="6741886" y="4042232"/>
            <a:ext cx="3004458" cy="2431435"/>
          </a:xfrm>
          <a:prstGeom prst="rect">
            <a:avLst/>
          </a:prstGeom>
          <a:noFill/>
        </p:spPr>
        <p:txBody>
          <a:bodyPr wrap="square" rtlCol="0">
            <a:spAutoFit/>
          </a:bodyPr>
          <a:lstStyle/>
          <a:p>
            <a:r>
              <a:rPr lang="en-GB" sz="2000" b="1" dirty="0" smtClean="0">
                <a:solidFill>
                  <a:srgbClr val="FF0000"/>
                </a:solidFill>
              </a:rPr>
              <a:t>These are also model formulae!</a:t>
            </a:r>
          </a:p>
          <a:p>
            <a:endParaRPr lang="en-GB" sz="2000" b="1" dirty="0">
              <a:solidFill>
                <a:srgbClr val="FF0000"/>
              </a:solidFill>
            </a:endParaRPr>
          </a:p>
          <a:p>
            <a:endParaRPr lang="en-GB" sz="2000" b="1" dirty="0" smtClean="0">
              <a:solidFill>
                <a:srgbClr val="FF0000"/>
              </a:solidFill>
            </a:endParaRPr>
          </a:p>
          <a:p>
            <a:r>
              <a:rPr lang="en-GB" sz="2400" b="1" dirty="0" smtClean="0">
                <a:solidFill>
                  <a:srgbClr val="FF0000"/>
                </a:solidFill>
              </a:rPr>
              <a:t>So what does it mean when the model formula is only “1”?</a:t>
            </a:r>
            <a:endParaRPr lang="en-GB" sz="2400" b="1" dirty="0">
              <a:solidFill>
                <a:srgbClr val="FF0000"/>
              </a:solidFill>
            </a:endParaRPr>
          </a:p>
        </p:txBody>
      </p:sp>
      <p:cxnSp>
        <p:nvCxnSpPr>
          <p:cNvPr id="8" name="Straight Arrow Connector 7"/>
          <p:cNvCxnSpPr>
            <a:stCxn id="5" idx="0"/>
          </p:cNvCxnSpPr>
          <p:nvPr/>
        </p:nvCxnSpPr>
        <p:spPr>
          <a:xfrm flipV="1">
            <a:off x="3403600" y="2786744"/>
            <a:ext cx="177800" cy="1262742"/>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6103257" y="2685143"/>
            <a:ext cx="1963058" cy="13161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8066315" y="2685143"/>
            <a:ext cx="584199" cy="13161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1840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Removing higher-order interactions</a:t>
            </a:r>
            <a:endParaRPr lang="en-GB" dirty="0"/>
          </a:p>
        </p:txBody>
      </p:sp>
      <p:sp>
        <p:nvSpPr>
          <p:cNvPr id="3" name="Content Placeholder 2"/>
          <p:cNvSpPr>
            <a:spLocks noGrp="1"/>
          </p:cNvSpPr>
          <p:nvPr>
            <p:ph idx="1"/>
          </p:nvPr>
        </p:nvSpPr>
        <p:spPr/>
        <p:txBody>
          <a:bodyPr/>
          <a:lstStyle/>
          <a:p>
            <a:r>
              <a:rPr lang="en-GB" dirty="0" smtClean="0"/>
              <a:t>* vs. + syntax which should be familiar from our work with model comparisons</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30</a:t>
            </a:fld>
            <a:endParaRPr lang="en-GB" dirty="0"/>
          </a:p>
        </p:txBody>
      </p:sp>
      <p:pic>
        <p:nvPicPr>
          <p:cNvPr id="5" name="Picture 4"/>
          <p:cNvPicPr>
            <a:picLocks noChangeAspect="1"/>
          </p:cNvPicPr>
          <p:nvPr/>
        </p:nvPicPr>
        <p:blipFill>
          <a:blip r:embed="rId2"/>
          <a:stretch>
            <a:fillRect/>
          </a:stretch>
        </p:blipFill>
        <p:spPr>
          <a:xfrm>
            <a:off x="1414463" y="2643188"/>
            <a:ext cx="9363075" cy="3533775"/>
          </a:xfrm>
          <a:prstGeom prst="rect">
            <a:avLst/>
          </a:prstGeom>
        </p:spPr>
      </p:pic>
      <p:cxnSp>
        <p:nvCxnSpPr>
          <p:cNvPr id="7" name="Straight Arrow Connector 6"/>
          <p:cNvCxnSpPr/>
          <p:nvPr/>
        </p:nvCxnSpPr>
        <p:spPr>
          <a:xfrm flipH="1" flipV="1">
            <a:off x="8606971" y="2815771"/>
            <a:ext cx="595086" cy="1185523"/>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5558971" y="4052097"/>
            <a:ext cx="3693888" cy="1621798"/>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46753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438275" y="2366172"/>
            <a:ext cx="9315450" cy="3371850"/>
          </a:xfrm>
          <a:prstGeom prst="rect">
            <a:avLst/>
          </a:prstGeom>
        </p:spPr>
      </p:pic>
      <p:sp>
        <p:nvSpPr>
          <p:cNvPr id="2" name="Title 1"/>
          <p:cNvSpPr>
            <a:spLocks noGrp="1"/>
          </p:cNvSpPr>
          <p:nvPr>
            <p:ph type="title"/>
          </p:nvPr>
        </p:nvSpPr>
        <p:spPr/>
        <p:txBody>
          <a:bodyPr/>
          <a:lstStyle/>
          <a:p>
            <a:r>
              <a:rPr lang="en-GB" dirty="0" smtClean="0"/>
              <a:t>Removing higher-order interactions</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31</a:t>
            </a:fld>
            <a:endParaRPr lang="en-GB" dirty="0"/>
          </a:p>
        </p:txBody>
      </p:sp>
      <p:cxnSp>
        <p:nvCxnSpPr>
          <p:cNvPr id="7" name="Straight Arrow Connector 6"/>
          <p:cNvCxnSpPr/>
          <p:nvPr/>
        </p:nvCxnSpPr>
        <p:spPr>
          <a:xfrm flipH="1" flipV="1">
            <a:off x="8628745" y="2514318"/>
            <a:ext cx="595086" cy="1185523"/>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4310743" y="3699841"/>
            <a:ext cx="4913088" cy="944730"/>
          </a:xfrm>
          <a:prstGeom prst="straightConnector1">
            <a:avLst/>
          </a:prstGeom>
          <a:ln w="635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376229" y="3265714"/>
            <a:ext cx="1785257" cy="1015663"/>
          </a:xfrm>
          <a:prstGeom prst="rect">
            <a:avLst/>
          </a:prstGeom>
          <a:noFill/>
        </p:spPr>
        <p:txBody>
          <a:bodyPr wrap="square" rtlCol="0">
            <a:spAutoFit/>
          </a:bodyPr>
          <a:lstStyle/>
          <a:p>
            <a:r>
              <a:rPr lang="en-GB" sz="2000" b="1" dirty="0" smtClean="0">
                <a:solidFill>
                  <a:srgbClr val="00B050"/>
                </a:solidFill>
              </a:rPr>
              <a:t>Now no interaction for Items</a:t>
            </a:r>
            <a:endParaRPr lang="en-GB" sz="2000" b="1" dirty="0">
              <a:solidFill>
                <a:srgbClr val="00B050"/>
              </a:solidFill>
            </a:endParaRPr>
          </a:p>
        </p:txBody>
      </p:sp>
    </p:spTree>
    <p:extLst>
      <p:ext uri="{BB962C8B-B14F-4D97-AF65-F5344CB8AC3E}">
        <p14:creationId xmlns:p14="http://schemas.microsoft.com/office/powerpoint/2010/main" val="10439044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Data-driven selection algorithms</a:t>
            </a:r>
            <a:endParaRPr lang="en-GB" dirty="0"/>
          </a:p>
        </p:txBody>
      </p:sp>
      <p:sp>
        <p:nvSpPr>
          <p:cNvPr id="3" name="Content Placeholder 2"/>
          <p:cNvSpPr>
            <a:spLocks noGrp="1"/>
          </p:cNvSpPr>
          <p:nvPr>
            <p:ph idx="1"/>
          </p:nvPr>
        </p:nvSpPr>
        <p:spPr/>
        <p:txBody>
          <a:bodyPr>
            <a:normAutofit lnSpcReduction="10000"/>
          </a:bodyPr>
          <a:lstStyle/>
          <a:p>
            <a:r>
              <a:rPr lang="en-GB" dirty="0" smtClean="0"/>
              <a:t>The general idea: blindly add or remove random effects terms until some numerical criterion tells you that you’ve hit the ideal model</a:t>
            </a:r>
          </a:p>
          <a:p>
            <a:endParaRPr lang="en-GB" dirty="0" smtClean="0"/>
          </a:p>
          <a:p>
            <a:r>
              <a:rPr lang="en-GB" dirty="0" smtClean="0"/>
              <a:t>Forward vs. backward</a:t>
            </a:r>
          </a:p>
          <a:p>
            <a:pPr lvl="1"/>
            <a:r>
              <a:rPr lang="en-GB" dirty="0" smtClean="0"/>
              <a:t>Forward: start with the simplest model and progressively add effects</a:t>
            </a:r>
          </a:p>
          <a:p>
            <a:pPr lvl="1"/>
            <a:r>
              <a:rPr lang="en-GB" dirty="0" smtClean="0"/>
              <a:t>Backward: start with the biggest model and progressively remove effects</a:t>
            </a:r>
          </a:p>
          <a:p>
            <a:r>
              <a:rPr lang="en-GB" dirty="0" smtClean="0"/>
              <a:t>Based on variance vs. based on significance</a:t>
            </a:r>
          </a:p>
          <a:p>
            <a:pPr lvl="1"/>
            <a:r>
              <a:rPr lang="en-GB" dirty="0" smtClean="0"/>
              <a:t>Variance: add the effect that accounts for the most variance (or remove the effect that accounts for the least)</a:t>
            </a:r>
          </a:p>
          <a:p>
            <a:pPr lvl="1"/>
            <a:r>
              <a:rPr lang="en-GB" dirty="0" smtClean="0"/>
              <a:t>Significance: add effects that significantly improve fit (or remove effects that don’t)</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32</a:t>
            </a:fld>
            <a:endParaRPr lang="en-GB" dirty="0"/>
          </a:p>
        </p:txBody>
      </p:sp>
    </p:spTree>
    <p:extLst>
      <p:ext uri="{BB962C8B-B14F-4D97-AF65-F5344CB8AC3E}">
        <p14:creationId xmlns:p14="http://schemas.microsoft.com/office/powerpoint/2010/main" val="15748421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Selection: forward vs. backward</a:t>
            </a:r>
            <a:endParaRPr lang="en-GB" dirty="0"/>
          </a:p>
        </p:txBody>
      </p:sp>
      <p:sp>
        <p:nvSpPr>
          <p:cNvPr id="3" name="Content Placeholder 2"/>
          <p:cNvSpPr>
            <a:spLocks noGrp="1"/>
          </p:cNvSpPr>
          <p:nvPr>
            <p:ph idx="1"/>
          </p:nvPr>
        </p:nvSpPr>
        <p:spPr/>
        <p:txBody>
          <a:bodyPr/>
          <a:lstStyle/>
          <a:p>
            <a:r>
              <a:rPr lang="en-GB" dirty="0" smtClean="0"/>
              <a:t>Forward can be faster than backward, since you might be able to stop before computing complex models with random effects</a:t>
            </a:r>
          </a:p>
          <a:p>
            <a:endParaRPr lang="en-GB" dirty="0"/>
          </a:p>
          <a:p>
            <a:r>
              <a:rPr lang="en-GB" dirty="0" smtClean="0"/>
              <a:t>But forward selection biases you towards stopping with fewer random effects</a:t>
            </a:r>
          </a:p>
          <a:p>
            <a:pPr lvl="1"/>
            <a:r>
              <a:rPr lang="en-GB" dirty="0" smtClean="0"/>
              <a:t>Recall that Barr et al. (2013) recommend using the </a:t>
            </a:r>
            <a:r>
              <a:rPr lang="en-GB" i="1" dirty="0" smtClean="0"/>
              <a:t>maximum</a:t>
            </a:r>
            <a:r>
              <a:rPr lang="en-GB" dirty="0" smtClean="0"/>
              <a:t> possible random effects structure, not the </a:t>
            </a:r>
            <a:r>
              <a:rPr lang="en-GB" i="1" dirty="0" smtClean="0"/>
              <a:t>minimum</a:t>
            </a:r>
            <a:r>
              <a:rPr lang="en-GB" dirty="0" smtClean="0"/>
              <a:t> possible (but see Bates et al., submitted)</a:t>
            </a:r>
          </a:p>
          <a:p>
            <a:pPr lvl="1"/>
            <a:r>
              <a:rPr lang="en-GB" dirty="0" smtClean="0"/>
              <a:t>Thus, backward selection is better</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33</a:t>
            </a:fld>
            <a:endParaRPr lang="en-GB" dirty="0"/>
          </a:p>
        </p:txBody>
      </p:sp>
    </p:spTree>
    <p:extLst>
      <p:ext uri="{BB962C8B-B14F-4D97-AF65-F5344CB8AC3E}">
        <p14:creationId xmlns:p14="http://schemas.microsoft.com/office/powerpoint/2010/main" val="23599038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Backward selection gives better power and type I error rates</a:t>
            </a:r>
            <a:endParaRPr lang="en-GB" dirty="0"/>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fld id="{88545141-B907-41E9-8841-47F1DE723F9C}" type="slidenum">
              <a:rPr lang="en-GB" smtClean="0"/>
              <a:pPr/>
              <a:t>34</a:t>
            </a:fld>
            <a:endParaRPr lang="en-GB" dirty="0"/>
          </a:p>
        </p:txBody>
      </p:sp>
      <p:pic>
        <p:nvPicPr>
          <p:cNvPr id="5" name="Picture 4"/>
          <p:cNvPicPr>
            <a:picLocks noChangeAspect="1"/>
          </p:cNvPicPr>
          <p:nvPr/>
        </p:nvPicPr>
        <p:blipFill>
          <a:blip r:embed="rId2"/>
          <a:stretch>
            <a:fillRect/>
          </a:stretch>
        </p:blipFill>
        <p:spPr>
          <a:xfrm>
            <a:off x="2624137" y="1545541"/>
            <a:ext cx="6943725" cy="5153025"/>
          </a:xfrm>
          <a:prstGeom prst="rect">
            <a:avLst/>
          </a:prstGeom>
        </p:spPr>
      </p:pic>
    </p:spTree>
    <p:extLst>
      <p:ext uri="{BB962C8B-B14F-4D97-AF65-F5344CB8AC3E}">
        <p14:creationId xmlns:p14="http://schemas.microsoft.com/office/powerpoint/2010/main" val="34642793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Selection based on significance or variance</a:t>
            </a:r>
            <a:endParaRPr lang="en-GB" dirty="0"/>
          </a:p>
        </p:txBody>
      </p:sp>
      <p:sp>
        <p:nvSpPr>
          <p:cNvPr id="3" name="Content Placeholder 2"/>
          <p:cNvSpPr>
            <a:spLocks noGrp="1"/>
          </p:cNvSpPr>
          <p:nvPr>
            <p:ph idx="1"/>
          </p:nvPr>
        </p:nvSpPr>
        <p:spPr/>
        <p:txBody>
          <a:bodyPr/>
          <a:lstStyle/>
          <a:p>
            <a:r>
              <a:rPr lang="en-GB" dirty="0" smtClean="0"/>
              <a:t>Selection based on significance requires model comparisons, and thus requires computing a lot of models (which may be prohibitive if each model takes hours)</a:t>
            </a:r>
          </a:p>
          <a:p>
            <a:endParaRPr lang="en-GB" dirty="0"/>
          </a:p>
          <a:p>
            <a:r>
              <a:rPr lang="en-GB" dirty="0" smtClean="0"/>
              <a:t>Selection based on variance only requires glancing at the random effects summary</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35</a:t>
            </a:fld>
            <a:endParaRPr lang="en-GB" dirty="0"/>
          </a:p>
        </p:txBody>
      </p:sp>
    </p:spTree>
    <p:extLst>
      <p:ext uri="{BB962C8B-B14F-4D97-AF65-F5344CB8AC3E}">
        <p14:creationId xmlns:p14="http://schemas.microsoft.com/office/powerpoint/2010/main" val="8582238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fld id="{88545141-B907-41E9-8841-47F1DE723F9C}" type="slidenum">
              <a:rPr lang="en-GB" smtClean="0"/>
              <a:pPr/>
              <a:t>36</a:t>
            </a:fld>
            <a:endParaRPr lang="en-GB" dirty="0"/>
          </a:p>
        </p:txBody>
      </p:sp>
      <p:pic>
        <p:nvPicPr>
          <p:cNvPr id="5" name="Picture 4"/>
          <p:cNvPicPr>
            <a:picLocks noChangeAspect="1"/>
          </p:cNvPicPr>
          <p:nvPr/>
        </p:nvPicPr>
        <p:blipFill>
          <a:blip r:embed="rId2"/>
          <a:stretch>
            <a:fillRect/>
          </a:stretch>
        </p:blipFill>
        <p:spPr>
          <a:xfrm>
            <a:off x="838201" y="820524"/>
            <a:ext cx="10515600" cy="5216951"/>
          </a:xfrm>
          <a:prstGeom prst="rect">
            <a:avLst/>
          </a:prstGeom>
        </p:spPr>
      </p:pic>
      <p:sp>
        <p:nvSpPr>
          <p:cNvPr id="6" name="Rectangle 5"/>
          <p:cNvSpPr/>
          <p:nvPr/>
        </p:nvSpPr>
        <p:spPr>
          <a:xfrm>
            <a:off x="4789714" y="3265714"/>
            <a:ext cx="783772" cy="239485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494164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One last trick: bootstrapping</a:t>
            </a:r>
            <a:endParaRPr lang="en-GB" dirty="0"/>
          </a:p>
        </p:txBody>
      </p:sp>
      <p:sp>
        <p:nvSpPr>
          <p:cNvPr id="3" name="Content Placeholder 2"/>
          <p:cNvSpPr>
            <a:spLocks noGrp="1"/>
          </p:cNvSpPr>
          <p:nvPr>
            <p:ph idx="1"/>
          </p:nvPr>
        </p:nvSpPr>
        <p:spPr/>
        <p:txBody>
          <a:bodyPr/>
          <a:lstStyle/>
          <a:p>
            <a:r>
              <a:rPr lang="en-GB" dirty="0" smtClean="0"/>
              <a:t>When one model doesn’t converge, it is possible that bootstrap replicates of the model do converge, especially if the model is right at the border of being too complex</a:t>
            </a:r>
          </a:p>
          <a:p>
            <a:r>
              <a:rPr lang="en-GB" dirty="0" smtClean="0"/>
              <a:t>This can be used to estimate model coefficients based on a bootstrap distribution</a:t>
            </a:r>
          </a:p>
          <a:p>
            <a:r>
              <a:rPr lang="en-GB" dirty="0" smtClean="0"/>
              <a:t>However, it’s also possible that you wait all day for your 500 models to run and actually none of them converges</a:t>
            </a:r>
          </a:p>
        </p:txBody>
      </p:sp>
      <p:sp>
        <p:nvSpPr>
          <p:cNvPr id="4" name="Slide Number Placeholder 3"/>
          <p:cNvSpPr>
            <a:spLocks noGrp="1"/>
          </p:cNvSpPr>
          <p:nvPr>
            <p:ph type="sldNum" sz="quarter" idx="12"/>
          </p:nvPr>
        </p:nvSpPr>
        <p:spPr/>
        <p:txBody>
          <a:bodyPr/>
          <a:lstStyle/>
          <a:p>
            <a:fld id="{88545141-B907-41E9-8841-47F1DE723F9C}" type="slidenum">
              <a:rPr lang="en-GB" smtClean="0"/>
              <a:pPr/>
              <a:t>37</a:t>
            </a:fld>
            <a:endParaRPr lang="en-GB" dirty="0"/>
          </a:p>
        </p:txBody>
      </p:sp>
    </p:spTree>
    <p:extLst>
      <p:ext uri="{BB962C8B-B14F-4D97-AF65-F5344CB8AC3E}">
        <p14:creationId xmlns:p14="http://schemas.microsoft.com/office/powerpoint/2010/main" val="5349927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My recommended procedure</a:t>
            </a:r>
            <a:endParaRPr lang="en-GB"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GB" dirty="0" smtClean="0"/>
              <a:t>Check that the model is reasonable (i.e., no random slopes for between-unit factors), </a:t>
            </a:r>
            <a:r>
              <a:rPr lang="en-GB" dirty="0" smtClean="0"/>
              <a:t>sphere </a:t>
            </a:r>
            <a:r>
              <a:rPr lang="en-GB" dirty="0" smtClean="0"/>
              <a:t>continuous predictors, deviation-code categorical predictors </a:t>
            </a:r>
            <a:r>
              <a:rPr lang="en-GB" b="1" i="1" dirty="0" smtClean="0"/>
              <a:t>if</a:t>
            </a:r>
            <a:r>
              <a:rPr lang="en-GB" dirty="0" smtClean="0"/>
              <a:t> you don’t need them dummy coded for interpretation</a:t>
            </a:r>
          </a:p>
          <a:p>
            <a:pPr marL="514350" indent="-514350">
              <a:buFont typeface="+mj-lt"/>
              <a:buAutoNum type="arabicPeriod"/>
            </a:pPr>
            <a:r>
              <a:rPr lang="en-GB" dirty="0" smtClean="0"/>
              <a:t>Remove correlation parameters</a:t>
            </a:r>
          </a:p>
          <a:p>
            <a:pPr marL="514350" indent="-514350">
              <a:buFont typeface="+mj-lt"/>
              <a:buAutoNum type="arabicPeriod"/>
            </a:pPr>
            <a:r>
              <a:rPr lang="en-GB" dirty="0" smtClean="0"/>
              <a:t>Hybrid backwards selection based on variance and theory until the model converges</a:t>
            </a:r>
          </a:p>
          <a:p>
            <a:pPr lvl="1"/>
            <a:r>
              <a:rPr lang="en-GB" dirty="0" smtClean="0"/>
              <a:t>i.e., among the nuisance covariates, remove the component that accounts for the least variance; repeat as long as there are still nuisance covariates</a:t>
            </a:r>
          </a:p>
          <a:p>
            <a:pPr lvl="1"/>
            <a:r>
              <a:rPr lang="en-GB" dirty="0" smtClean="0"/>
              <a:t>Once nuisance covariates are all gone, remove the </a:t>
            </a:r>
            <a:r>
              <a:rPr lang="en-GB" dirty="0" smtClean="0"/>
              <a:t>intercept that </a:t>
            </a:r>
            <a:r>
              <a:rPr lang="en-GB" dirty="0" smtClean="0"/>
              <a:t>accounts for the least variance; repeat as long as there are </a:t>
            </a:r>
            <a:r>
              <a:rPr lang="en-GB" dirty="0" smtClean="0"/>
              <a:t>intercepts </a:t>
            </a:r>
            <a:endParaRPr lang="en-GB" dirty="0" smtClean="0"/>
          </a:p>
          <a:p>
            <a:pPr lvl="1"/>
            <a:r>
              <a:rPr lang="en-GB" dirty="0" smtClean="0"/>
              <a:t>Once </a:t>
            </a:r>
            <a:r>
              <a:rPr lang="en-GB" dirty="0" smtClean="0"/>
              <a:t>intercepts are gone, remove the uninteresting effects (e.g. main effects) in order of variance accounted for</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38</a:t>
            </a:fld>
            <a:endParaRPr lang="en-GB" dirty="0"/>
          </a:p>
        </p:txBody>
      </p:sp>
    </p:spTree>
    <p:extLst>
      <p:ext uri="{BB962C8B-B14F-4D97-AF65-F5344CB8AC3E}">
        <p14:creationId xmlns:p14="http://schemas.microsoft.com/office/powerpoint/2010/main" val="31073775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formula with only “1” only calculates an intercept</a:t>
            </a:r>
            <a:endParaRPr lang="en-GB" dirty="0"/>
          </a:p>
        </p:txBody>
      </p:sp>
      <p:sp>
        <p:nvSpPr>
          <p:cNvPr id="3" name="Content Placeholder 2"/>
          <p:cNvSpPr>
            <a:spLocks noGrp="1"/>
          </p:cNvSpPr>
          <p:nvPr>
            <p:ph idx="1"/>
          </p:nvPr>
        </p:nvSpPr>
        <p:spPr/>
        <p:txBody>
          <a:bodyPr/>
          <a:lstStyle/>
          <a:p>
            <a:r>
              <a:rPr lang="en-GB" dirty="0" smtClean="0"/>
              <a:t>That’s just another way of saying, a formula with only “1” just gives the mean</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4</a:t>
            </a:fld>
            <a:endParaRPr lang="en-GB" dirty="0"/>
          </a:p>
        </p:txBody>
      </p:sp>
      <p:pic>
        <p:nvPicPr>
          <p:cNvPr id="6" name="Picture 5"/>
          <p:cNvPicPr>
            <a:picLocks noChangeAspect="1"/>
          </p:cNvPicPr>
          <p:nvPr/>
        </p:nvPicPr>
        <p:blipFill>
          <a:blip r:embed="rId2"/>
          <a:stretch>
            <a:fillRect/>
          </a:stretch>
        </p:blipFill>
        <p:spPr>
          <a:xfrm>
            <a:off x="838200" y="2731879"/>
            <a:ext cx="10515600" cy="1394241"/>
          </a:xfrm>
          <a:prstGeom prst="rect">
            <a:avLst/>
          </a:prstGeom>
        </p:spPr>
      </p:pic>
    </p:spTree>
    <p:extLst>
      <p:ext uri="{BB962C8B-B14F-4D97-AF65-F5344CB8AC3E}">
        <p14:creationId xmlns:p14="http://schemas.microsoft.com/office/powerpoint/2010/main" val="1423091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Intercepts and random effects</a:t>
            </a:r>
            <a:endParaRPr lang="en-GB" dirty="0"/>
          </a:p>
        </p:txBody>
      </p:sp>
      <p:sp>
        <p:nvSpPr>
          <p:cNvPr id="3" name="Content Placeholder 2"/>
          <p:cNvSpPr>
            <a:spLocks noGrp="1"/>
          </p:cNvSpPr>
          <p:nvPr>
            <p:ph idx="1"/>
          </p:nvPr>
        </p:nvSpPr>
        <p:spPr/>
        <p:txBody>
          <a:bodyPr>
            <a:normAutofit lnSpcReduction="10000"/>
          </a:bodyPr>
          <a:lstStyle/>
          <a:p>
            <a:r>
              <a:rPr lang="en-GB" dirty="0" smtClean="0"/>
              <a:t>A random effect specification essentially means “For each level of the random effect, fit this formula”</a:t>
            </a:r>
          </a:p>
          <a:p>
            <a:endParaRPr lang="en-GB" dirty="0"/>
          </a:p>
          <a:p>
            <a:pPr marL="0" indent="0">
              <a:buNone/>
            </a:pPr>
            <a:r>
              <a:rPr lang="en-GB" dirty="0" err="1">
                <a:latin typeface="Courier New" panose="02070309020205020404" pitchFamily="49" charset="0"/>
                <a:cs typeface="Courier New" panose="02070309020205020404" pitchFamily="49" charset="0"/>
              </a:rPr>
              <a:t>l</a:t>
            </a:r>
            <a:r>
              <a:rPr lang="en-GB" dirty="0" err="1" smtClean="0">
                <a:latin typeface="Courier New" panose="02070309020205020404" pitchFamily="49" charset="0"/>
                <a:cs typeface="Courier New" panose="02070309020205020404" pitchFamily="49" charset="0"/>
              </a:rPr>
              <a:t>mer</a:t>
            </a:r>
            <a:r>
              <a:rPr lang="en-GB" dirty="0" smtClean="0">
                <a:latin typeface="Courier New" panose="02070309020205020404" pitchFamily="49" charset="0"/>
                <a:cs typeface="Courier New" panose="02070309020205020404" pitchFamily="49" charset="0"/>
              </a:rPr>
              <a:t>( RT ~ Class + (</a:t>
            </a:r>
            <a:r>
              <a:rPr lang="en-GB" dirty="0" err="1" smtClean="0">
                <a:latin typeface="Courier New" panose="02070309020205020404" pitchFamily="49" charset="0"/>
                <a:cs typeface="Courier New" panose="02070309020205020404" pitchFamily="49" charset="0"/>
              </a:rPr>
              <a:t>Class|Subject</a:t>
            </a:r>
            <a:r>
              <a:rPr lang="en-GB" dirty="0" smtClean="0">
                <a:latin typeface="Courier New" panose="02070309020205020404" pitchFamily="49" charset="0"/>
                <a:cs typeface="Courier New" panose="02070309020205020404" pitchFamily="49" charset="0"/>
              </a:rPr>
              <a:t>), </a:t>
            </a:r>
            <a:r>
              <a:rPr lang="en-GB" dirty="0" err="1" smtClean="0">
                <a:latin typeface="Courier New" panose="02070309020205020404" pitchFamily="49" charset="0"/>
                <a:cs typeface="Courier New" panose="02070309020205020404" pitchFamily="49" charset="0"/>
              </a:rPr>
              <a:t>lexdec</a:t>
            </a:r>
            <a:r>
              <a:rPr lang="en-GB" dirty="0" smtClean="0">
                <a:latin typeface="Courier New" panose="02070309020205020404" pitchFamily="49" charset="0"/>
                <a:cs typeface="Courier New" panose="02070309020205020404" pitchFamily="49" charset="0"/>
              </a:rPr>
              <a:t> )</a:t>
            </a:r>
          </a:p>
          <a:p>
            <a:r>
              <a:rPr lang="en-GB" dirty="0" smtClean="0"/>
              <a:t>== “Fit an effect of Class (and an intercept), plus estimate the different effects of Class (and different intercepts) for each subject” </a:t>
            </a:r>
          </a:p>
          <a:p>
            <a:endParaRPr lang="en-GB" dirty="0"/>
          </a:p>
          <a:p>
            <a:pPr marL="0" indent="0">
              <a:buNone/>
            </a:pPr>
            <a:r>
              <a:rPr lang="en-GB" dirty="0" err="1">
                <a:latin typeface="Courier New" panose="02070309020205020404" pitchFamily="49" charset="0"/>
                <a:cs typeface="Courier New" panose="02070309020205020404" pitchFamily="49" charset="0"/>
              </a:rPr>
              <a:t>lmer</a:t>
            </a:r>
            <a:r>
              <a:rPr lang="en-GB" dirty="0">
                <a:latin typeface="Courier New" panose="02070309020205020404" pitchFamily="49" charset="0"/>
                <a:cs typeface="Courier New" panose="02070309020205020404" pitchFamily="49" charset="0"/>
              </a:rPr>
              <a:t>( RT ~ Class + </a:t>
            </a:r>
            <a:r>
              <a:rPr lang="en-GB" dirty="0" smtClean="0">
                <a:latin typeface="Courier New" panose="02070309020205020404" pitchFamily="49" charset="0"/>
                <a:cs typeface="Courier New" panose="02070309020205020404" pitchFamily="49" charset="0"/>
              </a:rPr>
              <a:t>(1|Subject), </a:t>
            </a:r>
            <a:r>
              <a:rPr lang="en-GB" dirty="0" err="1">
                <a:latin typeface="Courier New" panose="02070309020205020404" pitchFamily="49" charset="0"/>
                <a:cs typeface="Courier New" panose="02070309020205020404" pitchFamily="49" charset="0"/>
              </a:rPr>
              <a:t>lexdec</a:t>
            </a:r>
            <a:r>
              <a:rPr lang="en-GB" dirty="0">
                <a:latin typeface="Courier New" panose="02070309020205020404" pitchFamily="49" charset="0"/>
                <a:cs typeface="Courier New" panose="02070309020205020404" pitchFamily="49" charset="0"/>
              </a:rPr>
              <a:t> )</a:t>
            </a:r>
          </a:p>
          <a:p>
            <a:r>
              <a:rPr lang="en-GB" dirty="0"/>
              <a:t>== “Fit an effect of </a:t>
            </a:r>
            <a:r>
              <a:rPr lang="en-GB" dirty="0" smtClean="0"/>
              <a:t>Class; allow each subject to have a different mean; </a:t>
            </a:r>
            <a:r>
              <a:rPr lang="en-GB" i="1" dirty="0" smtClean="0"/>
              <a:t>but assume every subject has the same effect of Class</a:t>
            </a:r>
            <a:r>
              <a:rPr lang="en-GB" dirty="0" smtClean="0"/>
              <a:t>”</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5</a:t>
            </a:fld>
            <a:endParaRPr lang="en-GB" dirty="0"/>
          </a:p>
        </p:txBody>
      </p:sp>
    </p:spTree>
    <p:extLst>
      <p:ext uri="{BB962C8B-B14F-4D97-AF65-F5344CB8AC3E}">
        <p14:creationId xmlns:p14="http://schemas.microsoft.com/office/powerpoint/2010/main" val="41664865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fld id="{88545141-B907-41E9-8841-47F1DE723F9C}" type="slidenum">
              <a:rPr lang="en-GB" smtClean="0"/>
              <a:pPr/>
              <a:t>6</a:t>
            </a:fld>
            <a:endParaRPr lang="en-GB" dirty="0"/>
          </a:p>
        </p:txBody>
      </p:sp>
      <p:pic>
        <p:nvPicPr>
          <p:cNvPr id="5" name="Picture 4"/>
          <p:cNvPicPr>
            <a:picLocks noChangeAspect="1"/>
          </p:cNvPicPr>
          <p:nvPr/>
        </p:nvPicPr>
        <p:blipFill>
          <a:blip r:embed="rId2"/>
          <a:stretch>
            <a:fillRect/>
          </a:stretch>
        </p:blipFill>
        <p:spPr>
          <a:xfrm>
            <a:off x="0" y="1777433"/>
            <a:ext cx="6581775" cy="3790950"/>
          </a:xfrm>
          <a:prstGeom prst="rect">
            <a:avLst/>
          </a:prstGeom>
        </p:spPr>
      </p:pic>
      <p:pic>
        <p:nvPicPr>
          <p:cNvPr id="7" name="Picture 6"/>
          <p:cNvPicPr>
            <a:picLocks noChangeAspect="1"/>
          </p:cNvPicPr>
          <p:nvPr/>
        </p:nvPicPr>
        <p:blipFill>
          <a:blip r:embed="rId3"/>
          <a:stretch>
            <a:fillRect/>
          </a:stretch>
        </p:blipFill>
        <p:spPr>
          <a:xfrm>
            <a:off x="6838950" y="1514475"/>
            <a:ext cx="5353050" cy="5343525"/>
          </a:xfrm>
          <a:prstGeom prst="rect">
            <a:avLst/>
          </a:prstGeom>
        </p:spPr>
      </p:pic>
      <p:sp>
        <p:nvSpPr>
          <p:cNvPr id="2" name="Title 1"/>
          <p:cNvSpPr>
            <a:spLocks noGrp="1"/>
          </p:cNvSpPr>
          <p:nvPr>
            <p:ph type="title"/>
          </p:nvPr>
        </p:nvSpPr>
        <p:spPr/>
        <p:txBody>
          <a:bodyPr>
            <a:normAutofit fontScale="90000"/>
          </a:bodyPr>
          <a:lstStyle/>
          <a:p>
            <a:r>
              <a:rPr lang="en-GB" dirty="0" smtClean="0"/>
              <a:t>But in traditional tests (e.g. ANOVA, dependent </a:t>
            </a:r>
            <a:r>
              <a:rPr lang="en-GB" i="1" dirty="0" smtClean="0"/>
              <a:t>t</a:t>
            </a:r>
            <a:r>
              <a:rPr lang="en-GB" dirty="0" smtClean="0"/>
              <a:t>-test) we allow different effects for each subject…</a:t>
            </a:r>
            <a:endParaRPr lang="en-GB" dirty="0"/>
          </a:p>
        </p:txBody>
      </p:sp>
    </p:spTree>
    <p:extLst>
      <p:ext uri="{BB962C8B-B14F-4D97-AF65-F5344CB8AC3E}">
        <p14:creationId xmlns:p14="http://schemas.microsoft.com/office/powerpoint/2010/main" val="20628560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Consequences of using only random intercepts (Barr et al., 2013)</a:t>
            </a:r>
            <a:endParaRPr lang="en-GB" dirty="0"/>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fld id="{88545141-B907-41E9-8841-47F1DE723F9C}" type="slidenum">
              <a:rPr lang="en-GB" smtClean="0"/>
              <a:pPr/>
              <a:t>7</a:t>
            </a:fld>
            <a:endParaRPr lang="en-GB" dirty="0"/>
          </a:p>
        </p:txBody>
      </p:sp>
      <p:pic>
        <p:nvPicPr>
          <p:cNvPr id="6" name="Picture 5"/>
          <p:cNvPicPr>
            <a:picLocks noChangeAspect="1"/>
          </p:cNvPicPr>
          <p:nvPr/>
        </p:nvPicPr>
        <p:blipFill>
          <a:blip r:embed="rId2"/>
          <a:stretch>
            <a:fillRect/>
          </a:stretch>
        </p:blipFill>
        <p:spPr>
          <a:xfrm>
            <a:off x="838200" y="1731964"/>
            <a:ext cx="10515600" cy="4715831"/>
          </a:xfrm>
          <a:prstGeom prst="rect">
            <a:avLst/>
          </a:prstGeom>
        </p:spPr>
      </p:pic>
      <p:sp>
        <p:nvSpPr>
          <p:cNvPr id="7" name="Rectangle 6"/>
          <p:cNvSpPr/>
          <p:nvPr/>
        </p:nvSpPr>
        <p:spPr>
          <a:xfrm>
            <a:off x="1219200" y="5500914"/>
            <a:ext cx="3947886" cy="56605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1211946" y="3490683"/>
            <a:ext cx="3947886" cy="1182917"/>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025888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Recommendation of Barr et al. (2013)</a:t>
            </a:r>
            <a:endParaRPr lang="en-GB" dirty="0"/>
          </a:p>
        </p:txBody>
      </p:sp>
      <p:sp>
        <p:nvSpPr>
          <p:cNvPr id="3" name="Content Placeholder 2"/>
          <p:cNvSpPr>
            <a:spLocks noGrp="1"/>
          </p:cNvSpPr>
          <p:nvPr>
            <p:ph idx="1"/>
          </p:nvPr>
        </p:nvSpPr>
        <p:spPr>
          <a:xfrm>
            <a:off x="838200" y="5167312"/>
            <a:ext cx="10515600" cy="1009650"/>
          </a:xfrm>
        </p:spPr>
        <p:txBody>
          <a:bodyPr/>
          <a:lstStyle/>
          <a:p>
            <a:r>
              <a:rPr lang="en-GB" i="1" dirty="0" smtClean="0"/>
              <a:t>Use the maximum random effect structure justified by the design</a:t>
            </a:r>
            <a:endParaRPr lang="en-GB" dirty="0" smtClean="0"/>
          </a:p>
          <a:p>
            <a:r>
              <a:rPr lang="en-GB" dirty="0" smtClean="0"/>
              <a:t>What does “justified by the design” mean?</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8</a:t>
            </a:fld>
            <a:endParaRPr lang="en-GB" dirty="0"/>
          </a:p>
        </p:txBody>
      </p:sp>
      <p:pic>
        <p:nvPicPr>
          <p:cNvPr id="5" name="Picture 4"/>
          <p:cNvPicPr>
            <a:picLocks noChangeAspect="1"/>
          </p:cNvPicPr>
          <p:nvPr/>
        </p:nvPicPr>
        <p:blipFill>
          <a:blip r:embed="rId2"/>
          <a:stretch>
            <a:fillRect/>
          </a:stretch>
        </p:blipFill>
        <p:spPr>
          <a:xfrm>
            <a:off x="2586037" y="1664610"/>
            <a:ext cx="7019925" cy="3238500"/>
          </a:xfrm>
          <a:prstGeom prst="rect">
            <a:avLst/>
          </a:prstGeom>
        </p:spPr>
      </p:pic>
    </p:spTree>
    <p:extLst>
      <p:ext uri="{BB962C8B-B14F-4D97-AF65-F5344CB8AC3E}">
        <p14:creationId xmlns:p14="http://schemas.microsoft.com/office/powerpoint/2010/main" val="2008400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random effects are justified by the design?</a:t>
            </a:r>
            <a:endParaRPr lang="en-GB" dirty="0"/>
          </a:p>
        </p:txBody>
      </p:sp>
      <p:sp>
        <p:nvSpPr>
          <p:cNvPr id="3" name="Content Placeholder 2"/>
          <p:cNvSpPr>
            <a:spLocks noGrp="1"/>
          </p:cNvSpPr>
          <p:nvPr>
            <p:ph idx="1"/>
          </p:nvPr>
        </p:nvSpPr>
        <p:spPr>
          <a:xfrm>
            <a:off x="435429" y="1690688"/>
            <a:ext cx="11625942" cy="4486275"/>
          </a:xfrm>
        </p:spPr>
        <p:txBody>
          <a:bodyPr>
            <a:normAutofit/>
          </a:bodyPr>
          <a:lstStyle/>
          <a:p>
            <a:pPr marL="0" indent="0">
              <a:buNone/>
            </a:pPr>
            <a:r>
              <a:rPr lang="en-GB" sz="2000" b="1" dirty="0" err="1">
                <a:latin typeface="Courier New" panose="02070309020205020404" pitchFamily="49" charset="0"/>
                <a:cs typeface="Courier New" panose="02070309020205020404" pitchFamily="49" charset="0"/>
              </a:rPr>
              <a:t>lmer</a:t>
            </a:r>
            <a:r>
              <a:rPr lang="en-GB" sz="2000" b="1" dirty="0">
                <a:latin typeface="Courier New" panose="02070309020205020404" pitchFamily="49" charset="0"/>
                <a:cs typeface="Courier New" panose="02070309020205020404" pitchFamily="49" charset="0"/>
              </a:rPr>
              <a:t>( RT ~ </a:t>
            </a:r>
            <a:r>
              <a:rPr lang="en-GB" sz="2000" b="1" dirty="0" err="1" smtClean="0">
                <a:solidFill>
                  <a:srgbClr val="0070C0"/>
                </a:solidFill>
                <a:latin typeface="Courier New" panose="02070309020205020404" pitchFamily="49" charset="0"/>
                <a:cs typeface="Courier New" panose="02070309020205020404" pitchFamily="49" charset="0"/>
              </a:rPr>
              <a:t>Class+Frequency</a:t>
            </a:r>
            <a:r>
              <a:rPr lang="en-GB" sz="2000" b="1" dirty="0" smtClean="0">
                <a:latin typeface="Courier New" panose="02070309020205020404" pitchFamily="49" charset="0"/>
                <a:cs typeface="Courier New" panose="02070309020205020404" pitchFamily="49" charset="0"/>
              </a:rPr>
              <a:t> </a:t>
            </a:r>
            <a:r>
              <a:rPr lang="en-GB" sz="2000" b="1" dirty="0">
                <a:latin typeface="Courier New" panose="02070309020205020404" pitchFamily="49" charset="0"/>
                <a:cs typeface="Courier New" panose="02070309020205020404" pitchFamily="49" charset="0"/>
              </a:rPr>
              <a:t>+ </a:t>
            </a:r>
            <a:r>
              <a:rPr lang="en-GB" sz="2000" b="1" dirty="0" smtClean="0">
                <a:latin typeface="Courier New" panose="02070309020205020404" pitchFamily="49" charset="0"/>
                <a:cs typeface="Courier New" panose="02070309020205020404" pitchFamily="49" charset="0"/>
              </a:rPr>
              <a:t>(</a:t>
            </a:r>
            <a:r>
              <a:rPr lang="en-GB" sz="2000" b="1" dirty="0" err="1" smtClean="0">
                <a:solidFill>
                  <a:srgbClr val="FF0000"/>
                </a:solidFill>
                <a:latin typeface="Courier New" panose="02070309020205020404" pitchFamily="49" charset="0"/>
                <a:cs typeface="Courier New" panose="02070309020205020404" pitchFamily="49" charset="0"/>
              </a:rPr>
              <a:t>Class+Frequency</a:t>
            </a:r>
            <a:r>
              <a:rPr lang="en-GB" sz="2000" b="1" dirty="0" err="1" smtClean="0">
                <a:latin typeface="Courier New" panose="02070309020205020404" pitchFamily="49" charset="0"/>
                <a:cs typeface="Courier New" panose="02070309020205020404" pitchFamily="49" charset="0"/>
              </a:rPr>
              <a:t>|Subject</a:t>
            </a:r>
            <a:r>
              <a:rPr lang="en-GB" sz="2000" b="1" dirty="0">
                <a:latin typeface="Courier New" panose="02070309020205020404" pitchFamily="49" charset="0"/>
                <a:cs typeface="Courier New" panose="02070309020205020404" pitchFamily="49" charset="0"/>
              </a:rPr>
              <a:t>) + (</a:t>
            </a:r>
            <a:r>
              <a:rPr lang="en-GB" sz="2000" b="1" dirty="0" smtClean="0">
                <a:solidFill>
                  <a:srgbClr val="FF0000"/>
                </a:solidFill>
                <a:latin typeface="Courier New" panose="02070309020205020404" pitchFamily="49" charset="0"/>
                <a:cs typeface="Courier New" panose="02070309020205020404" pitchFamily="49" charset="0"/>
              </a:rPr>
              <a:t>1</a:t>
            </a:r>
            <a:r>
              <a:rPr lang="en-GB" sz="2000" b="1" dirty="0" smtClean="0">
                <a:latin typeface="Courier New" panose="02070309020205020404" pitchFamily="49" charset="0"/>
                <a:cs typeface="Courier New" panose="02070309020205020404" pitchFamily="49" charset="0"/>
              </a:rPr>
              <a:t>|Word), </a:t>
            </a:r>
            <a:r>
              <a:rPr lang="en-GB" sz="2000" b="1" dirty="0" err="1">
                <a:latin typeface="Courier New" panose="02070309020205020404" pitchFamily="49" charset="0"/>
                <a:cs typeface="Courier New" panose="02070309020205020404" pitchFamily="49" charset="0"/>
              </a:rPr>
              <a:t>lexdec</a:t>
            </a:r>
            <a:r>
              <a:rPr lang="en-GB" sz="2000" b="1" dirty="0">
                <a:latin typeface="Courier New" panose="02070309020205020404" pitchFamily="49" charset="0"/>
                <a:cs typeface="Courier New" panose="02070309020205020404" pitchFamily="49" charset="0"/>
              </a:rPr>
              <a:t> </a:t>
            </a:r>
            <a:r>
              <a:rPr lang="en-GB" sz="2000" b="1" dirty="0" smtClean="0">
                <a:latin typeface="Courier New" panose="02070309020205020404" pitchFamily="49" charset="0"/>
                <a:cs typeface="Courier New" panose="02070309020205020404" pitchFamily="49" charset="0"/>
              </a:rPr>
              <a:t>)</a:t>
            </a:r>
          </a:p>
          <a:p>
            <a:pPr marL="0" indent="0">
              <a:buNone/>
            </a:pPr>
            <a:endParaRPr lang="en-GB" sz="2000" b="1" dirty="0" smtClean="0">
              <a:latin typeface="Courier New" panose="02070309020205020404" pitchFamily="49" charset="0"/>
              <a:cs typeface="Courier New" panose="02070309020205020404" pitchFamily="49" charset="0"/>
            </a:endParaRPr>
          </a:p>
          <a:p>
            <a:pPr marL="0" indent="0">
              <a:buNone/>
            </a:pPr>
            <a:endParaRPr lang="en-GB" sz="2000" b="1" dirty="0">
              <a:latin typeface="Courier New" panose="02070309020205020404" pitchFamily="49" charset="0"/>
              <a:cs typeface="Courier New" panose="02070309020205020404" pitchFamily="49" charset="0"/>
            </a:endParaRPr>
          </a:p>
          <a:p>
            <a:pPr marL="0" indent="0">
              <a:buNone/>
            </a:pPr>
            <a:endParaRPr lang="en-GB" sz="2000" b="1" dirty="0" smtClean="0">
              <a:latin typeface="Courier New" panose="02070309020205020404" pitchFamily="49" charset="0"/>
              <a:cs typeface="Courier New" panose="02070309020205020404" pitchFamily="49" charset="0"/>
            </a:endParaRPr>
          </a:p>
          <a:p>
            <a:pPr marL="0" indent="0">
              <a:buNone/>
            </a:pPr>
            <a:endParaRPr lang="en-GB" sz="2000" b="1" dirty="0">
              <a:latin typeface="Courier New" panose="02070309020205020404" pitchFamily="49" charset="0"/>
              <a:cs typeface="Courier New" panose="02070309020205020404" pitchFamily="49" charset="0"/>
            </a:endParaRPr>
          </a:p>
          <a:p>
            <a:pPr marL="0" indent="0">
              <a:buNone/>
            </a:pPr>
            <a:endParaRPr lang="en-GB" sz="2000" b="1" dirty="0" smtClean="0">
              <a:latin typeface="Courier New" panose="02070309020205020404" pitchFamily="49" charset="0"/>
              <a:cs typeface="Courier New" panose="02070309020205020404" pitchFamily="49" charset="0"/>
            </a:endParaRPr>
          </a:p>
          <a:p>
            <a:pPr marL="0" indent="0">
              <a:buNone/>
            </a:pPr>
            <a:endParaRPr lang="en-GB" sz="2000" b="1" dirty="0">
              <a:latin typeface="Courier New" panose="02070309020205020404" pitchFamily="49" charset="0"/>
              <a:cs typeface="Courier New" panose="02070309020205020404" pitchFamily="49" charset="0"/>
            </a:endParaRPr>
          </a:p>
          <a:p>
            <a:endParaRPr lang="en-GB" dirty="0" smtClean="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88545141-B907-41E9-8841-47F1DE723F9C}" type="slidenum">
              <a:rPr lang="en-GB" smtClean="0"/>
              <a:pPr/>
              <a:t>9</a:t>
            </a:fld>
            <a:endParaRPr lang="en-GB" dirty="0"/>
          </a:p>
        </p:txBody>
      </p:sp>
      <p:sp>
        <p:nvSpPr>
          <p:cNvPr id="5" name="Rectangle 4"/>
          <p:cNvSpPr/>
          <p:nvPr/>
        </p:nvSpPr>
        <p:spPr>
          <a:xfrm>
            <a:off x="1204685" y="2496244"/>
            <a:ext cx="6096000" cy="1015663"/>
          </a:xfrm>
          <a:prstGeom prst="rect">
            <a:avLst/>
          </a:prstGeom>
        </p:spPr>
        <p:txBody>
          <a:bodyPr>
            <a:spAutoFit/>
          </a:bodyPr>
          <a:lstStyle/>
          <a:p>
            <a:r>
              <a:rPr lang="en-GB" sz="2000" dirty="0">
                <a:solidFill>
                  <a:srgbClr val="FF0000"/>
                </a:solidFill>
                <a:cs typeface="Courier New" panose="02070309020205020404" pitchFamily="49" charset="0"/>
              </a:rPr>
              <a:t>It’s possible for different subjects to have different Class and Frequency </a:t>
            </a:r>
            <a:r>
              <a:rPr lang="en-GB" sz="2000" dirty="0" smtClean="0">
                <a:solidFill>
                  <a:srgbClr val="FF0000"/>
                </a:solidFill>
                <a:cs typeface="Courier New" panose="02070309020205020404" pitchFamily="49" charset="0"/>
              </a:rPr>
              <a:t>effects, since each subject sees trials of varying Class and Frequency</a:t>
            </a:r>
            <a:endParaRPr lang="en-GB" sz="2000" dirty="0">
              <a:solidFill>
                <a:srgbClr val="FF0000"/>
              </a:solidFill>
            </a:endParaRPr>
          </a:p>
        </p:txBody>
      </p:sp>
      <p:cxnSp>
        <p:nvCxnSpPr>
          <p:cNvPr id="7" name="Straight Arrow Connector 6"/>
          <p:cNvCxnSpPr/>
          <p:nvPr/>
        </p:nvCxnSpPr>
        <p:spPr>
          <a:xfrm flipV="1">
            <a:off x="5254171" y="2046518"/>
            <a:ext cx="682172" cy="36285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8069941" y="2518018"/>
            <a:ext cx="4129320" cy="1631216"/>
          </a:xfrm>
          <a:prstGeom prst="rect">
            <a:avLst/>
          </a:prstGeom>
        </p:spPr>
        <p:txBody>
          <a:bodyPr wrap="square">
            <a:spAutoFit/>
          </a:bodyPr>
          <a:lstStyle/>
          <a:p>
            <a:r>
              <a:rPr lang="en-GB" sz="2000" dirty="0" smtClean="0">
                <a:solidFill>
                  <a:srgbClr val="FF0000"/>
                </a:solidFill>
                <a:cs typeface="Courier New" panose="02070309020205020404" pitchFamily="49" charset="0"/>
              </a:rPr>
              <a:t>It’s </a:t>
            </a:r>
            <a:r>
              <a:rPr lang="en-GB" sz="2000" b="1" i="1" u="sng" dirty="0" smtClean="0">
                <a:solidFill>
                  <a:srgbClr val="FF0000"/>
                </a:solidFill>
                <a:cs typeface="Courier New" panose="02070309020205020404" pitchFamily="49" charset="0"/>
              </a:rPr>
              <a:t>NOT</a:t>
            </a:r>
            <a:r>
              <a:rPr lang="en-GB" sz="2000" dirty="0" smtClean="0">
                <a:solidFill>
                  <a:srgbClr val="FF0000"/>
                </a:solidFill>
                <a:cs typeface="Courier New" panose="02070309020205020404" pitchFamily="49" charset="0"/>
              </a:rPr>
              <a:t> possible for different items to have different Class and Frequency effects, since each item only ever occurs as one Class and one Frequency!</a:t>
            </a:r>
            <a:endParaRPr lang="en-GB" sz="2000" dirty="0">
              <a:solidFill>
                <a:srgbClr val="FF0000"/>
              </a:solidFill>
            </a:endParaRPr>
          </a:p>
        </p:txBody>
      </p:sp>
      <p:cxnSp>
        <p:nvCxnSpPr>
          <p:cNvPr id="9" name="Straight Arrow Connector 8"/>
          <p:cNvCxnSpPr/>
          <p:nvPr/>
        </p:nvCxnSpPr>
        <p:spPr>
          <a:xfrm flipH="1" flipV="1">
            <a:off x="9477829" y="2046518"/>
            <a:ext cx="551542" cy="3628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35429" y="4144739"/>
            <a:ext cx="11509828" cy="2308324"/>
          </a:xfrm>
          <a:prstGeom prst="rect">
            <a:avLst/>
          </a:prstGeom>
        </p:spPr>
        <p:txBody>
          <a:bodyPr wrap="square">
            <a:spAutoFit/>
          </a:bodyPr>
          <a:lstStyle/>
          <a:p>
            <a:pPr marL="285750" indent="-285750">
              <a:buFont typeface="Arial" panose="020B0604020202020204" pitchFamily="34" charset="0"/>
              <a:buChar char="•"/>
            </a:pPr>
            <a:r>
              <a:rPr lang="en-GB" sz="2400" dirty="0">
                <a:cs typeface="Courier New" panose="02070309020205020404" pitchFamily="49" charset="0"/>
              </a:rPr>
              <a:t>Random effects of Class and Frequency for Items would be meaningless, and should not be included.</a:t>
            </a:r>
          </a:p>
          <a:p>
            <a:pPr marL="285750" indent="-285750">
              <a:buFont typeface="Arial" panose="020B0604020202020204" pitchFamily="34" charset="0"/>
              <a:buChar char="•"/>
            </a:pPr>
            <a:r>
              <a:rPr lang="en-GB" sz="2400" dirty="0">
                <a:cs typeface="Courier New" panose="02070309020205020404" pitchFamily="49" charset="0"/>
              </a:rPr>
              <a:t>Bottom line: If a factor is </a:t>
            </a:r>
            <a:r>
              <a:rPr lang="en-GB" sz="2400" i="1" dirty="0">
                <a:cs typeface="Courier New" panose="02070309020205020404" pitchFamily="49" charset="0"/>
              </a:rPr>
              <a:t>between</a:t>
            </a:r>
            <a:r>
              <a:rPr lang="en-GB" sz="2400" dirty="0">
                <a:cs typeface="Courier New" panose="02070309020205020404" pitchFamily="49" charset="0"/>
              </a:rPr>
              <a:t>-items, don’t put in item-wise random slopes for it. Likewise for factors that are </a:t>
            </a:r>
            <a:r>
              <a:rPr lang="en-GB" sz="2400" i="1" dirty="0">
                <a:cs typeface="Courier New" panose="02070309020205020404" pitchFamily="49" charset="0"/>
              </a:rPr>
              <a:t>between</a:t>
            </a:r>
            <a:r>
              <a:rPr lang="en-GB" sz="2400" dirty="0">
                <a:cs typeface="Courier New" panose="02070309020205020404" pitchFamily="49" charset="0"/>
              </a:rPr>
              <a:t>-subjects.</a:t>
            </a:r>
          </a:p>
          <a:p>
            <a:pPr marL="742950" lvl="1" indent="-285750">
              <a:buFont typeface="Arial" panose="020B0604020202020204" pitchFamily="34" charset="0"/>
              <a:buChar char="•"/>
            </a:pPr>
            <a:r>
              <a:rPr lang="en-GB" sz="2400" b="1" i="1" u="sng" dirty="0">
                <a:solidFill>
                  <a:srgbClr val="7030A0"/>
                </a:solidFill>
                <a:cs typeface="Courier New" panose="02070309020205020404" pitchFamily="49" charset="0"/>
              </a:rPr>
              <a:t>WARNING</a:t>
            </a:r>
            <a:r>
              <a:rPr lang="en-GB" sz="2400" dirty="0">
                <a:cs typeface="Courier New" panose="02070309020205020404" pitchFamily="49" charset="0"/>
              </a:rPr>
              <a:t>: But R </a:t>
            </a:r>
            <a:r>
              <a:rPr lang="en-GB" sz="2400" dirty="0" smtClean="0">
                <a:cs typeface="Courier New" panose="02070309020205020404" pitchFamily="49" charset="0"/>
              </a:rPr>
              <a:t>often won’t </a:t>
            </a:r>
            <a:r>
              <a:rPr lang="en-GB" sz="2400" dirty="0">
                <a:cs typeface="Courier New" panose="02070309020205020404" pitchFamily="49" charset="0"/>
              </a:rPr>
              <a:t>complain if you include these! So be careful and don’t rely on R to catch unreasonable models for you.</a:t>
            </a:r>
          </a:p>
        </p:txBody>
      </p:sp>
    </p:spTree>
    <p:extLst>
      <p:ext uri="{BB962C8B-B14F-4D97-AF65-F5344CB8AC3E}">
        <p14:creationId xmlns:p14="http://schemas.microsoft.com/office/powerpoint/2010/main" val="40834551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6494</TotalTime>
  <Words>1928</Words>
  <Application>Microsoft Office PowerPoint</Application>
  <PresentationFormat>Widescreen</PresentationFormat>
  <Paragraphs>201</Paragraphs>
  <Slides>38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Courier New</vt:lpstr>
      <vt:lpstr>Office Theme</vt:lpstr>
      <vt:lpstr>3. The dreaded maximal random effects</vt:lpstr>
      <vt:lpstr>PowerPoint Presentation</vt:lpstr>
      <vt:lpstr>Reminder: what random effects are</vt:lpstr>
      <vt:lpstr>A formula with only “1” only calculates an intercept</vt:lpstr>
      <vt:lpstr>Intercepts and random effects</vt:lpstr>
      <vt:lpstr>But in traditional tests (e.g. ANOVA, dependent t-test) we allow different effects for each subject…</vt:lpstr>
      <vt:lpstr>Consequences of using only random intercepts (Barr et al., 2013)</vt:lpstr>
      <vt:lpstr>Recommendation of Barr et al. (2013)</vt:lpstr>
      <vt:lpstr>What random effects are justified by the design?</vt:lpstr>
      <vt:lpstr>Pop quiz: What random effects to include?</vt:lpstr>
      <vt:lpstr>Let’s try fitting a maximal random effects model now…</vt:lpstr>
      <vt:lpstr>Convergence failures</vt:lpstr>
      <vt:lpstr>Ways to deal with convergence failure</vt:lpstr>
      <vt:lpstr>Diagnosing convergence failures</vt:lpstr>
      <vt:lpstr>Issues with the data or the model</vt:lpstr>
      <vt:lpstr>Powering up the lmer algorithm</vt:lpstr>
      <vt:lpstr>Powering up the lmer algorithm (2)</vt:lpstr>
      <vt:lpstr>PowerPoint Presentation</vt:lpstr>
      <vt:lpstr>Simplifying the random effects structure</vt:lpstr>
      <vt:lpstr>References on model simplification: Barr et al. (2013), Bates et al. (submitted), Jaeger (2011)</vt:lpstr>
      <vt:lpstr>Model simplification strategies</vt:lpstr>
      <vt:lpstr>Random effect correlations</vt:lpstr>
      <vt:lpstr>Removing random effect correlations: when the random slopes are continuous</vt:lpstr>
      <vt:lpstr>Removing random effect correlations: when the random slopes are categorical</vt:lpstr>
      <vt:lpstr>PowerPoint Presentation</vt:lpstr>
      <vt:lpstr>PowerPoint Presentation</vt:lpstr>
      <vt:lpstr>Random effects of interest vs. nuisance covariates</vt:lpstr>
      <vt:lpstr>Random slopes vs. random intercepts</vt:lpstr>
      <vt:lpstr>Effects of interest</vt:lpstr>
      <vt:lpstr>Removing higher-order interactions</vt:lpstr>
      <vt:lpstr>Removing higher-order interactions</vt:lpstr>
      <vt:lpstr>Data-driven selection algorithms</vt:lpstr>
      <vt:lpstr>Selection: forward vs. backward</vt:lpstr>
      <vt:lpstr>Backward selection gives better power and type I error rates</vt:lpstr>
      <vt:lpstr>Selection based on significance or variance</vt:lpstr>
      <vt:lpstr>PowerPoint Presentation</vt:lpstr>
      <vt:lpstr>One last trick: bootstrapping</vt:lpstr>
      <vt:lpstr>My recommended procedure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Politzer-Ahles</dc:creator>
  <cp:lastModifiedBy>POLITZER-AHLES, Stephen [CBS]</cp:lastModifiedBy>
  <cp:revision>167</cp:revision>
  <dcterms:created xsi:type="dcterms:W3CDTF">2016-05-12T12:29:11Z</dcterms:created>
  <dcterms:modified xsi:type="dcterms:W3CDTF">2016-11-15T02:46:32Z</dcterms:modified>
</cp:coreProperties>
</file>