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83" r:id="rId3"/>
    <p:sldId id="358"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51" r:id="rId20"/>
    <p:sldId id="352" r:id="rId21"/>
    <p:sldId id="353" r:id="rId22"/>
    <p:sldId id="355" r:id="rId23"/>
    <p:sldId id="356" r:id="rId24"/>
    <p:sldId id="3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738" y="66"/>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CA14E-EE3B-48BC-BF99-6E9E1411F4CC}" type="datetimeFigureOut">
              <a:rPr lang="en-GB" smtClean="0"/>
              <a:t>25/05/2016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A951A-B7C8-44B4-8A3B-12BE92479F8F}" type="slidenum">
              <a:rPr lang="en-GB" smtClean="0"/>
              <a:t>‹#›</a:t>
            </a:fld>
            <a:endParaRPr lang="en-GB"/>
          </a:p>
        </p:txBody>
      </p:sp>
    </p:spTree>
    <p:extLst>
      <p:ext uri="{BB962C8B-B14F-4D97-AF65-F5344CB8AC3E}">
        <p14:creationId xmlns:p14="http://schemas.microsoft.com/office/powerpoint/2010/main" val="310969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81A951A-B7C8-44B4-8A3B-12BE92479F8F}" type="slidenum">
              <a:rPr lang="en-GB" smtClean="0"/>
              <a:t>6</a:t>
            </a:fld>
            <a:endParaRPr lang="en-GB"/>
          </a:p>
        </p:txBody>
      </p:sp>
    </p:spTree>
    <p:extLst>
      <p:ext uri="{BB962C8B-B14F-4D97-AF65-F5344CB8AC3E}">
        <p14:creationId xmlns:p14="http://schemas.microsoft.com/office/powerpoint/2010/main" val="371294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04243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6056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76818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38200" y="6356350"/>
            <a:ext cx="2743200" cy="365125"/>
          </a:xfrm>
        </p:spPr>
        <p:txBody>
          <a:bodyPr/>
          <a:lstStyle>
            <a:lvl1pPr algn="l">
              <a:defRPr/>
            </a:lvl1pPr>
          </a:lstStyle>
          <a:p>
            <a:fld id="{88545141-B907-41E9-8841-47F1DE723F9C}" type="slidenum">
              <a:rPr lang="en-GB" smtClean="0"/>
              <a:pPr/>
              <a:t>‹#›</a:t>
            </a:fld>
            <a:endParaRPr lang="en-GB" dirty="0"/>
          </a:p>
        </p:txBody>
      </p:sp>
    </p:spTree>
    <p:extLst>
      <p:ext uri="{BB962C8B-B14F-4D97-AF65-F5344CB8AC3E}">
        <p14:creationId xmlns:p14="http://schemas.microsoft.com/office/powerpoint/2010/main" val="79260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7216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15732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13977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83702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67819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49635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58099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45141-B907-41E9-8841-47F1DE723F9C}" type="slidenum">
              <a:rPr lang="en-GB" smtClean="0"/>
              <a:t>‹#›</a:t>
            </a:fld>
            <a:endParaRPr lang="en-GB"/>
          </a:p>
        </p:txBody>
      </p:sp>
    </p:spTree>
    <p:extLst>
      <p:ext uri="{BB962C8B-B14F-4D97-AF65-F5344CB8AC3E}">
        <p14:creationId xmlns:p14="http://schemas.microsoft.com/office/powerpoint/2010/main" val="227154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users.ox.ac.uk/~cpgl0080/UCL_R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ickstarter.com/projects/1474588473/barbarplots" TargetMode="External"/><Relationship Id="rId2" Type="http://schemas.openxmlformats.org/officeDocument/2006/relationships/hyperlink" Target="https://pagepiccinini.com/2016/02/23/boxplots-vs-barplots/"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varianceexplained.org/r/why-I-use-ggplot2/" TargetMode="External"/><Relationship Id="rId2" Type="http://schemas.openxmlformats.org/officeDocument/2006/relationships/hyperlink" Target="http://simplystatistics.org/2016/02/11/why-i-dont-use-ggplot2/"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571516"/>
            <a:ext cx="9144000" cy="1655762"/>
          </a:xfrm>
        </p:spPr>
        <p:txBody>
          <a:bodyPr/>
          <a:lstStyle/>
          <a:p>
            <a:r>
              <a:rPr lang="en-GB" dirty="0" smtClean="0"/>
              <a:t>UCL Linguistics workshop on mixed-effects modelling in R</a:t>
            </a:r>
          </a:p>
          <a:p>
            <a:r>
              <a:rPr lang="en-GB" dirty="0" smtClean="0"/>
              <a:t>18-20 May 2016</a:t>
            </a:r>
            <a:endParaRPr lang="en-GB" dirty="0"/>
          </a:p>
        </p:txBody>
      </p:sp>
      <p:sp>
        <p:nvSpPr>
          <p:cNvPr id="4" name="Title 3"/>
          <p:cNvSpPr>
            <a:spLocks noGrp="1"/>
          </p:cNvSpPr>
          <p:nvPr>
            <p:ph type="ctrTitle"/>
          </p:nvPr>
        </p:nvSpPr>
        <p:spPr/>
        <p:txBody>
          <a:bodyPr/>
          <a:lstStyle/>
          <a:p>
            <a:endParaRPr lang="en-GB"/>
          </a:p>
        </p:txBody>
      </p:sp>
      <p:pic>
        <p:nvPicPr>
          <p:cNvPr id="5" name="Picture 4"/>
          <p:cNvPicPr>
            <a:picLocks noChangeAspect="1"/>
          </p:cNvPicPr>
          <p:nvPr/>
        </p:nvPicPr>
        <p:blipFill>
          <a:blip r:embed="rId2"/>
          <a:stretch>
            <a:fillRect/>
          </a:stretch>
        </p:blipFill>
        <p:spPr>
          <a:xfrm>
            <a:off x="2447925" y="236731"/>
            <a:ext cx="7296150" cy="5343525"/>
          </a:xfrm>
          <a:prstGeom prst="rect">
            <a:avLst/>
          </a:prstGeom>
        </p:spPr>
      </p:pic>
    </p:spTree>
    <p:extLst>
      <p:ext uri="{BB962C8B-B14F-4D97-AF65-F5344CB8AC3E}">
        <p14:creationId xmlns:p14="http://schemas.microsoft.com/office/powerpoint/2010/main" val="142156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10</a:t>
            </a:fld>
            <a:endParaRPr lang="en-GB" dirty="0"/>
          </a:p>
        </p:txBody>
      </p:sp>
      <p:pic>
        <p:nvPicPr>
          <p:cNvPr id="3074" name="Picture 2" descr="Untitl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381350"/>
            <a:ext cx="5353050" cy="5343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Plotting the between-subject CI on each condition is misleading…</a:t>
            </a:r>
            <a:endParaRPr lang="en-GB" dirty="0"/>
          </a:p>
        </p:txBody>
      </p:sp>
    </p:spTree>
    <p:extLst>
      <p:ext uri="{BB962C8B-B14F-4D97-AF65-F5344CB8AC3E}">
        <p14:creationId xmlns:p14="http://schemas.microsoft.com/office/powerpoint/2010/main" val="2751424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 want in a within-subjects CI</a:t>
            </a:r>
            <a:endParaRPr lang="en-GB" dirty="0"/>
          </a:p>
        </p:txBody>
      </p:sp>
      <p:sp>
        <p:nvSpPr>
          <p:cNvPr id="3" name="Content Placeholder 2"/>
          <p:cNvSpPr>
            <a:spLocks noGrp="1"/>
          </p:cNvSpPr>
          <p:nvPr>
            <p:ph idx="1"/>
          </p:nvPr>
        </p:nvSpPr>
        <p:spPr/>
        <p:txBody>
          <a:bodyPr/>
          <a:lstStyle/>
          <a:p>
            <a:r>
              <a:rPr lang="en-GB" dirty="0" smtClean="0"/>
              <a:t>Ignores between-participant variance in the individual condition; captures between-participant variance in the </a:t>
            </a:r>
            <a:r>
              <a:rPr lang="en-GB" i="1" dirty="0" smtClean="0"/>
              <a:t>effects</a:t>
            </a:r>
            <a:endParaRPr lang="en-GB" dirty="0" smtClean="0"/>
          </a:p>
          <a:p>
            <a:endParaRPr lang="en-GB" dirty="0"/>
          </a:p>
          <a:p>
            <a:r>
              <a:rPr lang="en-GB" dirty="0" smtClean="0"/>
              <a:t>Allows for somewhat arbitrary comparisons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11</a:t>
            </a:fld>
            <a:endParaRPr lang="en-GB" dirty="0"/>
          </a:p>
        </p:txBody>
      </p:sp>
    </p:spTree>
    <p:extLst>
      <p:ext uri="{BB962C8B-B14F-4D97-AF65-F5344CB8AC3E}">
        <p14:creationId xmlns:p14="http://schemas.microsoft.com/office/powerpoint/2010/main" val="1051440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504543" cy="4351338"/>
          </a:xfrm>
        </p:spPr>
        <p:txBody>
          <a:bodyPr>
            <a:normAutofit fontScale="92500" lnSpcReduction="20000"/>
          </a:bodyPr>
          <a:lstStyle/>
          <a:p>
            <a:r>
              <a:rPr lang="en-GB" dirty="0" smtClean="0"/>
              <a:t>As we saw above, this is straightforward and accurate</a:t>
            </a:r>
          </a:p>
          <a:p>
            <a:r>
              <a:rPr lang="en-GB" dirty="0" smtClean="0"/>
              <a:t>But with complex designs it can become clunky. </a:t>
            </a:r>
          </a:p>
          <a:p>
            <a:pPr lvl="1"/>
            <a:r>
              <a:rPr lang="en-GB" dirty="0" smtClean="0"/>
              <a:t>Here we’ve only plotted two differences: the Boundedness simple effect at each level of Quantifier.</a:t>
            </a:r>
          </a:p>
          <a:p>
            <a:pPr lvl="1"/>
            <a:r>
              <a:rPr lang="en-GB" dirty="0" smtClean="0"/>
              <a:t>We could also have plotted:</a:t>
            </a:r>
          </a:p>
          <a:p>
            <a:pPr lvl="2"/>
            <a:r>
              <a:rPr lang="en-GB" dirty="0" smtClean="0"/>
              <a:t>Quantifier simple effect at each level of Boundedness</a:t>
            </a:r>
          </a:p>
          <a:p>
            <a:pPr lvl="2"/>
            <a:r>
              <a:rPr lang="en-GB" dirty="0" smtClean="0"/>
              <a:t>Each main effect</a:t>
            </a:r>
          </a:p>
          <a:p>
            <a:pPr lvl="2"/>
            <a:r>
              <a:rPr lang="en-GB" dirty="0" smtClean="0"/>
              <a:t>The interaction</a:t>
            </a:r>
          </a:p>
          <a:p>
            <a:pPr lvl="1"/>
            <a:r>
              <a:rPr lang="en-GB" dirty="0" smtClean="0"/>
              <a:t>For more complex designs it gets out of hand quickly (imagine a 2×2×4 design…)</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12</a:t>
            </a:fld>
            <a:endParaRPr lang="en-GB" dirty="0"/>
          </a:p>
        </p:txBody>
      </p:sp>
      <p:pic>
        <p:nvPicPr>
          <p:cNvPr id="2050" name="Picture 2" descr="Untitl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1514474"/>
            <a:ext cx="5353050" cy="5343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GB" dirty="0" smtClean="0"/>
              <a:t>One solution: plotting between-subject CIs around the </a:t>
            </a:r>
            <a:r>
              <a:rPr lang="en-GB" i="1" dirty="0" smtClean="0"/>
              <a:t>differences</a:t>
            </a:r>
            <a:r>
              <a:rPr lang="en-GB" dirty="0" smtClean="0"/>
              <a:t> instead of the condition means </a:t>
            </a:r>
            <a:endParaRPr lang="en-GB" dirty="0"/>
          </a:p>
        </p:txBody>
      </p:sp>
    </p:spTree>
    <p:extLst>
      <p:ext uri="{BB962C8B-B14F-4D97-AF65-F5344CB8AC3E}">
        <p14:creationId xmlns:p14="http://schemas.microsoft.com/office/powerpoint/2010/main" val="951765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solution: </a:t>
            </a:r>
            <a:r>
              <a:rPr lang="en-GB" b="1" u="sng" dirty="0" smtClean="0"/>
              <a:t>within-subject CIs</a:t>
            </a:r>
            <a:r>
              <a:rPr lang="en-GB" dirty="0" smtClean="0"/>
              <a:t> </a:t>
            </a:r>
            <a:endParaRPr lang="en-GB" dirty="0"/>
          </a:p>
        </p:txBody>
      </p:sp>
      <p:sp>
        <p:nvSpPr>
          <p:cNvPr id="3" name="Content Placeholder 2"/>
          <p:cNvSpPr>
            <a:spLocks noGrp="1"/>
          </p:cNvSpPr>
          <p:nvPr>
            <p:ph idx="1"/>
          </p:nvPr>
        </p:nvSpPr>
        <p:spPr/>
        <p:txBody>
          <a:bodyPr/>
          <a:lstStyle/>
          <a:p>
            <a:r>
              <a:rPr lang="en-GB" dirty="0" smtClean="0"/>
              <a:t>Essential reading: Loftus &amp; Masson (1994), </a:t>
            </a:r>
            <a:r>
              <a:rPr lang="en-GB" dirty="0" err="1" smtClean="0"/>
              <a:t>Cousineau</a:t>
            </a:r>
            <a:r>
              <a:rPr lang="en-GB" dirty="0" smtClean="0"/>
              <a:t> (2005), Morey (2008)</a:t>
            </a:r>
          </a:p>
          <a:p>
            <a:endParaRPr lang="en-GB" dirty="0"/>
          </a:p>
          <a:p>
            <a:r>
              <a:rPr lang="en-GB" dirty="0" smtClean="0"/>
              <a:t>These involve various calculations to yield confidence intervals that are meaningful for within-subject comparisons</a:t>
            </a:r>
          </a:p>
          <a:p>
            <a:endParaRPr lang="en-GB" dirty="0"/>
          </a:p>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13</a:t>
            </a:fld>
            <a:endParaRPr lang="en-GB" dirty="0"/>
          </a:p>
        </p:txBody>
      </p:sp>
    </p:spTree>
    <p:extLst>
      <p:ext uri="{BB962C8B-B14F-4D97-AF65-F5344CB8AC3E}">
        <p14:creationId xmlns:p14="http://schemas.microsoft.com/office/powerpoint/2010/main" val="1953571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Cousineau</a:t>
            </a:r>
            <a:r>
              <a:rPr lang="en-GB" dirty="0" smtClean="0"/>
              <a:t>-Morey CI</a:t>
            </a:r>
            <a:endParaRPr lang="en-GB" dirty="0"/>
          </a:p>
        </p:txBody>
      </p:sp>
      <p:sp>
        <p:nvSpPr>
          <p:cNvPr id="3" name="Content Placeholder 2"/>
          <p:cNvSpPr>
            <a:spLocks noGrp="1"/>
          </p:cNvSpPr>
          <p:nvPr>
            <p:ph idx="1"/>
          </p:nvPr>
        </p:nvSpPr>
        <p:spPr/>
        <p:txBody>
          <a:bodyPr/>
          <a:lstStyle/>
          <a:p>
            <a:r>
              <a:rPr lang="en-GB" dirty="0" smtClean="0"/>
              <a:t>For each condition for each subject, subtract the subject’s mean and add the grand mean</a:t>
            </a:r>
          </a:p>
          <a:p>
            <a:pPr lvl="1"/>
            <a:r>
              <a:rPr lang="en-GB" dirty="0" smtClean="0"/>
              <a:t>After this, all subjects have the same mean and the SD represents between-condition variance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14</a:t>
            </a:fld>
            <a:endParaRPr lang="en-GB" dirty="0"/>
          </a:p>
        </p:txBody>
      </p:sp>
      <p:pic>
        <p:nvPicPr>
          <p:cNvPr id="6" name="Picture 5"/>
          <p:cNvPicPr>
            <a:picLocks noChangeAspect="1"/>
          </p:cNvPicPr>
          <p:nvPr/>
        </p:nvPicPr>
        <p:blipFill>
          <a:blip r:embed="rId2"/>
          <a:stretch>
            <a:fillRect/>
          </a:stretch>
        </p:blipFill>
        <p:spPr>
          <a:xfrm>
            <a:off x="2275" y="3933370"/>
            <a:ext cx="3021426" cy="2422979"/>
          </a:xfrm>
          <a:prstGeom prst="rect">
            <a:avLst/>
          </a:prstGeom>
        </p:spPr>
      </p:pic>
      <p:pic>
        <p:nvPicPr>
          <p:cNvPr id="7" name="Picture 6"/>
          <p:cNvPicPr>
            <a:picLocks noChangeAspect="1"/>
          </p:cNvPicPr>
          <p:nvPr/>
        </p:nvPicPr>
        <p:blipFill>
          <a:blip r:embed="rId3"/>
          <a:stretch>
            <a:fillRect/>
          </a:stretch>
        </p:blipFill>
        <p:spPr>
          <a:xfrm>
            <a:off x="3023701" y="3820248"/>
            <a:ext cx="3240369" cy="2649221"/>
          </a:xfrm>
          <a:prstGeom prst="rect">
            <a:avLst/>
          </a:prstGeom>
        </p:spPr>
      </p:pic>
      <p:pic>
        <p:nvPicPr>
          <p:cNvPr id="8" name="Picture 7"/>
          <p:cNvPicPr>
            <a:picLocks noChangeAspect="1"/>
          </p:cNvPicPr>
          <p:nvPr/>
        </p:nvPicPr>
        <p:blipFill>
          <a:blip r:embed="rId4"/>
          <a:stretch>
            <a:fillRect/>
          </a:stretch>
        </p:blipFill>
        <p:spPr>
          <a:xfrm>
            <a:off x="6147958" y="3864036"/>
            <a:ext cx="3262263" cy="2561643"/>
          </a:xfrm>
          <a:prstGeom prst="rect">
            <a:avLst/>
          </a:prstGeom>
        </p:spPr>
      </p:pic>
      <p:pic>
        <p:nvPicPr>
          <p:cNvPr id="9" name="Picture 8"/>
          <p:cNvPicPr>
            <a:picLocks noChangeAspect="1"/>
          </p:cNvPicPr>
          <p:nvPr/>
        </p:nvPicPr>
        <p:blipFill>
          <a:blip r:embed="rId5"/>
          <a:stretch>
            <a:fillRect/>
          </a:stretch>
        </p:blipFill>
        <p:spPr>
          <a:xfrm>
            <a:off x="9286969" y="3957197"/>
            <a:ext cx="3060926" cy="2411639"/>
          </a:xfrm>
          <a:prstGeom prst="rect">
            <a:avLst/>
          </a:prstGeom>
        </p:spPr>
      </p:pic>
      <p:sp>
        <p:nvSpPr>
          <p:cNvPr id="10" name="TextBox 9"/>
          <p:cNvSpPr txBox="1"/>
          <p:nvPr/>
        </p:nvSpPr>
        <p:spPr>
          <a:xfrm>
            <a:off x="6264070" y="6398232"/>
            <a:ext cx="3605644" cy="369332"/>
          </a:xfrm>
          <a:prstGeom prst="rect">
            <a:avLst/>
          </a:prstGeom>
          <a:noFill/>
        </p:spPr>
        <p:txBody>
          <a:bodyPr wrap="square" rtlCol="0">
            <a:spAutoFit/>
          </a:bodyPr>
          <a:lstStyle/>
          <a:p>
            <a:r>
              <a:rPr lang="en-GB" i="1" dirty="0" smtClean="0"/>
              <a:t>Loftus &amp; Masson (1994)</a:t>
            </a:r>
            <a:endParaRPr lang="en-GB" i="1" dirty="0"/>
          </a:p>
        </p:txBody>
      </p:sp>
    </p:spTree>
    <p:extLst>
      <p:ext uri="{BB962C8B-B14F-4D97-AF65-F5344CB8AC3E}">
        <p14:creationId xmlns:p14="http://schemas.microsoft.com/office/powerpoint/2010/main" val="4050386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Cousineau</a:t>
            </a:r>
            <a:r>
              <a:rPr lang="en-GB" dirty="0" smtClean="0"/>
              <a:t>-Morey CI</a:t>
            </a:r>
            <a:endParaRPr lang="en-GB" dirty="0"/>
          </a:p>
        </p:txBody>
      </p:sp>
      <p:sp>
        <p:nvSpPr>
          <p:cNvPr id="3" name="Content Placeholder 2"/>
          <p:cNvSpPr>
            <a:spLocks noGrp="1"/>
          </p:cNvSpPr>
          <p:nvPr>
            <p:ph idx="1"/>
          </p:nvPr>
        </p:nvSpPr>
        <p:spPr/>
        <p:txBody>
          <a:bodyPr/>
          <a:lstStyle/>
          <a:p>
            <a:r>
              <a:rPr lang="en-GB" dirty="0" smtClean="0"/>
              <a:t>After normalizing the participants’ condition means, compute the CI using the usual formula, and multiply by a correction factor ( </a:t>
            </a:r>
            <a:r>
              <a:rPr lang="en-GB" b="1" dirty="0" err="1" smtClean="0">
                <a:solidFill>
                  <a:srgbClr val="FF0000"/>
                </a:solidFill>
                <a:latin typeface="Courier New" panose="02070309020205020404" pitchFamily="49" charset="0"/>
                <a:cs typeface="Courier New" panose="02070309020205020404" pitchFamily="49" charset="0"/>
              </a:rPr>
              <a:t>sqrt</a:t>
            </a:r>
            <a:r>
              <a:rPr lang="en-GB" b="1" dirty="0" smtClean="0">
                <a:solidFill>
                  <a:srgbClr val="FF0000"/>
                </a:solidFill>
                <a:latin typeface="Courier New" panose="02070309020205020404" pitchFamily="49" charset="0"/>
                <a:cs typeface="Courier New" panose="02070309020205020404" pitchFamily="49" charset="0"/>
              </a:rPr>
              <a:t>(K/(K-1))</a:t>
            </a:r>
            <a:r>
              <a:rPr lang="en-GB" dirty="0" smtClean="0"/>
              <a:t>, where K is the number of conditions )</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15</a:t>
            </a:fld>
            <a:endParaRPr lang="en-GB" dirty="0"/>
          </a:p>
        </p:txBody>
      </p:sp>
    </p:spTree>
    <p:extLst>
      <p:ext uri="{BB962C8B-B14F-4D97-AF65-F5344CB8AC3E}">
        <p14:creationId xmlns:p14="http://schemas.microsoft.com/office/powerpoint/2010/main" val="3576029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16</a:t>
            </a:fld>
            <a:endParaRPr lang="en-GB" dirty="0"/>
          </a:p>
        </p:txBody>
      </p:sp>
      <p:pic>
        <p:nvPicPr>
          <p:cNvPr id="4100" name="Picture 4" descr="Untitl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265236"/>
            <a:ext cx="5353050" cy="5343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err="1" smtClean="0"/>
              <a:t>Cousineau</a:t>
            </a:r>
            <a:r>
              <a:rPr lang="en-GB" dirty="0" smtClean="0"/>
              <a:t>-Morey CIs</a:t>
            </a:r>
            <a:endParaRPr lang="en-GB" dirty="0"/>
          </a:p>
        </p:txBody>
      </p:sp>
    </p:spTree>
    <p:extLst>
      <p:ext uri="{BB962C8B-B14F-4D97-AF65-F5344CB8AC3E}">
        <p14:creationId xmlns:p14="http://schemas.microsoft.com/office/powerpoint/2010/main" val="3873886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Caveats (1)</a:t>
            </a:r>
            <a:endParaRPr lang="en-GB" dirty="0"/>
          </a:p>
        </p:txBody>
      </p:sp>
      <p:sp>
        <p:nvSpPr>
          <p:cNvPr id="3" name="Content Placeholder 2"/>
          <p:cNvSpPr>
            <a:spLocks noGrp="1"/>
          </p:cNvSpPr>
          <p:nvPr>
            <p:ph idx="1"/>
          </p:nvPr>
        </p:nvSpPr>
        <p:spPr>
          <a:xfrm>
            <a:off x="838200" y="1825625"/>
            <a:ext cx="5867400" cy="4351338"/>
          </a:xfrm>
        </p:spPr>
        <p:txBody>
          <a:bodyPr/>
          <a:lstStyle/>
          <a:p>
            <a:r>
              <a:rPr lang="en-GB" dirty="0" smtClean="0"/>
              <a:t>With complex designs these still might not be appropriate; it depends on the comparisons you want to illustrate</a:t>
            </a:r>
          </a:p>
          <a:p>
            <a:pPr lvl="1"/>
            <a:r>
              <a:rPr lang="en-GB" dirty="0" smtClean="0"/>
              <a:t>E.g., for a mixed design, you might want between-subject (traditional) CIs around the condition means, and condition differences (with between-subject CIs) plotted separately. i.e., this plot might be reasonable if Quantifier is a between-subjects factor</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17</a:t>
            </a:fld>
            <a:endParaRPr lang="en-GB" dirty="0"/>
          </a:p>
        </p:txBody>
      </p:sp>
      <p:pic>
        <p:nvPicPr>
          <p:cNvPr id="5" name="Picture 2" descr="Untitl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1514474"/>
            <a:ext cx="5353050" cy="53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902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Caveats (2)</a:t>
            </a:r>
            <a:endParaRPr lang="en-GB" dirty="0"/>
          </a:p>
        </p:txBody>
      </p:sp>
      <p:sp>
        <p:nvSpPr>
          <p:cNvPr id="3" name="Content Placeholder 2"/>
          <p:cNvSpPr>
            <a:spLocks noGrp="1"/>
          </p:cNvSpPr>
          <p:nvPr>
            <p:ph idx="1"/>
          </p:nvPr>
        </p:nvSpPr>
        <p:spPr/>
        <p:txBody>
          <a:bodyPr/>
          <a:lstStyle/>
          <a:p>
            <a:r>
              <a:rPr lang="en-GB" dirty="0" err="1" smtClean="0"/>
              <a:t>Cousineau</a:t>
            </a:r>
            <a:r>
              <a:rPr lang="en-GB" dirty="0" smtClean="0"/>
              <a:t>-Morey CIs  involve aggregating over items for each subject (or over subjects for each item, in theory)</a:t>
            </a:r>
          </a:p>
          <a:p>
            <a:pPr lvl="1"/>
            <a:r>
              <a:rPr lang="en-GB" dirty="0" smtClean="0"/>
              <a:t>So they’re not showing quite the same thing as what we test with mixed-effect statistics</a:t>
            </a:r>
          </a:p>
          <a:p>
            <a:pPr lvl="1"/>
            <a:r>
              <a:rPr lang="en-GB" dirty="0" smtClean="0"/>
              <a:t>The best way to represent within-subject CIs for mixed effect models seems to be still under debate</a:t>
            </a:r>
          </a:p>
          <a:p>
            <a:pPr lvl="1"/>
            <a:r>
              <a:rPr lang="en-GB" dirty="0" smtClean="0"/>
              <a:t>When in doubt, make your dataset available (if possible)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18</a:t>
            </a:fld>
            <a:endParaRPr lang="en-GB" dirty="0"/>
          </a:p>
        </p:txBody>
      </p:sp>
    </p:spTree>
    <p:extLst>
      <p:ext uri="{BB962C8B-B14F-4D97-AF65-F5344CB8AC3E}">
        <p14:creationId xmlns:p14="http://schemas.microsoft.com/office/powerpoint/2010/main" val="3033660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759325"/>
            <a:ext cx="10515599" cy="5583596"/>
          </a:xfrm>
        </p:spPr>
      </p:pic>
      <p:sp>
        <p:nvSpPr>
          <p:cNvPr id="4" name="Slide Number Placeholder 3"/>
          <p:cNvSpPr>
            <a:spLocks noGrp="1"/>
          </p:cNvSpPr>
          <p:nvPr>
            <p:ph type="sldNum" sz="quarter" idx="12"/>
          </p:nvPr>
        </p:nvSpPr>
        <p:spPr/>
        <p:txBody>
          <a:bodyPr/>
          <a:lstStyle/>
          <a:p>
            <a:fld id="{88545141-B907-41E9-8841-47F1DE723F9C}" type="slidenum">
              <a:rPr lang="en-GB" smtClean="0"/>
              <a:pPr/>
              <a:t>19</a:t>
            </a:fld>
            <a:endParaRPr lang="en-GB" dirty="0"/>
          </a:p>
        </p:txBody>
      </p:sp>
    </p:spTree>
    <p:extLst>
      <p:ext uri="{BB962C8B-B14F-4D97-AF65-F5344CB8AC3E}">
        <p14:creationId xmlns:p14="http://schemas.microsoft.com/office/powerpoint/2010/main" val="22374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Code at:</a:t>
            </a:r>
          </a:p>
          <a:p>
            <a:pPr marL="0" indent="0">
              <a:buNone/>
            </a:pPr>
            <a:endParaRPr lang="en-GB" dirty="0"/>
          </a:p>
          <a:p>
            <a:pPr marL="0" indent="0" algn="ctr">
              <a:buNone/>
            </a:pPr>
            <a:r>
              <a:rPr lang="en-GB" dirty="0">
                <a:hlinkClick r:id="rId2"/>
              </a:rPr>
              <a:t>http://users.ox.ac.uk/~cpgl0080/UCL_Rworkshop/</a:t>
            </a:r>
            <a:endParaRPr lang="en-GB" dirty="0"/>
          </a:p>
          <a:p>
            <a:pPr marL="0" indent="0" algn="ctr">
              <a:buNone/>
            </a:pPr>
            <a:endParaRPr lang="en-GB" dirty="0" smtClean="0"/>
          </a:p>
        </p:txBody>
      </p:sp>
      <p:sp>
        <p:nvSpPr>
          <p:cNvPr id="4" name="Slide Number Placeholder 3"/>
          <p:cNvSpPr>
            <a:spLocks noGrp="1"/>
          </p:cNvSpPr>
          <p:nvPr>
            <p:ph type="sldNum" sz="quarter" idx="12"/>
          </p:nvPr>
        </p:nvSpPr>
        <p:spPr/>
        <p:txBody>
          <a:bodyPr/>
          <a:lstStyle/>
          <a:p>
            <a:fld id="{88545141-B907-41E9-8841-47F1DE723F9C}" type="slidenum">
              <a:rPr lang="en-GB" smtClean="0"/>
              <a:pPr/>
              <a:t>2</a:t>
            </a:fld>
            <a:endParaRPr lang="en-GB" dirty="0"/>
          </a:p>
        </p:txBody>
      </p:sp>
    </p:spTree>
    <p:extLst>
      <p:ext uri="{BB962C8B-B14F-4D97-AF65-F5344CB8AC3E}">
        <p14:creationId xmlns:p14="http://schemas.microsoft.com/office/powerpoint/2010/main" val="4272460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20</a:t>
            </a:fld>
            <a:endParaRPr lang="en-GB" dirty="0"/>
          </a:p>
        </p:txBody>
      </p:sp>
      <p:pic>
        <p:nvPicPr>
          <p:cNvPr id="5" name="Picture 4"/>
          <p:cNvPicPr>
            <a:picLocks noChangeAspect="1"/>
          </p:cNvPicPr>
          <p:nvPr/>
        </p:nvPicPr>
        <p:blipFill>
          <a:blip r:embed="rId2"/>
          <a:stretch>
            <a:fillRect/>
          </a:stretch>
        </p:blipFill>
        <p:spPr>
          <a:xfrm>
            <a:off x="3419475" y="757237"/>
            <a:ext cx="5353050" cy="5343525"/>
          </a:xfrm>
          <a:prstGeom prst="rect">
            <a:avLst/>
          </a:prstGeom>
        </p:spPr>
      </p:pic>
    </p:spTree>
    <p:extLst>
      <p:ext uri="{BB962C8B-B14F-4D97-AF65-F5344CB8AC3E}">
        <p14:creationId xmlns:p14="http://schemas.microsoft.com/office/powerpoint/2010/main" val="1308756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Plotting philosophy</a:t>
            </a:r>
            <a:endParaRPr lang="en-GB" dirty="0"/>
          </a:p>
        </p:txBody>
      </p:sp>
      <p:sp>
        <p:nvSpPr>
          <p:cNvPr id="3" name="Content Placeholder 2"/>
          <p:cNvSpPr>
            <a:spLocks noGrp="1"/>
          </p:cNvSpPr>
          <p:nvPr>
            <p:ph idx="1"/>
          </p:nvPr>
        </p:nvSpPr>
        <p:spPr>
          <a:xfrm>
            <a:off x="838200" y="1825625"/>
            <a:ext cx="7956801" cy="4351338"/>
          </a:xfrm>
        </p:spPr>
        <p:txBody>
          <a:bodyPr>
            <a:normAutofit lnSpcReduction="10000"/>
          </a:bodyPr>
          <a:lstStyle/>
          <a:p>
            <a:r>
              <a:rPr lang="en-GB" dirty="0" smtClean="0"/>
              <a:t>While we often use bar plots, we probably ought to use plots that give more information about the distribution of our data</a:t>
            </a:r>
          </a:p>
          <a:p>
            <a:pPr lvl="1"/>
            <a:r>
              <a:rPr lang="en-GB" dirty="0">
                <a:hlinkClick r:id="rId2"/>
              </a:rPr>
              <a:t>https://pagepiccinini.com/2016/02/23/boxplots-vs-barplots</a:t>
            </a:r>
            <a:r>
              <a:rPr lang="en-GB" dirty="0" smtClean="0">
                <a:hlinkClick r:id="rId2"/>
              </a:rPr>
              <a:t>/</a:t>
            </a:r>
            <a:r>
              <a:rPr lang="en-GB" dirty="0" smtClean="0"/>
              <a:t> (source of this figure)</a:t>
            </a:r>
          </a:p>
          <a:p>
            <a:pPr lvl="1"/>
            <a:r>
              <a:rPr lang="en-GB" dirty="0">
                <a:hlinkClick r:id="rId3"/>
              </a:rPr>
              <a:t>https://</a:t>
            </a:r>
            <a:r>
              <a:rPr lang="en-GB" dirty="0" smtClean="0">
                <a:hlinkClick r:id="rId3"/>
              </a:rPr>
              <a:t>www.kickstarter.com/projects/1474588473/barbarplots</a:t>
            </a:r>
            <a:endParaRPr lang="en-GB" dirty="0" smtClean="0"/>
          </a:p>
          <a:p>
            <a:endParaRPr lang="en-GB" dirty="0"/>
          </a:p>
          <a:p>
            <a:r>
              <a:rPr lang="en-GB" dirty="0" smtClean="0"/>
              <a:t>However, this is not a blanket condemnation of all bar plots; there are still some cases where </a:t>
            </a:r>
            <a:r>
              <a:rPr lang="en-GB" dirty="0" err="1" smtClean="0"/>
              <a:t>barplots</a:t>
            </a:r>
            <a:r>
              <a:rPr lang="en-GB" dirty="0" smtClean="0"/>
              <a:t> are appropriate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21</a:t>
            </a:fld>
            <a:endParaRPr lang="en-GB" dirty="0"/>
          </a:p>
        </p:txBody>
      </p:sp>
      <p:pic>
        <p:nvPicPr>
          <p:cNvPr id="1026" name="Picture 2" descr="https://pagepiccinini.files.wordpress.com/2016/02/barplot_psa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5001" y="0"/>
            <a:ext cx="3396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05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452"/>
            <a:ext cx="10515600" cy="5459511"/>
          </a:xfrm>
        </p:spPr>
        <p:txBody>
          <a:bodyPr>
            <a:normAutofit fontScale="92500" lnSpcReduction="10000"/>
          </a:bodyPr>
          <a:lstStyle/>
          <a:p>
            <a:pPr marL="0" indent="0">
              <a:buNone/>
            </a:pPr>
            <a:r>
              <a:rPr lang="en-GB" dirty="0" smtClean="0"/>
              <a:t>“Showing </a:t>
            </a:r>
            <a:r>
              <a:rPr lang="en-GB" dirty="0"/>
              <a:t>or summarizing the distribution can be a useful way to put your cards on the table for readers to see that you are not trying to hide or obfuscate any unusual outliers or strange trends. Especially in the language sciences we often deal with small effect sizes and larger </a:t>
            </a:r>
            <a:r>
              <a:rPr lang="en-GB" dirty="0" err="1"/>
              <a:t>intersubject</a:t>
            </a:r>
            <a:r>
              <a:rPr lang="en-GB" dirty="0"/>
              <a:t> or </a:t>
            </a:r>
            <a:r>
              <a:rPr lang="en-GB" dirty="0" err="1"/>
              <a:t>interitem</a:t>
            </a:r>
            <a:r>
              <a:rPr lang="en-GB" dirty="0"/>
              <a:t> variability, and if we plot the entire distribution the effect is hard to see (as in the example you posted above). Luckily, there are many compromises that can be made - for example, plot a grand mean, along with (less visually prominent) subject means, so that the variability in the data is more apparent</a:t>
            </a:r>
            <a:r>
              <a:rPr lang="en-GB" dirty="0" smtClean="0"/>
              <a:t>.”</a:t>
            </a:r>
          </a:p>
          <a:p>
            <a:pPr marL="0" indent="0">
              <a:buNone/>
            </a:pPr>
            <a:r>
              <a:rPr lang="en-GB" dirty="0" smtClean="0"/>
              <a:t>Rory Turnbull (p.c.)</a:t>
            </a:r>
          </a:p>
          <a:p>
            <a:pPr marL="0" indent="0">
              <a:buNone/>
            </a:pPr>
            <a:endParaRPr lang="en-GB" dirty="0"/>
          </a:p>
          <a:p>
            <a:r>
              <a:rPr lang="en-GB" dirty="0" smtClean="0"/>
              <a:t>Bottom line: there’s usually no hard-and-fast answer about what plot is best; the important thing is to think (rather than just always making the same kind of plot out of habit) about what is important to show based on your research question, and how it makes the most sense to show it</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22</a:t>
            </a:fld>
            <a:endParaRPr lang="en-GB" dirty="0"/>
          </a:p>
        </p:txBody>
      </p:sp>
    </p:spTree>
    <p:extLst>
      <p:ext uri="{BB962C8B-B14F-4D97-AF65-F5344CB8AC3E}">
        <p14:creationId xmlns:p14="http://schemas.microsoft.com/office/powerpoint/2010/main" val="4287484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 U NO ggplot2?</a:t>
            </a:r>
            <a:endParaRPr lang="en-GB" dirty="0"/>
          </a:p>
        </p:txBody>
      </p:sp>
      <p:sp>
        <p:nvSpPr>
          <p:cNvPr id="3" name="Content Placeholder 2"/>
          <p:cNvSpPr>
            <a:spLocks noGrp="1"/>
          </p:cNvSpPr>
          <p:nvPr>
            <p:ph idx="1"/>
          </p:nvPr>
        </p:nvSpPr>
        <p:spPr>
          <a:xfrm>
            <a:off x="838200" y="1825625"/>
            <a:ext cx="6181578" cy="4351338"/>
          </a:xfrm>
        </p:spPr>
        <p:txBody>
          <a:bodyPr/>
          <a:lstStyle/>
          <a:p>
            <a:r>
              <a:rPr lang="en-GB" dirty="0" smtClean="0"/>
              <a:t>“Why I don’t use </a:t>
            </a:r>
            <a:r>
              <a:rPr lang="en-GB" dirty="0"/>
              <a:t>ggplot2” </a:t>
            </a:r>
            <a:r>
              <a:rPr lang="en-GB" dirty="0">
                <a:hlinkClick r:id="rId2"/>
              </a:rPr>
              <a:t>http://simplystatistics.org/2016/02/11/why-i-dont-use-ggplot2</a:t>
            </a:r>
            <a:r>
              <a:rPr lang="en-GB" dirty="0" smtClean="0">
                <a:hlinkClick r:id="rId2"/>
              </a:rPr>
              <a:t>/</a:t>
            </a:r>
            <a:endParaRPr lang="en-GB" dirty="0" smtClean="0"/>
          </a:p>
          <a:p>
            <a:r>
              <a:rPr lang="en-GB" dirty="0" smtClean="0"/>
              <a:t>“Why I </a:t>
            </a:r>
            <a:r>
              <a:rPr lang="en-GB" dirty="0"/>
              <a:t>use ggplot2” </a:t>
            </a:r>
            <a:r>
              <a:rPr lang="en-GB" dirty="0">
                <a:hlinkClick r:id="rId3"/>
              </a:rPr>
              <a:t>http://varianceexplained.org/r/why-I-use-ggplot2</a:t>
            </a:r>
            <a:r>
              <a:rPr lang="en-GB" dirty="0" smtClean="0">
                <a:hlinkClick r:id="rId3"/>
              </a:rPr>
              <a:t>/</a:t>
            </a:r>
            <a:endParaRPr lang="en-GB" dirty="0" smtClean="0"/>
          </a:p>
        </p:txBody>
      </p:sp>
      <p:sp>
        <p:nvSpPr>
          <p:cNvPr id="4" name="Slide Number Placeholder 3"/>
          <p:cNvSpPr>
            <a:spLocks noGrp="1"/>
          </p:cNvSpPr>
          <p:nvPr>
            <p:ph type="sldNum" sz="quarter" idx="12"/>
          </p:nvPr>
        </p:nvSpPr>
        <p:spPr/>
        <p:txBody>
          <a:bodyPr/>
          <a:lstStyle/>
          <a:p>
            <a:fld id="{88545141-B907-41E9-8841-47F1DE723F9C}" type="slidenum">
              <a:rPr lang="en-GB" smtClean="0"/>
              <a:pPr/>
              <a:t>23</a:t>
            </a:fld>
            <a:endParaRPr lang="en-GB" dirty="0"/>
          </a:p>
        </p:txBody>
      </p:sp>
      <p:pic>
        <p:nvPicPr>
          <p:cNvPr id="5" name="Picture 4"/>
          <p:cNvPicPr>
            <a:picLocks noChangeAspect="1"/>
          </p:cNvPicPr>
          <p:nvPr/>
        </p:nvPicPr>
        <p:blipFill>
          <a:blip r:embed="rId4"/>
          <a:stretch>
            <a:fillRect/>
          </a:stretch>
        </p:blipFill>
        <p:spPr>
          <a:xfrm>
            <a:off x="7123454" y="1690688"/>
            <a:ext cx="4810125" cy="3533775"/>
          </a:xfrm>
          <a:prstGeom prst="rect">
            <a:avLst/>
          </a:prstGeom>
        </p:spPr>
      </p:pic>
    </p:spTree>
    <p:extLst>
      <p:ext uri="{BB962C8B-B14F-4D97-AF65-F5344CB8AC3E}">
        <p14:creationId xmlns:p14="http://schemas.microsoft.com/office/powerpoint/2010/main" val="4138326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or not using ggplot2 is fine either way</a:t>
            </a:r>
            <a:endParaRPr lang="en-GB" dirty="0"/>
          </a:p>
        </p:txBody>
      </p:sp>
      <p:sp>
        <p:nvSpPr>
          <p:cNvPr id="3" name="Content Placeholder 2"/>
          <p:cNvSpPr>
            <a:spLocks noGrp="1"/>
          </p:cNvSpPr>
          <p:nvPr>
            <p:ph idx="1"/>
          </p:nvPr>
        </p:nvSpPr>
        <p:spPr/>
        <p:txBody>
          <a:bodyPr>
            <a:normAutofit/>
          </a:bodyPr>
          <a:lstStyle/>
          <a:p>
            <a:r>
              <a:rPr lang="en-GB" dirty="0" smtClean="0"/>
              <a:t>Neither {base} nor {ggplot2} produces publication-quality figures right out the gates; figures always need some tweaking based on the context in which they’ll be presented (for example, fat lines and big text for slide presentations)</a:t>
            </a:r>
          </a:p>
          <a:p>
            <a:r>
              <a:rPr lang="en-GB" dirty="0" smtClean="0"/>
              <a:t>ggplot2 can usually do things with less code if you take the defaults (but </a:t>
            </a:r>
            <a:r>
              <a:rPr lang="en-GB" dirty="0" smtClean="0"/>
              <a:t>maybe sometimes </a:t>
            </a:r>
            <a:r>
              <a:rPr lang="en-GB" dirty="0" smtClean="0"/>
              <a:t>the defaults can be limiting)</a:t>
            </a:r>
          </a:p>
          <a:p>
            <a:r>
              <a:rPr lang="en-GB" dirty="0" smtClean="0"/>
              <a:t>Having to manually figure out all the right numbers in {base} is useful for understanding what you’re actually doing (but this argument is somewhat hypocritical because even {base} is a shortcut relative to, e.g., making your figures with a pen and ruler like it’s 1960)</a:t>
            </a:r>
          </a:p>
        </p:txBody>
      </p:sp>
      <p:sp>
        <p:nvSpPr>
          <p:cNvPr id="4" name="Slide Number Placeholder 3"/>
          <p:cNvSpPr>
            <a:spLocks noGrp="1"/>
          </p:cNvSpPr>
          <p:nvPr>
            <p:ph type="sldNum" sz="quarter" idx="12"/>
          </p:nvPr>
        </p:nvSpPr>
        <p:spPr/>
        <p:txBody>
          <a:bodyPr/>
          <a:lstStyle/>
          <a:p>
            <a:fld id="{88545141-B907-41E9-8841-47F1DE723F9C}" type="slidenum">
              <a:rPr lang="en-GB" smtClean="0"/>
              <a:pPr/>
              <a:t>24</a:t>
            </a:fld>
            <a:endParaRPr lang="en-GB" dirty="0"/>
          </a:p>
        </p:txBody>
      </p:sp>
    </p:spTree>
    <p:extLst>
      <p:ext uri="{BB962C8B-B14F-4D97-AF65-F5344CB8AC3E}">
        <p14:creationId xmlns:p14="http://schemas.microsoft.com/office/powerpoint/2010/main" val="3640906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Confidence intervals</a:t>
            </a:r>
            <a:endParaRPr lang="en-GB" dirty="0"/>
          </a:p>
        </p:txBody>
      </p:sp>
      <p:sp>
        <p:nvSpPr>
          <p:cNvPr id="6" name="Text Placeholder 5"/>
          <p:cNvSpPr>
            <a:spLocks noGrp="1"/>
          </p:cNvSpPr>
          <p:nvPr>
            <p:ph type="body" idx="1"/>
          </p:nvPr>
        </p:nvSpPr>
        <p:spPr/>
        <p:txBody>
          <a:bodyPr/>
          <a:lstStyle/>
          <a:p>
            <a:r>
              <a:rPr lang="en-GB" dirty="0" smtClean="0"/>
              <a:t>(</a:t>
            </a:r>
            <a:r>
              <a:rPr lang="en-GB" dirty="0"/>
              <a:t>see also http://users.ox.ac.uk/~</a:t>
            </a:r>
            <a:r>
              <a:rPr lang="en-GB" dirty="0" smtClean="0"/>
              <a:t>cpgl0080/confidenceintervals.html)</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a:t>
            </a:fld>
            <a:endParaRPr lang="en-GB" dirty="0"/>
          </a:p>
        </p:txBody>
      </p:sp>
    </p:spTree>
    <p:extLst>
      <p:ext uri="{BB962C8B-B14F-4D97-AF65-F5344CB8AC3E}">
        <p14:creationId xmlns:p14="http://schemas.microsoft.com/office/powerpoint/2010/main" val="2767835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examples: what do error bars mean?</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4</a:t>
            </a:fld>
            <a:endParaRPr lang="en-GB" dirty="0"/>
          </a:p>
        </p:txBody>
      </p:sp>
      <p:pic>
        <p:nvPicPr>
          <p:cNvPr id="5" name="Picture 4"/>
          <p:cNvPicPr>
            <a:picLocks noChangeAspect="1"/>
          </p:cNvPicPr>
          <p:nvPr/>
        </p:nvPicPr>
        <p:blipFill>
          <a:blip r:embed="rId2"/>
          <a:stretch>
            <a:fillRect/>
          </a:stretch>
        </p:blipFill>
        <p:spPr>
          <a:xfrm>
            <a:off x="838201" y="1825625"/>
            <a:ext cx="5691806" cy="3747861"/>
          </a:xfrm>
          <a:prstGeom prst="rect">
            <a:avLst/>
          </a:prstGeom>
        </p:spPr>
      </p:pic>
      <p:pic>
        <p:nvPicPr>
          <p:cNvPr id="6" name="Picture 5"/>
          <p:cNvPicPr>
            <a:picLocks noChangeAspect="1"/>
          </p:cNvPicPr>
          <p:nvPr/>
        </p:nvPicPr>
        <p:blipFill>
          <a:blip r:embed="rId3"/>
          <a:stretch>
            <a:fillRect/>
          </a:stretch>
        </p:blipFill>
        <p:spPr>
          <a:xfrm>
            <a:off x="6529197" y="1825626"/>
            <a:ext cx="4824603" cy="3385004"/>
          </a:xfrm>
          <a:prstGeom prst="rect">
            <a:avLst/>
          </a:prstGeom>
        </p:spPr>
      </p:pic>
    </p:spTree>
    <p:extLst>
      <p:ext uri="{BB962C8B-B14F-4D97-AF65-F5344CB8AC3E}">
        <p14:creationId xmlns:p14="http://schemas.microsoft.com/office/powerpoint/2010/main" val="2512612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plots are commonly used for…</a:t>
            </a:r>
            <a:endParaRPr lang="en-GB" dirty="0"/>
          </a:p>
        </p:txBody>
      </p:sp>
      <p:sp>
        <p:nvSpPr>
          <p:cNvPr id="3" name="Content Placeholder 2"/>
          <p:cNvSpPr>
            <a:spLocks noGrp="1"/>
          </p:cNvSpPr>
          <p:nvPr>
            <p:ph idx="1"/>
          </p:nvPr>
        </p:nvSpPr>
        <p:spPr/>
        <p:txBody>
          <a:bodyPr>
            <a:normAutofit fontScale="92500"/>
          </a:bodyPr>
          <a:lstStyle/>
          <a:p>
            <a:r>
              <a:rPr lang="en-GB" dirty="0" smtClean="0"/>
              <a:t>±2 SE</a:t>
            </a:r>
          </a:p>
          <a:p>
            <a:r>
              <a:rPr lang="en-GB" dirty="0" smtClean="0"/>
              <a:t>±1 SE</a:t>
            </a:r>
          </a:p>
          <a:p>
            <a:r>
              <a:rPr lang="en-GB" dirty="0" smtClean="0"/>
              <a:t>95% CI</a:t>
            </a:r>
          </a:p>
          <a:p>
            <a:r>
              <a:rPr lang="en-GB" dirty="0" smtClean="0"/>
              <a:t>±1 SD</a:t>
            </a:r>
          </a:p>
          <a:p>
            <a:r>
              <a:rPr lang="en-GB" dirty="0" smtClean="0"/>
              <a:t>Standard error of all conditions</a:t>
            </a:r>
          </a:p>
          <a:p>
            <a:endParaRPr lang="en-GB" dirty="0"/>
          </a:p>
          <a:p>
            <a:endParaRPr lang="en-GB" dirty="0" smtClean="0"/>
          </a:p>
          <a:p>
            <a:r>
              <a:rPr lang="en-GB" dirty="0" smtClean="0"/>
              <a:t>If you want readers to make inferences about which bars are significantly different, then the best is the 95% CI (Cumming &amp; Finch, 2005)</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5</a:t>
            </a:fld>
            <a:endParaRPr lang="en-GB" dirty="0"/>
          </a:p>
        </p:txBody>
      </p:sp>
    </p:spTree>
    <p:extLst>
      <p:ext uri="{BB962C8B-B14F-4D97-AF65-F5344CB8AC3E}">
        <p14:creationId xmlns:p14="http://schemas.microsoft.com/office/powerpoint/2010/main" val="134882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formula for SE and CIs</a:t>
            </a:r>
            <a:endParaRPr lang="en-GB" dirty="0"/>
          </a:p>
        </p:txBody>
      </p:sp>
      <p:sp>
        <p:nvSpPr>
          <p:cNvPr id="3" name="Content Placeholder 2"/>
          <p:cNvSpPr>
            <a:spLocks noGrp="1"/>
          </p:cNvSpPr>
          <p:nvPr>
            <p:ph idx="1"/>
          </p:nvPr>
        </p:nvSpPr>
        <p:spPr/>
        <p:txBody>
          <a:bodyPr/>
          <a:lstStyle/>
          <a:p>
            <a:r>
              <a:rPr lang="en-GB" b="1" u="sng" dirty="0" smtClean="0"/>
              <a:t>SE</a:t>
            </a:r>
            <a:r>
              <a:rPr lang="en-GB" dirty="0" smtClean="0"/>
              <a:t>: SD / </a:t>
            </a:r>
            <a:r>
              <a:rPr lang="en-GB" dirty="0" err="1" smtClean="0"/>
              <a:t>sqrt</a:t>
            </a:r>
            <a:r>
              <a:rPr lang="en-GB" dirty="0" smtClean="0"/>
              <a:t>(N)</a:t>
            </a:r>
          </a:p>
          <a:p>
            <a:endParaRPr lang="en-GB" dirty="0"/>
          </a:p>
          <a:p>
            <a:r>
              <a:rPr lang="en-GB" b="1" u="sng" dirty="0" smtClean="0"/>
              <a:t>CI</a:t>
            </a:r>
            <a:r>
              <a:rPr lang="en-GB" dirty="0" smtClean="0"/>
              <a:t>: mean ± </a:t>
            </a:r>
            <a:r>
              <a:rPr lang="en-GB" i="1" dirty="0" err="1" smtClean="0"/>
              <a:t>t</a:t>
            </a:r>
            <a:r>
              <a:rPr lang="en-GB" baseline="-25000" dirty="0" err="1" smtClean="0"/>
              <a:t>crit</a:t>
            </a:r>
            <a:r>
              <a:rPr lang="en-GB" dirty="0" smtClean="0"/>
              <a:t> * SE</a:t>
            </a:r>
          </a:p>
          <a:p>
            <a:endParaRPr lang="en-GB" dirty="0"/>
          </a:p>
          <a:p>
            <a:pPr marL="0" indent="0">
              <a:buNone/>
            </a:pPr>
            <a:r>
              <a:rPr lang="en-GB" dirty="0" smtClean="0"/>
              <a:t>Important caveat: this is a CI across subjects; it’s useful for between-subject comparisons but not for within-subject comparisons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6</a:t>
            </a:fld>
            <a:endParaRPr lang="en-GB" dirty="0"/>
          </a:p>
        </p:txBody>
      </p:sp>
    </p:spTree>
    <p:extLst>
      <p:ext uri="{BB962C8B-B14F-4D97-AF65-F5344CB8AC3E}">
        <p14:creationId xmlns:p14="http://schemas.microsoft.com/office/powerpoint/2010/main" val="2337187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CIs for between-group comparisons have straightforward interpretations</a:t>
            </a:r>
            <a:endParaRPr lang="en-GB" dirty="0"/>
          </a:p>
        </p:txBody>
      </p:sp>
      <p:sp>
        <p:nvSpPr>
          <p:cNvPr id="3" name="Content Placeholder 2"/>
          <p:cNvSpPr>
            <a:spLocks noGrp="1"/>
          </p:cNvSpPr>
          <p:nvPr>
            <p:ph idx="1"/>
          </p:nvPr>
        </p:nvSpPr>
        <p:spPr>
          <a:xfrm>
            <a:off x="838200" y="1825625"/>
            <a:ext cx="6273800" cy="4351338"/>
          </a:xfrm>
        </p:spPr>
        <p:txBody>
          <a:bodyPr/>
          <a:lstStyle/>
          <a:p>
            <a:r>
              <a:rPr lang="en-GB" dirty="0" smtClean="0"/>
              <a:t>Per Cumming &amp; Finch (2005), assuming the two groups are independent and have similar-sized CIs:</a:t>
            </a:r>
          </a:p>
          <a:p>
            <a:pPr lvl="1"/>
            <a:r>
              <a:rPr lang="en-GB" dirty="0" smtClean="0"/>
              <a:t>If the CIs just barely touch each other, </a:t>
            </a:r>
            <a:r>
              <a:rPr lang="en-GB" i="1" dirty="0" smtClean="0"/>
              <a:t>p</a:t>
            </a:r>
            <a:r>
              <a:rPr lang="en-GB" dirty="0" smtClean="0"/>
              <a:t>≈.01</a:t>
            </a:r>
          </a:p>
          <a:p>
            <a:pPr lvl="1"/>
            <a:r>
              <a:rPr lang="en-GB" dirty="0" smtClean="0"/>
              <a:t>If the CIs overlap by about 50%, </a:t>
            </a:r>
            <a:r>
              <a:rPr lang="en-GB" i="1" dirty="0" smtClean="0"/>
              <a:t>p</a:t>
            </a:r>
            <a:r>
              <a:rPr lang="en-GB" dirty="0" smtClean="0"/>
              <a:t>≈.05</a:t>
            </a:r>
          </a:p>
        </p:txBody>
      </p:sp>
      <p:sp>
        <p:nvSpPr>
          <p:cNvPr id="4" name="Slide Number Placeholder 3"/>
          <p:cNvSpPr>
            <a:spLocks noGrp="1"/>
          </p:cNvSpPr>
          <p:nvPr>
            <p:ph type="sldNum" sz="quarter" idx="12"/>
          </p:nvPr>
        </p:nvSpPr>
        <p:spPr/>
        <p:txBody>
          <a:bodyPr/>
          <a:lstStyle/>
          <a:p>
            <a:fld id="{88545141-B907-41E9-8841-47F1DE723F9C}" type="slidenum">
              <a:rPr lang="en-GB" smtClean="0"/>
              <a:pPr/>
              <a:t>7</a:t>
            </a:fld>
            <a:endParaRPr lang="en-GB" dirty="0"/>
          </a:p>
        </p:txBody>
      </p:sp>
      <p:pic>
        <p:nvPicPr>
          <p:cNvPr id="5" name="Picture 4"/>
          <p:cNvPicPr>
            <a:picLocks noChangeAspect="1"/>
          </p:cNvPicPr>
          <p:nvPr/>
        </p:nvPicPr>
        <p:blipFill>
          <a:blip r:embed="rId2"/>
          <a:stretch>
            <a:fillRect/>
          </a:stretch>
        </p:blipFill>
        <p:spPr>
          <a:xfrm>
            <a:off x="8001961" y="1825625"/>
            <a:ext cx="3351839" cy="4691062"/>
          </a:xfrm>
          <a:prstGeom prst="rect">
            <a:avLst/>
          </a:prstGeom>
        </p:spPr>
      </p:pic>
    </p:spTree>
    <p:extLst>
      <p:ext uri="{BB962C8B-B14F-4D97-AF65-F5344CB8AC3E}">
        <p14:creationId xmlns:p14="http://schemas.microsoft.com/office/powerpoint/2010/main" val="2006910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this breaks down for between-group comparisons…</a:t>
            </a:r>
            <a:endParaRPr lang="en-GB" dirty="0"/>
          </a:p>
        </p:txBody>
      </p:sp>
      <p:sp>
        <p:nvSpPr>
          <p:cNvPr id="3" name="Content Placeholder 2"/>
          <p:cNvSpPr>
            <a:spLocks noGrp="1"/>
          </p:cNvSpPr>
          <p:nvPr>
            <p:ph idx="1"/>
          </p:nvPr>
        </p:nvSpPr>
        <p:spPr>
          <a:xfrm>
            <a:off x="838200" y="1825625"/>
            <a:ext cx="7478486" cy="4351338"/>
          </a:xfrm>
        </p:spPr>
        <p:txBody>
          <a:bodyPr/>
          <a:lstStyle/>
          <a:p>
            <a:r>
              <a:rPr lang="en-GB" dirty="0" smtClean="0"/>
              <a:t>For a between-group comparison, to know the difference between the groups, you are interested in estimating the population mean of each group</a:t>
            </a:r>
          </a:p>
          <a:p>
            <a:endParaRPr lang="en-GB" dirty="0"/>
          </a:p>
          <a:p>
            <a:r>
              <a:rPr lang="en-GB" dirty="0" smtClean="0"/>
              <a:t>For a within-group comparison, you don’t care about the population mean of any condition; you care about the population mean of the </a:t>
            </a:r>
            <a:r>
              <a:rPr lang="en-GB" i="1" dirty="0" smtClean="0"/>
              <a:t>difference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8</a:t>
            </a:fld>
            <a:endParaRPr lang="en-GB" dirty="0"/>
          </a:p>
        </p:txBody>
      </p:sp>
      <p:pic>
        <p:nvPicPr>
          <p:cNvPr id="5" name="Picture 4"/>
          <p:cNvPicPr>
            <a:picLocks noChangeAspect="1"/>
          </p:cNvPicPr>
          <p:nvPr/>
        </p:nvPicPr>
        <p:blipFill>
          <a:blip r:embed="rId2"/>
          <a:stretch>
            <a:fillRect/>
          </a:stretch>
        </p:blipFill>
        <p:spPr>
          <a:xfrm>
            <a:off x="8810625" y="1825625"/>
            <a:ext cx="2543175" cy="3876675"/>
          </a:xfrm>
          <a:prstGeom prst="rect">
            <a:avLst/>
          </a:prstGeom>
        </p:spPr>
      </p:pic>
      <p:sp>
        <p:nvSpPr>
          <p:cNvPr id="6" name="TextBox 5"/>
          <p:cNvSpPr txBox="1"/>
          <p:nvPr/>
        </p:nvSpPr>
        <p:spPr>
          <a:xfrm>
            <a:off x="8942841" y="6058815"/>
            <a:ext cx="2278742" cy="646331"/>
          </a:xfrm>
          <a:prstGeom prst="rect">
            <a:avLst/>
          </a:prstGeom>
          <a:noFill/>
        </p:spPr>
        <p:txBody>
          <a:bodyPr wrap="square" rtlCol="0">
            <a:spAutoFit/>
          </a:bodyPr>
          <a:lstStyle/>
          <a:p>
            <a:r>
              <a:rPr lang="en-GB" dirty="0" smtClean="0"/>
              <a:t>Cumming &amp; Finch (2005), fig 3</a:t>
            </a:r>
            <a:endParaRPr lang="en-GB" dirty="0"/>
          </a:p>
        </p:txBody>
      </p:sp>
    </p:spTree>
    <p:extLst>
      <p:ext uri="{BB962C8B-B14F-4D97-AF65-F5344CB8AC3E}">
        <p14:creationId xmlns:p14="http://schemas.microsoft.com/office/powerpoint/2010/main" val="382170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9</a:t>
            </a:fld>
            <a:endParaRPr lang="en-GB" dirty="0"/>
          </a:p>
        </p:txBody>
      </p:sp>
      <p:pic>
        <p:nvPicPr>
          <p:cNvPr id="2050" name="Picture 2" descr="Untitle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514474"/>
            <a:ext cx="5353050" cy="5343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Plotting CIs around differences instead of around condition means</a:t>
            </a:r>
            <a:endParaRPr lang="en-GB" dirty="0"/>
          </a:p>
        </p:txBody>
      </p:sp>
    </p:spTree>
    <p:extLst>
      <p:ext uri="{BB962C8B-B14F-4D97-AF65-F5344CB8AC3E}">
        <p14:creationId xmlns:p14="http://schemas.microsoft.com/office/powerpoint/2010/main" val="2912005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9788</TotalTime>
  <Words>1045</Words>
  <Application>Microsoft Office PowerPoint</Application>
  <PresentationFormat>Widescreen</PresentationFormat>
  <Paragraphs>107</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 New</vt:lpstr>
      <vt:lpstr>Office Theme</vt:lpstr>
      <vt:lpstr>PowerPoint Presentation</vt:lpstr>
      <vt:lpstr>PowerPoint Presentation</vt:lpstr>
      <vt:lpstr>Confidence intervals</vt:lpstr>
      <vt:lpstr>Some examples: what do error bars mean?</vt:lpstr>
      <vt:lpstr>Error plots are commonly used for…</vt:lpstr>
      <vt:lpstr>The formula for SE and CIs</vt:lpstr>
      <vt:lpstr>CIs for between-group comparisons have straightforward interpretations</vt:lpstr>
      <vt:lpstr>But this breaks down for between-group comparisons…</vt:lpstr>
      <vt:lpstr>Plotting CIs around differences instead of around condition means</vt:lpstr>
      <vt:lpstr>Plotting the between-subject CI on each condition is misleading…</vt:lpstr>
      <vt:lpstr>What we want in a within-subjects CI</vt:lpstr>
      <vt:lpstr>One solution: plotting between-subject CIs around the differences instead of the condition means </vt:lpstr>
      <vt:lpstr>Another solution: within-subject CIs </vt:lpstr>
      <vt:lpstr>Cousineau-Morey CI</vt:lpstr>
      <vt:lpstr>Cousineau-Morey CI</vt:lpstr>
      <vt:lpstr>Cousineau-Morey CIs</vt:lpstr>
      <vt:lpstr>Caveats (1)</vt:lpstr>
      <vt:lpstr>Caveats (2)</vt:lpstr>
      <vt:lpstr>PowerPoint Presentation</vt:lpstr>
      <vt:lpstr>PowerPoint Presentation</vt:lpstr>
      <vt:lpstr>Plotting philosophy</vt:lpstr>
      <vt:lpstr>PowerPoint Presentation</vt:lpstr>
      <vt:lpstr>Y U NO ggplot2?</vt:lpstr>
      <vt:lpstr>Using or not using ggplot2 is fine either way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Politzer-Ahles</dc:creator>
  <cp:lastModifiedBy>Stephen Politzer-Ahles</cp:lastModifiedBy>
  <cp:revision>202</cp:revision>
  <dcterms:created xsi:type="dcterms:W3CDTF">2016-05-12T12:29:11Z</dcterms:created>
  <dcterms:modified xsi:type="dcterms:W3CDTF">2016-05-25T09:26:24Z</dcterms:modified>
</cp:coreProperties>
</file>