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66" d="100"/>
          <a:sy n="66" d="100"/>
        </p:scale>
        <p:origin x="48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C23-D659-4F39-9F6F-92AA99848FA7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720E-4412-46E1-85FA-4A3F68129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37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C23-D659-4F39-9F6F-92AA99848FA7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720E-4412-46E1-85FA-4A3F68129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07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C23-D659-4F39-9F6F-92AA99848FA7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720E-4412-46E1-85FA-4A3F68129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05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C23-D659-4F39-9F6F-92AA99848FA7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720E-4412-46E1-85FA-4A3F68129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2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C23-D659-4F39-9F6F-92AA99848FA7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720E-4412-46E1-85FA-4A3F68129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62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C23-D659-4F39-9F6F-92AA99848FA7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720E-4412-46E1-85FA-4A3F68129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87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C23-D659-4F39-9F6F-92AA99848FA7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720E-4412-46E1-85FA-4A3F68129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41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C23-D659-4F39-9F6F-92AA99848FA7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720E-4412-46E1-85FA-4A3F68129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17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C23-D659-4F39-9F6F-92AA99848FA7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720E-4412-46E1-85FA-4A3F68129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68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C23-D659-4F39-9F6F-92AA99848FA7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720E-4412-46E1-85FA-4A3F68129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648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C23-D659-4F39-9F6F-92AA99848FA7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720E-4412-46E1-85FA-4A3F68129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50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B5C23-D659-4F39-9F6F-92AA99848FA7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0720E-4412-46E1-85FA-4A3F68129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30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892298" y="591553"/>
            <a:ext cx="5659920" cy="3060700"/>
            <a:chOff x="1892300" y="723900"/>
            <a:chExt cx="5659920" cy="3060700"/>
          </a:xfrm>
        </p:grpSpPr>
        <p:sp>
          <p:nvSpPr>
            <p:cNvPr id="4" name="직사각형 3"/>
            <p:cNvSpPr/>
            <p:nvPr/>
          </p:nvSpPr>
          <p:spPr>
            <a:xfrm>
              <a:off x="1892300" y="723900"/>
              <a:ext cx="4191000" cy="306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X_Train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083300" y="723900"/>
              <a:ext cx="1468920" cy="30607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y_Train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(Actual)</a:t>
              </a:r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892298" y="3958596"/>
            <a:ext cx="5659920" cy="1866141"/>
            <a:chOff x="7681624" y="356603"/>
            <a:chExt cx="5659920" cy="6442423"/>
          </a:xfrm>
        </p:grpSpPr>
        <p:sp>
          <p:nvSpPr>
            <p:cNvPr id="6" name="직사각형 5"/>
            <p:cNvSpPr/>
            <p:nvPr/>
          </p:nvSpPr>
          <p:spPr>
            <a:xfrm>
              <a:off x="7681624" y="356603"/>
              <a:ext cx="4191000" cy="306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X_Test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872624" y="3738326"/>
              <a:ext cx="1468920" cy="30607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y_Test</a:t>
              </a:r>
              <a:r>
                <a:rPr lang="en-US" altLang="ko-KR" dirty="0" smtClean="0"/>
                <a:t> (Actual)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872624" y="356603"/>
              <a:ext cx="1468920" cy="30607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y_Test</a:t>
              </a:r>
              <a:r>
                <a:rPr lang="en-US" altLang="ko-KR" dirty="0" smtClean="0"/>
                <a:t> (</a:t>
              </a:r>
              <a:r>
                <a:rPr lang="en-US" altLang="ko-KR" dirty="0" err="1" smtClean="0"/>
                <a:t>Pred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8117033" y="512011"/>
            <a:ext cx="3392905" cy="31402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의사결정나무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DecisionTreeClassifier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3378" y="3958596"/>
            <a:ext cx="1317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Hold_out</a:t>
            </a:r>
            <a:r>
              <a:rPr lang="en-US" altLang="ko-KR" dirty="0" smtClean="0"/>
              <a:t> ::</a:t>
            </a:r>
          </a:p>
          <a:p>
            <a:endParaRPr lang="en-US" altLang="ko-KR" dirty="0"/>
          </a:p>
          <a:p>
            <a:r>
              <a:rPr lang="ko-KR" altLang="en-US" dirty="0" err="1" smtClean="0"/>
              <a:t>홀드아웃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3378" y="6028696"/>
            <a:ext cx="331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Overfitting</a:t>
            </a:r>
            <a:r>
              <a:rPr lang="ko-KR" altLang="en-US" dirty="0" smtClean="0"/>
              <a:t>을 방지하기 위해서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424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892298" y="71499"/>
            <a:ext cx="5659920" cy="2183519"/>
            <a:chOff x="1892300" y="723900"/>
            <a:chExt cx="5659920" cy="3060700"/>
          </a:xfrm>
        </p:grpSpPr>
        <p:sp>
          <p:nvSpPr>
            <p:cNvPr id="4" name="직사각형 3"/>
            <p:cNvSpPr/>
            <p:nvPr/>
          </p:nvSpPr>
          <p:spPr>
            <a:xfrm>
              <a:off x="1892300" y="723900"/>
              <a:ext cx="4191000" cy="306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X_Train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083300" y="723900"/>
              <a:ext cx="1468920" cy="30607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y_Train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(Actual)</a:t>
              </a:r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079472" y="3956986"/>
            <a:ext cx="5659920" cy="1866141"/>
            <a:chOff x="7681624" y="356603"/>
            <a:chExt cx="5659920" cy="6442423"/>
          </a:xfrm>
        </p:grpSpPr>
        <p:sp>
          <p:nvSpPr>
            <p:cNvPr id="6" name="직사각형 5"/>
            <p:cNvSpPr/>
            <p:nvPr/>
          </p:nvSpPr>
          <p:spPr>
            <a:xfrm>
              <a:off x="7681624" y="356603"/>
              <a:ext cx="4191000" cy="306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X_Test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872624" y="3738326"/>
              <a:ext cx="1468920" cy="30607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y_Test</a:t>
              </a:r>
              <a:r>
                <a:rPr lang="en-US" altLang="ko-KR" dirty="0" smtClean="0"/>
                <a:t> (Actual)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872624" y="356603"/>
              <a:ext cx="1468920" cy="30607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y_Test</a:t>
              </a:r>
              <a:r>
                <a:rPr lang="en-US" altLang="ko-KR" dirty="0" smtClean="0"/>
                <a:t> (</a:t>
              </a:r>
              <a:r>
                <a:rPr lang="en-US" altLang="ko-KR" dirty="0" err="1" smtClean="0"/>
                <a:t>Pred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7986295" y="776219"/>
            <a:ext cx="3392905" cy="31402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의사결정나무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DecisionTreeClassifier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3378" y="6028696"/>
            <a:ext cx="331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Overfitting</a:t>
            </a:r>
            <a:r>
              <a:rPr lang="ko-KR" altLang="en-US" dirty="0" smtClean="0"/>
              <a:t>을 방지하기 위해서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892298" y="2616293"/>
            <a:ext cx="4191000" cy="413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X_val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083298" y="2616293"/>
            <a:ext cx="1468920" cy="4135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y_val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72678" y="591553"/>
            <a:ext cx="200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72678" y="4475840"/>
            <a:ext cx="200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189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72678" y="2476597"/>
            <a:ext cx="200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149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2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1269197" y="1214654"/>
            <a:ext cx="723902" cy="1030305"/>
            <a:chOff x="1892298" y="591553"/>
            <a:chExt cx="5659920" cy="2276508"/>
          </a:xfrm>
        </p:grpSpPr>
        <p:grpSp>
          <p:nvGrpSpPr>
            <p:cNvPr id="8" name="그룹 7"/>
            <p:cNvGrpSpPr/>
            <p:nvPr/>
          </p:nvGrpSpPr>
          <p:grpSpPr>
            <a:xfrm>
              <a:off x="1892298" y="591553"/>
              <a:ext cx="5659920" cy="2183519"/>
              <a:chOff x="1892300" y="723900"/>
              <a:chExt cx="5659920" cy="30607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892300" y="723900"/>
                <a:ext cx="4191000" cy="3060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/>
                  <a:t>X_Train</a:t>
                </a:r>
                <a:endParaRPr lang="ko-KR" altLang="en-US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6083300" y="723900"/>
                <a:ext cx="1468920" cy="30607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/>
                  <a:t>y_Train</a:t>
                </a:r>
                <a:endParaRPr lang="en-US" altLang="ko-KR" dirty="0" smtClean="0"/>
              </a:p>
              <a:p>
                <a:pPr algn="ctr"/>
                <a:r>
                  <a:rPr lang="en-US" altLang="ko-KR" dirty="0" smtClean="0"/>
                  <a:t>(Actual)</a:t>
                </a:r>
                <a:endParaRPr lang="ko-KR" altLang="en-US" dirty="0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1892298" y="2454466"/>
              <a:ext cx="4191000" cy="4135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X_val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083298" y="2454466"/>
              <a:ext cx="1468920" cy="41359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y_val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001694" y="998522"/>
            <a:ext cx="200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80791" y="984180"/>
            <a:ext cx="54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29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15995" y="1372636"/>
            <a:ext cx="1186693" cy="7239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Val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524970" y="1372636"/>
            <a:ext cx="1186693" cy="72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933945" y="1372636"/>
            <a:ext cx="1186693" cy="72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342920" y="1372636"/>
            <a:ext cx="1186693" cy="72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751895" y="1372636"/>
            <a:ext cx="1186693" cy="72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421007" y="984180"/>
            <a:ext cx="54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38204" y="984180"/>
            <a:ext cx="54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59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822876" y="984180"/>
            <a:ext cx="54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60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22783" y="984180"/>
            <a:ext cx="54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89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195280" y="984180"/>
            <a:ext cx="54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90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074471" y="972319"/>
            <a:ext cx="659340" cy="441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119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694569" y="984180"/>
            <a:ext cx="659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120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635546" y="1013558"/>
            <a:ext cx="599400" cy="58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149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115995" y="2455618"/>
            <a:ext cx="1186693" cy="72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524970" y="2455618"/>
            <a:ext cx="1186693" cy="7239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933945" y="2455618"/>
            <a:ext cx="1186693" cy="72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342920" y="2455618"/>
            <a:ext cx="1186693" cy="72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751895" y="2455618"/>
            <a:ext cx="1186693" cy="72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15995" y="3456505"/>
            <a:ext cx="1186693" cy="72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524970" y="3456505"/>
            <a:ext cx="1186693" cy="72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933945" y="3456505"/>
            <a:ext cx="1186693" cy="7239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342920" y="3456505"/>
            <a:ext cx="1186693" cy="72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751895" y="3456505"/>
            <a:ext cx="1186693" cy="72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115995" y="4457392"/>
            <a:ext cx="1186693" cy="72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524970" y="4457392"/>
            <a:ext cx="1186693" cy="72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933945" y="4457392"/>
            <a:ext cx="1186693" cy="72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342920" y="4457392"/>
            <a:ext cx="1186693" cy="7239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751895" y="4457392"/>
            <a:ext cx="1186693" cy="72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115995" y="5458279"/>
            <a:ext cx="1186693" cy="72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524970" y="5458279"/>
            <a:ext cx="1186693" cy="72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933945" y="5458279"/>
            <a:ext cx="1186693" cy="72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342920" y="5458279"/>
            <a:ext cx="1186693" cy="72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751895" y="5458279"/>
            <a:ext cx="1186693" cy="7239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0505594" y="-553318"/>
            <a:ext cx="3392905" cy="3370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의사결정나무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DecisionTreeClassifier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014843" y="1490325"/>
            <a:ext cx="275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 정확도 </a:t>
            </a:r>
            <a:r>
              <a:rPr lang="en-US" altLang="ko-KR" dirty="0" smtClean="0"/>
              <a:t>: 85%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14843" y="2490173"/>
            <a:ext cx="275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 정확도 </a:t>
            </a:r>
            <a:r>
              <a:rPr lang="en-US" altLang="ko-KR" dirty="0" smtClean="0"/>
              <a:t>: 81%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014843" y="3481839"/>
            <a:ext cx="275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번 정확도 </a:t>
            </a:r>
            <a:r>
              <a:rPr lang="en-US" altLang="ko-KR" dirty="0" smtClean="0"/>
              <a:t>: 78%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014843" y="4634678"/>
            <a:ext cx="275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번 정확도 </a:t>
            </a:r>
            <a:r>
              <a:rPr lang="en-US" altLang="ko-KR" dirty="0" smtClean="0"/>
              <a:t>: 93%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014843" y="5602851"/>
            <a:ext cx="275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번 정확도 </a:t>
            </a:r>
            <a:r>
              <a:rPr lang="en-US" altLang="ko-KR" dirty="0" smtClean="0"/>
              <a:t>: 84%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0641929" y="3481839"/>
            <a:ext cx="275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평균 정확도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약</a:t>
            </a:r>
            <a:r>
              <a:rPr lang="en-US" altLang="ko-KR" dirty="0" smtClean="0">
                <a:solidFill>
                  <a:srgbClr val="FF0000"/>
                </a:solidFill>
              </a:rPr>
              <a:t> 83.8%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97008" y="-2554842"/>
            <a:ext cx="7237938" cy="3370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Train</a:t>
            </a:r>
            <a:r>
              <a:rPr lang="ko-KR" altLang="en-US" dirty="0" smtClean="0"/>
              <a:t>의 데이터를 분할하여 </a:t>
            </a:r>
            <a:r>
              <a:rPr lang="en-US" altLang="ko-KR" dirty="0" smtClean="0"/>
              <a:t>Validation(</a:t>
            </a:r>
            <a:r>
              <a:rPr lang="ko-KR" altLang="en-US" dirty="0" smtClean="0"/>
              <a:t>검증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</a:t>
            </a:r>
            <a:r>
              <a:rPr lang="en-US" altLang="ko-KR" dirty="0"/>
              <a:t>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각 검증의 횟수는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K</a:t>
            </a:r>
            <a:r>
              <a:rPr lang="ko-KR" altLang="en-US" dirty="0" smtClean="0"/>
              <a:t>의 개수 동일하다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K= 5</a:t>
            </a:r>
            <a:r>
              <a:rPr lang="ko-KR" altLang="en-US" dirty="0" smtClean="0"/>
              <a:t>라면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CV = 5</a:t>
            </a:r>
            <a:r>
              <a:rPr lang="ko-KR" altLang="en-US" dirty="0" smtClean="0"/>
              <a:t>가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 때 각 정확도들을 산술평균 낸 평균정확도가 해당 알고리즘의</a:t>
            </a:r>
            <a:endParaRPr lang="en-US" altLang="ko-KR" dirty="0" smtClean="0"/>
          </a:p>
          <a:p>
            <a:r>
              <a:rPr lang="ko-KR" altLang="en-US" dirty="0" smtClean="0"/>
              <a:t>일반적인 </a:t>
            </a:r>
            <a:r>
              <a:rPr lang="ko-KR" altLang="en-US" dirty="0" err="1" smtClean="0"/>
              <a:t>정확도라</a:t>
            </a:r>
            <a:r>
              <a:rPr lang="ko-KR" altLang="en-US" dirty="0" smtClean="0"/>
              <a:t> 할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0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905300" y="3831130"/>
            <a:ext cx="7793521" cy="1991997"/>
            <a:chOff x="7507452" y="-77886"/>
            <a:chExt cx="7793521" cy="6876912"/>
          </a:xfrm>
        </p:grpSpPr>
        <p:sp>
          <p:nvSpPr>
            <p:cNvPr id="6" name="직사각형 5"/>
            <p:cNvSpPr/>
            <p:nvPr/>
          </p:nvSpPr>
          <p:spPr>
            <a:xfrm>
              <a:off x="7507452" y="-77886"/>
              <a:ext cx="4191000" cy="306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X_Test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872624" y="3738326"/>
              <a:ext cx="1468920" cy="30607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y_Test</a:t>
              </a:r>
              <a:r>
                <a:rPr lang="en-US" altLang="ko-KR" dirty="0" smtClean="0"/>
                <a:t> (Actual)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3832053" y="3738326"/>
              <a:ext cx="1468920" cy="30607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y_Test</a:t>
              </a:r>
              <a:r>
                <a:rPr lang="en-US" altLang="ko-KR" dirty="0" smtClean="0"/>
                <a:t> (</a:t>
              </a:r>
              <a:r>
                <a:rPr lang="en-US" altLang="ko-KR" dirty="0" err="1" smtClean="0"/>
                <a:t>Pred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7739392" y="-34240"/>
            <a:ext cx="3392905" cy="3064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의사결정나무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DecisionTreeClassifier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평균 정확도 </a:t>
            </a:r>
            <a:r>
              <a:rPr lang="en-US" altLang="ko-KR" dirty="0" smtClean="0"/>
              <a:t>:: 83.8%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3378" y="6028696"/>
            <a:ext cx="331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Overfitting</a:t>
            </a:r>
            <a:r>
              <a:rPr lang="ko-KR" altLang="en-US" dirty="0" smtClean="0"/>
              <a:t>을 방지하기 위해서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079472" y="8704"/>
            <a:ext cx="4191000" cy="2583046"/>
            <a:chOff x="1892298" y="71499"/>
            <a:chExt cx="4191000" cy="2583046"/>
          </a:xfrm>
        </p:grpSpPr>
        <p:sp>
          <p:nvSpPr>
            <p:cNvPr id="4" name="직사각형 3"/>
            <p:cNvSpPr/>
            <p:nvPr/>
          </p:nvSpPr>
          <p:spPr>
            <a:xfrm>
              <a:off x="1892298" y="71499"/>
              <a:ext cx="4191000" cy="21835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X_Train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892298" y="2240950"/>
              <a:ext cx="4191000" cy="4135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X_val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1727492" y="78217"/>
            <a:ext cx="1468920" cy="2583046"/>
            <a:chOff x="6083298" y="71499"/>
            <a:chExt cx="1468920" cy="2583046"/>
          </a:xfrm>
        </p:grpSpPr>
        <p:sp>
          <p:nvSpPr>
            <p:cNvPr id="5" name="직사각형 4"/>
            <p:cNvSpPr/>
            <p:nvPr/>
          </p:nvSpPr>
          <p:spPr>
            <a:xfrm>
              <a:off x="6083298" y="71499"/>
              <a:ext cx="1468920" cy="218351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y_Train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(Actual)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083298" y="2240950"/>
              <a:ext cx="1468920" cy="41359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y_val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72678" y="591553"/>
            <a:ext cx="200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72678" y="4475840"/>
            <a:ext cx="200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189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72678" y="2476597"/>
            <a:ext cx="200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149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9934903" y="5195173"/>
            <a:ext cx="712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95 %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5634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181</Words>
  <Application>Microsoft Office PowerPoint</Application>
  <PresentationFormat>와이드스크린</PresentationFormat>
  <Paragraphs>80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2022-06-07T00:50:09Z</dcterms:created>
  <dcterms:modified xsi:type="dcterms:W3CDTF">2022-06-07T01:56:40Z</dcterms:modified>
</cp:coreProperties>
</file>