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64" r:id="rId5"/>
    <p:sldId id="259" r:id="rId6"/>
    <p:sldId id="261" r:id="rId7"/>
    <p:sldId id="263" r:id="rId8"/>
    <p:sldId id="262" r:id="rId9"/>
    <p:sldId id="266" r:id="rId10"/>
    <p:sldId id="265" r:id="rId11"/>
    <p:sldId id="268" r:id="rId12"/>
    <p:sldId id="269" r:id="rId13"/>
    <p:sldId id="270" r:id="rId14"/>
    <p:sldId id="271" r:id="rId15"/>
    <p:sldId id="272" r:id="rId16"/>
    <p:sldId id="273" r:id="rId17"/>
    <p:sldId id="274" r:id="rId18"/>
    <p:sldId id="289" r:id="rId19"/>
    <p:sldId id="275" r:id="rId20"/>
    <p:sldId id="277" r:id="rId21"/>
    <p:sldId id="284" r:id="rId22"/>
    <p:sldId id="279" r:id="rId23"/>
    <p:sldId id="285" r:id="rId24"/>
    <p:sldId id="297" r:id="rId25"/>
    <p:sldId id="298" r:id="rId26"/>
    <p:sldId id="283" r:id="rId27"/>
    <p:sldId id="280" r:id="rId28"/>
    <p:sldId id="281" r:id="rId29"/>
    <p:sldId id="282" r:id="rId30"/>
    <p:sldId id="287" r:id="rId31"/>
    <p:sldId id="290" r:id="rId32"/>
    <p:sldId id="291" r:id="rId33"/>
    <p:sldId id="292" r:id="rId34"/>
    <p:sldId id="293" r:id="rId35"/>
    <p:sldId id="296" r:id="rId36"/>
    <p:sldId id="299"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0"/>
    <p:restoredTop sz="93934"/>
  </p:normalViewPr>
  <p:slideViewPr>
    <p:cSldViewPr snapToGrid="0">
      <p:cViewPr varScale="1">
        <p:scale>
          <a:sx n="77" d="100"/>
          <a:sy n="77"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A901-C407-0743-8231-5B695A3C3B75}"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AFED4-40B9-BC44-A72B-E82B7E3C78B7}" type="slidenum">
              <a:rPr lang="en-US" smtClean="0"/>
              <a:t>‹Nº›</a:t>
            </a:fld>
            <a:endParaRPr lang="en-US"/>
          </a:p>
        </p:txBody>
      </p:sp>
    </p:spTree>
    <p:extLst>
      <p:ext uri="{BB962C8B-B14F-4D97-AF65-F5344CB8AC3E}">
        <p14:creationId xmlns:p14="http://schemas.microsoft.com/office/powerpoint/2010/main" val="385789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AFED4-40B9-BC44-A72B-E82B7E3C78B7}" type="slidenum">
              <a:rPr lang="en-US" smtClean="0"/>
              <a:t>6</a:t>
            </a:fld>
            <a:endParaRPr lang="en-US"/>
          </a:p>
        </p:txBody>
      </p:sp>
    </p:spTree>
    <p:extLst>
      <p:ext uri="{BB962C8B-B14F-4D97-AF65-F5344CB8AC3E}">
        <p14:creationId xmlns:p14="http://schemas.microsoft.com/office/powerpoint/2010/main" val="194421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AFED4-40B9-BC44-A72B-E82B7E3C78B7}" type="slidenum">
              <a:rPr lang="en-US" smtClean="0"/>
              <a:t>26</a:t>
            </a:fld>
            <a:endParaRPr lang="en-US"/>
          </a:p>
        </p:txBody>
      </p:sp>
    </p:spTree>
    <p:extLst>
      <p:ext uri="{BB962C8B-B14F-4D97-AF65-F5344CB8AC3E}">
        <p14:creationId xmlns:p14="http://schemas.microsoft.com/office/powerpoint/2010/main" val="10870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AFED4-40B9-BC44-A72B-E82B7E3C78B7}" type="slidenum">
              <a:rPr lang="en-US" smtClean="0"/>
              <a:t>27</a:t>
            </a:fld>
            <a:endParaRPr lang="en-US"/>
          </a:p>
        </p:txBody>
      </p:sp>
    </p:spTree>
    <p:extLst>
      <p:ext uri="{BB962C8B-B14F-4D97-AF65-F5344CB8AC3E}">
        <p14:creationId xmlns:p14="http://schemas.microsoft.com/office/powerpoint/2010/main" val="412506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AFED4-40B9-BC44-A72B-E82B7E3C78B7}" type="slidenum">
              <a:rPr lang="en-US" smtClean="0"/>
              <a:t>28</a:t>
            </a:fld>
            <a:endParaRPr lang="en-US"/>
          </a:p>
        </p:txBody>
      </p:sp>
    </p:spTree>
    <p:extLst>
      <p:ext uri="{BB962C8B-B14F-4D97-AF65-F5344CB8AC3E}">
        <p14:creationId xmlns:p14="http://schemas.microsoft.com/office/powerpoint/2010/main" val="343502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AFED4-40B9-BC44-A72B-E82B7E3C78B7}" type="slidenum">
              <a:rPr lang="en-US" smtClean="0"/>
              <a:t>29</a:t>
            </a:fld>
            <a:endParaRPr lang="en-US"/>
          </a:p>
        </p:txBody>
      </p:sp>
    </p:spTree>
    <p:extLst>
      <p:ext uri="{BB962C8B-B14F-4D97-AF65-F5344CB8AC3E}">
        <p14:creationId xmlns:p14="http://schemas.microsoft.com/office/powerpoint/2010/main" val="393221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C942-6D7A-069D-EBA5-AD2848D94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622213-1A69-5ECC-90E9-3B3C55E62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CEABB-EE8A-D69B-101C-11883C7E26A1}"/>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62909E4C-ECCA-4BF7-5F05-DDF215838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4853E-6C71-5961-0BEF-5FA83FDF730C}"/>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334897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672E-E03B-5038-A8D8-ED5C46A3B9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5F24E-32B7-F2F8-9A13-EEAA1926D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A9E5B-C5C7-3FF5-8804-A4F5FA0AC8A8}"/>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39D74E46-211E-4072-80E7-EA6653AAA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4B94F-F111-DEED-CE8B-784BF8C80A81}"/>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214966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7122C-5B61-F43E-98EE-54EE0C46E7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EFDFA-98C1-3EEB-3889-EC16497A8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0C571-BE20-DE12-C8F1-AA505A2E49B3}"/>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9131627F-903A-CF85-83E8-5E7A34CE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0A7C4-5B04-67AC-85E9-5B58E2E50CAE}"/>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103553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B399-9159-F41C-FB84-92816265B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9D0FC-9F63-1C2A-D312-2FE6333D1A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54C12-4188-3EE5-07CC-3D336264164D}"/>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1877CAEA-20F6-3ADB-5C46-B58AFA269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4E476-0929-429E-B479-F419000781F3}"/>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161171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7E56-0681-9E7E-8876-3994A3957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D05C7E-0FC3-94D6-2905-97CC69369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B238E-9F9E-49D8-6A72-0F2094B9CAE8}"/>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1CBB3ED4-6299-C107-15DA-B1199B188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EF1D3-BCA3-E99E-B25F-D712FF5F86F0}"/>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327438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34DF-F52E-E73C-ABAE-F31D4EAED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5377B-6E0D-FF00-1FBE-CF9BE6B9BA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9C46F9-2B68-C25E-CB1F-AF9ED1E00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9AA85-F011-E7D0-CEEA-5E888A91ED2E}"/>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6" name="Footer Placeholder 5">
            <a:extLst>
              <a:ext uri="{FF2B5EF4-FFF2-40B4-BE49-F238E27FC236}">
                <a16:creationId xmlns:a16="http://schemas.microsoft.com/office/drawing/2014/main" id="{75BBACF8-89D9-BF80-2049-B93B4D7C8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7506D-EE0E-86A8-7C4E-3D8FA43CD867}"/>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34598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A2CE-03BF-BBB3-7CE8-8A127527A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C175A7-ABC3-E473-CB6D-82E4BD480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2F746-D02B-433A-0F11-C6D5A87CD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F8571-E5D0-515F-DA61-B55530843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9C092-BFB1-D0F8-A4E2-98E3A80C6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235588-95D5-1752-BF03-1618688512BC}"/>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8" name="Footer Placeholder 7">
            <a:extLst>
              <a:ext uri="{FF2B5EF4-FFF2-40B4-BE49-F238E27FC236}">
                <a16:creationId xmlns:a16="http://schemas.microsoft.com/office/drawing/2014/main" id="{3C41F75A-4259-040D-2CF8-406192784D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33EE5-68A1-856B-F95E-7A428EAB53A2}"/>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151264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AD0A-0019-353B-3BBA-7BC1B0C8E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3A5B6-2066-F7D1-5F8E-E58F53FFA81A}"/>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4" name="Footer Placeholder 3">
            <a:extLst>
              <a:ext uri="{FF2B5EF4-FFF2-40B4-BE49-F238E27FC236}">
                <a16:creationId xmlns:a16="http://schemas.microsoft.com/office/drawing/2014/main" id="{1D425C02-7700-C43B-4420-ED68A69DE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219A05-979E-46CD-8C1A-112978C2711E}"/>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47091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53222F-0480-D838-60F5-4B83EADFF648}"/>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3" name="Footer Placeholder 2">
            <a:extLst>
              <a:ext uri="{FF2B5EF4-FFF2-40B4-BE49-F238E27FC236}">
                <a16:creationId xmlns:a16="http://schemas.microsoft.com/office/drawing/2014/main" id="{5C553C3E-E312-4F64-5140-8AF5C2605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8D0DA-48B6-FA35-52DA-6F5A62452EFE}"/>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295344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323C-BE64-D3CA-3311-29F12C81A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EB3B1-C9E5-48A8-6788-3F5E9378D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DEFCE-370A-6247-EE7C-F2002F14E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C4B53-FDAD-8B40-0C14-71BD549E1E33}"/>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6" name="Footer Placeholder 5">
            <a:extLst>
              <a:ext uri="{FF2B5EF4-FFF2-40B4-BE49-F238E27FC236}">
                <a16:creationId xmlns:a16="http://schemas.microsoft.com/office/drawing/2014/main" id="{2CFB22EE-FC70-9A3F-19D1-6BA5A0A1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D9B7B-53A2-A39A-6E44-7216A4C69A21}"/>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371121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FDAF-8B12-4143-77BC-1D3512D8D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EE0B35-745F-FD49-B9BC-E0E3A4B3E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1D3E7-87CA-29A6-FB70-850C34BEB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C21D-7DAB-29B7-6AD9-C183061F13F8}"/>
              </a:ext>
            </a:extLst>
          </p:cNvPr>
          <p:cNvSpPr>
            <a:spLocks noGrp="1"/>
          </p:cNvSpPr>
          <p:nvPr>
            <p:ph type="dt" sz="half" idx="10"/>
          </p:nvPr>
        </p:nvSpPr>
        <p:spPr/>
        <p:txBody>
          <a:bodyPr/>
          <a:lstStyle/>
          <a:p>
            <a:fld id="{EF637FA3-05AE-B749-8708-F10FA212A2B4}" type="datetimeFigureOut">
              <a:rPr lang="en-US" smtClean="0"/>
              <a:t>10/11/2023</a:t>
            </a:fld>
            <a:endParaRPr lang="en-US"/>
          </a:p>
        </p:txBody>
      </p:sp>
      <p:sp>
        <p:nvSpPr>
          <p:cNvPr id="6" name="Footer Placeholder 5">
            <a:extLst>
              <a:ext uri="{FF2B5EF4-FFF2-40B4-BE49-F238E27FC236}">
                <a16:creationId xmlns:a16="http://schemas.microsoft.com/office/drawing/2014/main" id="{1B49810A-A7F1-BA44-E09F-77CB55871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6038-AFEB-4960-452D-849C0B0A74BF}"/>
              </a:ext>
            </a:extLst>
          </p:cNvPr>
          <p:cNvSpPr>
            <a:spLocks noGrp="1"/>
          </p:cNvSpPr>
          <p:nvPr>
            <p:ph type="sldNum" sz="quarter" idx="12"/>
          </p:nvPr>
        </p:nvSpPr>
        <p:spPr/>
        <p:txBody>
          <a:bodyPr/>
          <a:lstStyle/>
          <a:p>
            <a:fld id="{F153D1C4-69AC-2444-8D34-5BD39B90FD48}" type="slidenum">
              <a:rPr lang="en-US" smtClean="0"/>
              <a:t>‹Nº›</a:t>
            </a:fld>
            <a:endParaRPr lang="en-US"/>
          </a:p>
        </p:txBody>
      </p:sp>
    </p:spTree>
    <p:extLst>
      <p:ext uri="{BB962C8B-B14F-4D97-AF65-F5344CB8AC3E}">
        <p14:creationId xmlns:p14="http://schemas.microsoft.com/office/powerpoint/2010/main" val="180862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EC417-549B-878A-4C7C-5F0514F52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0A08AB-09CB-5292-71B0-0473505F1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8DCE1-64C1-D9AF-8178-A9903BDB4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37FA3-05AE-B749-8708-F10FA212A2B4}" type="datetimeFigureOut">
              <a:rPr lang="en-US" smtClean="0"/>
              <a:t>10/11/2023</a:t>
            </a:fld>
            <a:endParaRPr lang="en-US"/>
          </a:p>
        </p:txBody>
      </p:sp>
      <p:sp>
        <p:nvSpPr>
          <p:cNvPr id="5" name="Footer Placeholder 4">
            <a:extLst>
              <a:ext uri="{FF2B5EF4-FFF2-40B4-BE49-F238E27FC236}">
                <a16:creationId xmlns:a16="http://schemas.microsoft.com/office/drawing/2014/main" id="{9D41FABA-B30F-A5F9-F93B-49FF317E78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F478D-2202-9CCF-9FDB-00DD0F8AC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3D1C4-69AC-2444-8D34-5BD39B90FD48}" type="slidenum">
              <a:rPr lang="en-US" smtClean="0"/>
              <a:t>‹Nº›</a:t>
            </a:fld>
            <a:endParaRPr lang="en-US"/>
          </a:p>
        </p:txBody>
      </p:sp>
    </p:spTree>
    <p:extLst>
      <p:ext uri="{BB962C8B-B14F-4D97-AF65-F5344CB8AC3E}">
        <p14:creationId xmlns:p14="http://schemas.microsoft.com/office/powerpoint/2010/main" val="166762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enkins.io/doc/book/pipeline/synta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jenkins.io/doc/pipeline/ste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edium.com/@alessandro.traversi/monorepos-advantages-and-disadvantages-233c1b7146c2"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GRISE-UPM/PROF-monorepo-examp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tackoverflow.com/questions/600079/how-do-i-clone-a-subdirectory-only-of-a-git-reposito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dictosaltrabajo.com/2013/07/04/ant-jenkins-junit-sonar-jacoco/"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ant.apache.org/manual/tutorial-HelloWorldWithAnt.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3134681/how-to-add-icons-to-jenkins-blue-ocean-pipelines-stages-and-parameters-form"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lugins.jenkins.io/ghprb/"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plugins.jenkins.io/ghprb/"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stackoverflow.com/questions/53134681/how-to-add-icons-to-jenkins-blue-ocean-pipelines-stages-and-parameters-for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jenkins.io/doc/book/pipeline/synta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D077-68E2-F655-799D-A1DCB148BAA7}"/>
              </a:ext>
            </a:extLst>
          </p:cNvPr>
          <p:cNvSpPr>
            <a:spLocks noGrp="1"/>
          </p:cNvSpPr>
          <p:nvPr>
            <p:ph type="ctrTitle"/>
          </p:nvPr>
        </p:nvSpPr>
        <p:spPr/>
        <p:txBody>
          <a:bodyPr/>
          <a:lstStyle/>
          <a:p>
            <a:r>
              <a:rPr lang="en-US" dirty="0"/>
              <a:t>Continuous integration</a:t>
            </a:r>
          </a:p>
        </p:txBody>
      </p:sp>
      <p:sp>
        <p:nvSpPr>
          <p:cNvPr id="3" name="Subtitle 2">
            <a:extLst>
              <a:ext uri="{FF2B5EF4-FFF2-40B4-BE49-F238E27FC236}">
                <a16:creationId xmlns:a16="http://schemas.microsoft.com/office/drawing/2014/main" id="{5A9F6F2E-3A5E-E441-17D4-B68AF4833D28}"/>
              </a:ext>
            </a:extLst>
          </p:cNvPr>
          <p:cNvSpPr>
            <a:spLocks noGrp="1"/>
          </p:cNvSpPr>
          <p:nvPr>
            <p:ph type="subTitle" idx="1"/>
          </p:nvPr>
        </p:nvSpPr>
        <p:spPr/>
        <p:txBody>
          <a:bodyPr>
            <a:normAutofit lnSpcReduction="10000"/>
          </a:bodyPr>
          <a:lstStyle/>
          <a:p>
            <a:r>
              <a:rPr lang="en-US" dirty="0"/>
              <a:t>(Jenkins) pipelines</a:t>
            </a:r>
          </a:p>
          <a:p>
            <a:r>
              <a:rPr lang="en-US" dirty="0" err="1"/>
              <a:t>Monorepos</a:t>
            </a:r>
            <a:endParaRPr lang="en-US" dirty="0"/>
          </a:p>
          <a:p>
            <a:r>
              <a:rPr lang="en-US" dirty="0"/>
              <a:t>Make &amp; Ant</a:t>
            </a:r>
          </a:p>
          <a:p>
            <a:r>
              <a:rPr lang="en-US" dirty="0" err="1"/>
              <a:t>Statuschecks</a:t>
            </a:r>
            <a:endParaRPr lang="en-US" dirty="0"/>
          </a:p>
        </p:txBody>
      </p:sp>
    </p:spTree>
    <p:extLst>
      <p:ext uri="{BB962C8B-B14F-4D97-AF65-F5344CB8AC3E}">
        <p14:creationId xmlns:p14="http://schemas.microsoft.com/office/powerpoint/2010/main" val="125586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p:txBody>
          <a:bodyPr/>
          <a:lstStyle/>
          <a:p>
            <a:r>
              <a:rPr lang="en-US" dirty="0"/>
              <a:t>Pipeline: Syntax: Agent</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a:xfrm>
            <a:off x="452717" y="1721679"/>
            <a:ext cx="3649726" cy="1444555"/>
          </a:xfrm>
        </p:spPr>
        <p:txBody>
          <a:bodyPr>
            <a:normAutofit/>
          </a:bodyPr>
          <a:lstStyle/>
          <a:p>
            <a:r>
              <a:rPr lang="en-US" sz="2000" dirty="0"/>
              <a:t>Placed at the top level or in specific stages</a:t>
            </a:r>
          </a:p>
          <a:p>
            <a:r>
              <a:rPr lang="en-US" sz="2000" dirty="0"/>
              <a:t>Docker nodes seem the best choice</a:t>
            </a:r>
          </a:p>
          <a:p>
            <a:pPr lvl="1"/>
            <a:endParaRPr lang="en-US" sz="1800" dirty="0"/>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838200" y="3425825"/>
            <a:ext cx="5181600" cy="2968797"/>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Agent {</a:t>
            </a:r>
          </a:p>
          <a:p>
            <a:pPr lvl="1"/>
            <a:r>
              <a:rPr lang="en-US" sz="1800" dirty="0">
                <a:solidFill>
                  <a:srgbClr val="FFC000"/>
                </a:solidFill>
                <a:latin typeface="Courier New" panose="02070309020205020404" pitchFamily="49" charset="0"/>
                <a:cs typeface="Courier New" panose="02070309020205020404" pitchFamily="49" charset="0"/>
              </a:rPr>
              <a:t>none</a:t>
            </a:r>
          </a:p>
          <a:p>
            <a:pPr lvl="1"/>
            <a:r>
              <a:rPr lang="en-US" sz="1800" dirty="0">
                <a:solidFill>
                  <a:srgbClr val="FFC000"/>
                </a:solidFill>
                <a:latin typeface="Courier New" panose="02070309020205020404" pitchFamily="49" charset="0"/>
                <a:cs typeface="Courier New" panose="02070309020205020404" pitchFamily="49" charset="0"/>
              </a:rPr>
              <a:t>any</a:t>
            </a:r>
          </a:p>
          <a:p>
            <a:pPr lvl="1"/>
            <a:r>
              <a:rPr lang="en-US" sz="1800" dirty="0">
                <a:solidFill>
                  <a:srgbClr val="FFC000"/>
                </a:solidFill>
                <a:latin typeface="Courier New" panose="02070309020205020404" pitchFamily="49" charset="0"/>
                <a:cs typeface="Courier New" panose="02070309020205020404" pitchFamily="49" charset="0"/>
              </a:rPr>
              <a:t>label ‘&lt;label&gt;’</a:t>
            </a:r>
          </a:p>
          <a:p>
            <a:pPr lvl="1"/>
            <a:r>
              <a:rPr lang="en-US" sz="1800" dirty="0">
                <a:solidFill>
                  <a:srgbClr val="FFC000"/>
                </a:solidFill>
                <a:latin typeface="Courier New" panose="02070309020205020404" pitchFamily="49" charset="0"/>
                <a:cs typeface="Courier New" panose="02070309020205020404" pitchFamily="49" charset="0"/>
              </a:rPr>
              <a:t>node {...}</a:t>
            </a:r>
          </a:p>
          <a:p>
            <a:pPr lvl="1"/>
            <a:r>
              <a:rPr lang="en-US" sz="1800" dirty="0">
                <a:latin typeface="Courier New" panose="02070309020205020404" pitchFamily="49" charset="0"/>
                <a:cs typeface="Courier New" panose="02070309020205020404" pitchFamily="49" charset="0"/>
              </a:rPr>
              <a:t>docker {...}</a:t>
            </a:r>
          </a:p>
          <a:p>
            <a:pPr lvl="1"/>
            <a:r>
              <a:rPr lang="en-US" sz="1800" dirty="0" err="1">
                <a:latin typeface="Courier New" panose="02070309020205020404" pitchFamily="49" charset="0"/>
                <a:cs typeface="Courier New" panose="02070309020205020404" pitchFamily="49" charset="0"/>
              </a:rPr>
              <a:t>dockerfile</a:t>
            </a:r>
            <a:r>
              <a:rPr lang="en-US" sz="1800" dirty="0">
                <a:latin typeface="Courier New" panose="02070309020205020404" pitchFamily="49" charset="0"/>
                <a:cs typeface="Courier New" panose="02070309020205020404" pitchFamily="49" charset="0"/>
              </a:rPr>
              <a:t> {...}</a:t>
            </a:r>
          </a:p>
          <a:p>
            <a:pPr lvl="1"/>
            <a:r>
              <a:rPr lang="en-US" sz="1800" dirty="0" err="1">
                <a:latin typeface="Courier New" panose="02070309020205020404" pitchFamily="49" charset="0"/>
                <a:cs typeface="Courier New" panose="02070309020205020404" pitchFamily="49" charset="0"/>
              </a:rPr>
              <a:t>kubernetes</a:t>
            </a:r>
            <a:r>
              <a:rPr lang="en-US" sz="18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lvl="1"/>
            <a:endParaRPr lang="en-US" sz="1800" dirty="0">
              <a:latin typeface="Courier New" panose="02070309020205020404" pitchFamily="49" charset="0"/>
              <a:cs typeface="Courier New" panose="02070309020205020404" pitchFamily="49" charset="0"/>
            </a:endParaRPr>
          </a:p>
        </p:txBody>
      </p:sp>
      <p:pic>
        <p:nvPicPr>
          <p:cNvPr id="10" name="Picture 9" descr="A screenshot of a computer&#10;&#10;Description automatically generated">
            <a:extLst>
              <a:ext uri="{FF2B5EF4-FFF2-40B4-BE49-F238E27FC236}">
                <a16:creationId xmlns:a16="http://schemas.microsoft.com/office/drawing/2014/main" id="{475B3194-68EB-CF4C-F1BD-0D1ADA149BB1}"/>
              </a:ext>
            </a:extLst>
          </p:cNvPr>
          <p:cNvPicPr>
            <a:picLocks noChangeAspect="1"/>
          </p:cNvPicPr>
          <p:nvPr/>
        </p:nvPicPr>
        <p:blipFill>
          <a:blip r:embed="rId2"/>
          <a:stretch>
            <a:fillRect/>
          </a:stretch>
        </p:blipFill>
        <p:spPr>
          <a:xfrm>
            <a:off x="4419600" y="1879413"/>
            <a:ext cx="7772400" cy="3928838"/>
          </a:xfrm>
          <a:prstGeom prst="rect">
            <a:avLst/>
          </a:prstGeom>
        </p:spPr>
      </p:pic>
    </p:spTree>
    <p:extLst>
      <p:ext uri="{BB962C8B-B14F-4D97-AF65-F5344CB8AC3E}">
        <p14:creationId xmlns:p14="http://schemas.microsoft.com/office/powerpoint/2010/main" val="3729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p:txBody>
          <a:bodyPr/>
          <a:lstStyle/>
          <a:p>
            <a:r>
              <a:rPr lang="en-US" dirty="0"/>
              <a:t>Pipeline: Syntax: Post</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a:xfrm>
            <a:off x="838200" y="1825625"/>
            <a:ext cx="3882081" cy="4351338"/>
          </a:xfrm>
        </p:spPr>
        <p:txBody>
          <a:bodyPr>
            <a:normAutofit/>
          </a:bodyPr>
          <a:lstStyle/>
          <a:p>
            <a:r>
              <a:rPr lang="en-US" dirty="0"/>
              <a:t>Described post-steps depending on the fulfillment of certain conditions</a:t>
            </a:r>
          </a:p>
          <a:p>
            <a:r>
              <a:rPr lang="en-US" dirty="0"/>
              <a:t>Placed at the top level or in specific stages</a:t>
            </a:r>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5053914" y="1825625"/>
            <a:ext cx="6967151" cy="4351338"/>
          </a:xfrm>
        </p:spPr>
        <p:txBody>
          <a:bodyPr>
            <a:noAutofit/>
          </a:bodyPr>
          <a:lstStyle/>
          <a:p>
            <a:pPr marL="0" indent="0">
              <a:spcBef>
                <a:spcPts val="0"/>
              </a:spcBef>
              <a:buNone/>
            </a:pPr>
            <a:r>
              <a:rPr lang="en-US" sz="1800" dirty="0">
                <a:latin typeface="Courier New" panose="02070309020205020404" pitchFamily="49" charset="0"/>
                <a:cs typeface="Courier New" panose="02070309020205020404" pitchFamily="49" charset="0"/>
              </a:rPr>
              <a:t>pipeline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agent any</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stages {</a:t>
            </a:r>
          </a:p>
          <a:p>
            <a:pPr marL="0" indent="0">
              <a:spcBef>
                <a:spcPts val="0"/>
              </a:spcBef>
              <a:buNone/>
            </a:pPr>
            <a:r>
              <a:rPr lang="en-US" sz="1800" dirty="0">
                <a:latin typeface="Courier New" panose="02070309020205020404" pitchFamily="49" charset="0"/>
                <a:cs typeface="Courier New" panose="02070309020205020404" pitchFamily="49" charset="0"/>
              </a:rPr>
              <a:t>        stage('Example') {</a:t>
            </a:r>
          </a:p>
          <a:p>
            <a:pPr marL="0" indent="0">
              <a:spcBef>
                <a:spcPts val="0"/>
              </a:spcBef>
              <a:buNone/>
            </a:pPr>
            <a:r>
              <a:rPr lang="en-US" sz="1800" dirty="0">
                <a:latin typeface="Courier New" panose="02070309020205020404" pitchFamily="49" charset="0"/>
                <a:cs typeface="Courier New" panose="02070309020205020404" pitchFamily="49" charset="0"/>
              </a:rPr>
              <a:t>            steps {</a:t>
            </a:r>
          </a:p>
          <a:p>
            <a:pPr marL="0" indent="0">
              <a:spcBef>
                <a:spcPts val="0"/>
              </a:spcBef>
              <a:buNone/>
            </a:pPr>
            <a:r>
              <a:rPr lang="en-US" sz="1800" dirty="0">
                <a:latin typeface="Courier New" panose="02070309020205020404" pitchFamily="49" charset="0"/>
                <a:cs typeface="Courier New" panose="02070309020205020404" pitchFamily="49" charset="0"/>
              </a:rPr>
              <a:t>                echo 'Hello World'</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post {</a:t>
            </a:r>
          </a:p>
          <a:p>
            <a:pPr marL="0" indent="0">
              <a:spcBef>
                <a:spcPts val="0"/>
              </a:spcBef>
              <a:buNone/>
            </a:pPr>
            <a:r>
              <a:rPr lang="en-US" sz="1800" dirty="0">
                <a:latin typeface="Courier New" panose="02070309020205020404" pitchFamily="49" charset="0"/>
                <a:cs typeface="Courier New" panose="02070309020205020404" pitchFamily="49" charset="0"/>
              </a:rPr>
              <a:t>        always {</a:t>
            </a:r>
          </a:p>
          <a:p>
            <a:pPr marL="0" indent="0">
              <a:spcBef>
                <a:spcPts val="0"/>
              </a:spcBef>
              <a:buNone/>
            </a:pPr>
            <a:r>
              <a:rPr lang="en-US" sz="1800" dirty="0">
                <a:latin typeface="Courier New" panose="02070309020205020404" pitchFamily="49" charset="0"/>
                <a:cs typeface="Courier New" panose="02070309020205020404" pitchFamily="49" charset="0"/>
              </a:rPr>
              <a:t>            echo 'I will always say Hello again!'</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700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985644-5E4A-7105-7977-A3AA953D0F5A}"/>
              </a:ext>
            </a:extLst>
          </p:cNvPr>
          <p:cNvSpPr>
            <a:spLocks noGrp="1"/>
          </p:cNvSpPr>
          <p:nvPr>
            <p:ph type="title"/>
          </p:nvPr>
        </p:nvSpPr>
        <p:spPr/>
        <p:txBody>
          <a:bodyPr/>
          <a:lstStyle/>
          <a:p>
            <a:r>
              <a:rPr lang="en-US" dirty="0"/>
              <a:t>Pipeline: Syntax: Post: (some) Conditions</a:t>
            </a:r>
          </a:p>
        </p:txBody>
      </p:sp>
      <p:sp>
        <p:nvSpPr>
          <p:cNvPr id="6" name="Content Placeholder 5">
            <a:extLst>
              <a:ext uri="{FF2B5EF4-FFF2-40B4-BE49-F238E27FC236}">
                <a16:creationId xmlns:a16="http://schemas.microsoft.com/office/drawing/2014/main" id="{DE0049FB-AFAA-55F6-3677-8973B5B4561E}"/>
              </a:ext>
            </a:extLst>
          </p:cNvPr>
          <p:cNvSpPr>
            <a:spLocks noGrp="1"/>
          </p:cNvSpPr>
          <p:nvPr>
            <p:ph idx="1"/>
          </p:nvPr>
        </p:nvSpPr>
        <p:spPr/>
        <p:txBody>
          <a:bodyPr>
            <a:normAutofit fontScale="92500" lnSpcReduction="20000"/>
          </a:bodyPr>
          <a:lstStyle/>
          <a:p>
            <a:r>
              <a:rPr lang="en-US" dirty="0">
                <a:solidFill>
                  <a:srgbClr val="FF0000"/>
                </a:solidFill>
              </a:rPr>
              <a:t>always</a:t>
            </a:r>
            <a:r>
              <a:rPr lang="en-US" dirty="0"/>
              <a:t>: </a:t>
            </a:r>
            <a:r>
              <a:rPr lang="en-US" dirty="0">
                <a:effectLst/>
              </a:rPr>
              <a:t>Run the steps in the post section regardless of the completion status of the Pipeline’s or stage’s run.</a:t>
            </a:r>
          </a:p>
          <a:p>
            <a:r>
              <a:rPr lang="en-US" dirty="0">
                <a:solidFill>
                  <a:srgbClr val="FF0000"/>
                </a:solidFill>
              </a:rPr>
              <a:t>aborted</a:t>
            </a:r>
            <a:r>
              <a:rPr lang="en-US" dirty="0"/>
              <a:t>: </a:t>
            </a:r>
            <a:r>
              <a:rPr lang="en-US" dirty="0">
                <a:effectLst/>
              </a:rPr>
              <a:t>Only run the steps in post if the current Pipeline’s run has an "aborted" status, usually due to the Pipeline being manually aborted. This is typically denoted by gray in the web UI.</a:t>
            </a:r>
          </a:p>
          <a:p>
            <a:r>
              <a:rPr lang="en-US" dirty="0">
                <a:solidFill>
                  <a:srgbClr val="FF0000"/>
                </a:solidFill>
              </a:rPr>
              <a:t>failure</a:t>
            </a:r>
            <a:r>
              <a:rPr lang="en-US" dirty="0"/>
              <a:t>: </a:t>
            </a:r>
            <a:r>
              <a:rPr lang="en-US" dirty="0">
                <a:effectLst/>
              </a:rPr>
              <a:t>Only run the steps in post if the current Pipeline’s or stage’s run has a "failed" status, typically denoted by red in the web UI.</a:t>
            </a:r>
          </a:p>
          <a:p>
            <a:r>
              <a:rPr lang="en-US" dirty="0">
                <a:solidFill>
                  <a:srgbClr val="FF0000"/>
                </a:solidFill>
              </a:rPr>
              <a:t>success</a:t>
            </a:r>
            <a:r>
              <a:rPr lang="en-US" dirty="0"/>
              <a:t>: </a:t>
            </a:r>
            <a:r>
              <a:rPr lang="en-US" dirty="0">
                <a:effectLst/>
              </a:rPr>
              <a:t>Only run the steps in post if the current Pipeline’s or stage’s run has a "success" status, typically denoted by blue or green in the web UI.</a:t>
            </a:r>
          </a:p>
          <a:p>
            <a:r>
              <a:rPr lang="en-US" dirty="0">
                <a:solidFill>
                  <a:srgbClr val="FF0000"/>
                </a:solidFill>
              </a:rPr>
              <a:t>cleanup</a:t>
            </a:r>
            <a:r>
              <a:rPr lang="en-US" dirty="0"/>
              <a:t>: </a:t>
            </a:r>
            <a:r>
              <a:rPr lang="en-US" dirty="0">
                <a:effectLst/>
              </a:rPr>
              <a:t>Run the steps in this post condition after every other post condition has been evaluated, regardless of the Pipeline or stage’s status.</a:t>
            </a:r>
          </a:p>
        </p:txBody>
      </p:sp>
    </p:spTree>
    <p:extLst>
      <p:ext uri="{BB962C8B-B14F-4D97-AF65-F5344CB8AC3E}">
        <p14:creationId xmlns:p14="http://schemas.microsoft.com/office/powerpoint/2010/main" val="408638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A50AF-AA4C-9CFA-FECC-45243BD5C5BE}"/>
              </a:ext>
            </a:extLst>
          </p:cNvPr>
          <p:cNvSpPr>
            <a:spLocks noGrp="1"/>
          </p:cNvSpPr>
          <p:nvPr>
            <p:ph type="title"/>
          </p:nvPr>
        </p:nvSpPr>
        <p:spPr/>
        <p:txBody>
          <a:bodyPr/>
          <a:lstStyle/>
          <a:p>
            <a:r>
              <a:rPr lang="en-US" dirty="0"/>
              <a:t>Pipeline: Syntax</a:t>
            </a:r>
            <a:br>
              <a:rPr lang="en-US" dirty="0"/>
            </a:br>
            <a:r>
              <a:rPr lang="en-US" sz="3200" dirty="0"/>
              <a:t>Directives</a:t>
            </a:r>
          </a:p>
        </p:txBody>
      </p:sp>
      <p:sp>
        <p:nvSpPr>
          <p:cNvPr id="6" name="Content Placeholder 5">
            <a:extLst>
              <a:ext uri="{FF2B5EF4-FFF2-40B4-BE49-F238E27FC236}">
                <a16:creationId xmlns:a16="http://schemas.microsoft.com/office/drawing/2014/main" id="{924CC3F0-7DB3-E8D5-7990-D86A7F4B2EA2}"/>
              </a:ext>
            </a:extLst>
          </p:cNvPr>
          <p:cNvSpPr>
            <a:spLocks noGrp="1"/>
          </p:cNvSpPr>
          <p:nvPr>
            <p:ph idx="1"/>
          </p:nvPr>
        </p:nvSpPr>
        <p:spPr/>
        <p:txBody>
          <a:bodyPr/>
          <a:lstStyle/>
          <a:p>
            <a:r>
              <a:rPr lang="en-US" dirty="0"/>
              <a:t>Options</a:t>
            </a:r>
          </a:p>
          <a:p>
            <a:r>
              <a:rPr lang="en-US" dirty="0"/>
              <a:t>Parameters</a:t>
            </a:r>
          </a:p>
          <a:p>
            <a:r>
              <a:rPr lang="en-US" dirty="0"/>
              <a:t>Tools</a:t>
            </a:r>
          </a:p>
          <a:p>
            <a:r>
              <a:rPr lang="en-US" dirty="0"/>
              <a:t>When</a:t>
            </a:r>
          </a:p>
          <a:p>
            <a:endParaRPr lang="en-US" dirty="0"/>
          </a:p>
          <a:p>
            <a:r>
              <a:rPr lang="en-US" dirty="0"/>
              <a:t>For a complete reference, see </a:t>
            </a:r>
            <a:r>
              <a:rPr lang="en-US" dirty="0">
                <a:hlinkClick r:id="rId2"/>
              </a:rPr>
              <a:t>https://www.jenkins.io/doc/book/pipeline/syntax/</a:t>
            </a:r>
            <a:r>
              <a:rPr lang="en-US" dirty="0"/>
              <a:t> . There are lots of </a:t>
            </a:r>
          </a:p>
        </p:txBody>
      </p:sp>
    </p:spTree>
    <p:extLst>
      <p:ext uri="{BB962C8B-B14F-4D97-AF65-F5344CB8AC3E}">
        <p14:creationId xmlns:p14="http://schemas.microsoft.com/office/powerpoint/2010/main" val="4478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p:txBody>
          <a:bodyPr/>
          <a:lstStyle/>
          <a:p>
            <a:r>
              <a:rPr lang="en-US" dirty="0"/>
              <a:t>Pipeline: Syntax: Options</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p:txBody>
          <a:bodyPr>
            <a:normAutofit/>
          </a:bodyPr>
          <a:lstStyle/>
          <a:p>
            <a:r>
              <a:rPr lang="en-US" dirty="0"/>
              <a:t>Pipeline/stage configuration</a:t>
            </a:r>
          </a:p>
          <a:p>
            <a:r>
              <a:rPr lang="en-US" dirty="0"/>
              <a:t>Placed at the top level …</a:t>
            </a:r>
          </a:p>
          <a:p>
            <a:r>
              <a:rPr lang="en-US" dirty="0"/>
              <a:t>… or in specific stages</a:t>
            </a:r>
          </a:p>
          <a:p>
            <a:pPr lvl="1"/>
            <a:r>
              <a:rPr lang="en-US" sz="2000" dirty="0"/>
              <a:t>Not all options are available in this case, e.g., </a:t>
            </a:r>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options {</a:t>
            </a:r>
          </a:p>
          <a:p>
            <a:pPr marL="0" indent="0">
              <a:buNone/>
            </a:pPr>
            <a:r>
              <a:rPr lang="en-US" sz="1600" dirty="0">
                <a:latin typeface="Courier New" panose="02070309020205020404" pitchFamily="49" charset="0"/>
                <a:cs typeface="Courier New" panose="02070309020205020404" pitchFamily="49" charset="0"/>
              </a:rPr>
              <a:t>	timeout(time: 1, unit: 'HOURS’)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skipStagesAfterUnstable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retry(3) </a:t>
            </a:r>
          </a:p>
          <a:p>
            <a:pPr marL="0" indent="0">
              <a:buNone/>
            </a:pP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cxnSp>
        <p:nvCxnSpPr>
          <p:cNvPr id="3" name="Straight Arrow Connector 2">
            <a:extLst>
              <a:ext uri="{FF2B5EF4-FFF2-40B4-BE49-F238E27FC236}">
                <a16:creationId xmlns:a16="http://schemas.microsoft.com/office/drawing/2014/main" id="{BC0BCFDC-7130-7798-88C8-AB8894C77FDB}"/>
              </a:ext>
            </a:extLst>
          </p:cNvPr>
          <p:cNvCxnSpPr>
            <a:cxnSpLocks/>
          </p:cNvCxnSpPr>
          <p:nvPr/>
        </p:nvCxnSpPr>
        <p:spPr>
          <a:xfrm flipV="1">
            <a:off x="5782962" y="2681416"/>
            <a:ext cx="1285103" cy="747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312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p:txBody>
          <a:bodyPr/>
          <a:lstStyle/>
          <a:p>
            <a:r>
              <a:rPr lang="en-US" dirty="0"/>
              <a:t>Pipeline: Syntax: Parameters</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p:txBody>
          <a:bodyPr>
            <a:normAutofit/>
          </a:bodyPr>
          <a:lstStyle/>
          <a:p>
            <a:r>
              <a:rPr lang="en-US" dirty="0"/>
              <a:t>Self-explanatory</a:t>
            </a:r>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395418" y="2667299"/>
            <a:ext cx="11553568" cy="3412224"/>
          </a:xfrm>
        </p:spPr>
        <p:txBody>
          <a:bodyPr>
            <a:noAutofit/>
          </a:bodyPr>
          <a:lstStyle/>
          <a:p>
            <a:pPr marL="0" indent="0">
              <a:spcBef>
                <a:spcPts val="0"/>
              </a:spcBef>
              <a:buNone/>
            </a:pPr>
            <a:r>
              <a:rPr lang="en-US" sz="1400" dirty="0">
                <a:latin typeface="Courier New" panose="02070309020205020404" pitchFamily="49" charset="0"/>
                <a:cs typeface="Courier New" panose="02070309020205020404" pitchFamily="49" charset="0"/>
              </a:rPr>
              <a:t>parameters {</a:t>
            </a:r>
          </a:p>
          <a:p>
            <a:pPr marL="0" indent="0">
              <a:spcBef>
                <a:spcPts val="0"/>
              </a:spcBef>
              <a:buNone/>
            </a:pPr>
            <a:r>
              <a:rPr lang="en-US" sz="1400" dirty="0">
                <a:latin typeface="Courier New" panose="02070309020205020404" pitchFamily="49" charset="0"/>
                <a:cs typeface="Courier New" panose="02070309020205020404" pitchFamily="49" charset="0"/>
              </a:rPr>
              <a:t>        string(name: 'PERSON', </a:t>
            </a:r>
            <a:r>
              <a:rPr lang="en-US" sz="1400" dirty="0" err="1">
                <a:latin typeface="Courier New" panose="02070309020205020404" pitchFamily="49" charset="0"/>
                <a:cs typeface="Courier New" panose="02070309020205020404" pitchFamily="49" charset="0"/>
              </a:rPr>
              <a:t>defaultValue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a:t>
            </a:r>
            <a:r>
              <a:rPr lang="en-US" sz="1400" dirty="0">
                <a:latin typeface="Courier New" panose="02070309020205020404" pitchFamily="49" charset="0"/>
                <a:cs typeface="Courier New" panose="02070309020205020404" pitchFamily="49" charset="0"/>
              </a:rPr>
              <a:t> Jenkins', description: 'Who should I say hello to?')</a:t>
            </a:r>
          </a:p>
          <a:p>
            <a:pPr marL="0" indent="0">
              <a:spcBef>
                <a:spcPts val="0"/>
              </a:spcBef>
              <a:buNone/>
            </a:pPr>
            <a:r>
              <a:rPr lang="en-US" sz="1400" dirty="0">
                <a:latin typeface="Courier New" panose="02070309020205020404" pitchFamily="49" charset="0"/>
                <a:cs typeface="Courier New" panose="02070309020205020404" pitchFamily="49" charset="0"/>
              </a:rPr>
              <a:t>        text(name: 'BIOGRAPHY', </a:t>
            </a:r>
            <a:r>
              <a:rPr lang="en-US" sz="1400" dirty="0" err="1">
                <a:latin typeface="Courier New" panose="02070309020205020404" pitchFamily="49" charset="0"/>
                <a:cs typeface="Courier New" panose="02070309020205020404" pitchFamily="49" charset="0"/>
              </a:rPr>
              <a:t>defaultValue</a:t>
            </a:r>
            <a:r>
              <a:rPr lang="en-US" sz="1400" dirty="0">
                <a:latin typeface="Courier New" panose="02070309020205020404" pitchFamily="49" charset="0"/>
                <a:cs typeface="Courier New" panose="02070309020205020404" pitchFamily="49" charset="0"/>
              </a:rPr>
              <a:t>: '', description: 'Enter some information about the person')</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booleanParam</a:t>
            </a:r>
            <a:r>
              <a:rPr lang="en-US" sz="1400" dirty="0">
                <a:latin typeface="Courier New" panose="02070309020205020404" pitchFamily="49" charset="0"/>
                <a:cs typeface="Courier New" panose="02070309020205020404" pitchFamily="49" charset="0"/>
              </a:rPr>
              <a:t>(name: 'TOGGLE', </a:t>
            </a:r>
            <a:r>
              <a:rPr lang="en-US" sz="1400" dirty="0" err="1">
                <a:latin typeface="Courier New" panose="02070309020205020404" pitchFamily="49" charset="0"/>
                <a:cs typeface="Courier New" panose="02070309020205020404" pitchFamily="49" charset="0"/>
              </a:rPr>
              <a:t>defaultValue</a:t>
            </a:r>
            <a:r>
              <a:rPr lang="en-US" sz="1400" dirty="0">
                <a:latin typeface="Courier New" panose="02070309020205020404" pitchFamily="49" charset="0"/>
                <a:cs typeface="Courier New" panose="02070309020205020404" pitchFamily="49" charset="0"/>
              </a:rPr>
              <a:t>: true, description: 'Toggle this value')</a:t>
            </a:r>
          </a:p>
          <a:p>
            <a:pPr marL="0" indent="0">
              <a:spcBef>
                <a:spcPts val="0"/>
              </a:spcBef>
              <a:buNone/>
            </a:pPr>
            <a:r>
              <a:rPr lang="en-US" sz="1400" dirty="0">
                <a:latin typeface="Courier New" panose="02070309020205020404" pitchFamily="49" charset="0"/>
                <a:cs typeface="Courier New" panose="02070309020205020404" pitchFamily="49" charset="0"/>
              </a:rPr>
              <a:t>        choice(name: 'CHOICE', choices: ['One', 'Two', 'Three'], description: 'Pick something')</a:t>
            </a:r>
          </a:p>
          <a:p>
            <a:pPr marL="0" indent="0">
              <a:spcBef>
                <a:spcPts val="0"/>
              </a:spcBef>
              <a:buNone/>
            </a:pPr>
            <a:r>
              <a:rPr lang="en-US" sz="1400" dirty="0">
                <a:latin typeface="Courier New" panose="02070309020205020404" pitchFamily="49" charset="0"/>
                <a:cs typeface="Courier New" panose="02070309020205020404" pitchFamily="49" charset="0"/>
              </a:rPr>
              <a:t>        password(name: 'PASSWORD', </a:t>
            </a:r>
            <a:r>
              <a:rPr lang="en-US" sz="1400" dirty="0" err="1">
                <a:latin typeface="Courier New" panose="02070309020205020404" pitchFamily="49" charset="0"/>
                <a:cs typeface="Courier New" panose="02070309020205020404" pitchFamily="49" charset="0"/>
              </a:rPr>
              <a:t>defaultValue</a:t>
            </a:r>
            <a:r>
              <a:rPr lang="en-US" sz="1400" dirty="0">
                <a:latin typeface="Courier New" panose="02070309020205020404" pitchFamily="49" charset="0"/>
                <a:cs typeface="Courier New" panose="02070309020205020404" pitchFamily="49" charset="0"/>
              </a:rPr>
              <a:t>: 'SECRET', description: 'Enter a password')</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stages {</a:t>
            </a:r>
          </a:p>
          <a:p>
            <a:pPr marL="0" indent="0">
              <a:spcBef>
                <a:spcPts val="0"/>
              </a:spcBef>
              <a:buNone/>
            </a:pPr>
            <a:r>
              <a:rPr lang="en-US" sz="1400" dirty="0">
                <a:latin typeface="Courier New" panose="02070309020205020404" pitchFamily="49" charset="0"/>
                <a:cs typeface="Courier New" panose="02070309020205020404" pitchFamily="49" charset="0"/>
              </a:rPr>
              <a:t>        stage('Example') {</a:t>
            </a:r>
          </a:p>
          <a:p>
            <a:pPr marL="0" indent="0">
              <a:spcBef>
                <a:spcPts val="0"/>
              </a:spcBef>
              <a:buNone/>
            </a:pPr>
            <a:r>
              <a:rPr lang="en-US" sz="1400" dirty="0">
                <a:latin typeface="Courier New" panose="02070309020205020404" pitchFamily="49" charset="0"/>
                <a:cs typeface="Courier New" panose="02070309020205020404" pitchFamily="49" charset="0"/>
              </a:rPr>
              <a:t>            steps {</a:t>
            </a:r>
          </a:p>
          <a:p>
            <a:pPr marL="0" indent="0">
              <a:spcBef>
                <a:spcPts val="0"/>
              </a:spcBef>
              <a:buNone/>
            </a:pPr>
            <a:r>
              <a:rPr lang="en-US" sz="1400" dirty="0">
                <a:latin typeface="Courier New" panose="02070309020205020404" pitchFamily="49" charset="0"/>
                <a:cs typeface="Courier New" panose="02070309020205020404" pitchFamily="49" charset="0"/>
              </a:rPr>
              <a:t>                echo </a:t>
            </a:r>
            <a:r>
              <a:rPr lang="en-US" sz="1400" dirty="0">
                <a:solidFill>
                  <a:srgbClr val="FF0000"/>
                </a:solidFill>
                <a:latin typeface="Courier New" panose="02070309020205020404" pitchFamily="49" charset="0"/>
                <a:cs typeface="Courier New" panose="02070309020205020404" pitchFamily="49" charset="0"/>
              </a:rPr>
              <a:t>"Hello ${</a:t>
            </a:r>
            <a:r>
              <a:rPr lang="en-US" sz="1400" dirty="0" err="1">
                <a:solidFill>
                  <a:srgbClr val="FF0000"/>
                </a:solidFill>
                <a:latin typeface="Courier New" panose="02070309020205020404" pitchFamily="49" charset="0"/>
                <a:cs typeface="Courier New" panose="02070309020205020404" pitchFamily="49" charset="0"/>
              </a:rPr>
              <a:t>params.PERSON</a:t>
            </a:r>
            <a:r>
              <a:rPr lang="en-US" sz="1400"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272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a:xfrm>
            <a:off x="838200" y="365125"/>
            <a:ext cx="10515600" cy="1325563"/>
          </a:xfrm>
        </p:spPr>
        <p:txBody>
          <a:bodyPr/>
          <a:lstStyle/>
          <a:p>
            <a:r>
              <a:rPr lang="en-US" dirty="0"/>
              <a:t>Pipeline: Syntax: Tools</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a:xfrm>
            <a:off x="838200" y="1825625"/>
            <a:ext cx="5181600" cy="4351338"/>
          </a:xfrm>
        </p:spPr>
        <p:txBody>
          <a:bodyPr>
            <a:normAutofit/>
          </a:bodyPr>
          <a:lstStyle/>
          <a:p>
            <a:r>
              <a:rPr lang="en-US" dirty="0"/>
              <a:t>Automatically install tools and add them to the PATH</a:t>
            </a:r>
          </a:p>
          <a:p>
            <a:pPr lvl="1"/>
            <a:r>
              <a:rPr lang="en-US" dirty="0"/>
              <a:t>Maven</a:t>
            </a:r>
          </a:p>
          <a:p>
            <a:pPr lvl="1"/>
            <a:r>
              <a:rPr lang="en-US" dirty="0"/>
              <a:t>JDK</a:t>
            </a:r>
          </a:p>
          <a:p>
            <a:pPr lvl="1"/>
            <a:r>
              <a:rPr lang="en-US" dirty="0"/>
              <a:t>Gradle</a:t>
            </a:r>
          </a:p>
          <a:p>
            <a:r>
              <a:rPr lang="en-US" dirty="0">
                <a:effectLst/>
              </a:rPr>
              <a:t>The tool name must be pre-configured in Jenkins under </a:t>
            </a:r>
            <a:r>
              <a:rPr lang="en-US" b="1" dirty="0">
                <a:effectLst/>
              </a:rPr>
              <a:t>Manage Jenkins</a:t>
            </a:r>
            <a:r>
              <a:rPr lang="en-US" dirty="0">
                <a:effectLst/>
              </a:rPr>
              <a:t> → </a:t>
            </a:r>
            <a:r>
              <a:rPr lang="en-US" b="1" dirty="0">
                <a:effectLst/>
              </a:rPr>
              <a:t>Tools</a:t>
            </a:r>
            <a:r>
              <a:rPr lang="en-US" dirty="0">
                <a:effectLst/>
              </a:rPr>
              <a:t>.</a:t>
            </a:r>
            <a:endParaRPr lang="en-US" dirty="0"/>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6172200" y="1825625"/>
            <a:ext cx="5181600" cy="4351338"/>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tools {</a:t>
            </a:r>
          </a:p>
          <a:p>
            <a:pPr marL="0" indent="0">
              <a:buNone/>
            </a:pPr>
            <a:r>
              <a:rPr lang="en-US" sz="1800" dirty="0">
                <a:latin typeface="Courier New" panose="02070309020205020404" pitchFamily="49" charset="0"/>
                <a:cs typeface="Courier New" panose="02070309020205020404" pitchFamily="49" charset="0"/>
              </a:rPr>
              <a:t>        maven 'apache-maven-3.0.1' </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710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a:xfrm>
            <a:off x="838200" y="365125"/>
            <a:ext cx="10515600" cy="1325563"/>
          </a:xfrm>
        </p:spPr>
        <p:txBody>
          <a:bodyPr/>
          <a:lstStyle/>
          <a:p>
            <a:r>
              <a:rPr lang="en-US" dirty="0"/>
              <a:t>Pipeline: Syntax: When</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a:xfrm>
            <a:off x="838200" y="1825625"/>
            <a:ext cx="5181600" cy="4351338"/>
          </a:xfrm>
        </p:spPr>
        <p:txBody>
          <a:bodyPr>
            <a:normAutofit/>
          </a:bodyPr>
          <a:lstStyle/>
          <a:p>
            <a:r>
              <a:rPr lang="en-US" dirty="0"/>
              <a:t>Defines when a stage should be run based on </a:t>
            </a:r>
            <a:r>
              <a:rPr lang="en-US" dirty="0">
                <a:solidFill>
                  <a:srgbClr val="FF0000"/>
                </a:solidFill>
                <a:latin typeface="Courier New" panose="02070309020205020404" pitchFamily="49" charset="0"/>
                <a:cs typeface="Courier New" panose="02070309020205020404" pitchFamily="49" charset="0"/>
              </a:rPr>
              <a:t>not</a:t>
            </a:r>
            <a:r>
              <a:rPr lang="en-US" b="0" i="0" u="none" strike="noStrike" dirty="0">
                <a:solidFill>
                  <a:srgbClr val="000C1A"/>
                </a:solidFill>
                <a:effectLst/>
                <a:latin typeface="system-ui"/>
              </a:rPr>
              <a:t>, </a:t>
            </a:r>
            <a:r>
              <a:rPr lang="en-US" dirty="0" err="1">
                <a:solidFill>
                  <a:srgbClr val="FF0000"/>
                </a:solidFill>
                <a:latin typeface="Courier New" panose="02070309020205020404" pitchFamily="49" charset="0"/>
                <a:cs typeface="Courier New" panose="02070309020205020404" pitchFamily="49" charset="0"/>
              </a:rPr>
              <a:t>allOf</a:t>
            </a:r>
            <a:r>
              <a:rPr lang="en-US" b="0" i="0" u="none" strike="noStrike" dirty="0">
                <a:solidFill>
                  <a:srgbClr val="000C1A"/>
                </a:solidFill>
                <a:effectLst/>
                <a:latin typeface="system-ui"/>
              </a:rPr>
              <a:t>, or </a:t>
            </a:r>
            <a:r>
              <a:rPr lang="en-US" dirty="0" err="1">
                <a:solidFill>
                  <a:srgbClr val="FF0000"/>
                </a:solidFill>
                <a:latin typeface="Courier New" panose="02070309020205020404" pitchFamily="49" charset="0"/>
                <a:cs typeface="Courier New" panose="02070309020205020404" pitchFamily="49" charset="0"/>
              </a:rPr>
              <a:t>anyOf</a:t>
            </a:r>
            <a:r>
              <a:rPr lang="en-US" dirty="0"/>
              <a:t> a set of conditions</a:t>
            </a:r>
          </a:p>
          <a:p>
            <a:r>
              <a:rPr lang="en-US" dirty="0"/>
              <a:t>Plenty of conditions, </a:t>
            </a:r>
            <a:r>
              <a:rPr lang="en-US" dirty="0" err="1"/>
              <a:t>e.g</a:t>
            </a:r>
            <a:r>
              <a:rPr lang="en-US" dirty="0"/>
              <a:t>, </a:t>
            </a:r>
            <a:r>
              <a:rPr lang="en-US" dirty="0">
                <a:latin typeface="Courier New" panose="02070309020205020404" pitchFamily="49" charset="0"/>
                <a:cs typeface="Courier New" panose="02070309020205020404" pitchFamily="49" charset="0"/>
              </a:rPr>
              <a:t>branch</a:t>
            </a:r>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6740610" y="578580"/>
            <a:ext cx="5181600" cy="4884094"/>
          </a:xfrm>
        </p:spPr>
        <p:txBody>
          <a:bodyPr>
            <a:noAutofit/>
          </a:bodyPr>
          <a:lstStyle/>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pipeline {</a:t>
            </a:r>
          </a:p>
          <a:p>
            <a:pPr marL="0" indent="0">
              <a:lnSpc>
                <a:spcPct val="12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agent any</a:t>
            </a:r>
          </a:p>
          <a:p>
            <a:pPr marL="0" indent="0">
              <a:lnSpc>
                <a:spcPct val="12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stages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stage('Example Build')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echo 'Hello World'</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stage('Example Deploy')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when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branch 'production'</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echo 'Deploying'</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169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D30B96-1040-E016-B2B1-7F1F2D93EE1B}"/>
              </a:ext>
            </a:extLst>
          </p:cNvPr>
          <p:cNvSpPr>
            <a:spLocks noGrp="1"/>
          </p:cNvSpPr>
          <p:nvPr>
            <p:ph type="title"/>
          </p:nvPr>
        </p:nvSpPr>
        <p:spPr>
          <a:xfrm>
            <a:off x="838200" y="365125"/>
            <a:ext cx="10515600" cy="1325563"/>
          </a:xfrm>
        </p:spPr>
        <p:txBody>
          <a:bodyPr/>
          <a:lstStyle/>
          <a:p>
            <a:r>
              <a:rPr lang="en-US" dirty="0"/>
              <a:t>Pipeline: Syntax: Triggers</a:t>
            </a:r>
          </a:p>
        </p:txBody>
      </p:sp>
      <p:sp>
        <p:nvSpPr>
          <p:cNvPr id="7" name="Content Placeholder 6">
            <a:extLst>
              <a:ext uri="{FF2B5EF4-FFF2-40B4-BE49-F238E27FC236}">
                <a16:creationId xmlns:a16="http://schemas.microsoft.com/office/drawing/2014/main" id="{59493E81-935E-A17D-C4B3-7AFEF4863677}"/>
              </a:ext>
            </a:extLst>
          </p:cNvPr>
          <p:cNvSpPr>
            <a:spLocks noGrp="1"/>
          </p:cNvSpPr>
          <p:nvPr>
            <p:ph sz="half" idx="1"/>
          </p:nvPr>
        </p:nvSpPr>
        <p:spPr>
          <a:xfrm>
            <a:off x="838200" y="1825625"/>
            <a:ext cx="5181600" cy="4351338"/>
          </a:xfrm>
        </p:spPr>
        <p:txBody>
          <a:bodyPr>
            <a:normAutofit/>
          </a:bodyPr>
          <a:lstStyle/>
          <a:p>
            <a:r>
              <a:rPr lang="en-US" dirty="0"/>
              <a:t>Define the ways in which a pipeline is launched</a:t>
            </a:r>
          </a:p>
          <a:p>
            <a:r>
              <a:rPr lang="en-US" dirty="0"/>
              <a:t>Can be replaced by Jenkins triggers</a:t>
            </a:r>
          </a:p>
          <a:p>
            <a:endParaRPr lang="en-US" dirty="0">
              <a:latin typeface="Courier New" panose="02070309020205020404" pitchFamily="49" charset="0"/>
              <a:cs typeface="Courier New" panose="02070309020205020404" pitchFamily="49" charset="0"/>
            </a:endParaRPr>
          </a:p>
        </p:txBody>
      </p:sp>
      <p:sp>
        <p:nvSpPr>
          <p:cNvPr id="8" name="Content Placeholder 7">
            <a:extLst>
              <a:ext uri="{FF2B5EF4-FFF2-40B4-BE49-F238E27FC236}">
                <a16:creationId xmlns:a16="http://schemas.microsoft.com/office/drawing/2014/main" id="{270185E3-1ADA-3581-BD1D-91CA4AC91878}"/>
              </a:ext>
            </a:extLst>
          </p:cNvPr>
          <p:cNvSpPr>
            <a:spLocks noGrp="1"/>
          </p:cNvSpPr>
          <p:nvPr>
            <p:ph sz="half" idx="2"/>
          </p:nvPr>
        </p:nvSpPr>
        <p:spPr>
          <a:xfrm>
            <a:off x="6740610" y="2038120"/>
            <a:ext cx="5181600" cy="3424554"/>
          </a:xfrm>
        </p:spPr>
        <p:txBody>
          <a:bodyPr>
            <a:noAutofit/>
          </a:bodyPr>
          <a:lstStyle/>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pipeline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agent any</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triggers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cron</a:t>
            </a:r>
            <a:r>
              <a:rPr lang="en-US" sz="1600" dirty="0">
                <a:latin typeface="Courier New" panose="02070309020205020404" pitchFamily="49" charset="0"/>
                <a:cs typeface="Courier New" panose="02070309020205020404" pitchFamily="49" charset="0"/>
              </a:rPr>
              <a:t>('H */4 * * 1-5')</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stages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stage('Example')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echo 'Hello World'</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600" dirty="0">
                <a:latin typeface="Courier New" panose="02070309020205020404" pitchFamily="49" charset="0"/>
                <a:cs typeface="Courier New" panose="02070309020205020404" pitchFamily="49" charset="0"/>
              </a:rPr>
              <a:t>}</a:t>
            </a:r>
          </a:p>
        </p:txBody>
      </p:sp>
      <p:sp>
        <p:nvSpPr>
          <p:cNvPr id="2" name="Content Placeholder 7">
            <a:extLst>
              <a:ext uri="{FF2B5EF4-FFF2-40B4-BE49-F238E27FC236}">
                <a16:creationId xmlns:a16="http://schemas.microsoft.com/office/drawing/2014/main" id="{0CEE1AD9-676E-5FE3-74A6-691E3DA87CBD}"/>
              </a:ext>
            </a:extLst>
          </p:cNvPr>
          <p:cNvSpPr txBox="1">
            <a:spLocks/>
          </p:cNvSpPr>
          <p:nvPr/>
        </p:nvSpPr>
        <p:spPr>
          <a:xfrm>
            <a:off x="422315" y="4001294"/>
            <a:ext cx="5749887" cy="232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a:latin typeface="Courier New" panose="02070309020205020404" pitchFamily="49" charset="0"/>
                <a:cs typeface="Courier New" panose="02070309020205020404" pitchFamily="49" charset="0"/>
              </a:rPr>
              <a:t>triggers { </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cron</a:t>
            </a:r>
            <a:r>
              <a:rPr lang="en-US" sz="1800" dirty="0">
                <a:latin typeface="Courier New" panose="02070309020205020404" pitchFamily="49" charset="0"/>
                <a:cs typeface="Courier New" panose="02070309020205020404" pitchFamily="49" charset="0"/>
              </a:rPr>
              <a:t>('H */4 * * 1-5’) </a:t>
            </a:r>
          </a:p>
          <a:p>
            <a:pPr marL="457200" lvl="1" indent="0">
              <a:buNone/>
            </a:pPr>
            <a:r>
              <a:rPr lang="en-US" sz="1800" dirty="0">
                <a:latin typeface="Courier New" panose="02070309020205020404" pitchFamily="49" charset="0"/>
                <a:cs typeface="Courier New" panose="02070309020205020404" pitchFamily="49" charset="0"/>
              </a:rPr>
              <a:t>}</a:t>
            </a:r>
          </a:p>
          <a:p>
            <a:pPr marL="457200" lvl="1"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triggers { </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pollSCM</a:t>
            </a:r>
            <a:r>
              <a:rPr lang="en-US" sz="1800" dirty="0">
                <a:latin typeface="Courier New" panose="02070309020205020404" pitchFamily="49" charset="0"/>
                <a:cs typeface="Courier New" panose="02070309020205020404" pitchFamily="49" charset="0"/>
              </a:rPr>
              <a:t>('H */4 * * 1-5’) </a:t>
            </a:r>
          </a:p>
          <a:p>
            <a:pPr marL="457200" lvl="1"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696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CEA4-395C-BA24-AF4F-6CEA95954F89}"/>
              </a:ext>
            </a:extLst>
          </p:cNvPr>
          <p:cNvSpPr>
            <a:spLocks noGrp="1"/>
          </p:cNvSpPr>
          <p:nvPr>
            <p:ph type="title"/>
          </p:nvPr>
        </p:nvSpPr>
        <p:spPr/>
        <p:txBody>
          <a:bodyPr/>
          <a:lstStyle/>
          <a:p>
            <a:r>
              <a:rPr lang="en-US" dirty="0"/>
              <a:t>Pipeline: Steps</a:t>
            </a:r>
          </a:p>
        </p:txBody>
      </p:sp>
      <p:sp>
        <p:nvSpPr>
          <p:cNvPr id="5" name="Content Placeholder 4">
            <a:extLst>
              <a:ext uri="{FF2B5EF4-FFF2-40B4-BE49-F238E27FC236}">
                <a16:creationId xmlns:a16="http://schemas.microsoft.com/office/drawing/2014/main" id="{2587930F-9D8B-03AA-7255-9094F66359E9}"/>
              </a:ext>
            </a:extLst>
          </p:cNvPr>
          <p:cNvSpPr>
            <a:spLocks noGrp="1"/>
          </p:cNvSpPr>
          <p:nvPr>
            <p:ph idx="1"/>
          </p:nvPr>
        </p:nvSpPr>
        <p:spPr/>
        <p:txBody>
          <a:bodyPr/>
          <a:lstStyle/>
          <a:p>
            <a:r>
              <a:rPr lang="en-US" dirty="0"/>
              <a:t>See </a:t>
            </a:r>
            <a:r>
              <a:rPr lang="en-US" dirty="0">
                <a:hlinkClick r:id="rId2"/>
              </a:rPr>
              <a:t>https://www.jenkins.io/doc/pipeline/steps/</a:t>
            </a:r>
            <a:r>
              <a:rPr lang="en-US" dirty="0"/>
              <a:t> </a:t>
            </a:r>
          </a:p>
        </p:txBody>
      </p:sp>
    </p:spTree>
    <p:extLst>
      <p:ext uri="{BB962C8B-B14F-4D97-AF65-F5344CB8AC3E}">
        <p14:creationId xmlns:p14="http://schemas.microsoft.com/office/powerpoint/2010/main" val="33067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0371-8197-2EAA-5143-0F0E662B2723}"/>
              </a:ext>
            </a:extLst>
          </p:cNvPr>
          <p:cNvSpPr>
            <a:spLocks noGrp="1"/>
          </p:cNvSpPr>
          <p:nvPr>
            <p:ph type="title"/>
          </p:nvPr>
        </p:nvSpPr>
        <p:spPr/>
        <p:txBody>
          <a:bodyPr/>
          <a:lstStyle/>
          <a:p>
            <a:r>
              <a:rPr lang="en-US" dirty="0"/>
              <a:t>Pipelines</a:t>
            </a:r>
          </a:p>
        </p:txBody>
      </p:sp>
      <p:sp>
        <p:nvSpPr>
          <p:cNvPr id="4" name="Text Placeholder 3">
            <a:extLst>
              <a:ext uri="{FF2B5EF4-FFF2-40B4-BE49-F238E27FC236}">
                <a16:creationId xmlns:a16="http://schemas.microsoft.com/office/drawing/2014/main" id="{212F37FA-E39E-6FF7-F9A5-136FA16D8946}"/>
              </a:ext>
            </a:extLst>
          </p:cNvPr>
          <p:cNvSpPr>
            <a:spLocks noGrp="1"/>
          </p:cNvSpPr>
          <p:nvPr>
            <p:ph type="body" idx="1"/>
          </p:nvPr>
        </p:nvSpPr>
        <p:spPr/>
        <p:txBody>
          <a:bodyPr/>
          <a:lstStyle/>
          <a:p>
            <a:r>
              <a:rPr lang="en-US" dirty="0"/>
              <a:t>Similarities with, e.g., Maven</a:t>
            </a:r>
          </a:p>
        </p:txBody>
      </p:sp>
      <p:sp>
        <p:nvSpPr>
          <p:cNvPr id="3" name="Content Placeholder 2">
            <a:extLst>
              <a:ext uri="{FF2B5EF4-FFF2-40B4-BE49-F238E27FC236}">
                <a16:creationId xmlns:a16="http://schemas.microsoft.com/office/drawing/2014/main" id="{86E20077-6FCA-48B5-E739-CC07BE6A808C}"/>
              </a:ext>
            </a:extLst>
          </p:cNvPr>
          <p:cNvSpPr>
            <a:spLocks noGrp="1"/>
          </p:cNvSpPr>
          <p:nvPr>
            <p:ph sz="half" idx="2"/>
          </p:nvPr>
        </p:nvSpPr>
        <p:spPr/>
        <p:txBody>
          <a:bodyPr>
            <a:normAutofit lnSpcReduction="10000"/>
          </a:bodyPr>
          <a:lstStyle/>
          <a:p>
            <a:r>
              <a:rPr lang="en-US" dirty="0"/>
              <a:t>Organize the build process into different phases/stages</a:t>
            </a:r>
          </a:p>
          <a:p>
            <a:r>
              <a:rPr lang="en-US" dirty="0"/>
              <a:t>Declaratively defined in a </a:t>
            </a:r>
            <a:r>
              <a:rPr lang="en-US" sz="2400" dirty="0" err="1">
                <a:latin typeface="Courier New" panose="02070309020205020404" pitchFamily="49" charset="0"/>
                <a:cs typeface="Courier New" panose="02070309020205020404" pitchFamily="49" charset="0"/>
              </a:rPr>
              <a:t>Jenkinsfile</a:t>
            </a:r>
            <a:r>
              <a:rPr lang="en-US" dirty="0"/>
              <a:t>; can be placed in the repo (easier to read and maintain)</a:t>
            </a:r>
          </a:p>
          <a:p>
            <a:pPr lvl="1"/>
            <a:r>
              <a:rPr lang="en-US" dirty="0"/>
              <a:t>The </a:t>
            </a:r>
            <a:r>
              <a:rPr lang="en-US" dirty="0" err="1"/>
              <a:t>POM.xml</a:t>
            </a:r>
            <a:r>
              <a:rPr lang="en-US" dirty="0"/>
              <a:t> applies the same strategy</a:t>
            </a:r>
          </a:p>
          <a:p>
            <a:endParaRPr lang="en-US" dirty="0"/>
          </a:p>
        </p:txBody>
      </p:sp>
      <p:sp>
        <p:nvSpPr>
          <p:cNvPr id="5" name="Text Placeholder 4">
            <a:extLst>
              <a:ext uri="{FF2B5EF4-FFF2-40B4-BE49-F238E27FC236}">
                <a16:creationId xmlns:a16="http://schemas.microsoft.com/office/drawing/2014/main" id="{F53A21A7-360E-9282-06A4-62165FA8AFBD}"/>
              </a:ext>
            </a:extLst>
          </p:cNvPr>
          <p:cNvSpPr>
            <a:spLocks noGrp="1"/>
          </p:cNvSpPr>
          <p:nvPr>
            <p:ph type="body" sz="quarter" idx="3"/>
          </p:nvPr>
        </p:nvSpPr>
        <p:spPr/>
        <p:txBody>
          <a:bodyPr/>
          <a:lstStyle/>
          <a:p>
            <a:r>
              <a:rPr lang="en-US" dirty="0"/>
              <a:t>Differences</a:t>
            </a:r>
          </a:p>
        </p:txBody>
      </p:sp>
      <p:sp>
        <p:nvSpPr>
          <p:cNvPr id="6" name="Content Placeholder 5">
            <a:extLst>
              <a:ext uri="{FF2B5EF4-FFF2-40B4-BE49-F238E27FC236}">
                <a16:creationId xmlns:a16="http://schemas.microsoft.com/office/drawing/2014/main" id="{E9F29EE1-B21D-C47E-FE38-873288F2F34D}"/>
              </a:ext>
            </a:extLst>
          </p:cNvPr>
          <p:cNvSpPr>
            <a:spLocks noGrp="1"/>
          </p:cNvSpPr>
          <p:nvPr>
            <p:ph sz="quarter" idx="4"/>
          </p:nvPr>
        </p:nvSpPr>
        <p:spPr/>
        <p:txBody>
          <a:bodyPr>
            <a:normAutofit lnSpcReduction="10000"/>
          </a:bodyPr>
          <a:lstStyle/>
          <a:p>
            <a:r>
              <a:rPr lang="en-US" dirty="0">
                <a:solidFill>
                  <a:srgbClr val="FF0000"/>
                </a:solidFill>
              </a:rPr>
              <a:t>User-defined</a:t>
            </a:r>
            <a:r>
              <a:rPr lang="en-US" dirty="0"/>
              <a:t> stages</a:t>
            </a:r>
          </a:p>
          <a:p>
            <a:pPr lvl="1"/>
            <a:r>
              <a:rPr lang="en-US" dirty="0"/>
              <a:t>A different approach than, e.g., Maven, where the lifecycle is fixed</a:t>
            </a:r>
          </a:p>
          <a:p>
            <a:r>
              <a:rPr lang="en-US" dirty="0">
                <a:solidFill>
                  <a:srgbClr val="FF0000"/>
                </a:solidFill>
              </a:rPr>
              <a:t>Build language agnostic</a:t>
            </a:r>
            <a:r>
              <a:rPr lang="en-US" dirty="0"/>
              <a:t>. Actually, it does not need any</a:t>
            </a:r>
          </a:p>
          <a:p>
            <a:r>
              <a:rPr lang="en-US" dirty="0"/>
              <a:t>Better support for </a:t>
            </a:r>
            <a:r>
              <a:rPr lang="en-US" dirty="0" err="1"/>
              <a:t>monorepos</a:t>
            </a:r>
            <a:endParaRPr lang="en-US" dirty="0"/>
          </a:p>
          <a:p>
            <a:r>
              <a:rPr lang="en-US" dirty="0"/>
              <a:t>Versatility, e.g., </a:t>
            </a:r>
            <a:r>
              <a:rPr lang="en-US" dirty="0">
                <a:solidFill>
                  <a:srgbClr val="FF0000"/>
                </a:solidFill>
              </a:rPr>
              <a:t>distributed and parallel</a:t>
            </a:r>
            <a:r>
              <a:rPr lang="en-US" dirty="0"/>
              <a:t> builds, pause/resume (across Jenkins shutdowns, etc.)</a:t>
            </a:r>
          </a:p>
        </p:txBody>
      </p:sp>
    </p:spTree>
    <p:extLst>
      <p:ext uri="{BB962C8B-B14F-4D97-AF65-F5344CB8AC3E}">
        <p14:creationId xmlns:p14="http://schemas.microsoft.com/office/powerpoint/2010/main" val="234566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0B3-68B4-3A98-5348-076563BC7898}"/>
              </a:ext>
            </a:extLst>
          </p:cNvPr>
          <p:cNvSpPr>
            <a:spLocks noGrp="1"/>
          </p:cNvSpPr>
          <p:nvPr>
            <p:ph type="title"/>
          </p:nvPr>
        </p:nvSpPr>
        <p:spPr/>
        <p:txBody>
          <a:bodyPr/>
          <a:lstStyle/>
          <a:p>
            <a:r>
              <a:rPr lang="en-US" dirty="0"/>
              <a:t>Example: </a:t>
            </a:r>
            <a:r>
              <a:rPr lang="en-US" dirty="0" err="1"/>
              <a:t>Monorepo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5A11B-DBF6-827D-60A2-F44313B56BCD}"/>
                  </a:ext>
                </a:extLst>
              </p:cNvPr>
              <p:cNvSpPr>
                <a:spLocks noGrp="1"/>
              </p:cNvSpPr>
              <p:nvPr>
                <p:ph idx="1"/>
              </p:nvPr>
            </p:nvSpPr>
            <p:spPr/>
            <p:txBody>
              <a:bodyPr/>
              <a:lstStyle/>
              <a:p>
                <a:r>
                  <a:rPr lang="en-US" dirty="0">
                    <a:solidFill>
                      <a:srgbClr val="242424"/>
                    </a:solidFill>
                    <a:latin typeface="source-serif-pro"/>
                  </a:rPr>
                  <a:t>Single repo containing different but related projects, e.g.,</a:t>
                </a:r>
              </a:p>
              <a:p>
                <a:pPr lvl="1"/>
                <a:r>
                  <a:rPr lang="en-US" dirty="0">
                    <a:solidFill>
                      <a:srgbClr val="242424"/>
                    </a:solidFill>
                    <a:latin typeface="source-serif-pro"/>
                  </a:rPr>
                  <a:t>React frontend + </a:t>
                </a:r>
                <a:r>
                  <a:rPr lang="en-US" dirty="0" err="1">
                    <a:solidFill>
                      <a:srgbClr val="242424"/>
                    </a:solidFill>
                    <a:latin typeface="source-serif-pro"/>
                  </a:rPr>
                  <a:t>Express.js</a:t>
                </a:r>
                <a:r>
                  <a:rPr lang="en-US" dirty="0">
                    <a:solidFill>
                      <a:srgbClr val="242424"/>
                    </a:solidFill>
                    <a:latin typeface="source-serif-pro"/>
                  </a:rPr>
                  <a:t> frontend + MySQL database DDL files </a:t>
                </a:r>
                <a:endParaRPr lang="en-US" b="0" i="0" u="none" strike="noStrike" dirty="0">
                  <a:solidFill>
                    <a:srgbClr val="242424"/>
                  </a:solidFill>
                  <a:effectLst/>
                  <a:latin typeface="source-serif-pro"/>
                </a:endParaRPr>
              </a:p>
              <a:p>
                <a:pPr lvl="1"/>
                <a:r>
                  <a:rPr lang="en-US" b="0" i="0" u="none" strike="noStrike" dirty="0" err="1">
                    <a:solidFill>
                      <a:srgbClr val="242424"/>
                    </a:solidFill>
                    <a:effectLst/>
                    <a:latin typeface="source-serif-pro"/>
                  </a:rPr>
                  <a:t>Monorepo</a:t>
                </a:r>
                <a:r>
                  <a:rPr lang="en-US" b="0" i="0" u="none" strike="noStrike" dirty="0">
                    <a:solidFill>
                      <a:srgbClr val="242424"/>
                    </a:solidFill>
                    <a:effectLst/>
                    <a:latin typeface="source-serif-pro"/>
                  </a:rPr>
                  <a:t> </a:t>
                </a:r>
                <a14:m>
                  <m:oMath xmlns:m="http://schemas.openxmlformats.org/officeDocument/2006/math">
                    <m:r>
                      <a:rPr lang="en-US" b="0" i="1" u="none" strike="noStrike" smtClean="0">
                        <a:solidFill>
                          <a:srgbClr val="242424"/>
                        </a:solidFill>
                        <a:effectLst/>
                        <a:latin typeface="Cambria Math" panose="02040503050406030204" pitchFamily="18" charset="0"/>
                        <a:ea typeface="Cambria Math" panose="02040503050406030204" pitchFamily="18" charset="0"/>
                      </a:rPr>
                      <m:t>≠</m:t>
                    </m:r>
                  </m:oMath>
                </a14:m>
                <a:r>
                  <a:rPr lang="en-US" b="0" i="0" u="none" strike="noStrike" dirty="0">
                    <a:solidFill>
                      <a:srgbClr val="242424"/>
                    </a:solidFill>
                    <a:effectLst/>
                    <a:latin typeface="source-serif-pro"/>
                  </a:rPr>
                  <a:t> </a:t>
                </a:r>
                <a:r>
                  <a:rPr lang="en-US" b="0" i="0" u="none" strike="noStrike" dirty="0" err="1">
                    <a:solidFill>
                      <a:srgbClr val="242424"/>
                    </a:solidFill>
                    <a:effectLst/>
                    <a:latin typeface="source-serif-pro"/>
                  </a:rPr>
                  <a:t>Monolyth</a:t>
                </a:r>
                <a:endParaRPr lang="en-US" dirty="0">
                  <a:solidFill>
                    <a:srgbClr val="242424"/>
                  </a:solidFill>
                  <a:latin typeface="source-serif-pro"/>
                </a:endParaRPr>
              </a:p>
              <a:p>
                <a:r>
                  <a:rPr lang="en-US" dirty="0"/>
                  <a:t>Special build languages, e.g., </a:t>
                </a:r>
                <a:r>
                  <a:rPr lang="en-US" dirty="0" err="1"/>
                  <a:t>Bazel</a:t>
                </a:r>
                <a:r>
                  <a:rPr lang="en-US" dirty="0"/>
                  <a:t>, </a:t>
                </a:r>
                <a:r>
                  <a:rPr lang="en-US" dirty="0" err="1"/>
                  <a:t>Nx</a:t>
                </a:r>
                <a:r>
                  <a:rPr lang="en-US" dirty="0"/>
                  <a:t>, </a:t>
                </a:r>
                <a:r>
                  <a:rPr lang="en-US" dirty="0" err="1"/>
                  <a:t>Lerna</a:t>
                </a:r>
                <a:endParaRPr lang="en-US" dirty="0"/>
              </a:p>
              <a:p>
                <a:pPr lvl="1"/>
                <a:r>
                  <a:rPr lang="en-US" dirty="0"/>
                  <a:t>We will use pipelines today</a:t>
                </a:r>
              </a:p>
            </p:txBody>
          </p:sp>
        </mc:Choice>
        <mc:Fallback xmlns="">
          <p:sp>
            <p:nvSpPr>
              <p:cNvPr id="3" name="Content Placeholder 2">
                <a:extLst>
                  <a:ext uri="{FF2B5EF4-FFF2-40B4-BE49-F238E27FC236}">
                    <a16:creationId xmlns:a16="http://schemas.microsoft.com/office/drawing/2014/main" id="{9255A11B-DBF6-827D-60A2-F44313B56BC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51325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29836C-4668-5485-EC46-9FE6345D0B5D}"/>
              </a:ext>
            </a:extLst>
          </p:cNvPr>
          <p:cNvSpPr>
            <a:spLocks noGrp="1"/>
          </p:cNvSpPr>
          <p:nvPr>
            <p:ph type="title"/>
          </p:nvPr>
        </p:nvSpPr>
        <p:spPr/>
        <p:txBody>
          <a:bodyPr/>
          <a:lstStyle/>
          <a:p>
            <a:r>
              <a:rPr lang="en-US" dirty="0" err="1"/>
              <a:t>Monorepo</a:t>
            </a:r>
            <a:r>
              <a:rPr lang="en-US" dirty="0"/>
              <a:t>: Pros and Cons</a:t>
            </a:r>
          </a:p>
        </p:txBody>
      </p:sp>
      <p:sp>
        <p:nvSpPr>
          <p:cNvPr id="7" name="Text Placeholder 6">
            <a:extLst>
              <a:ext uri="{FF2B5EF4-FFF2-40B4-BE49-F238E27FC236}">
                <a16:creationId xmlns:a16="http://schemas.microsoft.com/office/drawing/2014/main" id="{7B3AD57F-4386-8F51-90C6-5FA3FDAE73B5}"/>
              </a:ext>
            </a:extLst>
          </p:cNvPr>
          <p:cNvSpPr>
            <a:spLocks noGrp="1"/>
          </p:cNvSpPr>
          <p:nvPr>
            <p:ph type="body" idx="1"/>
          </p:nvPr>
        </p:nvSpPr>
        <p:spPr/>
        <p:txBody>
          <a:bodyPr/>
          <a:lstStyle/>
          <a:p>
            <a:r>
              <a:rPr lang="en-US" dirty="0"/>
              <a:t>Pros</a:t>
            </a:r>
          </a:p>
        </p:txBody>
      </p:sp>
      <p:sp>
        <p:nvSpPr>
          <p:cNvPr id="8" name="Content Placeholder 7">
            <a:extLst>
              <a:ext uri="{FF2B5EF4-FFF2-40B4-BE49-F238E27FC236}">
                <a16:creationId xmlns:a16="http://schemas.microsoft.com/office/drawing/2014/main" id="{CC92D3D3-91B7-72C3-2441-E912470762AE}"/>
              </a:ext>
            </a:extLst>
          </p:cNvPr>
          <p:cNvSpPr>
            <a:spLocks noGrp="1"/>
          </p:cNvSpPr>
          <p:nvPr>
            <p:ph sz="half" idx="2"/>
          </p:nvPr>
        </p:nvSpPr>
        <p:spPr/>
        <p:txBody>
          <a:bodyPr>
            <a:normAutofit/>
          </a:bodyPr>
          <a:lstStyle/>
          <a:p>
            <a:r>
              <a:rPr lang="en-US" dirty="0"/>
              <a:t>Code Sharing and Reuse</a:t>
            </a:r>
          </a:p>
          <a:p>
            <a:r>
              <a:rPr lang="en-US" dirty="0"/>
              <a:t>Simplified Dependency Management</a:t>
            </a:r>
          </a:p>
          <a:p>
            <a:r>
              <a:rPr lang="en-US" dirty="0"/>
              <a:t>Ease of Collaboration</a:t>
            </a:r>
          </a:p>
          <a:p>
            <a:r>
              <a:rPr lang="en-US" dirty="0"/>
              <a:t>Atomic Commits and Cross-Project Changes</a:t>
            </a:r>
          </a:p>
        </p:txBody>
      </p:sp>
      <p:sp>
        <p:nvSpPr>
          <p:cNvPr id="9" name="Text Placeholder 8">
            <a:extLst>
              <a:ext uri="{FF2B5EF4-FFF2-40B4-BE49-F238E27FC236}">
                <a16:creationId xmlns:a16="http://schemas.microsoft.com/office/drawing/2014/main" id="{B78BBE86-C223-BD3B-322B-85009E6BF855}"/>
              </a:ext>
            </a:extLst>
          </p:cNvPr>
          <p:cNvSpPr>
            <a:spLocks noGrp="1"/>
          </p:cNvSpPr>
          <p:nvPr>
            <p:ph type="body" sz="quarter" idx="3"/>
          </p:nvPr>
        </p:nvSpPr>
        <p:spPr/>
        <p:txBody>
          <a:bodyPr/>
          <a:lstStyle/>
          <a:p>
            <a:r>
              <a:rPr lang="en-US" dirty="0"/>
              <a:t>Cons</a:t>
            </a:r>
          </a:p>
        </p:txBody>
      </p:sp>
      <p:sp>
        <p:nvSpPr>
          <p:cNvPr id="10" name="Content Placeholder 9">
            <a:extLst>
              <a:ext uri="{FF2B5EF4-FFF2-40B4-BE49-F238E27FC236}">
                <a16:creationId xmlns:a16="http://schemas.microsoft.com/office/drawing/2014/main" id="{F078F9D1-46A1-EB35-6B8A-0B552C89CFB8}"/>
              </a:ext>
            </a:extLst>
          </p:cNvPr>
          <p:cNvSpPr>
            <a:spLocks noGrp="1"/>
          </p:cNvSpPr>
          <p:nvPr>
            <p:ph sz="quarter" idx="4"/>
          </p:nvPr>
        </p:nvSpPr>
        <p:spPr/>
        <p:txBody>
          <a:bodyPr>
            <a:normAutofit/>
          </a:bodyPr>
          <a:lstStyle/>
          <a:p>
            <a:r>
              <a:rPr lang="en-US" dirty="0"/>
              <a:t>Increased Repository Size</a:t>
            </a:r>
          </a:p>
          <a:p>
            <a:r>
              <a:rPr lang="en-US" dirty="0"/>
              <a:t>More Complex Builds</a:t>
            </a:r>
          </a:p>
          <a:p>
            <a:r>
              <a:rPr lang="en-US" dirty="0"/>
              <a:t>Overwhelming for Newcomers</a:t>
            </a:r>
          </a:p>
          <a:p>
            <a:r>
              <a:rPr lang="en-US" dirty="0"/>
              <a:t>Scalability Issues</a:t>
            </a:r>
          </a:p>
        </p:txBody>
      </p:sp>
      <p:sp>
        <p:nvSpPr>
          <p:cNvPr id="11" name="TextBox 10">
            <a:extLst>
              <a:ext uri="{FF2B5EF4-FFF2-40B4-BE49-F238E27FC236}">
                <a16:creationId xmlns:a16="http://schemas.microsoft.com/office/drawing/2014/main" id="{BCFDEA24-0052-E768-44A2-193A82D40D7B}"/>
              </a:ext>
            </a:extLst>
          </p:cNvPr>
          <p:cNvSpPr txBox="1"/>
          <p:nvPr/>
        </p:nvSpPr>
        <p:spPr>
          <a:xfrm>
            <a:off x="1009299" y="6123543"/>
            <a:ext cx="10151177" cy="369332"/>
          </a:xfrm>
          <a:prstGeom prst="rect">
            <a:avLst/>
          </a:prstGeom>
          <a:noFill/>
        </p:spPr>
        <p:txBody>
          <a:bodyPr wrap="none" rtlCol="0">
            <a:spAutoFit/>
          </a:bodyPr>
          <a:lstStyle/>
          <a:p>
            <a:r>
              <a:rPr lang="en-US" dirty="0"/>
              <a:t>See </a:t>
            </a:r>
            <a:r>
              <a:rPr lang="en-US" dirty="0">
                <a:hlinkClick r:id="rId2"/>
              </a:rPr>
              <a:t>https://medium.com/@alessandro.traversi/monorepos-advantages-and-disadvantages-233c1b7146c2</a:t>
            </a:r>
            <a:r>
              <a:rPr lang="en-US" dirty="0"/>
              <a:t> </a:t>
            </a:r>
          </a:p>
        </p:txBody>
      </p:sp>
    </p:spTree>
    <p:extLst>
      <p:ext uri="{BB962C8B-B14F-4D97-AF65-F5344CB8AC3E}">
        <p14:creationId xmlns:p14="http://schemas.microsoft.com/office/powerpoint/2010/main" val="353638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0B3-68B4-3A98-5348-076563BC7898}"/>
              </a:ext>
            </a:extLst>
          </p:cNvPr>
          <p:cNvSpPr>
            <a:spLocks noGrp="1"/>
          </p:cNvSpPr>
          <p:nvPr>
            <p:ph type="title"/>
          </p:nvPr>
        </p:nvSpPr>
        <p:spPr/>
        <p:txBody>
          <a:bodyPr/>
          <a:lstStyle/>
          <a:p>
            <a:r>
              <a:rPr lang="en-US" dirty="0"/>
              <a:t>Example: </a:t>
            </a:r>
            <a:r>
              <a:rPr lang="en-US" dirty="0" err="1"/>
              <a:t>Monorepo</a:t>
            </a:r>
            <a:endParaRPr lang="en-US" dirty="0"/>
          </a:p>
        </p:txBody>
      </p:sp>
      <p:sp>
        <p:nvSpPr>
          <p:cNvPr id="3" name="Content Placeholder 2">
            <a:extLst>
              <a:ext uri="{FF2B5EF4-FFF2-40B4-BE49-F238E27FC236}">
                <a16:creationId xmlns:a16="http://schemas.microsoft.com/office/drawing/2014/main" id="{9255A11B-DBF6-827D-60A2-F44313B56BCD}"/>
              </a:ext>
            </a:extLst>
          </p:cNvPr>
          <p:cNvSpPr>
            <a:spLocks noGrp="1"/>
          </p:cNvSpPr>
          <p:nvPr>
            <p:ph idx="1"/>
          </p:nvPr>
        </p:nvSpPr>
        <p:spPr/>
        <p:txBody>
          <a:bodyPr/>
          <a:lstStyle/>
          <a:p>
            <a:r>
              <a:rPr lang="en-US" dirty="0"/>
              <a:t>See </a:t>
            </a:r>
            <a:r>
              <a:rPr lang="en-US" dirty="0">
                <a:hlinkClick r:id="rId2"/>
              </a:rPr>
              <a:t>https://github.com/GRISE-UPM/PROF-monorepo-example</a:t>
            </a:r>
            <a:r>
              <a:rPr lang="en-US" dirty="0"/>
              <a:t> </a:t>
            </a:r>
          </a:p>
          <a:p>
            <a:pPr lvl="1"/>
            <a:r>
              <a:rPr lang="en-US" dirty="0"/>
              <a:t>Two projects</a:t>
            </a:r>
          </a:p>
          <a:p>
            <a:pPr lvl="2"/>
            <a:r>
              <a:rPr lang="en-US" dirty="0"/>
              <a:t>C-based, </a:t>
            </a:r>
            <a:r>
              <a:rPr lang="en-US" dirty="0">
                <a:latin typeface="Courier New" panose="02070309020205020404" pitchFamily="49" charset="0"/>
                <a:cs typeface="Courier New" panose="02070309020205020404" pitchFamily="49" charset="0"/>
              </a:rPr>
              <a:t>make</a:t>
            </a:r>
            <a:r>
              <a:rPr lang="en-US" dirty="0"/>
              <a:t> project</a:t>
            </a:r>
          </a:p>
          <a:p>
            <a:pPr lvl="3"/>
            <a:r>
              <a:rPr lang="en-US" dirty="0">
                <a:latin typeface="Courier New" panose="02070309020205020404" pitchFamily="49" charset="0"/>
                <a:cs typeface="Courier New" panose="02070309020205020404" pitchFamily="49" charset="0"/>
              </a:rPr>
              <a:t>quicksort</a:t>
            </a:r>
          </a:p>
          <a:p>
            <a:pPr lvl="2"/>
            <a:r>
              <a:rPr lang="en-US" dirty="0"/>
              <a:t>Java-based, </a:t>
            </a:r>
            <a:r>
              <a:rPr lang="en-US" dirty="0">
                <a:latin typeface="Courier New" panose="02070309020205020404" pitchFamily="49" charset="0"/>
                <a:cs typeface="Courier New" panose="02070309020205020404" pitchFamily="49" charset="0"/>
              </a:rPr>
              <a:t>Ant</a:t>
            </a:r>
            <a:r>
              <a:rPr lang="en-US" dirty="0"/>
              <a:t> project</a:t>
            </a:r>
          </a:p>
          <a:p>
            <a:pPr lvl="3"/>
            <a:r>
              <a:rPr lang="en-US" dirty="0" err="1">
                <a:latin typeface="Courier New" panose="02070309020205020404" pitchFamily="49" charset="0"/>
                <a:cs typeface="Courier New" panose="02070309020205020404" pitchFamily="49" charset="0"/>
              </a:rPr>
              <a:t>arraysort</a:t>
            </a:r>
            <a:endParaRPr lang="en-US" dirty="0">
              <a:latin typeface="Courier New" panose="02070309020205020404" pitchFamily="49" charset="0"/>
              <a:cs typeface="Courier New" panose="02070309020205020404" pitchFamily="49" charset="0"/>
            </a:endParaRPr>
          </a:p>
          <a:p>
            <a:pPr lvl="1"/>
            <a:r>
              <a:rPr lang="en-US" dirty="0" err="1"/>
              <a:t>Arraysort</a:t>
            </a:r>
            <a:endParaRPr lang="en-US" dirty="0"/>
          </a:p>
          <a:p>
            <a:pPr lvl="2"/>
            <a:r>
              <a:rPr lang="en-US" dirty="0"/>
              <a:t>Uses the shared library </a:t>
            </a:r>
            <a:r>
              <a:rPr lang="en-US" dirty="0" err="1">
                <a:latin typeface="Courier New" panose="02070309020205020404" pitchFamily="49" charset="0"/>
                <a:cs typeface="Courier New" panose="02070309020205020404" pitchFamily="49" charset="0"/>
              </a:rPr>
              <a:t>quicksort.so</a:t>
            </a:r>
            <a:endParaRPr lang="en-US" dirty="0">
              <a:latin typeface="Courier New" panose="02070309020205020404" pitchFamily="49" charset="0"/>
              <a:cs typeface="Courier New" panose="02070309020205020404" pitchFamily="49" charset="0"/>
            </a:endParaRPr>
          </a:p>
          <a:p>
            <a:pPr lvl="2"/>
            <a:r>
              <a:rPr lang="en-US" dirty="0"/>
              <a:t>The expected location is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proyectdir</a:t>
            </a:r>
            <a:r>
              <a:rPr lang="en-US" dirty="0">
                <a:latin typeface="Courier New" panose="02070309020205020404" pitchFamily="49" charset="0"/>
                <a:cs typeface="Courier New" panose="02070309020205020404" pitchFamily="49" charset="0"/>
              </a:rPr>
              <a:t>&gt;/lib</a:t>
            </a:r>
          </a:p>
        </p:txBody>
      </p:sp>
    </p:spTree>
    <p:extLst>
      <p:ext uri="{BB962C8B-B14F-4D97-AF65-F5344CB8AC3E}">
        <p14:creationId xmlns:p14="http://schemas.microsoft.com/office/powerpoint/2010/main" val="55536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29836C-4668-5485-EC46-9FE6345D0B5D}"/>
              </a:ext>
            </a:extLst>
          </p:cNvPr>
          <p:cNvSpPr>
            <a:spLocks noGrp="1"/>
          </p:cNvSpPr>
          <p:nvPr>
            <p:ph type="title"/>
          </p:nvPr>
        </p:nvSpPr>
        <p:spPr/>
        <p:txBody>
          <a:bodyPr/>
          <a:lstStyle/>
          <a:p>
            <a:r>
              <a:rPr lang="en-US" dirty="0" err="1"/>
              <a:t>Monorepo</a:t>
            </a:r>
            <a:r>
              <a:rPr lang="en-US" dirty="0"/>
              <a:t>: Chosen structure</a:t>
            </a:r>
          </a:p>
        </p:txBody>
      </p:sp>
      <p:pic>
        <p:nvPicPr>
          <p:cNvPr id="7" name="Content Placeholder 6" descr="A screenshot of a computer&#10;&#10;Description automatically generated">
            <a:extLst>
              <a:ext uri="{FF2B5EF4-FFF2-40B4-BE49-F238E27FC236}">
                <a16:creationId xmlns:a16="http://schemas.microsoft.com/office/drawing/2014/main" id="{C467F796-AA29-72B5-F00D-5BBCE0CB75A9}"/>
              </a:ext>
            </a:extLst>
          </p:cNvPr>
          <p:cNvPicPr>
            <a:picLocks noGrp="1" noChangeAspect="1"/>
          </p:cNvPicPr>
          <p:nvPr>
            <p:ph idx="1"/>
          </p:nvPr>
        </p:nvPicPr>
        <p:blipFill>
          <a:blip r:embed="rId2"/>
          <a:stretch>
            <a:fillRect/>
          </a:stretch>
        </p:blipFill>
        <p:spPr>
          <a:xfrm>
            <a:off x="1469985" y="1646876"/>
            <a:ext cx="8132349" cy="5211124"/>
          </a:xfrm>
        </p:spPr>
      </p:pic>
    </p:spTree>
    <p:extLst>
      <p:ext uri="{BB962C8B-B14F-4D97-AF65-F5344CB8AC3E}">
        <p14:creationId xmlns:p14="http://schemas.microsoft.com/office/powerpoint/2010/main" val="2343547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29836C-4668-5485-EC46-9FE6345D0B5D}"/>
              </a:ext>
            </a:extLst>
          </p:cNvPr>
          <p:cNvSpPr>
            <a:spLocks noGrp="1"/>
          </p:cNvSpPr>
          <p:nvPr>
            <p:ph type="title"/>
          </p:nvPr>
        </p:nvSpPr>
        <p:spPr/>
        <p:txBody>
          <a:bodyPr/>
          <a:lstStyle/>
          <a:p>
            <a:r>
              <a:rPr lang="en-US" dirty="0" err="1"/>
              <a:t>Monorepo</a:t>
            </a:r>
            <a:r>
              <a:rPr lang="en-US" dirty="0"/>
              <a:t>: Chosen structure</a:t>
            </a:r>
          </a:p>
        </p:txBody>
      </p:sp>
      <p:pic>
        <p:nvPicPr>
          <p:cNvPr id="7" name="Content Placeholder 6" descr="A screenshot of a computer&#10;&#10;Description automatically generated">
            <a:extLst>
              <a:ext uri="{FF2B5EF4-FFF2-40B4-BE49-F238E27FC236}">
                <a16:creationId xmlns:a16="http://schemas.microsoft.com/office/drawing/2014/main" id="{C467F796-AA29-72B5-F00D-5BBCE0CB75A9}"/>
              </a:ext>
            </a:extLst>
          </p:cNvPr>
          <p:cNvPicPr>
            <a:picLocks noGrp="1" noChangeAspect="1"/>
          </p:cNvPicPr>
          <p:nvPr>
            <p:ph idx="1"/>
          </p:nvPr>
        </p:nvPicPr>
        <p:blipFill>
          <a:blip r:embed="rId2"/>
          <a:stretch>
            <a:fillRect/>
          </a:stretch>
        </p:blipFill>
        <p:spPr>
          <a:xfrm>
            <a:off x="1469985" y="1646876"/>
            <a:ext cx="8132349" cy="5211124"/>
          </a:xfrm>
        </p:spPr>
      </p:pic>
    </p:spTree>
    <p:extLst>
      <p:ext uri="{BB962C8B-B14F-4D97-AF65-F5344CB8AC3E}">
        <p14:creationId xmlns:p14="http://schemas.microsoft.com/office/powerpoint/2010/main" val="409932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29836C-4668-5485-EC46-9FE6345D0B5D}"/>
              </a:ext>
            </a:extLst>
          </p:cNvPr>
          <p:cNvSpPr>
            <a:spLocks noGrp="1"/>
          </p:cNvSpPr>
          <p:nvPr>
            <p:ph type="title"/>
          </p:nvPr>
        </p:nvSpPr>
        <p:spPr/>
        <p:txBody>
          <a:bodyPr/>
          <a:lstStyle/>
          <a:p>
            <a:r>
              <a:rPr lang="en-US" dirty="0" err="1"/>
              <a:t>Monorepo</a:t>
            </a:r>
            <a:r>
              <a:rPr lang="en-US" dirty="0"/>
              <a:t>: How to handle</a:t>
            </a:r>
          </a:p>
        </p:txBody>
      </p:sp>
      <p:sp>
        <p:nvSpPr>
          <p:cNvPr id="3" name="Content Placeholder 2">
            <a:extLst>
              <a:ext uri="{FF2B5EF4-FFF2-40B4-BE49-F238E27FC236}">
                <a16:creationId xmlns:a16="http://schemas.microsoft.com/office/drawing/2014/main" id="{BE4442FB-A0E9-439B-4209-63A2B4024215}"/>
              </a:ext>
            </a:extLst>
          </p:cNvPr>
          <p:cNvSpPr>
            <a:spLocks noGrp="1"/>
          </p:cNvSpPr>
          <p:nvPr>
            <p:ph idx="1"/>
          </p:nvPr>
        </p:nvSpPr>
        <p:spPr/>
        <p:txBody>
          <a:bodyPr/>
          <a:lstStyle/>
          <a:p>
            <a:r>
              <a:rPr lang="en-US" dirty="0"/>
              <a:t>Sparse checkout</a:t>
            </a:r>
          </a:p>
          <a:p>
            <a:pPr marL="0" indent="0">
              <a:buNone/>
            </a:pPr>
            <a:endParaRPr lang="en-US" dirty="0"/>
          </a:p>
          <a:p>
            <a:pPr marL="457200" lvl="1" indent="0" fontAlgn="base">
              <a:buNone/>
            </a:pPr>
            <a:r>
              <a:rPr lang="en-US" dirty="0">
                <a:latin typeface="Courier New" panose="02070309020205020404" pitchFamily="49" charset="0"/>
                <a:cs typeface="Courier New" panose="02070309020205020404" pitchFamily="49" charset="0"/>
              </a:rPr>
              <a:t>git config </a:t>
            </a:r>
            <a:r>
              <a:rPr lang="en-US" dirty="0" err="1">
                <a:latin typeface="Courier New" panose="02070309020205020404" pitchFamily="49" charset="0"/>
                <a:cs typeface="Courier New" panose="02070309020205020404" pitchFamily="49" charset="0"/>
              </a:rPr>
              <a:t>core.sparseCheckout</a:t>
            </a:r>
            <a:r>
              <a:rPr lang="en-US" dirty="0">
                <a:latin typeface="Courier New" panose="02070309020205020404" pitchFamily="49" charset="0"/>
                <a:cs typeface="Courier New" panose="02070309020205020404" pitchFamily="49" charset="0"/>
              </a:rPr>
              <a:t> true </a:t>
            </a:r>
          </a:p>
          <a:p>
            <a:pPr marL="457200" lvl="1" indent="0" fontAlgn="base">
              <a:buNone/>
            </a:pPr>
            <a:endParaRPr lang="en-US" dirty="0">
              <a:latin typeface="Courier New" panose="02070309020205020404" pitchFamily="49" charset="0"/>
              <a:cs typeface="Courier New" panose="02070309020205020404" pitchFamily="49" charset="0"/>
            </a:endParaRPr>
          </a:p>
          <a:p>
            <a:pPr marL="457200" lvl="1" indent="0" fontAlgn="base">
              <a:buNone/>
            </a:pPr>
            <a:r>
              <a:rPr lang="en-US" dirty="0">
                <a:effectLst/>
                <a:latin typeface="Courier New" panose="02070309020205020404" pitchFamily="49" charset="0"/>
                <a:cs typeface="Courier New" panose="02070309020205020404" pitchFamily="49" charset="0"/>
              </a:rPr>
              <a:t>echo</a:t>
            </a:r>
            <a:r>
              <a:rPr lang="en-US" dirty="0">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"some/</a:t>
            </a:r>
            <a:r>
              <a:rPr lang="en-US" dirty="0" err="1">
                <a:effectLst/>
                <a:latin typeface="Courier New" panose="02070309020205020404" pitchFamily="49" charset="0"/>
                <a:cs typeface="Courier New" panose="02070309020205020404" pitchFamily="49" charset="0"/>
              </a:rPr>
              <a:t>dir</a:t>
            </a:r>
            <a:r>
              <a:rPr lang="en-US" dirty="0">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&gt;&gt; .git/info/sparse-checkout</a:t>
            </a:r>
          </a:p>
          <a:p>
            <a:pPr marL="457200" lvl="1" indent="0" fontAlgn="base">
              <a:buNone/>
            </a:pPr>
            <a:endParaRPr lang="en-US" dirty="0">
              <a:latin typeface="Courier New" panose="02070309020205020404" pitchFamily="49" charset="0"/>
              <a:cs typeface="Courier New" panose="02070309020205020404" pitchFamily="49" charset="0"/>
            </a:endParaRPr>
          </a:p>
          <a:p>
            <a:pPr marL="457200" lvl="1" indent="0" fontAlgn="base">
              <a:buNone/>
            </a:pPr>
            <a:r>
              <a:rPr lang="en-US" dirty="0">
                <a:effectLst/>
                <a:latin typeface="Courier New" panose="02070309020205020404" pitchFamily="49" charset="0"/>
                <a:cs typeface="Courier New" panose="02070309020205020404" pitchFamily="49" charset="0"/>
              </a:rPr>
              <a:t>echo</a:t>
            </a:r>
            <a:r>
              <a:rPr lang="en-US" dirty="0">
                <a:latin typeface="Courier New" panose="02070309020205020404" pitchFamily="49" charset="0"/>
                <a:cs typeface="Courier New" panose="02070309020205020404" pitchFamily="49" charset="0"/>
              </a:rPr>
              <a:t> </a:t>
            </a:r>
            <a:r>
              <a:rPr lang="en-US" dirty="0">
                <a:effectLst/>
                <a:latin typeface="Courier New" panose="02070309020205020404" pitchFamily="49" charset="0"/>
                <a:cs typeface="Courier New" panose="02070309020205020404" pitchFamily="49" charset="0"/>
              </a:rPr>
              <a:t>"another/sub/tree"</a:t>
            </a:r>
            <a:r>
              <a:rPr lang="en-US" dirty="0">
                <a:latin typeface="Courier New" panose="02070309020205020404" pitchFamily="49" charset="0"/>
                <a:cs typeface="Courier New" panose="02070309020205020404" pitchFamily="49" charset="0"/>
              </a:rPr>
              <a:t> &gt;&gt; .git/info/sparse-checkout</a:t>
            </a:r>
          </a:p>
        </p:txBody>
      </p:sp>
      <p:sp>
        <p:nvSpPr>
          <p:cNvPr id="4" name="TextBox 3">
            <a:extLst>
              <a:ext uri="{FF2B5EF4-FFF2-40B4-BE49-F238E27FC236}">
                <a16:creationId xmlns:a16="http://schemas.microsoft.com/office/drawing/2014/main" id="{65D41DC4-04EB-AE10-683C-5817A1F896CD}"/>
              </a:ext>
            </a:extLst>
          </p:cNvPr>
          <p:cNvSpPr txBox="1"/>
          <p:nvPr/>
        </p:nvSpPr>
        <p:spPr>
          <a:xfrm>
            <a:off x="838200" y="6357676"/>
            <a:ext cx="9998250" cy="369332"/>
          </a:xfrm>
          <a:prstGeom prst="rect">
            <a:avLst/>
          </a:prstGeom>
          <a:noFill/>
        </p:spPr>
        <p:txBody>
          <a:bodyPr wrap="none" rtlCol="0">
            <a:spAutoFit/>
          </a:bodyPr>
          <a:lstStyle/>
          <a:p>
            <a:r>
              <a:rPr lang="en-US" dirty="0"/>
              <a:t>See </a:t>
            </a:r>
            <a:r>
              <a:rPr lang="en-US" dirty="0">
                <a:hlinkClick r:id="rId2"/>
              </a:rPr>
              <a:t>https://stackoverflow.com/questions/600079/how-do-i-clone-a-subdirectory-only-of-a-git-repository</a:t>
            </a:r>
            <a:r>
              <a:rPr lang="en-US" dirty="0"/>
              <a:t> </a:t>
            </a:r>
          </a:p>
        </p:txBody>
      </p:sp>
    </p:spTree>
    <p:extLst>
      <p:ext uri="{BB962C8B-B14F-4D97-AF65-F5344CB8AC3E}">
        <p14:creationId xmlns:p14="http://schemas.microsoft.com/office/powerpoint/2010/main" val="120067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E59A-23AE-0F1A-7A00-549C8EAD6FC5}"/>
              </a:ext>
            </a:extLst>
          </p:cNvPr>
          <p:cNvSpPr>
            <a:spLocks noGrp="1"/>
          </p:cNvSpPr>
          <p:nvPr>
            <p:ph type="title"/>
          </p:nvPr>
        </p:nvSpPr>
        <p:spPr/>
        <p:txBody>
          <a:bodyPr/>
          <a:lstStyle/>
          <a:p>
            <a:r>
              <a:rPr lang="en-US" noProof="1"/>
              <a:t>Make</a:t>
            </a:r>
          </a:p>
        </p:txBody>
      </p:sp>
      <p:sp>
        <p:nvSpPr>
          <p:cNvPr id="10" name="Content Placeholder 9">
            <a:extLst>
              <a:ext uri="{FF2B5EF4-FFF2-40B4-BE49-F238E27FC236}">
                <a16:creationId xmlns:a16="http://schemas.microsoft.com/office/drawing/2014/main" id="{93A9BCDC-6E8C-A088-0E38-D2A3CC124796}"/>
              </a:ext>
            </a:extLst>
          </p:cNvPr>
          <p:cNvSpPr>
            <a:spLocks noGrp="1"/>
          </p:cNvSpPr>
          <p:nvPr>
            <p:ph idx="1"/>
          </p:nvPr>
        </p:nvSpPr>
        <p:spPr>
          <a:xfrm>
            <a:off x="838200" y="1825625"/>
            <a:ext cx="2925417" cy="4351338"/>
          </a:xfrm>
        </p:spPr>
        <p:txBody>
          <a:bodyPr>
            <a:normAutofit fontScale="85000" lnSpcReduction="10000"/>
          </a:bodyPr>
          <a:lstStyle/>
          <a:p>
            <a:r>
              <a:rPr lang="en-US" dirty="0"/>
              <a:t>The timestamp of the target and prerequisites are compared. </a:t>
            </a:r>
          </a:p>
          <a:p>
            <a:r>
              <a:rPr lang="en-US" dirty="0"/>
              <a:t>When they differ, the build is launched</a:t>
            </a:r>
          </a:p>
          <a:p>
            <a:r>
              <a:rPr lang="en-US" dirty="0"/>
              <a:t>Stored in a </a:t>
            </a:r>
            <a:r>
              <a:rPr lang="en-US" dirty="0" err="1">
                <a:latin typeface="Courier New" panose="02070309020205020404" pitchFamily="49" charset="0"/>
                <a:cs typeface="Courier New" panose="02070309020205020404" pitchFamily="49" charset="0"/>
              </a:rPr>
              <a:t>Makefile</a:t>
            </a:r>
            <a:endParaRPr lang="en-US" dirty="0">
              <a:latin typeface="Courier New" panose="02070309020205020404" pitchFamily="49" charset="0"/>
              <a:cs typeface="Courier New" panose="02070309020205020404" pitchFamily="49" charset="0"/>
            </a:endParaRPr>
          </a:p>
          <a:p>
            <a:r>
              <a:rPr lang="en-US" dirty="0">
                <a:solidFill>
                  <a:srgbClr val="FF0000"/>
                </a:solidFill>
              </a:rPr>
              <a:t>Cascaded </a:t>
            </a:r>
            <a:r>
              <a:rPr lang="en-US" dirty="0" err="1">
                <a:solidFill>
                  <a:srgbClr val="FF0000"/>
                </a:solidFill>
              </a:rPr>
              <a:t>makefiles</a:t>
            </a:r>
            <a:r>
              <a:rPr lang="en-US" dirty="0">
                <a:solidFill>
                  <a:srgbClr val="FF0000"/>
                </a:solidFill>
              </a:rPr>
              <a:t> are possible</a:t>
            </a:r>
          </a:p>
          <a:p>
            <a:pPr marL="457200" lvl="1" indent="0">
              <a:buNone/>
            </a:pPr>
            <a:r>
              <a:rPr lang="en-US" dirty="0">
                <a:latin typeface="Courier New" panose="02070309020205020404" pitchFamily="49" charset="0"/>
                <a:cs typeface="Courier New" panose="02070309020205020404" pitchFamily="49" charset="0"/>
              </a:rPr>
              <a:t>cd &lt;</a:t>
            </a: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make</a:t>
            </a:r>
          </a:p>
          <a:p>
            <a:endParaRPr lang="en-US" dirty="0"/>
          </a:p>
        </p:txBody>
      </p:sp>
      <p:sp>
        <p:nvSpPr>
          <p:cNvPr id="9" name="TextBox 8">
            <a:extLst>
              <a:ext uri="{FF2B5EF4-FFF2-40B4-BE49-F238E27FC236}">
                <a16:creationId xmlns:a16="http://schemas.microsoft.com/office/drawing/2014/main" id="{7EDF993B-A13B-9176-B386-AAB6A0159732}"/>
              </a:ext>
            </a:extLst>
          </p:cNvPr>
          <p:cNvSpPr txBox="1"/>
          <p:nvPr/>
        </p:nvSpPr>
        <p:spPr>
          <a:xfrm>
            <a:off x="4296577" y="166568"/>
            <a:ext cx="7700791" cy="6370975"/>
          </a:xfrm>
          <a:prstGeom prst="rect">
            <a:avLst/>
          </a:prstGeom>
          <a:noFill/>
        </p:spPr>
        <p:txBody>
          <a:bodyPr wrap="square">
            <a:spAutoFit/>
          </a:bodyPr>
          <a:lstStyle/>
          <a:p>
            <a:r>
              <a:rPr lang="en-US" sz="1200" noProof="1">
                <a:latin typeface="Courier New" panose="02070309020205020404" pitchFamily="49" charset="0"/>
                <a:cs typeface="Courier New" panose="02070309020205020404" pitchFamily="49" charset="0"/>
              </a:rPr>
              <a:t># Macros</a:t>
            </a:r>
          </a:p>
          <a:p>
            <a:r>
              <a:rPr lang="en-US" sz="1200" noProof="1">
                <a:latin typeface="Courier New" panose="02070309020205020404" pitchFamily="49" charset="0"/>
                <a:cs typeface="Courier New" panose="02070309020205020404" pitchFamily="49" charset="0"/>
              </a:rPr>
              <a:t>CC = gcc</a:t>
            </a:r>
          </a:p>
          <a:p>
            <a:r>
              <a:rPr lang="en-US" sz="1200" noProof="1">
                <a:latin typeface="Courier New" panose="02070309020205020404" pitchFamily="49" charset="0"/>
                <a:cs typeface="Courier New" panose="02070309020205020404" pitchFamily="49" charset="0"/>
              </a:rPr>
              <a:t>CFLAGS = -c -std=c99 -fPIC -Wall</a:t>
            </a:r>
          </a:p>
          <a:p>
            <a:r>
              <a:rPr lang="en-US" sz="1200" noProof="1">
                <a:latin typeface="Courier New" panose="02070309020205020404" pitchFamily="49" charset="0"/>
                <a:cs typeface="Courier New" panose="02070309020205020404" pitchFamily="49" charset="0"/>
              </a:rPr>
              <a:t>LFLAGS = -shared</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The first rule is executed </a:t>
            </a:r>
          </a:p>
          <a:p>
            <a:r>
              <a:rPr lang="en-US" sz="1200" noProof="1">
                <a:latin typeface="Courier New" panose="02070309020205020404" pitchFamily="49" charset="0"/>
                <a:cs typeface="Courier New" panose="02070309020205020404" pitchFamily="49" charset="0"/>
              </a:rPr>
              <a:t># by make if no rules are given</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The first rule is executed by make if no rules are given. Traditionally, the name is all, but that is not required. The following rule is actually unnecessary</a:t>
            </a:r>
          </a:p>
          <a:p>
            <a:r>
              <a:rPr lang="en-US" sz="1200" noProof="1">
                <a:latin typeface="Courier New" panose="02070309020205020404" pitchFamily="49" charset="0"/>
                <a:cs typeface="Courier New" panose="02070309020205020404" pitchFamily="49" charset="0"/>
              </a:rPr>
              <a:t>all: quicksort.so</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quicksort.so: quicksort.o</a:t>
            </a:r>
          </a:p>
          <a:p>
            <a:r>
              <a:rPr lang="en-US" sz="1200" noProof="1">
                <a:latin typeface="Courier New" panose="02070309020205020404" pitchFamily="49" charset="0"/>
                <a:cs typeface="Courier New" panose="02070309020205020404" pitchFamily="49" charset="0"/>
              </a:rPr>
              <a:t>	$(CC) $(LFLAGS) -o $@ quicksort.o</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 is replaced by the target name</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Rules have a given structure</a:t>
            </a:r>
          </a:p>
          <a:p>
            <a:r>
              <a:rPr lang="en-US" sz="1200" noProof="1">
                <a:latin typeface="Courier New" panose="02070309020205020404" pitchFamily="49" charset="0"/>
                <a:cs typeface="Courier New" panose="02070309020205020404" pitchFamily="49" charset="0"/>
              </a:rPr>
              <a:t>#target      #prerequisites</a:t>
            </a:r>
          </a:p>
          <a:p>
            <a:r>
              <a:rPr lang="en-US" sz="1200" noProof="1">
                <a:latin typeface="Courier New" panose="02070309020205020404" pitchFamily="49" charset="0"/>
                <a:cs typeface="Courier New" panose="02070309020205020404" pitchFamily="49" charset="0"/>
              </a:rPr>
              <a:t>quicksort.o: quicksort.c</a:t>
            </a:r>
          </a:p>
          <a:p>
            <a:r>
              <a:rPr lang="en-US" sz="1200" noProof="1">
                <a:latin typeface="Courier New" panose="02070309020205020404" pitchFamily="49" charset="0"/>
                <a:cs typeface="Courier New" panose="02070309020205020404" pitchFamily="49" charset="0"/>
              </a:rPr>
              <a:t>#tab    #recipe (set of commands)</a:t>
            </a:r>
          </a:p>
          <a:p>
            <a:r>
              <a:rPr lang="en-US" sz="1200" noProof="1">
                <a:latin typeface="Courier New" panose="02070309020205020404" pitchFamily="49" charset="0"/>
                <a:cs typeface="Courier New" panose="02070309020205020404" pitchFamily="49" charset="0"/>
              </a:rPr>
              <a:t>	$(CC) $(CFLAGS) quicksort.c</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%.o: %.c</a:t>
            </a:r>
          </a:p>
          <a:p>
            <a:r>
              <a:rPr lang="en-US" sz="1200" noProof="1">
                <a:latin typeface="Courier New" panose="02070309020205020404" pitchFamily="49" charset="0"/>
                <a:cs typeface="Courier New" panose="02070309020205020404" pitchFamily="49" charset="0"/>
              </a:rPr>
              <a:t>#	$(CC) $(CFLAGS) $&lt;</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 $&lt; is replaced by the first prerequisite. Use $^ if you want to retrieve all prerequisites. See https://www.gnu.org/software/make/manual/html_node/Automatic-Variables.html#Automatic-Variables for reference</a:t>
            </a:r>
          </a:p>
          <a:p>
            <a:endParaRPr lang="en-US" sz="1200" noProof="1">
              <a:latin typeface="Courier New" panose="02070309020205020404" pitchFamily="49" charset="0"/>
              <a:cs typeface="Courier New" panose="02070309020205020404" pitchFamily="49" charset="0"/>
            </a:endParaRPr>
          </a:p>
          <a:p>
            <a:r>
              <a:rPr lang="en-US" sz="1200" noProof="1">
                <a:latin typeface="Courier New" panose="02070309020205020404" pitchFamily="49" charset="0"/>
                <a:cs typeface="Courier New" panose="02070309020205020404" pitchFamily="49" charset="0"/>
              </a:rPr>
              <a:t>#PHONY target (no prerequisites)</a:t>
            </a:r>
          </a:p>
          <a:p>
            <a:r>
              <a:rPr lang="en-US" sz="1200" noProof="1">
                <a:latin typeface="Courier New" panose="02070309020205020404" pitchFamily="49" charset="0"/>
                <a:cs typeface="Courier New" panose="02070309020205020404" pitchFamily="49" charset="0"/>
              </a:rPr>
              <a:t>clean:</a:t>
            </a:r>
          </a:p>
          <a:p>
            <a:r>
              <a:rPr lang="en-US" sz="1200" noProof="1">
                <a:latin typeface="Courier New" panose="02070309020205020404" pitchFamily="49" charset="0"/>
                <a:cs typeface="Courier New" panose="02070309020205020404" pitchFamily="49" charset="0"/>
              </a:rPr>
              <a:t>	rm *.o</a:t>
            </a:r>
          </a:p>
          <a:p>
            <a:r>
              <a:rPr lang="en-US" sz="1200" noProof="1">
                <a:latin typeface="Courier New" panose="02070309020205020404" pitchFamily="49" charset="0"/>
                <a:cs typeface="Courier New" panose="02070309020205020404" pitchFamily="49" charset="0"/>
              </a:rPr>
              <a:t>	rm *.so</a:t>
            </a:r>
          </a:p>
        </p:txBody>
      </p:sp>
    </p:spTree>
    <p:extLst>
      <p:ext uri="{BB962C8B-B14F-4D97-AF65-F5344CB8AC3E}">
        <p14:creationId xmlns:p14="http://schemas.microsoft.com/office/powerpoint/2010/main" val="3287776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B542F-4517-358E-A126-F7A06F12893F}"/>
              </a:ext>
            </a:extLst>
          </p:cNvPr>
          <p:cNvSpPr txBox="1"/>
          <p:nvPr/>
        </p:nvSpPr>
        <p:spPr>
          <a:xfrm>
            <a:off x="5416032" y="139148"/>
            <a:ext cx="6650072" cy="6181343"/>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&lt;?xml version="1.0" encoding="UTF-8"?&gt;</a:t>
            </a:r>
          </a:p>
          <a:p>
            <a:r>
              <a:rPr lang="en-US" sz="1050" dirty="0">
                <a:latin typeface="Courier New" panose="02070309020205020404" pitchFamily="49" charset="0"/>
                <a:cs typeface="Courier New" panose="02070309020205020404" pitchFamily="49" charset="0"/>
              </a:rPr>
              <a:t>&lt;project name="build" </a:t>
            </a:r>
            <a:r>
              <a:rPr lang="en-US" sz="1050" dirty="0" err="1">
                <a:latin typeface="Courier New" panose="02070309020205020404" pitchFamily="49" charset="0"/>
                <a:cs typeface="Courier New" panose="02070309020205020404" pitchFamily="49" charset="0"/>
              </a:rPr>
              <a:t>basedir</a:t>
            </a:r>
            <a:r>
              <a:rPr lang="en-US" sz="1050" dirty="0">
                <a:latin typeface="Courier New" panose="02070309020205020404" pitchFamily="49" charset="0"/>
                <a:cs typeface="Courier New" panose="02070309020205020404" pitchFamily="49" charset="0"/>
              </a:rPr>
              <a:t>="." default="main"&gt;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src.dir</a:t>
            </a:r>
            <a:r>
              <a:rPr lang="en-US" sz="1050" dirty="0">
                <a:latin typeface="Courier New" panose="02070309020205020404" pitchFamily="49" charset="0"/>
                <a:cs typeface="Courier New" panose="02070309020205020404" pitchFamily="49" charset="0"/>
              </a:rPr>
              <a:t>"     value="</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test.dir</a:t>
            </a:r>
            <a:r>
              <a:rPr lang="en-US" sz="1050" dirty="0">
                <a:latin typeface="Courier New" panose="02070309020205020404" pitchFamily="49" charset="0"/>
                <a:cs typeface="Courier New" panose="02070309020205020404" pitchFamily="49" charset="0"/>
              </a:rPr>
              <a:t>"    value="test"/&gt;</a:t>
            </a: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lib.dir</a:t>
            </a:r>
            <a:r>
              <a:rPr lang="en-US" sz="1050" dirty="0">
                <a:latin typeface="Courier New" panose="02070309020205020404" pitchFamily="49" charset="0"/>
                <a:cs typeface="Courier New" panose="02070309020205020404" pitchFamily="49" charset="0"/>
              </a:rPr>
              <a:t>"     value="lib"/&gt;</a:t>
            </a: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build.dir</a:t>
            </a:r>
            <a:r>
              <a:rPr lang="en-US" sz="1050" dirty="0">
                <a:latin typeface="Courier New" panose="02070309020205020404" pitchFamily="49" charset="0"/>
                <a:cs typeface="Courier New" panose="02070309020205020404" pitchFamily="49" charset="0"/>
              </a:rPr>
              <a:t>"   value="bin"/&gt;</a:t>
            </a: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 value="${</a:t>
            </a:r>
            <a:r>
              <a:rPr lang="en-US" sz="1050" dirty="0" err="1">
                <a:latin typeface="Courier New" panose="02070309020205020404" pitchFamily="49" charset="0"/>
                <a:cs typeface="Courier New" panose="02070309020205020404" pitchFamily="49" charset="0"/>
              </a:rPr>
              <a:t>build.dir</a:t>
            </a:r>
            <a:r>
              <a:rPr lang="en-US" sz="1050" dirty="0">
                <a:latin typeface="Courier New" panose="02070309020205020404" pitchFamily="49" charset="0"/>
                <a:cs typeface="Courier New" panose="02070309020205020404" pitchFamily="49" charset="0"/>
              </a:rPr>
              <a:t>}/classes"/&gt;</a:t>
            </a:r>
          </a:p>
          <a:p>
            <a:r>
              <a:rPr lang="en-US" sz="1050" dirty="0">
                <a:latin typeface="Courier New" panose="02070309020205020404" pitchFamily="49" charset="0"/>
                <a:cs typeface="Courier New" panose="02070309020205020404" pitchFamily="49" charset="0"/>
              </a:rPr>
              <a:t>    &lt;property name="</a:t>
            </a:r>
            <a:r>
              <a:rPr lang="en-US" sz="1050" dirty="0" err="1">
                <a:latin typeface="Courier New" panose="02070309020205020404" pitchFamily="49" charset="0"/>
                <a:cs typeface="Courier New" panose="02070309020205020404" pitchFamily="49" charset="0"/>
              </a:rPr>
              <a:t>jar.dir</a:t>
            </a:r>
            <a:r>
              <a:rPr lang="en-US" sz="1050" dirty="0">
                <a:latin typeface="Courier New" panose="02070309020205020404" pitchFamily="49" charset="0"/>
                <a:cs typeface="Courier New" panose="02070309020205020404" pitchFamily="49" charset="0"/>
              </a:rPr>
              <a:t>"     value="${</a:t>
            </a:r>
            <a:r>
              <a:rPr lang="en-US" sz="1050" dirty="0" err="1">
                <a:latin typeface="Courier New" panose="02070309020205020404" pitchFamily="49" charset="0"/>
                <a:cs typeface="Courier New" panose="02070309020205020404" pitchFamily="49" charset="0"/>
              </a:rPr>
              <a:t>build.dir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&lt;property name="main-class"  </a:t>
            </a:r>
          </a:p>
          <a:p>
            <a:r>
              <a:rPr lang="en-US" sz="1050" dirty="0">
                <a:latin typeface="Courier New" panose="02070309020205020404" pitchFamily="49" charset="0"/>
                <a:cs typeface="Courier New" panose="02070309020205020404" pitchFamily="49" charset="0"/>
              </a:rPr>
              <a:t>	value="</a:t>
            </a:r>
            <a:r>
              <a:rPr lang="en-US" sz="1050" dirty="0" err="1">
                <a:latin typeface="Courier New" panose="02070309020205020404" pitchFamily="49" charset="0"/>
                <a:cs typeface="Courier New" panose="02070309020205020404" pitchFamily="49" charset="0"/>
              </a:rPr>
              <a:t>es.upm.grise.prof.pipelines.JavaClassThatUsesQuicksort</a:t>
            </a:r>
            <a:r>
              <a:rPr lang="en-US" sz="1050" dirty="0">
                <a:latin typeface="Courier New" panose="02070309020205020404" pitchFamily="49" charset="0"/>
                <a:cs typeface="Courier New" panose="02070309020205020404" pitchFamily="49" charset="0"/>
              </a:rPr>
              <a: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&lt;path id="</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fileset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lib.dir</a:t>
            </a:r>
            <a:r>
              <a:rPr lang="en-US" sz="1050" dirty="0">
                <a:latin typeface="Courier New" panose="02070309020205020404" pitchFamily="49" charset="0"/>
                <a:cs typeface="Courier New" panose="02070309020205020404" pitchFamily="49" charset="0"/>
              </a:rPr>
              <a:t>}" includes="*.jar"/&gt;</a:t>
            </a:r>
          </a:p>
          <a:p>
            <a:r>
              <a:rPr lang="en-US" sz="1050" dirty="0">
                <a:latin typeface="Courier New" panose="02070309020205020404" pitchFamily="49" charset="0"/>
                <a:cs typeface="Courier New" panose="02070309020205020404" pitchFamily="49" charset="0"/>
              </a:rPr>
              <a:t>    &lt;/path&gt;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&lt;path id="application" location=”${</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&lt;target name="clean"&gt;</a:t>
            </a:r>
          </a:p>
          <a:p>
            <a:r>
              <a:rPr lang="en-US" sz="1050" dirty="0">
                <a:latin typeface="Courier New" panose="02070309020205020404" pitchFamily="49" charset="0"/>
                <a:cs typeface="Courier New" panose="02070309020205020404" pitchFamily="49" charset="0"/>
              </a:rPr>
              <a:t>        &lt;delete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build.dir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name="compile"&gt;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mkdir</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javac</a:t>
            </a:r>
            <a:r>
              <a:rPr lang="en-US" sz="1050" dirty="0">
                <a:latin typeface="Courier New" panose="02070309020205020404" pitchFamily="49" charset="0"/>
                <a:cs typeface="Courier New" panose="02070309020205020404" pitchFamily="49" charset="0"/>
              </a:rPr>
              <a:t> fork="true"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src.dir</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classpathref</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includeantruntime</a:t>
            </a:r>
            <a:r>
              <a:rPr lang="en-US" sz="1050" dirty="0">
                <a:latin typeface="Courier New" panose="02070309020205020404" pitchFamily="49" charset="0"/>
                <a:cs typeface="Courier New" panose="02070309020205020404" pitchFamily="49" charset="0"/>
              </a:rPr>
              <a:t>="false" /&gt;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&lt;copy </a:t>
            </a:r>
            <a:r>
              <a:rPr lang="en-US" sz="1050" dirty="0" err="1">
                <a:latin typeface="Courier New" panose="02070309020205020404" pitchFamily="49" charset="0"/>
                <a:cs typeface="Courier New" panose="02070309020205020404" pitchFamily="49" charset="0"/>
              </a:rPr>
              <a:t>todir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fileset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 /&gt;</a:t>
            </a:r>
          </a:p>
          <a:p>
            <a:r>
              <a:rPr lang="en-US" sz="1050" dirty="0">
                <a:latin typeface="Courier New" panose="02070309020205020404" pitchFamily="49" charset="0"/>
                <a:cs typeface="Courier New" panose="02070309020205020404" pitchFamily="49" charset="0"/>
              </a:rPr>
              <a:t>        &lt;/copy&gt;</a:t>
            </a:r>
          </a:p>
          <a:p>
            <a:r>
              <a:rPr lang="en-US" sz="1050" dirty="0">
                <a:latin typeface="Courier New" panose="02070309020205020404" pitchFamily="49" charset="0"/>
                <a:cs typeface="Courier New" panose="02070309020205020404" pitchFamily="49" charset="0"/>
              </a:rPr>
              <a:t>    &lt;/target&gt;</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B53D30E3-86B0-108F-2AD5-3109D050F9C5}"/>
              </a:ext>
            </a:extLst>
          </p:cNvPr>
          <p:cNvSpPr>
            <a:spLocks noGrp="1"/>
          </p:cNvSpPr>
          <p:nvPr>
            <p:ph type="title"/>
          </p:nvPr>
        </p:nvSpPr>
        <p:spPr/>
        <p:txBody>
          <a:bodyPr/>
          <a:lstStyle/>
          <a:p>
            <a:r>
              <a:rPr lang="en-US" dirty="0"/>
              <a:t>Apache Ant</a:t>
            </a:r>
          </a:p>
        </p:txBody>
      </p:sp>
      <p:sp>
        <p:nvSpPr>
          <p:cNvPr id="19" name="Content Placeholder 18">
            <a:extLst>
              <a:ext uri="{FF2B5EF4-FFF2-40B4-BE49-F238E27FC236}">
                <a16:creationId xmlns:a16="http://schemas.microsoft.com/office/drawing/2014/main" id="{6156587C-439B-91BB-905C-CB2F32E0E3DA}"/>
              </a:ext>
            </a:extLst>
          </p:cNvPr>
          <p:cNvSpPr>
            <a:spLocks noGrp="1"/>
          </p:cNvSpPr>
          <p:nvPr>
            <p:ph sz="half" idx="1"/>
          </p:nvPr>
        </p:nvSpPr>
        <p:spPr>
          <a:xfrm>
            <a:off x="838200" y="1825625"/>
            <a:ext cx="4306677" cy="1603375"/>
          </a:xfrm>
        </p:spPr>
        <p:txBody>
          <a:bodyPr>
            <a:normAutofit fontScale="77500" lnSpcReduction="20000"/>
          </a:bodyPr>
          <a:lstStyle/>
          <a:p>
            <a:r>
              <a:rPr lang="en-US" dirty="0"/>
              <a:t>Replacement of </a:t>
            </a:r>
            <a:r>
              <a:rPr lang="en-US" dirty="0">
                <a:latin typeface="Courier New" panose="02070309020205020404" pitchFamily="49" charset="0"/>
                <a:cs typeface="Courier New" panose="02070309020205020404" pitchFamily="49" charset="0"/>
              </a:rPr>
              <a:t>make</a:t>
            </a:r>
          </a:p>
          <a:p>
            <a:r>
              <a:rPr lang="en-US" dirty="0"/>
              <a:t>Heavily influenced by Java tools and conventions</a:t>
            </a:r>
          </a:p>
          <a:p>
            <a:r>
              <a:rPr lang="en-US" dirty="0"/>
              <a:t>Stored as </a:t>
            </a:r>
            <a:r>
              <a:rPr lang="en-US" dirty="0" err="1">
                <a:latin typeface="Courier New" panose="02070309020205020404" pitchFamily="49" charset="0"/>
                <a:cs typeface="Courier New" panose="02070309020205020404" pitchFamily="49" charset="0"/>
              </a:rPr>
              <a:t>build.xml</a:t>
            </a:r>
            <a:r>
              <a:rPr lang="en-US" dirty="0">
                <a:latin typeface="Courier New" panose="02070309020205020404" pitchFamily="49" charset="0"/>
                <a:cs typeface="Courier New" panose="02070309020205020404" pitchFamily="49" charset="0"/>
              </a:rPr>
              <a:t> </a:t>
            </a:r>
            <a:r>
              <a:rPr lang="en-US" dirty="0"/>
              <a:t>in the project base directory</a:t>
            </a:r>
          </a:p>
        </p:txBody>
      </p:sp>
      <p:sp>
        <p:nvSpPr>
          <p:cNvPr id="10" name="TextBox 9">
            <a:extLst>
              <a:ext uri="{FF2B5EF4-FFF2-40B4-BE49-F238E27FC236}">
                <a16:creationId xmlns:a16="http://schemas.microsoft.com/office/drawing/2014/main" id="{4330A5C0-20B9-7BF8-3A9D-CB9EA94D51FB}"/>
              </a:ext>
            </a:extLst>
          </p:cNvPr>
          <p:cNvSpPr txBox="1"/>
          <p:nvPr/>
        </p:nvSpPr>
        <p:spPr>
          <a:xfrm>
            <a:off x="880232" y="4072299"/>
            <a:ext cx="6387548" cy="1169551"/>
          </a:xfrm>
          <a:prstGeom prst="rect">
            <a:avLst/>
          </a:prstGeom>
          <a:noFill/>
        </p:spPr>
        <p:txBody>
          <a:bodyPr wrap="square">
            <a:spAutoFit/>
          </a:bodyPr>
          <a:lstStyle/>
          <a:p>
            <a:r>
              <a:rPr lang="en-US" sz="1400" dirty="0">
                <a:solidFill>
                  <a:srgbClr val="0070C0"/>
                </a:solidFill>
                <a:latin typeface="Courier New" panose="02070309020205020404" pitchFamily="49" charset="0"/>
                <a:cs typeface="Courier New" panose="02070309020205020404" pitchFamily="49" charset="0"/>
              </a:rPr>
              <a:t>md build/classes</a:t>
            </a:r>
          </a:p>
          <a:p>
            <a:r>
              <a:rPr lang="en-US" sz="1400" dirty="0" err="1">
                <a:solidFill>
                  <a:srgbClr val="0070C0"/>
                </a:solidFill>
                <a:latin typeface="Courier New" panose="02070309020205020404" pitchFamily="49" charset="0"/>
                <a:cs typeface="Courier New" panose="02070309020205020404" pitchFamily="49" charset="0"/>
              </a:rPr>
              <a:t>javac</a:t>
            </a:r>
            <a:endParaRPr lang="en-US" sz="1400" dirty="0">
              <a:solidFill>
                <a:srgbClr val="0070C0"/>
              </a:solidFill>
              <a:latin typeface="Courier New" panose="02070309020205020404" pitchFamily="49" charset="0"/>
              <a:cs typeface="Courier New" panose="02070309020205020404" pitchFamily="49" charset="0"/>
            </a:endParaRPr>
          </a:p>
          <a:p>
            <a:r>
              <a:rPr lang="en-US" sz="1400" dirty="0">
                <a:solidFill>
                  <a:srgbClr val="0070C0"/>
                </a:solidFill>
                <a:latin typeface="Courier New" panose="02070309020205020404" pitchFamily="49" charset="0"/>
                <a:cs typeface="Courier New" panose="02070309020205020404" pitchFamily="49" charset="0"/>
              </a:rPr>
              <a:t>    -</a:t>
            </a:r>
            <a:r>
              <a:rPr lang="en-US" sz="1400" dirty="0" err="1">
                <a:solidFill>
                  <a:srgbClr val="0070C0"/>
                </a:solidFill>
                <a:latin typeface="Courier New" panose="02070309020205020404" pitchFamily="49" charset="0"/>
                <a:cs typeface="Courier New" panose="02070309020205020404" pitchFamily="49" charset="0"/>
              </a:rPr>
              <a:t>sourcepath</a:t>
            </a:r>
            <a:r>
              <a:rPr lang="en-US" sz="1400" dirty="0">
                <a:solidFill>
                  <a:srgbClr val="0070C0"/>
                </a:solidFill>
                <a:latin typeface="Courier New" panose="02070309020205020404" pitchFamily="49" charset="0"/>
                <a:cs typeface="Courier New" panose="02070309020205020404" pitchFamily="49" charset="0"/>
              </a:rPr>
              <a:t> </a:t>
            </a:r>
            <a:r>
              <a:rPr lang="en-US" sz="1400" dirty="0" err="1">
                <a:solidFill>
                  <a:srgbClr val="0070C0"/>
                </a:solidFill>
                <a:latin typeface="Courier New" panose="02070309020205020404" pitchFamily="49" charset="0"/>
                <a:cs typeface="Courier New" panose="02070309020205020404" pitchFamily="49" charset="0"/>
              </a:rPr>
              <a:t>src</a:t>
            </a:r>
            <a:endParaRPr lang="en-US" sz="1400" dirty="0">
              <a:solidFill>
                <a:srgbClr val="0070C0"/>
              </a:solidFill>
              <a:latin typeface="Courier New" panose="02070309020205020404" pitchFamily="49" charset="0"/>
              <a:cs typeface="Courier New" panose="02070309020205020404" pitchFamily="49" charset="0"/>
            </a:endParaRPr>
          </a:p>
          <a:p>
            <a:r>
              <a:rPr lang="en-US" sz="1400" dirty="0">
                <a:solidFill>
                  <a:srgbClr val="0070C0"/>
                </a:solidFill>
                <a:latin typeface="Courier New" panose="02070309020205020404" pitchFamily="49" charset="0"/>
                <a:cs typeface="Courier New" panose="02070309020205020404" pitchFamily="49" charset="0"/>
              </a:rPr>
              <a:t>    -d build/classes</a:t>
            </a:r>
          </a:p>
          <a:p>
            <a:r>
              <a:rPr lang="en-US" sz="1400" dirty="0">
                <a:solidFill>
                  <a:srgbClr val="0070C0"/>
                </a:solidFill>
                <a:latin typeface="Courier New" panose="02070309020205020404" pitchFamily="49" charset="0"/>
                <a:cs typeface="Courier New" panose="02070309020205020404" pitchFamily="49" charset="0"/>
              </a:rPr>
              <a:t>    </a:t>
            </a:r>
            <a:r>
              <a:rPr lang="en-US" sz="1400" dirty="0" err="1">
                <a:solidFill>
                  <a:srgbClr val="0070C0"/>
                </a:solidFill>
                <a:latin typeface="Courier New" panose="02070309020205020404" pitchFamily="49" charset="0"/>
                <a:cs typeface="Courier New" panose="02070309020205020404" pitchFamily="49" charset="0"/>
              </a:rPr>
              <a:t>src</a:t>
            </a:r>
            <a:r>
              <a:rPr lang="en-US" sz="1400" dirty="0">
                <a:solidFill>
                  <a:srgbClr val="0070C0"/>
                </a:solidFill>
                <a:latin typeface="Courier New" panose="02070309020205020404" pitchFamily="49" charset="0"/>
                <a:cs typeface="Courier New" panose="02070309020205020404" pitchFamily="49" charset="0"/>
              </a:rPr>
              <a:t>/&lt;package&gt;/&lt;class&gt;.java</a:t>
            </a:r>
          </a:p>
        </p:txBody>
      </p:sp>
      <p:cxnSp>
        <p:nvCxnSpPr>
          <p:cNvPr id="12" name="Straight Arrow Connector 11">
            <a:extLst>
              <a:ext uri="{FF2B5EF4-FFF2-40B4-BE49-F238E27FC236}">
                <a16:creationId xmlns:a16="http://schemas.microsoft.com/office/drawing/2014/main" id="{03D890C7-EB66-8081-BC9C-79E33B5B8164}"/>
              </a:ext>
            </a:extLst>
          </p:cNvPr>
          <p:cNvCxnSpPr/>
          <p:nvPr/>
        </p:nvCxnSpPr>
        <p:spPr>
          <a:xfrm flipV="1">
            <a:off x="2721166" y="4072299"/>
            <a:ext cx="3374834" cy="147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8F4CE5-575D-3CC1-EE29-9617F0B82F3B}"/>
              </a:ext>
            </a:extLst>
          </p:cNvPr>
          <p:cNvCxnSpPr>
            <a:cxnSpLocks/>
          </p:cNvCxnSpPr>
          <p:nvPr/>
        </p:nvCxnSpPr>
        <p:spPr>
          <a:xfrm flipV="1">
            <a:off x="3040655" y="4515385"/>
            <a:ext cx="3591499" cy="1416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FCC77D-7CF0-F4E0-9EEC-7F8E1549894F}"/>
              </a:ext>
            </a:extLst>
          </p:cNvPr>
          <p:cNvCxnSpPr>
            <a:cxnSpLocks/>
          </p:cNvCxnSpPr>
          <p:nvPr/>
        </p:nvCxnSpPr>
        <p:spPr>
          <a:xfrm flipV="1">
            <a:off x="3183875" y="4651979"/>
            <a:ext cx="3448279" cy="223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ECF5045-8953-E044-A6CF-A6EFA3896B85}"/>
              </a:ext>
            </a:extLst>
          </p:cNvPr>
          <p:cNvSpPr txBox="1"/>
          <p:nvPr/>
        </p:nvSpPr>
        <p:spPr>
          <a:xfrm>
            <a:off x="10135518" y="3328063"/>
            <a:ext cx="1314527" cy="646331"/>
          </a:xfrm>
          <a:prstGeom prst="rect">
            <a:avLst/>
          </a:prstGeom>
          <a:noFill/>
        </p:spPr>
        <p:txBody>
          <a:bodyPr wrap="none" rtlCol="0">
            <a:spAutoFit/>
          </a:bodyPr>
          <a:lstStyle/>
          <a:p>
            <a:r>
              <a:rPr lang="en-US" dirty="0">
                <a:solidFill>
                  <a:srgbClr val="0070C0"/>
                </a:solidFill>
              </a:rPr>
              <a:t>Targets and </a:t>
            </a:r>
          </a:p>
          <a:p>
            <a:r>
              <a:rPr lang="en-US" dirty="0">
                <a:solidFill>
                  <a:srgbClr val="0070C0"/>
                </a:solidFill>
              </a:rPr>
              <a:t>recipes</a:t>
            </a:r>
          </a:p>
        </p:txBody>
      </p:sp>
      <p:cxnSp>
        <p:nvCxnSpPr>
          <p:cNvPr id="23" name="Straight Arrow Connector 22">
            <a:extLst>
              <a:ext uri="{FF2B5EF4-FFF2-40B4-BE49-F238E27FC236}">
                <a16:creationId xmlns:a16="http://schemas.microsoft.com/office/drawing/2014/main" id="{4A20F278-1EEE-0AD3-E1C5-76635152A6A6}"/>
              </a:ext>
            </a:extLst>
          </p:cNvPr>
          <p:cNvCxnSpPr>
            <a:cxnSpLocks/>
          </p:cNvCxnSpPr>
          <p:nvPr/>
        </p:nvCxnSpPr>
        <p:spPr>
          <a:xfrm flipH="1">
            <a:off x="8372819" y="3512729"/>
            <a:ext cx="1729648" cy="387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D1E89A1-53AC-6AA4-E957-22AC6BAE9577}"/>
              </a:ext>
            </a:extLst>
          </p:cNvPr>
          <p:cNvCxnSpPr>
            <a:cxnSpLocks/>
          </p:cNvCxnSpPr>
          <p:nvPr/>
        </p:nvCxnSpPr>
        <p:spPr>
          <a:xfrm flipH="1">
            <a:off x="8780443" y="3512729"/>
            <a:ext cx="1355075" cy="11392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BFCA5F7-A429-FE30-8B80-36DCDA5589B8}"/>
              </a:ext>
            </a:extLst>
          </p:cNvPr>
          <p:cNvSpPr txBox="1"/>
          <p:nvPr/>
        </p:nvSpPr>
        <p:spPr>
          <a:xfrm>
            <a:off x="418641" y="6193447"/>
            <a:ext cx="8178136" cy="646331"/>
          </a:xfrm>
          <a:prstGeom prst="rect">
            <a:avLst/>
          </a:prstGeom>
          <a:noFill/>
        </p:spPr>
        <p:txBody>
          <a:bodyPr wrap="none" rtlCol="0">
            <a:spAutoFit/>
          </a:bodyPr>
          <a:lstStyle/>
          <a:p>
            <a:r>
              <a:rPr lang="en-US" dirty="0"/>
              <a:t>From: </a:t>
            </a:r>
            <a:r>
              <a:rPr lang="en-US" dirty="0">
                <a:hlinkClick r:id="rId3"/>
              </a:rPr>
              <a:t>https://www.adictosaltrabajo.com/2013/07/04/ant-jenkins-junit-sonar-jacoco/</a:t>
            </a:r>
            <a:endParaRPr lang="en-US" dirty="0"/>
          </a:p>
          <a:p>
            <a:r>
              <a:rPr lang="en-US" dirty="0"/>
              <a:t>From: </a:t>
            </a:r>
            <a:r>
              <a:rPr lang="en-US" dirty="0">
                <a:hlinkClick r:id="rId4"/>
              </a:rPr>
              <a:t>https://ant.apache.org/manual/tutorial-HelloWorldWithAnt.html</a:t>
            </a:r>
            <a:r>
              <a:rPr lang="en-US" dirty="0"/>
              <a:t> </a:t>
            </a:r>
          </a:p>
        </p:txBody>
      </p:sp>
    </p:spTree>
    <p:extLst>
      <p:ext uri="{BB962C8B-B14F-4D97-AF65-F5344CB8AC3E}">
        <p14:creationId xmlns:p14="http://schemas.microsoft.com/office/powerpoint/2010/main" val="1338801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B542F-4517-358E-A126-F7A06F12893F}"/>
              </a:ext>
            </a:extLst>
          </p:cNvPr>
          <p:cNvSpPr txBox="1"/>
          <p:nvPr/>
        </p:nvSpPr>
        <p:spPr>
          <a:xfrm>
            <a:off x="5674825" y="1744443"/>
            <a:ext cx="10745714" cy="5262979"/>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name="jar" depends="compile"&gt;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mkdir</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jar.dir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&lt;jar </a:t>
            </a:r>
            <a:r>
              <a:rPr lang="en-US" sz="1050" dirty="0" err="1">
                <a:latin typeface="Courier New" panose="02070309020205020404" pitchFamily="49" charset="0"/>
                <a:cs typeface="Courier New" panose="02070309020205020404" pitchFamily="49" charset="0"/>
              </a:rPr>
              <a:t>destfile</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jar.dir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ant.project.name</a:t>
            </a:r>
            <a:r>
              <a:rPr lang="en-US" sz="1050" dirty="0">
                <a:latin typeface="Courier New" panose="02070309020205020404" pitchFamily="49" charset="0"/>
                <a:cs typeface="Courier New" panose="02070309020205020404" pitchFamily="49" charset="0"/>
              </a:rPr>
              <a:t>}.jar"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basedir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&lt;manifest&gt;</a:t>
            </a:r>
          </a:p>
          <a:p>
            <a:r>
              <a:rPr lang="en-US" sz="1050" dirty="0">
                <a:latin typeface="Courier New" panose="02070309020205020404" pitchFamily="49" charset="0"/>
                <a:cs typeface="Courier New" panose="02070309020205020404" pitchFamily="49" charset="0"/>
              </a:rPr>
              <a:t>            	&lt;attribute name="Main-Class" value="${main-class}"/&gt;</a:t>
            </a:r>
          </a:p>
          <a:p>
            <a:r>
              <a:rPr lang="en-US" sz="1050" dirty="0">
                <a:latin typeface="Courier New" panose="02070309020205020404" pitchFamily="49" charset="0"/>
                <a:cs typeface="Courier New" panose="02070309020205020404" pitchFamily="49" charset="0"/>
              </a:rPr>
              <a:t>             &lt;/manifest&gt;</a:t>
            </a:r>
          </a:p>
          <a:p>
            <a:r>
              <a:rPr lang="en-US" sz="1050" dirty="0">
                <a:latin typeface="Courier New" panose="02070309020205020404" pitchFamily="49" charset="0"/>
                <a:cs typeface="Courier New" panose="02070309020205020404" pitchFamily="49" charset="0"/>
              </a:rPr>
              <a:t>        &lt;/jar&gt;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name="run" depends="jar"&gt;</a:t>
            </a:r>
          </a:p>
          <a:p>
            <a:r>
              <a:rPr lang="en-US" sz="1050" dirty="0">
                <a:latin typeface="Courier New" panose="02070309020205020404" pitchFamily="49" charset="0"/>
                <a:cs typeface="Courier New" panose="02070309020205020404" pitchFamily="49" charset="0"/>
              </a:rPr>
              <a:t>        &lt;java jar="${</a:t>
            </a:r>
            <a:r>
              <a:rPr lang="en-US" sz="1050" dirty="0" err="1">
                <a:latin typeface="Courier New" panose="02070309020205020404" pitchFamily="49" charset="0"/>
                <a:cs typeface="Courier New" panose="02070309020205020404" pitchFamily="49" charset="0"/>
              </a:rPr>
              <a:t>jar.dir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ant.project.name</a:t>
            </a:r>
            <a:r>
              <a:rPr lang="en-US" sz="1050" dirty="0">
                <a:latin typeface="Courier New" panose="02070309020205020404" pitchFamily="49" charset="0"/>
                <a:cs typeface="Courier New" panose="02070309020205020404" pitchFamily="49" charset="0"/>
              </a:rPr>
              <a:t>}.jar" fork="true"/&gt;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name="compile-tests”&gt;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mkdir</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}-test"/&gt;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javac</a:t>
            </a:r>
            <a:r>
              <a:rPr lang="en-US" sz="1050" dirty="0">
                <a:latin typeface="Courier New" panose="02070309020205020404" pitchFamily="49" charset="0"/>
                <a:cs typeface="Courier New" panose="02070309020205020404" pitchFamily="49" charset="0"/>
              </a:rPr>
              <a:t> fork="true"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test.dir</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}-test"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classpathref</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includeantruntime</a:t>
            </a:r>
            <a:r>
              <a:rPr lang="en-US" sz="1050" dirty="0">
                <a:latin typeface="Courier New" panose="02070309020205020404" pitchFamily="49" charset="0"/>
                <a:cs typeface="Courier New" panose="02070309020205020404" pitchFamily="49" charset="0"/>
              </a:rPr>
              <a:t>="false"&gt;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pathelement</a:t>
            </a:r>
            <a:r>
              <a:rPr lang="en-US" sz="1050" dirty="0">
                <a:latin typeface="Courier New" panose="02070309020205020404" pitchFamily="49" charset="0"/>
                <a:cs typeface="Courier New" panose="02070309020205020404" pitchFamily="49" charset="0"/>
              </a:rPr>
              <a:t> location="${</a:t>
            </a:r>
            <a:r>
              <a:rPr lang="en-US" sz="1050" dirty="0" err="1">
                <a:latin typeface="Courier New" panose="02070309020205020404" pitchFamily="49" charset="0"/>
                <a:cs typeface="Courier New" panose="02070309020205020404" pitchFamily="49" charset="0"/>
              </a:rPr>
              <a:t>lib.dir</a:t>
            </a:r>
            <a:r>
              <a:rPr lang="en-US" sz="1050" dirty="0">
                <a:latin typeface="Courier New" panose="02070309020205020404" pitchFamily="49" charset="0"/>
                <a:cs typeface="Courier New" panose="02070309020205020404" pitchFamily="49" charset="0"/>
              </a:rPr>
              <a:t>}/junit-4.11.jar"/&gt;</a:t>
            </a:r>
          </a:p>
          <a:p>
            <a:r>
              <a:rPr lang="en-US" sz="1050" dirty="0">
                <a:latin typeface="Courier New" panose="02070309020205020404" pitchFamily="49" charset="0"/>
                <a:cs typeface="Courier New" panose="02070309020205020404" pitchFamily="49" charset="0"/>
              </a:rPr>
              <a:t>		      &lt;path </a:t>
            </a:r>
            <a:r>
              <a:rPr lang="en-US" sz="1050" dirty="0" err="1">
                <a:latin typeface="Courier New" panose="02070309020205020404" pitchFamily="49" charset="0"/>
                <a:cs typeface="Courier New" panose="02070309020205020404" pitchFamily="49" charset="0"/>
              </a:rPr>
              <a:t>refid</a:t>
            </a:r>
            <a:r>
              <a:rPr lang="en-US" sz="1050" dirty="0">
                <a:latin typeface="Courier New" panose="02070309020205020404" pitchFamily="49" charset="0"/>
                <a:cs typeface="Courier New" panose="02070309020205020404" pitchFamily="49" charset="0"/>
              </a:rPr>
              <a:t>="application"/&gt;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javac</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B53D30E3-86B0-108F-2AD5-3109D050F9C5}"/>
              </a:ext>
            </a:extLst>
          </p:cNvPr>
          <p:cNvSpPr>
            <a:spLocks noGrp="1"/>
          </p:cNvSpPr>
          <p:nvPr>
            <p:ph type="title"/>
          </p:nvPr>
        </p:nvSpPr>
        <p:spPr/>
        <p:txBody>
          <a:bodyPr/>
          <a:lstStyle/>
          <a:p>
            <a:r>
              <a:rPr lang="en-US" dirty="0"/>
              <a:t>Apache Ant</a:t>
            </a:r>
          </a:p>
        </p:txBody>
      </p:sp>
      <p:sp>
        <p:nvSpPr>
          <p:cNvPr id="10" name="TextBox 9">
            <a:extLst>
              <a:ext uri="{FF2B5EF4-FFF2-40B4-BE49-F238E27FC236}">
                <a16:creationId xmlns:a16="http://schemas.microsoft.com/office/drawing/2014/main" id="{4330A5C0-20B9-7BF8-3A9D-CB9EA94D51FB}"/>
              </a:ext>
            </a:extLst>
          </p:cNvPr>
          <p:cNvSpPr txBox="1"/>
          <p:nvPr/>
        </p:nvSpPr>
        <p:spPr>
          <a:xfrm>
            <a:off x="461591" y="2681181"/>
            <a:ext cx="6387548" cy="2031325"/>
          </a:xfrm>
          <a:prstGeom prst="rect">
            <a:avLst/>
          </a:prstGeom>
          <a:noFill/>
        </p:spPr>
        <p:txBody>
          <a:bodyPr wrap="square">
            <a:spAutoFit/>
          </a:bodyPr>
          <a:lstStyle/>
          <a:p>
            <a:r>
              <a:rPr lang="en-US" sz="1400" dirty="0">
                <a:solidFill>
                  <a:srgbClr val="0070C0"/>
                </a:solidFill>
                <a:latin typeface="Courier New" panose="02070309020205020404" pitchFamily="49" charset="0"/>
                <a:cs typeface="Courier New" panose="02070309020205020404" pitchFamily="49" charset="0"/>
              </a:rPr>
              <a:t>md build/jar</a:t>
            </a:r>
          </a:p>
          <a:p>
            <a:endParaRPr lang="en-US" sz="1400" dirty="0">
              <a:solidFill>
                <a:srgbClr val="0070C0"/>
              </a:solidFill>
              <a:latin typeface="Courier New" panose="02070309020205020404" pitchFamily="49" charset="0"/>
              <a:cs typeface="Courier New" panose="02070309020205020404" pitchFamily="49" charset="0"/>
            </a:endParaRPr>
          </a:p>
          <a:p>
            <a:r>
              <a:rPr lang="en-US" sz="1400" dirty="0">
                <a:solidFill>
                  <a:srgbClr val="0070C0"/>
                </a:solidFill>
                <a:latin typeface="Courier New" panose="02070309020205020404" pitchFamily="49" charset="0"/>
                <a:cs typeface="Courier New" panose="02070309020205020404" pitchFamily="49" charset="0"/>
              </a:rPr>
              <a:t>echo Main-Class: &lt;package&gt;.&lt;class&gt; &gt; mf</a:t>
            </a:r>
          </a:p>
          <a:p>
            <a:endParaRPr lang="en-US" sz="1400" dirty="0">
              <a:solidFill>
                <a:srgbClr val="0070C0"/>
              </a:solidFill>
              <a:latin typeface="Courier New" panose="02070309020205020404" pitchFamily="49" charset="0"/>
              <a:cs typeface="Courier New" panose="02070309020205020404" pitchFamily="49" charset="0"/>
            </a:endParaRPr>
          </a:p>
          <a:p>
            <a:r>
              <a:rPr lang="en-US" sz="1400" dirty="0">
                <a:solidFill>
                  <a:srgbClr val="0070C0"/>
                </a:solidFill>
                <a:latin typeface="Courier New" panose="02070309020205020404" pitchFamily="49" charset="0"/>
                <a:cs typeface="Courier New" panose="02070309020205020404" pitchFamily="49" charset="0"/>
              </a:rPr>
              <a:t>jar cfm</a:t>
            </a:r>
          </a:p>
          <a:p>
            <a:r>
              <a:rPr lang="en-US" sz="1400" dirty="0">
                <a:solidFill>
                  <a:srgbClr val="0070C0"/>
                </a:solidFill>
                <a:latin typeface="Courier New" panose="02070309020205020404" pitchFamily="49" charset="0"/>
                <a:cs typeface="Courier New" panose="02070309020205020404" pitchFamily="49" charset="0"/>
              </a:rPr>
              <a:t>    build/jar/</a:t>
            </a:r>
            <a:r>
              <a:rPr lang="en-US" sz="1400" dirty="0" err="1">
                <a:solidFill>
                  <a:srgbClr val="0070C0"/>
                </a:solidFill>
                <a:latin typeface="Courier New" panose="02070309020205020404" pitchFamily="49" charset="0"/>
                <a:cs typeface="Courier New" panose="02070309020205020404" pitchFamily="49" charset="0"/>
              </a:rPr>
              <a:t>HelloWorld.jar</a:t>
            </a:r>
            <a:endParaRPr lang="en-US" sz="1400" dirty="0">
              <a:solidFill>
                <a:srgbClr val="0070C0"/>
              </a:solidFill>
              <a:latin typeface="Courier New" panose="02070309020205020404" pitchFamily="49" charset="0"/>
              <a:cs typeface="Courier New" panose="02070309020205020404" pitchFamily="49" charset="0"/>
            </a:endParaRPr>
          </a:p>
          <a:p>
            <a:r>
              <a:rPr lang="en-US" sz="1400" dirty="0">
                <a:solidFill>
                  <a:srgbClr val="0070C0"/>
                </a:solidFill>
                <a:latin typeface="Courier New" panose="02070309020205020404" pitchFamily="49" charset="0"/>
                <a:cs typeface="Courier New" panose="02070309020205020404" pitchFamily="49" charset="0"/>
              </a:rPr>
              <a:t>    mf</a:t>
            </a:r>
          </a:p>
          <a:p>
            <a:r>
              <a:rPr lang="en-US" sz="1400" dirty="0">
                <a:solidFill>
                  <a:srgbClr val="0070C0"/>
                </a:solidFill>
                <a:latin typeface="Courier New" panose="02070309020205020404" pitchFamily="49" charset="0"/>
                <a:cs typeface="Courier New" panose="02070309020205020404" pitchFamily="49" charset="0"/>
              </a:rPr>
              <a:t>    -C build/classes</a:t>
            </a:r>
          </a:p>
          <a:p>
            <a:r>
              <a:rPr lang="en-US" sz="1400" dirty="0">
                <a:solidFill>
                  <a:srgbClr val="0070C0"/>
                </a:solidFill>
                <a:latin typeface="Courier New" panose="02070309020205020404" pitchFamily="49" charset="0"/>
                <a:cs typeface="Courier New" panose="02070309020205020404" pitchFamily="49" charset="0"/>
              </a:rPr>
              <a:t>    .</a:t>
            </a:r>
          </a:p>
        </p:txBody>
      </p:sp>
      <p:cxnSp>
        <p:nvCxnSpPr>
          <p:cNvPr id="14" name="Straight Arrow Connector 13">
            <a:extLst>
              <a:ext uri="{FF2B5EF4-FFF2-40B4-BE49-F238E27FC236}">
                <a16:creationId xmlns:a16="http://schemas.microsoft.com/office/drawing/2014/main" id="{828F4CE5-575D-3CC1-EE29-9617F0B82F3B}"/>
              </a:ext>
            </a:extLst>
          </p:cNvPr>
          <p:cNvCxnSpPr>
            <a:cxnSpLocks/>
          </p:cNvCxnSpPr>
          <p:nvPr/>
        </p:nvCxnSpPr>
        <p:spPr>
          <a:xfrm flipV="1">
            <a:off x="1972020" y="2418899"/>
            <a:ext cx="4274544" cy="419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FCC77D-7CF0-F4E0-9EEC-7F8E1549894F}"/>
              </a:ext>
            </a:extLst>
          </p:cNvPr>
          <p:cNvCxnSpPr>
            <a:cxnSpLocks/>
          </p:cNvCxnSpPr>
          <p:nvPr/>
        </p:nvCxnSpPr>
        <p:spPr>
          <a:xfrm flipV="1">
            <a:off x="3622315" y="2627426"/>
            <a:ext cx="3086957" cy="1259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82BC5E73-2344-E68D-AFEB-8890B3A0737B}"/>
              </a:ext>
            </a:extLst>
          </p:cNvPr>
          <p:cNvCxnSpPr>
            <a:cxnSpLocks/>
          </p:cNvCxnSpPr>
          <p:nvPr/>
        </p:nvCxnSpPr>
        <p:spPr>
          <a:xfrm flipV="1">
            <a:off x="1355075" y="2996588"/>
            <a:ext cx="6169445" cy="1191995"/>
          </a:xfrm>
          <a:prstGeom prst="bentConnector3">
            <a:avLst>
              <a:gd name="adj1" fmla="val 744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C266301-55DC-22AF-B69F-CA2DF6308087}"/>
              </a:ext>
            </a:extLst>
          </p:cNvPr>
          <p:cNvCxnSpPr>
            <a:cxnSpLocks/>
          </p:cNvCxnSpPr>
          <p:nvPr/>
        </p:nvCxnSpPr>
        <p:spPr>
          <a:xfrm flipV="1">
            <a:off x="2732183" y="2681181"/>
            <a:ext cx="6169466" cy="1670482"/>
          </a:xfrm>
          <a:prstGeom prst="bentConnector3">
            <a:avLst>
              <a:gd name="adj1" fmla="val 14982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96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B542F-4517-358E-A126-F7A06F12893F}"/>
              </a:ext>
            </a:extLst>
          </p:cNvPr>
          <p:cNvSpPr txBox="1"/>
          <p:nvPr/>
        </p:nvSpPr>
        <p:spPr>
          <a:xfrm>
            <a:off x="3696101" y="1039884"/>
            <a:ext cx="8270612" cy="4778231"/>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&lt;target name="test" depends="compile-tests"&gt;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junit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printsummary</a:t>
            </a:r>
            <a:r>
              <a:rPr lang="en-US" sz="1050" dirty="0">
                <a:latin typeface="Courier New" panose="02070309020205020404" pitchFamily="49" charset="0"/>
                <a:cs typeface="Courier New" panose="02070309020205020404" pitchFamily="49" charset="0"/>
              </a:rPr>
              <a:t>="yes"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haltonfailure</a:t>
            </a:r>
            <a:r>
              <a:rPr lang="en-US" sz="1050" dirty="0">
                <a:latin typeface="Courier New" panose="02070309020205020404" pitchFamily="49" charset="0"/>
                <a:cs typeface="Courier New" panose="02070309020205020404" pitchFamily="49" charset="0"/>
              </a:rPr>
              <a:t>="yes"&gt;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pathelement</a:t>
            </a:r>
            <a:r>
              <a:rPr lang="en-US" sz="1050" dirty="0">
                <a:latin typeface="Courier New" panose="02070309020205020404" pitchFamily="49" charset="0"/>
                <a:cs typeface="Courier New" panose="02070309020205020404" pitchFamily="49" charset="0"/>
              </a:rPr>
              <a:t> location="${</a:t>
            </a:r>
            <a:r>
              <a:rPr lang="en-US" sz="1050" dirty="0" err="1">
                <a:latin typeface="Courier New" panose="02070309020205020404" pitchFamily="49" charset="0"/>
                <a:cs typeface="Courier New" panose="02070309020205020404" pitchFamily="49" charset="0"/>
              </a:rPr>
              <a:t>lib.dir</a:t>
            </a:r>
            <a:r>
              <a:rPr lang="en-US" sz="1050" dirty="0">
                <a:latin typeface="Courier New" panose="02070309020205020404" pitchFamily="49" charset="0"/>
                <a:cs typeface="Courier New" panose="02070309020205020404" pitchFamily="49" charset="0"/>
              </a:rPr>
              <a:t>}/junit-4.13.2.jar"/&gt;</a:t>
            </a:r>
          </a:p>
          <a:p>
            <a:r>
              <a:rPr lang="en-US" sz="1050" dirty="0">
                <a:latin typeface="Courier New" panose="02070309020205020404" pitchFamily="49" charset="0"/>
                <a:cs typeface="Courier New" panose="02070309020205020404" pitchFamily="49" charset="0"/>
              </a:rPr>
              <a:t>		        	&lt;path location="${</a:t>
            </a:r>
            <a:r>
              <a:rPr lang="en-US" sz="1050" dirty="0" err="1">
                <a:latin typeface="Courier New" panose="02070309020205020404" pitchFamily="49" charset="0"/>
                <a:cs typeface="Courier New" panose="02070309020205020404" pitchFamily="49" charset="0"/>
              </a:rPr>
              <a:t>classes.dir</a:t>
            </a:r>
            <a:r>
              <a:rPr lang="en-US" sz="1050" dirty="0">
                <a:latin typeface="Courier New" panose="02070309020205020404" pitchFamily="49" charset="0"/>
                <a:cs typeface="Courier New" panose="02070309020205020404" pitchFamily="49" charset="0"/>
              </a:rPr>
              <a:t>}-test"/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classpath</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&lt;formatter type="xml"/&gt;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batchtest</a:t>
            </a:r>
            <a:r>
              <a:rPr lang="en-US" sz="1050" dirty="0">
                <a:latin typeface="Courier New" panose="02070309020205020404" pitchFamily="49" charset="0"/>
                <a:cs typeface="Courier New" panose="02070309020205020404" pitchFamily="49" charset="0"/>
              </a:rPr>
              <a:t> fork="yes"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todir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test.dir</a:t>
            </a:r>
            <a:r>
              <a:rPr lang="en-US" sz="1050" dirty="0">
                <a:latin typeface="Courier New" panose="02070309020205020404" pitchFamily="49" charset="0"/>
                <a:cs typeface="Courier New" panose="02070309020205020404" pitchFamily="49" charset="0"/>
              </a:rPr>
              <a:t>}/reports"&gt;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fileset</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test.dir</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&lt;include name="**/*</a:t>
            </a:r>
            <a:r>
              <a:rPr lang="en-US" sz="1050" dirty="0" err="1">
                <a:latin typeface="Courier New" panose="02070309020205020404" pitchFamily="49" charset="0"/>
                <a:cs typeface="Courier New" panose="02070309020205020404" pitchFamily="49" charset="0"/>
              </a:rPr>
              <a:t>Test.java</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fileset</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batchtest</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a:t>
            </a:r>
            <a:r>
              <a:rPr lang="en-US" sz="1050" dirty="0" err="1">
                <a:latin typeface="Courier New" panose="02070309020205020404" pitchFamily="49" charset="0"/>
                <a:cs typeface="Courier New" panose="02070309020205020404" pitchFamily="49" charset="0"/>
              </a:rPr>
              <a:t>junit</a:t>
            </a:r>
            <a:r>
              <a:rPr lang="en-US" sz="1050" dirty="0">
                <a:latin typeface="Courier New" panose="02070309020205020404" pitchFamily="49" charset="0"/>
                <a:cs typeface="Courier New" panose="02070309020205020404" pitchFamily="49" charset="0"/>
              </a:rPr>
              <a:t>&gt;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name="clean-build" depends="</a:t>
            </a:r>
            <a:r>
              <a:rPr lang="en-US" sz="1050" dirty="0" err="1">
                <a:latin typeface="Courier New" panose="02070309020205020404" pitchFamily="49" charset="0"/>
                <a:cs typeface="Courier New" panose="02070309020205020404" pitchFamily="49" charset="0"/>
              </a:rPr>
              <a:t>clean,jar</a:t>
            </a:r>
            <a:r>
              <a:rPr lang="en-US" sz="1050" dirty="0">
                <a:latin typeface="Courier New" panose="02070309020205020404" pitchFamily="49" charset="0"/>
                <a:cs typeface="Courier New" panose="02070309020205020404" pitchFamily="49" charset="0"/>
              </a:rPr>
              <a: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name="main" depends="clean-build"/&gt;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&lt;target name="run" depends="clean-build"&gt;</a:t>
            </a:r>
          </a:p>
          <a:p>
            <a:r>
              <a:rPr lang="en-US" sz="1050" dirty="0">
                <a:latin typeface="Courier New" panose="02070309020205020404" pitchFamily="49" charset="0"/>
                <a:cs typeface="Courier New" panose="02070309020205020404" pitchFamily="49" charset="0"/>
              </a:rPr>
              <a:t>        &lt;java jar="${</a:t>
            </a:r>
            <a:r>
              <a:rPr lang="en-US" sz="1050" dirty="0" err="1">
                <a:latin typeface="Courier New" panose="02070309020205020404" pitchFamily="49" charset="0"/>
                <a:cs typeface="Courier New" panose="02070309020205020404" pitchFamily="49" charset="0"/>
              </a:rPr>
              <a:t>jar.dir</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ant.project.name</a:t>
            </a:r>
            <a:r>
              <a:rPr lang="en-US" sz="1050" dirty="0">
                <a:latin typeface="Courier New" panose="02070309020205020404" pitchFamily="49" charset="0"/>
                <a:cs typeface="Courier New" panose="02070309020205020404" pitchFamily="49" charset="0"/>
              </a:rPr>
              <a:t>}.jar" fork="true"/&gt;</a:t>
            </a:r>
          </a:p>
          <a:p>
            <a:r>
              <a:rPr lang="en-US" sz="1050" dirty="0">
                <a:latin typeface="Courier New" panose="02070309020205020404" pitchFamily="49" charset="0"/>
                <a:cs typeface="Courier New" panose="02070309020205020404" pitchFamily="49" charset="0"/>
              </a:rPr>
              <a:t>    &lt;/target&gt;</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&lt;/project&gt;</a:t>
            </a:r>
          </a:p>
        </p:txBody>
      </p:sp>
      <p:sp>
        <p:nvSpPr>
          <p:cNvPr id="2" name="Title 1">
            <a:extLst>
              <a:ext uri="{FF2B5EF4-FFF2-40B4-BE49-F238E27FC236}">
                <a16:creationId xmlns:a16="http://schemas.microsoft.com/office/drawing/2014/main" id="{B53D30E3-86B0-108F-2AD5-3109D050F9C5}"/>
              </a:ext>
            </a:extLst>
          </p:cNvPr>
          <p:cNvSpPr>
            <a:spLocks noGrp="1"/>
          </p:cNvSpPr>
          <p:nvPr>
            <p:ph type="title"/>
          </p:nvPr>
        </p:nvSpPr>
        <p:spPr/>
        <p:txBody>
          <a:bodyPr/>
          <a:lstStyle/>
          <a:p>
            <a:r>
              <a:rPr lang="en-US" dirty="0"/>
              <a:t>Apache Ant</a:t>
            </a:r>
          </a:p>
        </p:txBody>
      </p:sp>
    </p:spTree>
    <p:extLst>
      <p:ext uri="{BB962C8B-B14F-4D97-AF65-F5344CB8AC3E}">
        <p14:creationId xmlns:p14="http://schemas.microsoft.com/office/powerpoint/2010/main" val="267011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80B3-650B-259C-EBFB-3F7FA8944D1E}"/>
              </a:ext>
            </a:extLst>
          </p:cNvPr>
          <p:cNvSpPr>
            <a:spLocks noGrp="1"/>
          </p:cNvSpPr>
          <p:nvPr>
            <p:ph type="title"/>
          </p:nvPr>
        </p:nvSpPr>
        <p:spPr/>
        <p:txBody>
          <a:bodyPr/>
          <a:lstStyle/>
          <a:p>
            <a:r>
              <a:rPr lang="en-US" dirty="0"/>
              <a:t>Pipeline: Concepts</a:t>
            </a:r>
          </a:p>
        </p:txBody>
      </p:sp>
      <p:sp>
        <p:nvSpPr>
          <p:cNvPr id="6" name="Content Placeholder 5">
            <a:extLst>
              <a:ext uri="{FF2B5EF4-FFF2-40B4-BE49-F238E27FC236}">
                <a16:creationId xmlns:a16="http://schemas.microsoft.com/office/drawing/2014/main" id="{804A2DD4-657E-B12A-75A7-FEA3AAB5B1A6}"/>
              </a:ext>
            </a:extLst>
          </p:cNvPr>
          <p:cNvSpPr>
            <a:spLocks noGrp="1"/>
          </p:cNvSpPr>
          <p:nvPr>
            <p:ph sz="half" idx="1"/>
          </p:nvPr>
        </p:nvSpPr>
        <p:spPr>
          <a:xfrm>
            <a:off x="838200" y="1825625"/>
            <a:ext cx="3916680" cy="4351338"/>
          </a:xfrm>
        </p:spPr>
        <p:txBody>
          <a:bodyPr>
            <a:normAutofit fontScale="77500" lnSpcReduction="20000"/>
          </a:bodyPr>
          <a:lstStyle/>
          <a:p>
            <a:pPr marL="342900" indent="-342900">
              <a:buFont typeface="Arial" panose="020B0604020202020204" pitchFamily="34" charset="0"/>
              <a:buChar char="•"/>
            </a:pPr>
            <a:r>
              <a:rPr lang="en-US" dirty="0">
                <a:solidFill>
                  <a:srgbClr val="FF0000"/>
                </a:solidFill>
              </a:rPr>
              <a:t>Agent</a:t>
            </a:r>
            <a:r>
              <a:rPr lang="en-US" dirty="0"/>
              <a:t>: The entity that manages a build</a:t>
            </a:r>
          </a:p>
          <a:p>
            <a:pPr marL="342900" indent="-342900">
              <a:buFont typeface="Arial" panose="020B0604020202020204" pitchFamily="34" charset="0"/>
              <a:buChar char="•"/>
            </a:pPr>
            <a:r>
              <a:rPr lang="en-US" dirty="0">
                <a:solidFill>
                  <a:srgbClr val="FF0000"/>
                </a:solidFill>
              </a:rPr>
              <a:t>Node</a:t>
            </a:r>
            <a:r>
              <a:rPr lang="en-US" dirty="0"/>
              <a:t>: A machine running Jenkins capable of executing a pipeline</a:t>
            </a:r>
          </a:p>
          <a:p>
            <a:pPr marL="342900" indent="-342900">
              <a:buFont typeface="Arial" panose="020B0604020202020204" pitchFamily="34" charset="0"/>
              <a:buChar char="•"/>
            </a:pPr>
            <a:r>
              <a:rPr lang="en-US" dirty="0">
                <a:solidFill>
                  <a:srgbClr val="FF0000"/>
                </a:solidFill>
              </a:rPr>
              <a:t>Stage</a:t>
            </a:r>
            <a:r>
              <a:rPr lang="en-US" dirty="0"/>
              <a:t>: </a:t>
            </a:r>
          </a:p>
          <a:p>
            <a:pPr marL="800100" lvl="1" indent="-342900">
              <a:buFont typeface="Arial" panose="020B0604020202020204" pitchFamily="34" charset="0"/>
              <a:buChar char="•"/>
            </a:pPr>
            <a:r>
              <a:rPr lang="en-US" dirty="0"/>
              <a:t>The building process may require different sets of tasks, e.g., compiling folders written in different languages, launching UI tests, etc.</a:t>
            </a:r>
          </a:p>
          <a:p>
            <a:pPr marL="800100" lvl="1" indent="-342900">
              <a:buFont typeface="Arial" panose="020B0604020202020204" pitchFamily="34" charset="0"/>
              <a:buChar char="•"/>
            </a:pPr>
            <a:r>
              <a:rPr lang="en-US" dirty="0"/>
              <a:t>A “stage” is a way to group and qualify these tasks</a:t>
            </a:r>
          </a:p>
          <a:p>
            <a:pPr marL="342900" indent="-342900">
              <a:buFont typeface="Arial" panose="020B0604020202020204" pitchFamily="34" charset="0"/>
              <a:buChar char="•"/>
            </a:pPr>
            <a:r>
              <a:rPr lang="en-US" dirty="0">
                <a:solidFill>
                  <a:srgbClr val="FF0000"/>
                </a:solidFill>
              </a:rPr>
              <a:t>Step</a:t>
            </a:r>
            <a:r>
              <a:rPr lang="en-US" dirty="0"/>
              <a:t>: A single task, e.g., running a set of test cases</a:t>
            </a:r>
          </a:p>
        </p:txBody>
      </p:sp>
      <p:pic>
        <p:nvPicPr>
          <p:cNvPr id="1026" name="Picture 2" descr="screen shot 2018-10-31 at 3 16 33 pm">
            <a:extLst>
              <a:ext uri="{FF2B5EF4-FFF2-40B4-BE49-F238E27FC236}">
                <a16:creationId xmlns:a16="http://schemas.microsoft.com/office/drawing/2014/main" id="{E167C437-4E92-A180-CAA1-82802B9E1B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9642" y="2050869"/>
            <a:ext cx="7213610" cy="27581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A1256B-864A-66FE-E529-EE96E163081B}"/>
              </a:ext>
            </a:extLst>
          </p:cNvPr>
          <p:cNvSpPr txBox="1"/>
          <p:nvPr/>
        </p:nvSpPr>
        <p:spPr>
          <a:xfrm>
            <a:off x="5536475" y="5034258"/>
            <a:ext cx="6100354" cy="761747"/>
          </a:xfrm>
          <a:prstGeom prst="rect">
            <a:avLst/>
          </a:prstGeom>
          <a:noFill/>
        </p:spPr>
        <p:txBody>
          <a:bodyPr wrap="square">
            <a:spAutoFit/>
          </a:bodyPr>
          <a:lstStyle/>
          <a:p>
            <a:r>
              <a:rPr lang="en-US" sz="1200" dirty="0"/>
              <a:t>Blue Ocean interface</a:t>
            </a:r>
          </a:p>
          <a:p>
            <a:endParaRPr lang="en-US" sz="1050" dirty="0"/>
          </a:p>
          <a:p>
            <a:r>
              <a:rPr lang="en-US" sz="1050" dirty="0">
                <a:hlinkClick r:id="rId3"/>
              </a:rPr>
              <a:t>https://stackoverflow.com/questions/53134681/how-to-add-icons-to-jenkins-blue-ocean-pipelines-stages-and-parameters-form</a:t>
            </a:r>
            <a:r>
              <a:rPr lang="en-US" sz="1050" dirty="0"/>
              <a:t> </a:t>
            </a:r>
          </a:p>
        </p:txBody>
      </p:sp>
    </p:spTree>
    <p:extLst>
      <p:ext uri="{BB962C8B-B14F-4D97-AF65-F5344CB8AC3E}">
        <p14:creationId xmlns:p14="http://schemas.microsoft.com/office/powerpoint/2010/main" val="234635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6108-BAF0-871E-08BE-F361F7F1CAAE}"/>
              </a:ext>
            </a:extLst>
          </p:cNvPr>
          <p:cNvSpPr>
            <a:spLocks noGrp="1"/>
          </p:cNvSpPr>
          <p:nvPr>
            <p:ph type="title"/>
          </p:nvPr>
        </p:nvSpPr>
        <p:spPr/>
        <p:txBody>
          <a:bodyPr/>
          <a:lstStyle/>
          <a:p>
            <a:r>
              <a:rPr lang="en-US" noProof="1"/>
              <a:t>Pipeline</a:t>
            </a:r>
          </a:p>
        </p:txBody>
      </p:sp>
      <p:sp>
        <p:nvSpPr>
          <p:cNvPr id="3" name="Content Placeholder 2">
            <a:extLst>
              <a:ext uri="{FF2B5EF4-FFF2-40B4-BE49-F238E27FC236}">
                <a16:creationId xmlns:a16="http://schemas.microsoft.com/office/drawing/2014/main" id="{1E7DECE0-ACC0-86ED-DE45-16BFFE6C633E}"/>
              </a:ext>
            </a:extLst>
          </p:cNvPr>
          <p:cNvSpPr>
            <a:spLocks noGrp="1"/>
          </p:cNvSpPr>
          <p:nvPr>
            <p:ph idx="1"/>
          </p:nvPr>
        </p:nvSpPr>
        <p:spPr>
          <a:xfrm>
            <a:off x="4660900" y="365125"/>
            <a:ext cx="6422824" cy="4351338"/>
          </a:xfrm>
        </p:spPr>
        <p:txBody>
          <a:bodyPr>
            <a:noAutofit/>
          </a:bodyPr>
          <a:lstStyle/>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pipeline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agent any</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stages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stage('Compile quicksort project')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sh '''cd quicksort</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make'''</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stage('Move shared library')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sh '''cp quicksort/quicksort.so arraysort/lib'''</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stage('Compile arraysort project')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steps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withAnt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sh '''cd arraysort</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ant compile'''</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400" noProof="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36231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p:txBody>
          <a:bodyPr/>
          <a:lstStyle/>
          <a:p>
            <a:r>
              <a:rPr lang="en-US" dirty="0"/>
              <a:t>Pipeline: Launch: Pipelines</a:t>
            </a:r>
            <a:br>
              <a:rPr lang="en-US" dirty="0"/>
            </a:br>
            <a:r>
              <a:rPr lang="en-US" sz="3200" dirty="0"/>
              <a:t>Not multi-branch !</a:t>
            </a:r>
            <a:endParaRPr lang="en-US" dirty="0"/>
          </a:p>
        </p:txBody>
      </p:sp>
      <p:pic>
        <p:nvPicPr>
          <p:cNvPr id="13" name="Content Placeholder 12" descr="A screenshot of a computer&#10;&#10;Description automatically generated">
            <a:extLst>
              <a:ext uri="{FF2B5EF4-FFF2-40B4-BE49-F238E27FC236}">
                <a16:creationId xmlns:a16="http://schemas.microsoft.com/office/drawing/2014/main" id="{F55A6D79-757D-9C86-84DA-D607D9769645}"/>
              </a:ext>
            </a:extLst>
          </p:cNvPr>
          <p:cNvPicPr>
            <a:picLocks noGrp="1" noChangeAspect="1"/>
          </p:cNvPicPr>
          <p:nvPr>
            <p:ph sz="half" idx="2"/>
          </p:nvPr>
        </p:nvPicPr>
        <p:blipFill>
          <a:blip r:embed="rId2"/>
          <a:stretch>
            <a:fillRect/>
          </a:stretch>
        </p:blipFill>
        <p:spPr>
          <a:xfrm>
            <a:off x="4572000" y="1607810"/>
            <a:ext cx="7371542" cy="4209894"/>
          </a:xfrm>
        </p:spPr>
      </p:pic>
      <p:sp>
        <p:nvSpPr>
          <p:cNvPr id="9" name="Content Placeholder 8">
            <a:extLst>
              <a:ext uri="{FF2B5EF4-FFF2-40B4-BE49-F238E27FC236}">
                <a16:creationId xmlns:a16="http://schemas.microsoft.com/office/drawing/2014/main" id="{BD50253F-E4FB-FE4D-9AEA-05F032A97ACA}"/>
              </a:ext>
            </a:extLst>
          </p:cNvPr>
          <p:cNvSpPr>
            <a:spLocks noGrp="1"/>
          </p:cNvSpPr>
          <p:nvPr>
            <p:ph sz="half" idx="1"/>
          </p:nvPr>
        </p:nvSpPr>
        <p:spPr>
          <a:xfrm>
            <a:off x="838200" y="1825625"/>
            <a:ext cx="3216965" cy="4351338"/>
          </a:xfrm>
        </p:spPr>
        <p:txBody>
          <a:bodyPr/>
          <a:lstStyle/>
          <a:p>
            <a:r>
              <a:rPr lang="en-US" dirty="0"/>
              <a:t>Triggers are provided in the Jenkins’  configuration tab</a:t>
            </a:r>
          </a:p>
          <a:p>
            <a:r>
              <a:rPr lang="en-US" dirty="0"/>
              <a:t>The </a:t>
            </a:r>
            <a:r>
              <a:rPr lang="en-US" dirty="0">
                <a:solidFill>
                  <a:srgbClr val="FF0000"/>
                </a:solidFill>
              </a:rPr>
              <a:t>pull request builder </a:t>
            </a:r>
            <a:r>
              <a:rPr lang="en-US" dirty="0"/>
              <a:t>is particularly important</a:t>
            </a:r>
          </a:p>
          <a:p>
            <a:r>
              <a:rPr lang="en-US" dirty="0"/>
              <a:t>See also the “Triggers” syntax  </a:t>
            </a:r>
          </a:p>
        </p:txBody>
      </p:sp>
      <p:sp>
        <p:nvSpPr>
          <p:cNvPr id="14" name="Rectangle 13">
            <a:extLst>
              <a:ext uri="{FF2B5EF4-FFF2-40B4-BE49-F238E27FC236}">
                <a16:creationId xmlns:a16="http://schemas.microsoft.com/office/drawing/2014/main" id="{B48DAEA7-1D2C-6C51-6EA2-9F1682AA9535}"/>
              </a:ext>
            </a:extLst>
          </p:cNvPr>
          <p:cNvSpPr/>
          <p:nvPr/>
        </p:nvSpPr>
        <p:spPr>
          <a:xfrm>
            <a:off x="7454127" y="3357392"/>
            <a:ext cx="2349630" cy="3812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7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screenshot of a computer&#10;&#10;Description automatically generated">
            <a:extLst>
              <a:ext uri="{FF2B5EF4-FFF2-40B4-BE49-F238E27FC236}">
                <a16:creationId xmlns:a16="http://schemas.microsoft.com/office/drawing/2014/main" id="{CCAAD360-CA1E-2F72-74D0-990684E8FB3A}"/>
              </a:ext>
            </a:extLst>
          </p:cNvPr>
          <p:cNvPicPr>
            <a:picLocks noGrp="1" noChangeAspect="1"/>
          </p:cNvPicPr>
          <p:nvPr>
            <p:ph idx="1"/>
          </p:nvPr>
        </p:nvPicPr>
        <p:blipFill>
          <a:blip r:embed="rId2"/>
          <a:stretch>
            <a:fillRect/>
          </a:stretch>
        </p:blipFill>
        <p:spPr>
          <a:xfrm>
            <a:off x="3588151" y="1437093"/>
            <a:ext cx="8089249" cy="5055782"/>
          </a:xfrm>
        </p:spPr>
      </p:pic>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p:txBody>
          <a:bodyPr/>
          <a:lstStyle/>
          <a:p>
            <a:r>
              <a:rPr lang="en-US" dirty="0"/>
              <a:t>Pull request builder: Configuring credentials </a:t>
            </a:r>
          </a:p>
        </p:txBody>
      </p:sp>
      <p:sp>
        <p:nvSpPr>
          <p:cNvPr id="10" name="Rectangle 9">
            <a:extLst>
              <a:ext uri="{FF2B5EF4-FFF2-40B4-BE49-F238E27FC236}">
                <a16:creationId xmlns:a16="http://schemas.microsoft.com/office/drawing/2014/main" id="{F734199F-A758-AAD1-7830-21ECDEAEC504}"/>
              </a:ext>
            </a:extLst>
          </p:cNvPr>
          <p:cNvSpPr/>
          <p:nvPr/>
        </p:nvSpPr>
        <p:spPr>
          <a:xfrm>
            <a:off x="4085894" y="4723058"/>
            <a:ext cx="2141285" cy="7936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54AB916-400A-1A1F-41D9-A49055561512}"/>
              </a:ext>
            </a:extLst>
          </p:cNvPr>
          <p:cNvSpPr txBox="1"/>
          <p:nvPr/>
        </p:nvSpPr>
        <p:spPr>
          <a:xfrm>
            <a:off x="325710" y="2245393"/>
            <a:ext cx="2672133" cy="3416320"/>
          </a:xfrm>
          <a:prstGeom prst="rect">
            <a:avLst/>
          </a:prstGeom>
          <a:noFill/>
        </p:spPr>
        <p:txBody>
          <a:bodyPr wrap="square" rtlCol="0">
            <a:spAutoFit/>
          </a:bodyPr>
          <a:lstStyle/>
          <a:p>
            <a:r>
              <a:rPr lang="en-US" dirty="0"/>
              <a:t>Secret text, with </a:t>
            </a:r>
          </a:p>
          <a:p>
            <a:r>
              <a:rPr lang="en-US" dirty="0"/>
              <a:t>the following rights:</a:t>
            </a:r>
          </a:p>
          <a:p>
            <a:pPr marL="285750" indent="-285750" algn="l">
              <a:buFont typeface="Arial" panose="020B0604020202020204" pitchFamily="34" charset="0"/>
              <a:buChar char="•"/>
            </a:pPr>
            <a:r>
              <a:rPr lang="en-US" b="1" i="0" u="none" strike="noStrike" dirty="0" err="1">
                <a:solidFill>
                  <a:srgbClr val="14141F"/>
                </a:solidFill>
                <a:effectLst/>
                <a:latin typeface="system-ui"/>
              </a:rPr>
              <a:t>admin:repo_hook</a:t>
            </a:r>
            <a:r>
              <a:rPr lang="en-US" b="0" i="0" u="none" strike="noStrike" dirty="0">
                <a:solidFill>
                  <a:srgbClr val="14141F"/>
                </a:solidFill>
                <a:effectLst/>
                <a:latin typeface="system-ui"/>
              </a:rPr>
              <a:t> - for managing hooks (read, write and delete old ones)</a:t>
            </a:r>
          </a:p>
          <a:p>
            <a:pPr marL="285750" indent="-285750" algn="l">
              <a:buFont typeface="Arial" panose="020B0604020202020204" pitchFamily="34" charset="0"/>
              <a:buChar char="•"/>
            </a:pPr>
            <a:r>
              <a:rPr lang="en-US" b="1" i="0" u="none" strike="noStrike" dirty="0">
                <a:solidFill>
                  <a:srgbClr val="14141F"/>
                </a:solidFill>
                <a:effectLst/>
                <a:latin typeface="system-ui"/>
              </a:rPr>
              <a:t>repo</a:t>
            </a:r>
            <a:r>
              <a:rPr lang="en-US" b="0" i="0" u="none" strike="noStrike" dirty="0">
                <a:solidFill>
                  <a:srgbClr val="14141F"/>
                </a:solidFill>
                <a:effectLst/>
                <a:latin typeface="system-ui"/>
              </a:rPr>
              <a:t> - to see private repos</a:t>
            </a:r>
          </a:p>
          <a:p>
            <a:pPr marL="285750" indent="-285750" algn="l">
              <a:buFont typeface="Arial" panose="020B0604020202020204" pitchFamily="34" charset="0"/>
              <a:buChar char="•"/>
            </a:pPr>
            <a:r>
              <a:rPr lang="en-US" b="1" i="0" u="none" strike="noStrike" dirty="0" err="1">
                <a:solidFill>
                  <a:srgbClr val="14141F"/>
                </a:solidFill>
                <a:effectLst/>
                <a:latin typeface="system-ui"/>
              </a:rPr>
              <a:t>repo:status</a:t>
            </a:r>
            <a:r>
              <a:rPr lang="en-US" b="0" i="0" u="none" strike="noStrike" dirty="0">
                <a:solidFill>
                  <a:srgbClr val="14141F"/>
                </a:solidFill>
                <a:effectLst/>
                <a:latin typeface="system-ui"/>
              </a:rPr>
              <a:t> - to manipulate commit statuses</a:t>
            </a:r>
          </a:p>
          <a:p>
            <a:pPr marL="285750" indent="-285750">
              <a:buFont typeface="Arial" panose="020B0604020202020204" pitchFamily="34" charset="0"/>
              <a:buChar char="•"/>
            </a:pPr>
            <a:endParaRPr lang="en-US" dirty="0"/>
          </a:p>
        </p:txBody>
      </p:sp>
      <p:cxnSp>
        <p:nvCxnSpPr>
          <p:cNvPr id="18" name="Straight Arrow Connector 17">
            <a:extLst>
              <a:ext uri="{FF2B5EF4-FFF2-40B4-BE49-F238E27FC236}">
                <a16:creationId xmlns:a16="http://schemas.microsoft.com/office/drawing/2014/main" id="{D6CD1265-EE0F-DCC5-043A-AA190DF4820D}"/>
              </a:ext>
            </a:extLst>
          </p:cNvPr>
          <p:cNvCxnSpPr>
            <a:stCxn id="16" idx="3"/>
          </p:cNvCxnSpPr>
          <p:nvPr/>
        </p:nvCxnSpPr>
        <p:spPr>
          <a:xfrm>
            <a:off x="2997843" y="3953553"/>
            <a:ext cx="1088051" cy="769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11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A screenshot of a computer&#10;&#10;Description automatically generated">
            <a:extLst>
              <a:ext uri="{FF2B5EF4-FFF2-40B4-BE49-F238E27FC236}">
                <a16:creationId xmlns:a16="http://schemas.microsoft.com/office/drawing/2014/main" id="{8A3503B2-D58D-0573-3D39-B6A4A82F0968}"/>
              </a:ext>
            </a:extLst>
          </p:cNvPr>
          <p:cNvPicPr>
            <a:picLocks noGrp="1" noChangeAspect="1"/>
          </p:cNvPicPr>
          <p:nvPr>
            <p:ph idx="1"/>
          </p:nvPr>
        </p:nvPicPr>
        <p:blipFill>
          <a:blip r:embed="rId2"/>
          <a:stretch>
            <a:fillRect/>
          </a:stretch>
        </p:blipFill>
        <p:spPr>
          <a:xfrm>
            <a:off x="2514934" y="821803"/>
            <a:ext cx="9677066" cy="6048167"/>
          </a:xfrm>
        </p:spPr>
      </p:pic>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a:xfrm>
            <a:off x="0" y="-196636"/>
            <a:ext cx="10515600" cy="1325563"/>
          </a:xfrm>
        </p:spPr>
        <p:txBody>
          <a:bodyPr/>
          <a:lstStyle/>
          <a:p>
            <a:r>
              <a:rPr lang="en-US" dirty="0"/>
              <a:t>Pull request builder: Project configuration </a:t>
            </a:r>
          </a:p>
        </p:txBody>
      </p:sp>
      <p:sp>
        <p:nvSpPr>
          <p:cNvPr id="19" name="TextBox 18">
            <a:extLst>
              <a:ext uri="{FF2B5EF4-FFF2-40B4-BE49-F238E27FC236}">
                <a16:creationId xmlns:a16="http://schemas.microsoft.com/office/drawing/2014/main" id="{E5DCC6A5-7655-0CD5-48AF-48C5CBC2BC50}"/>
              </a:ext>
            </a:extLst>
          </p:cNvPr>
          <p:cNvSpPr txBox="1"/>
          <p:nvPr/>
        </p:nvSpPr>
        <p:spPr>
          <a:xfrm>
            <a:off x="143694" y="5547167"/>
            <a:ext cx="3700757" cy="369332"/>
          </a:xfrm>
          <a:prstGeom prst="rect">
            <a:avLst/>
          </a:prstGeom>
          <a:noFill/>
        </p:spPr>
        <p:txBody>
          <a:bodyPr wrap="none" rtlCol="0">
            <a:spAutoFit/>
          </a:bodyPr>
          <a:lstStyle/>
          <a:p>
            <a:r>
              <a:rPr lang="en-US" dirty="0"/>
              <a:t>See </a:t>
            </a:r>
            <a:r>
              <a:rPr lang="en-US" dirty="0">
                <a:hlinkClick r:id="rId3"/>
              </a:rPr>
              <a:t>https://plugins.jenkins.io/ghprb/</a:t>
            </a:r>
            <a:r>
              <a:rPr lang="en-US" dirty="0"/>
              <a:t> </a:t>
            </a:r>
          </a:p>
        </p:txBody>
      </p:sp>
    </p:spTree>
    <p:extLst>
      <p:ext uri="{BB962C8B-B14F-4D97-AF65-F5344CB8AC3E}">
        <p14:creationId xmlns:p14="http://schemas.microsoft.com/office/powerpoint/2010/main" val="3077377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14BE1FC4-B858-EEA7-18C5-5213B67DA0B4}"/>
              </a:ext>
            </a:extLst>
          </p:cNvPr>
          <p:cNvPicPr>
            <a:picLocks noGrp="1" noChangeAspect="1"/>
          </p:cNvPicPr>
          <p:nvPr>
            <p:ph idx="1"/>
          </p:nvPr>
        </p:nvPicPr>
        <p:blipFill>
          <a:blip r:embed="rId2"/>
          <a:stretch>
            <a:fillRect/>
          </a:stretch>
        </p:blipFill>
        <p:spPr>
          <a:xfrm>
            <a:off x="1822048" y="1652080"/>
            <a:ext cx="7842250" cy="4239054"/>
          </a:xfrm>
        </p:spPr>
      </p:pic>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p:txBody>
          <a:bodyPr/>
          <a:lstStyle/>
          <a:p>
            <a:r>
              <a:rPr lang="en-US" dirty="0"/>
              <a:t>Pull request builder: Project configuration </a:t>
            </a:r>
          </a:p>
        </p:txBody>
      </p:sp>
      <p:sp>
        <p:nvSpPr>
          <p:cNvPr id="10" name="Rectangle 9">
            <a:extLst>
              <a:ext uri="{FF2B5EF4-FFF2-40B4-BE49-F238E27FC236}">
                <a16:creationId xmlns:a16="http://schemas.microsoft.com/office/drawing/2014/main" id="{F734199F-A758-AAD1-7830-21ECDEAEC504}"/>
              </a:ext>
            </a:extLst>
          </p:cNvPr>
          <p:cNvSpPr/>
          <p:nvPr/>
        </p:nvSpPr>
        <p:spPr>
          <a:xfrm>
            <a:off x="6096000" y="3644000"/>
            <a:ext cx="2133600" cy="4881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2F80780-45BE-B5B5-10A6-87AF77F613E3}"/>
              </a:ext>
            </a:extLst>
          </p:cNvPr>
          <p:cNvCxnSpPr>
            <a:cxnSpLocks/>
            <a:endCxn id="10" idx="0"/>
          </p:cNvCxnSpPr>
          <p:nvPr/>
        </p:nvCxnSpPr>
        <p:spPr>
          <a:xfrm flipH="1">
            <a:off x="7162800" y="2442258"/>
            <a:ext cx="2791428" cy="1201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236CA9-DF60-0E8F-0F87-3945E4F72081}"/>
              </a:ext>
            </a:extLst>
          </p:cNvPr>
          <p:cNvSpPr txBox="1"/>
          <p:nvPr/>
        </p:nvSpPr>
        <p:spPr>
          <a:xfrm>
            <a:off x="9990957" y="2180648"/>
            <a:ext cx="518091" cy="523220"/>
          </a:xfrm>
          <a:prstGeom prst="rect">
            <a:avLst/>
          </a:prstGeom>
          <a:noFill/>
        </p:spPr>
        <p:txBody>
          <a:bodyPr wrap="none" rtlCol="0">
            <a:spAutoFit/>
          </a:bodyPr>
          <a:lstStyle/>
          <a:p>
            <a:r>
              <a:rPr lang="en-US" sz="2800" dirty="0">
                <a:solidFill>
                  <a:srgbClr val="FF0000"/>
                </a:solidFill>
              </a:rPr>
              <a:t>??</a:t>
            </a:r>
          </a:p>
        </p:txBody>
      </p:sp>
    </p:spTree>
    <p:extLst>
      <p:ext uri="{BB962C8B-B14F-4D97-AF65-F5344CB8AC3E}">
        <p14:creationId xmlns:p14="http://schemas.microsoft.com/office/powerpoint/2010/main" val="1221210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webhook&#10;&#10;Description automatically generated">
            <a:extLst>
              <a:ext uri="{FF2B5EF4-FFF2-40B4-BE49-F238E27FC236}">
                <a16:creationId xmlns:a16="http://schemas.microsoft.com/office/drawing/2014/main" id="{25C67483-BA92-569F-AEB7-8269E318F2C2}"/>
              </a:ext>
            </a:extLst>
          </p:cNvPr>
          <p:cNvPicPr>
            <a:picLocks noGrp="1" noChangeAspect="1"/>
          </p:cNvPicPr>
          <p:nvPr>
            <p:ph idx="1"/>
          </p:nvPr>
        </p:nvPicPr>
        <p:blipFill>
          <a:blip r:embed="rId2"/>
          <a:stretch>
            <a:fillRect/>
          </a:stretch>
        </p:blipFill>
        <p:spPr>
          <a:xfrm>
            <a:off x="1987550" y="2159794"/>
            <a:ext cx="8216900" cy="3683000"/>
          </a:xfrm>
        </p:spPr>
      </p:pic>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p:txBody>
          <a:bodyPr/>
          <a:lstStyle/>
          <a:p>
            <a:r>
              <a:rPr lang="en-US" dirty="0"/>
              <a:t>Pull request builder: Webhook</a:t>
            </a:r>
          </a:p>
        </p:txBody>
      </p:sp>
    </p:spTree>
    <p:extLst>
      <p:ext uri="{BB962C8B-B14F-4D97-AF65-F5344CB8AC3E}">
        <p14:creationId xmlns:p14="http://schemas.microsoft.com/office/powerpoint/2010/main" val="827059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2A97-CEB8-E3C0-6AB9-F24D7E2E37DD}"/>
              </a:ext>
            </a:extLst>
          </p:cNvPr>
          <p:cNvSpPr>
            <a:spLocks noGrp="1"/>
          </p:cNvSpPr>
          <p:nvPr>
            <p:ph type="title"/>
          </p:nvPr>
        </p:nvSpPr>
        <p:spPr/>
        <p:txBody>
          <a:bodyPr/>
          <a:lstStyle/>
          <a:p>
            <a:r>
              <a:rPr lang="en-US" dirty="0"/>
              <a:t>Pull request builder: Checks</a:t>
            </a:r>
          </a:p>
        </p:txBody>
      </p:sp>
      <p:sp>
        <p:nvSpPr>
          <p:cNvPr id="4" name="Content Placeholder 3">
            <a:extLst>
              <a:ext uri="{FF2B5EF4-FFF2-40B4-BE49-F238E27FC236}">
                <a16:creationId xmlns:a16="http://schemas.microsoft.com/office/drawing/2014/main" id="{BB6795C8-27FB-8107-19FC-3437B88E38D9}"/>
              </a:ext>
            </a:extLst>
          </p:cNvPr>
          <p:cNvSpPr>
            <a:spLocks noGrp="1"/>
          </p:cNvSpPr>
          <p:nvPr>
            <p:ph sz="half" idx="1"/>
          </p:nvPr>
        </p:nvSpPr>
        <p:spPr>
          <a:xfrm>
            <a:off x="368300" y="1825625"/>
            <a:ext cx="2895600" cy="4351338"/>
          </a:xfrm>
        </p:spPr>
        <p:txBody>
          <a:bodyPr/>
          <a:lstStyle/>
          <a:p>
            <a:r>
              <a:rPr lang="en-US" dirty="0"/>
              <a:t>Any tool can create checks</a:t>
            </a:r>
          </a:p>
          <a:p>
            <a:r>
              <a:rPr lang="en-US" dirty="0"/>
              <a:t>Branches can be protected based on these checks</a:t>
            </a:r>
          </a:p>
          <a:p>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6A3DF731-6D89-8319-2D1E-FD058F0DCAC1}"/>
              </a:ext>
            </a:extLst>
          </p:cNvPr>
          <p:cNvPicPr>
            <a:picLocks noGrp="1" noChangeAspect="1"/>
          </p:cNvPicPr>
          <p:nvPr>
            <p:ph sz="half" idx="2"/>
          </p:nvPr>
        </p:nvPicPr>
        <p:blipFill>
          <a:blip r:embed="rId2"/>
          <a:stretch>
            <a:fillRect/>
          </a:stretch>
        </p:blipFill>
        <p:spPr>
          <a:xfrm>
            <a:off x="3726180" y="1825625"/>
            <a:ext cx="6962140" cy="4351338"/>
          </a:xfrm>
        </p:spPr>
      </p:pic>
    </p:spTree>
    <p:extLst>
      <p:ext uri="{BB962C8B-B14F-4D97-AF65-F5344CB8AC3E}">
        <p14:creationId xmlns:p14="http://schemas.microsoft.com/office/powerpoint/2010/main" val="27510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5FC2-116E-4C68-4ABF-73DD93A0A640}"/>
              </a:ext>
            </a:extLst>
          </p:cNvPr>
          <p:cNvSpPr>
            <a:spLocks noGrp="1"/>
          </p:cNvSpPr>
          <p:nvPr>
            <p:ph type="title"/>
          </p:nvPr>
        </p:nvSpPr>
        <p:spPr/>
        <p:txBody>
          <a:bodyPr/>
          <a:lstStyle/>
          <a:p>
            <a:r>
              <a:rPr lang="en-US" noProof="1"/>
              <a:t>Pipeline: Launch: Pipelines</a:t>
            </a:r>
          </a:p>
        </p:txBody>
      </p:sp>
      <p:sp>
        <p:nvSpPr>
          <p:cNvPr id="3" name="Content Placeholder 2">
            <a:extLst>
              <a:ext uri="{FF2B5EF4-FFF2-40B4-BE49-F238E27FC236}">
                <a16:creationId xmlns:a16="http://schemas.microsoft.com/office/drawing/2014/main" id="{0412DF5C-BA35-E559-7475-6C10924786FC}"/>
              </a:ext>
            </a:extLst>
          </p:cNvPr>
          <p:cNvSpPr>
            <a:spLocks noGrp="1"/>
          </p:cNvSpPr>
          <p:nvPr>
            <p:ph sz="half" idx="1"/>
          </p:nvPr>
        </p:nvSpPr>
        <p:spPr>
          <a:xfrm>
            <a:off x="335666" y="1825625"/>
            <a:ext cx="2847372" cy="4351338"/>
          </a:xfrm>
        </p:spPr>
        <p:txBody>
          <a:bodyPr>
            <a:normAutofit lnSpcReduction="10000"/>
          </a:bodyPr>
          <a:lstStyle/>
          <a:p>
            <a:r>
              <a:rPr lang="en-US" noProof="1"/>
              <a:t>Alternative: Use the pipeline DSL</a:t>
            </a:r>
          </a:p>
          <a:p>
            <a:pPr lvl="1"/>
            <a:r>
              <a:rPr lang="en-US" noProof="1"/>
              <a:t>Requires the pull request builder</a:t>
            </a:r>
          </a:p>
          <a:p>
            <a:r>
              <a:rPr lang="en-US" noProof="1"/>
              <a:t>See </a:t>
            </a:r>
            <a:r>
              <a:rPr lang="en-US" noProof="1">
                <a:hlinkClick r:id="rId2"/>
              </a:rPr>
              <a:t>https://plugins.jenkins.io/ghprb/</a:t>
            </a:r>
            <a:r>
              <a:rPr lang="en-US" noProof="1"/>
              <a:t> </a:t>
            </a:r>
          </a:p>
        </p:txBody>
      </p:sp>
      <p:sp>
        <p:nvSpPr>
          <p:cNvPr id="7" name="Content Placeholder 6">
            <a:extLst>
              <a:ext uri="{FF2B5EF4-FFF2-40B4-BE49-F238E27FC236}">
                <a16:creationId xmlns:a16="http://schemas.microsoft.com/office/drawing/2014/main" id="{832D7433-E859-3D30-3BF9-E0664EB79BB1}"/>
              </a:ext>
            </a:extLst>
          </p:cNvPr>
          <p:cNvSpPr>
            <a:spLocks noGrp="1"/>
          </p:cNvSpPr>
          <p:nvPr>
            <p:ph sz="half" idx="2"/>
          </p:nvPr>
        </p:nvSpPr>
        <p:spPr>
          <a:xfrm>
            <a:off x="3460831" y="1388962"/>
            <a:ext cx="8731170" cy="5266481"/>
          </a:xfrm>
        </p:spPr>
        <p:txBody>
          <a:bodyPr>
            <a:normAutofit lnSpcReduction="10000"/>
          </a:bodyPr>
          <a:lstStyle/>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triggers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githubPullRequest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admin('user_1')</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admins(['user_2', 'user_3'])</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userWhitelist('you@you.com')</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userWhitelist(['me@me.com', 'they@they.com'])</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orgWhitelist('my_github_org')</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orgWhitelist(['your_github_org', 'another_org'])</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cron('H/5 * * *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triggerPhrase('OK to test')</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onlyTriggerPhrase()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useGitHubHooks()</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permitAll()</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autoCloseFailedPullRequests()</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allowMembersOfWhitelistedOrgsAsAdmin()</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extensions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commitStatus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context('deploy to staging site')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triggeredStatus('starting deployment to staging site...')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startedStatus('deploying to staging site...')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statusUrl('http://mystatussite.com/prs')</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completedStatus('SUCCESS', 'All is well')</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completedStatus('FAILURE', 'Something went wrong. Investigate!')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completedStatus('PENDING', 'still in progress...')</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completedStatus('ERROR', 'Something went really wrong. Investigate!')</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200" noProof="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6460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332-5BFA-1978-4D96-9888134A3558}"/>
              </a:ext>
            </a:extLst>
          </p:cNvPr>
          <p:cNvSpPr>
            <a:spLocks noGrp="1"/>
          </p:cNvSpPr>
          <p:nvPr>
            <p:ph type="title"/>
          </p:nvPr>
        </p:nvSpPr>
        <p:spPr/>
        <p:txBody>
          <a:bodyPr/>
          <a:lstStyle/>
          <a:p>
            <a:r>
              <a:rPr lang="en-US" dirty="0"/>
              <a:t>Pipeline: Three ways to create</a:t>
            </a:r>
          </a:p>
        </p:txBody>
      </p:sp>
      <p:sp>
        <p:nvSpPr>
          <p:cNvPr id="5" name="Content Placeholder 4">
            <a:extLst>
              <a:ext uri="{FF2B5EF4-FFF2-40B4-BE49-F238E27FC236}">
                <a16:creationId xmlns:a16="http://schemas.microsoft.com/office/drawing/2014/main" id="{580B9963-C3BC-D12F-7FAB-EB56D23D830A}"/>
              </a:ext>
            </a:extLst>
          </p:cNvPr>
          <p:cNvSpPr>
            <a:spLocks noGrp="1"/>
          </p:cNvSpPr>
          <p:nvPr>
            <p:ph idx="1"/>
          </p:nvPr>
        </p:nvSpPr>
        <p:spPr/>
        <p:txBody>
          <a:bodyPr>
            <a:normAutofit/>
          </a:bodyPr>
          <a:lstStyle/>
          <a:p>
            <a:r>
              <a:rPr lang="en-US" dirty="0"/>
              <a:t>Jenkins UI</a:t>
            </a:r>
          </a:p>
          <a:p>
            <a:pPr lvl="1"/>
            <a:r>
              <a:rPr lang="en-US" dirty="0"/>
              <a:t>Two flavors: Declarative and scripted (</a:t>
            </a:r>
            <a:r>
              <a:rPr lang="en-US" dirty="0" err="1"/>
              <a:t>procedimental</a:t>
            </a:r>
            <a:r>
              <a:rPr lang="en-US" dirty="0"/>
              <a:t>)</a:t>
            </a:r>
          </a:p>
          <a:p>
            <a:r>
              <a:rPr lang="en-US" dirty="0"/>
              <a:t>Blue Ocean and </a:t>
            </a:r>
            <a:r>
              <a:rPr lang="en-US" dirty="0" err="1"/>
              <a:t>Jenkinsfile</a:t>
            </a:r>
            <a:endParaRPr lang="en-US" dirty="0"/>
          </a:p>
          <a:p>
            <a:r>
              <a:rPr lang="en-US" dirty="0" err="1"/>
              <a:t>Jenkinsfile</a:t>
            </a:r>
            <a:r>
              <a:rPr lang="en-US" dirty="0"/>
              <a:t> alone</a:t>
            </a:r>
          </a:p>
          <a:p>
            <a:pPr lvl="1"/>
            <a:r>
              <a:rPr lang="en-US" dirty="0"/>
              <a:t>Pushed from the programmer’s desktop </a:t>
            </a:r>
          </a:p>
          <a:p>
            <a:endParaRPr lang="en-US" dirty="0"/>
          </a:p>
        </p:txBody>
      </p:sp>
    </p:spTree>
    <p:extLst>
      <p:ext uri="{BB962C8B-B14F-4D97-AF65-F5344CB8AC3E}">
        <p14:creationId xmlns:p14="http://schemas.microsoft.com/office/powerpoint/2010/main" val="109227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F4AA-CAF3-FC69-15B0-9DC3292CD45A}"/>
              </a:ext>
            </a:extLst>
          </p:cNvPr>
          <p:cNvSpPr>
            <a:spLocks noGrp="1"/>
          </p:cNvSpPr>
          <p:nvPr>
            <p:ph type="title"/>
          </p:nvPr>
        </p:nvSpPr>
        <p:spPr/>
        <p:txBody>
          <a:bodyPr/>
          <a:lstStyle/>
          <a:p>
            <a:r>
              <a:rPr lang="en-US" dirty="0"/>
              <a:t>Pipeline: UI</a:t>
            </a:r>
          </a:p>
        </p:txBody>
      </p:sp>
      <p:sp>
        <p:nvSpPr>
          <p:cNvPr id="5" name="Content Placeholder 4">
            <a:extLst>
              <a:ext uri="{FF2B5EF4-FFF2-40B4-BE49-F238E27FC236}">
                <a16:creationId xmlns:a16="http://schemas.microsoft.com/office/drawing/2014/main" id="{BECE036D-08F2-6B12-9669-78D60B775613}"/>
              </a:ext>
            </a:extLst>
          </p:cNvPr>
          <p:cNvSpPr>
            <a:spLocks noGrp="1"/>
          </p:cNvSpPr>
          <p:nvPr>
            <p:ph sz="half" idx="1"/>
          </p:nvPr>
        </p:nvSpPr>
        <p:spPr>
          <a:xfrm>
            <a:off x="838200" y="1825625"/>
            <a:ext cx="3968931" cy="4351338"/>
          </a:xfrm>
        </p:spPr>
        <p:txBody>
          <a:bodyPr>
            <a:normAutofit lnSpcReduction="10000"/>
          </a:bodyPr>
          <a:lstStyle/>
          <a:p>
            <a:r>
              <a:rPr lang="en-US" dirty="0"/>
              <a:t>Go to Jenkins</a:t>
            </a:r>
          </a:p>
          <a:p>
            <a:r>
              <a:rPr lang="en-US" dirty="0"/>
              <a:t>Create a pipeline project</a:t>
            </a:r>
          </a:p>
          <a:p>
            <a:r>
              <a:rPr lang="en-US" dirty="0"/>
              <a:t>Choose “Pipeline script” (probably already selected)</a:t>
            </a:r>
          </a:p>
          <a:p>
            <a:r>
              <a:rPr lang="en-US" dirty="0"/>
              <a:t>Enter the code on the right (or choose the “Hello World!” example</a:t>
            </a:r>
          </a:p>
          <a:p>
            <a:r>
              <a:rPr lang="en-US" dirty="0"/>
              <a:t>Manually execute the pipeline</a:t>
            </a:r>
          </a:p>
        </p:txBody>
      </p:sp>
      <p:sp>
        <p:nvSpPr>
          <p:cNvPr id="8" name="TextBox 7">
            <a:extLst>
              <a:ext uri="{FF2B5EF4-FFF2-40B4-BE49-F238E27FC236}">
                <a16:creationId xmlns:a16="http://schemas.microsoft.com/office/drawing/2014/main" id="{AD792A12-F111-4306-5274-E052A8E84A5C}"/>
              </a:ext>
            </a:extLst>
          </p:cNvPr>
          <p:cNvSpPr txBox="1"/>
          <p:nvPr/>
        </p:nvSpPr>
        <p:spPr>
          <a:xfrm>
            <a:off x="5281749" y="1997839"/>
            <a:ext cx="6527073" cy="286232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pipeline { </a:t>
            </a:r>
          </a:p>
          <a:p>
            <a:r>
              <a:rPr lang="en-US" dirty="0">
                <a:latin typeface="Courier New" panose="02070309020205020404" pitchFamily="49" charset="0"/>
                <a:cs typeface="Courier New" panose="02070309020205020404" pitchFamily="49" charset="0"/>
              </a:rPr>
              <a:t>	agent any </a:t>
            </a:r>
          </a:p>
          <a:p>
            <a:r>
              <a:rPr lang="en-US" dirty="0">
                <a:latin typeface="Courier New" panose="02070309020205020404" pitchFamily="49" charset="0"/>
                <a:cs typeface="Courier New" panose="02070309020205020404" pitchFamily="49" charset="0"/>
              </a:rPr>
              <a:t>	stages { </a:t>
            </a:r>
          </a:p>
          <a:p>
            <a:r>
              <a:rPr lang="en-US" dirty="0">
                <a:latin typeface="Courier New" panose="02070309020205020404" pitchFamily="49" charset="0"/>
                <a:cs typeface="Courier New" panose="02070309020205020404" pitchFamily="49" charset="0"/>
              </a:rPr>
              <a:t>		stage(</a:t>
            </a:r>
            <a:r>
              <a:rPr lang="en-US" dirty="0">
                <a:solidFill>
                  <a:srgbClr val="771100"/>
                </a:solidFill>
                <a:effectLst/>
                <a:latin typeface="Courier New" panose="02070309020205020404" pitchFamily="49" charset="0"/>
                <a:cs typeface="Courier New" panose="02070309020205020404" pitchFamily="49" charset="0"/>
              </a:rPr>
              <a:t>'</a:t>
            </a:r>
            <a:r>
              <a:rPr lang="en-US" dirty="0">
                <a:solidFill>
                  <a:srgbClr val="DD2200"/>
                </a:solidFill>
                <a:effectLst/>
                <a:latin typeface="Courier New" panose="02070309020205020404" pitchFamily="49" charset="0"/>
                <a:cs typeface="Courier New" panose="02070309020205020404" pitchFamily="49" charset="0"/>
              </a:rPr>
              <a:t>Stage 1</a:t>
            </a:r>
            <a:r>
              <a:rPr lang="en-US" dirty="0">
                <a:solidFill>
                  <a:srgbClr val="77110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steps { </a:t>
            </a:r>
          </a:p>
          <a:p>
            <a:r>
              <a:rPr lang="en-US" dirty="0">
                <a:latin typeface="Courier New" panose="02070309020205020404" pitchFamily="49" charset="0"/>
                <a:cs typeface="Courier New" panose="02070309020205020404" pitchFamily="49" charset="0"/>
              </a:rPr>
              <a:t>				echo </a:t>
            </a:r>
            <a:r>
              <a:rPr lang="en-US" dirty="0">
                <a:solidFill>
                  <a:srgbClr val="771100"/>
                </a:solidFill>
                <a:effectLst/>
                <a:latin typeface="Courier New" panose="02070309020205020404" pitchFamily="49" charset="0"/>
                <a:cs typeface="Courier New" panose="02070309020205020404" pitchFamily="49" charset="0"/>
              </a:rPr>
              <a:t>'</a:t>
            </a:r>
            <a:r>
              <a:rPr lang="en-US" dirty="0">
                <a:solidFill>
                  <a:srgbClr val="DD2200"/>
                </a:solidFill>
                <a:effectLst/>
                <a:latin typeface="Courier New" panose="02070309020205020404" pitchFamily="49" charset="0"/>
                <a:cs typeface="Courier New" panose="02070309020205020404" pitchFamily="49" charset="0"/>
              </a:rPr>
              <a:t>Hello world!</a:t>
            </a:r>
            <a:r>
              <a:rPr lang="en-US" dirty="0">
                <a:solidFill>
                  <a:srgbClr val="77110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008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3DFDC3C8-E2E6-88C1-E876-512BB8A07DED}"/>
              </a:ext>
            </a:extLst>
          </p:cNvPr>
          <p:cNvPicPr>
            <a:picLocks noGrp="1" noChangeAspect="1"/>
          </p:cNvPicPr>
          <p:nvPr>
            <p:ph sz="half" idx="2"/>
          </p:nvPr>
        </p:nvPicPr>
        <p:blipFill>
          <a:blip r:embed="rId3"/>
          <a:stretch>
            <a:fillRect/>
          </a:stretch>
        </p:blipFill>
        <p:spPr>
          <a:xfrm>
            <a:off x="2360685" y="1379621"/>
            <a:ext cx="9522504" cy="4620879"/>
          </a:xfrm>
        </p:spPr>
      </p:pic>
      <p:sp>
        <p:nvSpPr>
          <p:cNvPr id="2" name="Title 1">
            <a:extLst>
              <a:ext uri="{FF2B5EF4-FFF2-40B4-BE49-F238E27FC236}">
                <a16:creationId xmlns:a16="http://schemas.microsoft.com/office/drawing/2014/main" id="{4842F4AA-CAF3-FC69-15B0-9DC3292CD45A}"/>
              </a:ext>
            </a:extLst>
          </p:cNvPr>
          <p:cNvSpPr>
            <a:spLocks noGrp="1"/>
          </p:cNvSpPr>
          <p:nvPr>
            <p:ph type="title"/>
          </p:nvPr>
        </p:nvSpPr>
        <p:spPr/>
        <p:txBody>
          <a:bodyPr/>
          <a:lstStyle/>
          <a:p>
            <a:r>
              <a:rPr lang="en-US" dirty="0"/>
              <a:t>Pipeline: Blue Ocean + </a:t>
            </a:r>
            <a:r>
              <a:rPr lang="en-US" dirty="0" err="1"/>
              <a:t>Jenkinsfile</a:t>
            </a:r>
            <a:endParaRPr lang="en-US" dirty="0"/>
          </a:p>
        </p:txBody>
      </p:sp>
      <p:sp>
        <p:nvSpPr>
          <p:cNvPr id="5" name="Content Placeholder 4">
            <a:extLst>
              <a:ext uri="{FF2B5EF4-FFF2-40B4-BE49-F238E27FC236}">
                <a16:creationId xmlns:a16="http://schemas.microsoft.com/office/drawing/2014/main" id="{BECE036D-08F2-6B12-9669-78D60B775613}"/>
              </a:ext>
            </a:extLst>
          </p:cNvPr>
          <p:cNvSpPr>
            <a:spLocks noGrp="1"/>
          </p:cNvSpPr>
          <p:nvPr>
            <p:ph sz="half" idx="1"/>
          </p:nvPr>
        </p:nvSpPr>
        <p:spPr>
          <a:xfrm>
            <a:off x="549932" y="2506662"/>
            <a:ext cx="3621505" cy="4351338"/>
          </a:xfrm>
        </p:spPr>
        <p:txBody>
          <a:bodyPr>
            <a:normAutofit/>
          </a:bodyPr>
          <a:lstStyle/>
          <a:p>
            <a:r>
              <a:rPr lang="en-US" sz="2400" dirty="0"/>
              <a:t>Install the “Blue Ocean” plugin</a:t>
            </a:r>
          </a:p>
          <a:p>
            <a:r>
              <a:rPr lang="en-US" sz="2400" dirty="0"/>
              <a:t>Open Jenkins adding </a:t>
            </a:r>
            <a:r>
              <a:rPr lang="en-US" sz="2400" dirty="0">
                <a:solidFill>
                  <a:srgbClr val="FF0000"/>
                </a:solidFill>
                <a:latin typeface="Courier New" panose="02070309020205020404" pitchFamily="49" charset="0"/>
                <a:cs typeface="Courier New" panose="02070309020205020404" pitchFamily="49" charset="0"/>
              </a:rPr>
              <a:t>/blue </a:t>
            </a:r>
            <a:r>
              <a:rPr lang="en-US" sz="2400" dirty="0"/>
              <a:t>at the end of the URL</a:t>
            </a:r>
          </a:p>
          <a:p>
            <a:r>
              <a:rPr lang="en-US" sz="2400" dirty="0"/>
              <a:t>Create a GitHub project</a:t>
            </a:r>
          </a:p>
          <a:p>
            <a:r>
              <a:rPr lang="en-US" sz="2400" dirty="0"/>
              <a:t>Create a pipeline in Blue Ocean using the options on the right</a:t>
            </a:r>
          </a:p>
          <a:p>
            <a:r>
              <a:rPr lang="en-US" sz="2400" dirty="0"/>
              <a:t>Add icons 🙂</a:t>
            </a:r>
          </a:p>
          <a:p>
            <a:endParaRPr lang="en-US" sz="2400" dirty="0"/>
          </a:p>
          <a:p>
            <a:endParaRPr lang="en-US" sz="2400" dirty="0"/>
          </a:p>
        </p:txBody>
      </p:sp>
      <p:sp>
        <p:nvSpPr>
          <p:cNvPr id="7" name="TextBox 6">
            <a:extLst>
              <a:ext uri="{FF2B5EF4-FFF2-40B4-BE49-F238E27FC236}">
                <a16:creationId xmlns:a16="http://schemas.microsoft.com/office/drawing/2014/main" id="{3AC05CCC-2DCF-0508-BE42-5D428ECA9418}"/>
              </a:ext>
            </a:extLst>
          </p:cNvPr>
          <p:cNvSpPr txBox="1"/>
          <p:nvPr/>
        </p:nvSpPr>
        <p:spPr>
          <a:xfrm>
            <a:off x="2534653" y="6106084"/>
            <a:ext cx="9801726" cy="646331"/>
          </a:xfrm>
          <a:prstGeom prst="rect">
            <a:avLst/>
          </a:prstGeom>
          <a:noFill/>
        </p:spPr>
        <p:txBody>
          <a:bodyPr wrap="square">
            <a:spAutoFit/>
          </a:bodyPr>
          <a:lstStyle/>
          <a:p>
            <a:r>
              <a:rPr lang="en-US" dirty="0">
                <a:hlinkClick r:id="rId4"/>
              </a:rPr>
              <a:t>https://stackoverflow.com/questions/53134681/how-to-add-icons-to-jenkins-blue-ocean-pipelines-stages-and-parameters-form</a:t>
            </a:r>
            <a:r>
              <a:rPr lang="en-US" dirty="0"/>
              <a:t> </a:t>
            </a:r>
          </a:p>
        </p:txBody>
      </p:sp>
    </p:spTree>
    <p:extLst>
      <p:ext uri="{BB962C8B-B14F-4D97-AF65-F5344CB8AC3E}">
        <p14:creationId xmlns:p14="http://schemas.microsoft.com/office/powerpoint/2010/main" val="60082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332-5BFA-1978-4D96-9888134A3558}"/>
              </a:ext>
            </a:extLst>
          </p:cNvPr>
          <p:cNvSpPr>
            <a:spLocks noGrp="1"/>
          </p:cNvSpPr>
          <p:nvPr>
            <p:ph type="title"/>
          </p:nvPr>
        </p:nvSpPr>
        <p:spPr/>
        <p:txBody>
          <a:bodyPr/>
          <a:lstStyle/>
          <a:p>
            <a:r>
              <a:rPr lang="en-US" dirty="0"/>
              <a:t>Pipeline: Blue Ocean + </a:t>
            </a:r>
            <a:r>
              <a:rPr lang="en-US" dirty="0" err="1"/>
              <a:t>Jenkinsfile</a:t>
            </a:r>
            <a:endParaRPr lang="en-US" dirty="0"/>
          </a:p>
        </p:txBody>
      </p:sp>
      <p:sp>
        <p:nvSpPr>
          <p:cNvPr id="5" name="Content Placeholder 4">
            <a:extLst>
              <a:ext uri="{FF2B5EF4-FFF2-40B4-BE49-F238E27FC236}">
                <a16:creationId xmlns:a16="http://schemas.microsoft.com/office/drawing/2014/main" id="{580B9963-C3BC-D12F-7FAB-EB56D23D830A}"/>
              </a:ext>
            </a:extLst>
          </p:cNvPr>
          <p:cNvSpPr>
            <a:spLocks noGrp="1"/>
          </p:cNvSpPr>
          <p:nvPr>
            <p:ph sz="half" idx="1"/>
          </p:nvPr>
        </p:nvSpPr>
        <p:spPr>
          <a:xfrm>
            <a:off x="185678" y="1825625"/>
            <a:ext cx="3022744" cy="4351338"/>
          </a:xfrm>
        </p:spPr>
        <p:txBody>
          <a:bodyPr>
            <a:normAutofit fontScale="92500" lnSpcReduction="20000"/>
          </a:bodyPr>
          <a:lstStyle/>
          <a:p>
            <a:r>
              <a:rPr lang="en-US" dirty="0"/>
              <a:t>The result is similar to the previous example</a:t>
            </a:r>
          </a:p>
          <a:p>
            <a:r>
              <a:rPr lang="en-US" dirty="0"/>
              <a:t>Note that this time the pipeline is (</a:t>
            </a:r>
            <a:r>
              <a:rPr lang="en-US" dirty="0">
                <a:solidFill>
                  <a:srgbClr val="FF0000"/>
                </a:solidFill>
              </a:rPr>
              <a:t>should be</a:t>
            </a:r>
            <a:r>
              <a:rPr lang="en-US" dirty="0"/>
              <a:t>) stored in a </a:t>
            </a:r>
            <a:r>
              <a:rPr lang="en-US" dirty="0" err="1">
                <a:solidFill>
                  <a:srgbClr val="FF0000"/>
                </a:solidFill>
              </a:rPr>
              <a:t>Jenkisfile</a:t>
            </a:r>
            <a:r>
              <a:rPr lang="en-US" dirty="0"/>
              <a:t> on GitHub</a:t>
            </a:r>
          </a:p>
          <a:p>
            <a:pPr lvl="1"/>
            <a:r>
              <a:rPr lang="en-US" dirty="0"/>
              <a:t>The build is declaratively defined and thus documented and subjected to configuration control</a:t>
            </a:r>
          </a:p>
        </p:txBody>
      </p:sp>
      <p:pic>
        <p:nvPicPr>
          <p:cNvPr id="8" name="Content Placeholder 7" descr="A screenshot of a computer&#10;&#10;Description automatically generated">
            <a:extLst>
              <a:ext uri="{FF2B5EF4-FFF2-40B4-BE49-F238E27FC236}">
                <a16:creationId xmlns:a16="http://schemas.microsoft.com/office/drawing/2014/main" id="{12F6BEA3-8D7B-66DD-AB96-D13CB8CCB81F}"/>
              </a:ext>
            </a:extLst>
          </p:cNvPr>
          <p:cNvPicPr>
            <a:picLocks noGrp="1" noChangeAspect="1"/>
          </p:cNvPicPr>
          <p:nvPr>
            <p:ph sz="half" idx="2"/>
          </p:nvPr>
        </p:nvPicPr>
        <p:blipFill>
          <a:blip r:embed="rId2"/>
          <a:stretch>
            <a:fillRect/>
          </a:stretch>
        </p:blipFill>
        <p:spPr>
          <a:xfrm>
            <a:off x="3532247" y="1690688"/>
            <a:ext cx="8474075" cy="4486275"/>
          </a:xfrm>
        </p:spPr>
      </p:pic>
    </p:spTree>
    <p:extLst>
      <p:ext uri="{BB962C8B-B14F-4D97-AF65-F5344CB8AC3E}">
        <p14:creationId xmlns:p14="http://schemas.microsoft.com/office/powerpoint/2010/main" val="34383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4AFB-DA7D-FEBF-F8B7-A3B7DFB08E78}"/>
              </a:ext>
            </a:extLst>
          </p:cNvPr>
          <p:cNvSpPr>
            <a:spLocks noGrp="1"/>
          </p:cNvSpPr>
          <p:nvPr>
            <p:ph type="title"/>
          </p:nvPr>
        </p:nvSpPr>
        <p:spPr/>
        <p:txBody>
          <a:bodyPr/>
          <a:lstStyle/>
          <a:p>
            <a:r>
              <a:rPr lang="en-US" dirty="0"/>
              <a:t>Pipeline: Snippet generator</a:t>
            </a:r>
          </a:p>
        </p:txBody>
      </p:sp>
      <p:sp>
        <p:nvSpPr>
          <p:cNvPr id="3" name="Content Placeholder 2">
            <a:extLst>
              <a:ext uri="{FF2B5EF4-FFF2-40B4-BE49-F238E27FC236}">
                <a16:creationId xmlns:a16="http://schemas.microsoft.com/office/drawing/2014/main" id="{547F3644-47C0-9A03-CDCE-0D5121C07028}"/>
              </a:ext>
            </a:extLst>
          </p:cNvPr>
          <p:cNvSpPr>
            <a:spLocks noGrp="1"/>
          </p:cNvSpPr>
          <p:nvPr>
            <p:ph sz="half" idx="1"/>
          </p:nvPr>
        </p:nvSpPr>
        <p:spPr>
          <a:xfrm>
            <a:off x="838200" y="1825625"/>
            <a:ext cx="2851484" cy="4351338"/>
          </a:xfrm>
        </p:spPr>
        <p:txBody>
          <a:bodyPr>
            <a:normAutofit fontScale="85000" lnSpcReduction="20000"/>
          </a:bodyPr>
          <a:lstStyle/>
          <a:p>
            <a:r>
              <a:rPr lang="en-US" dirty="0"/>
              <a:t>Accessed by adding </a:t>
            </a:r>
            <a:r>
              <a:rPr lang="en-US" dirty="0">
                <a:solidFill>
                  <a:srgbClr val="FF0000"/>
                </a:solidFill>
                <a:latin typeface="Courier New" panose="02070309020205020404" pitchFamily="49" charset="0"/>
                <a:cs typeface="Courier New" panose="02070309020205020404" pitchFamily="49" charset="0"/>
              </a:rPr>
              <a:t>pipeline-syntax/ </a:t>
            </a:r>
            <a:r>
              <a:rPr lang="en-US" dirty="0"/>
              <a:t>at the end of a project’s URL</a:t>
            </a:r>
          </a:p>
          <a:p>
            <a:r>
              <a:rPr lang="en-US" dirty="0"/>
              <a:t>It can be used to define directives and steps</a:t>
            </a:r>
          </a:p>
          <a:p>
            <a:pPr lvl="1"/>
            <a:r>
              <a:rPr lang="en-US" dirty="0"/>
              <a:t>Some knowledge required</a:t>
            </a:r>
          </a:p>
          <a:p>
            <a:r>
              <a:rPr lang="en-US" dirty="0"/>
              <a:t>The suggestions change depending on the installed plugins</a:t>
            </a:r>
          </a:p>
        </p:txBody>
      </p:sp>
      <p:pic>
        <p:nvPicPr>
          <p:cNvPr id="6" name="Content Placeholder 5" descr="A screenshot of a computer&#10;&#10;Description automatically generated">
            <a:extLst>
              <a:ext uri="{FF2B5EF4-FFF2-40B4-BE49-F238E27FC236}">
                <a16:creationId xmlns:a16="http://schemas.microsoft.com/office/drawing/2014/main" id="{CA408F1B-FE1A-8CC2-525A-9EA09CB6CE3D}"/>
              </a:ext>
            </a:extLst>
          </p:cNvPr>
          <p:cNvPicPr>
            <a:picLocks noGrp="1" noChangeAspect="1"/>
          </p:cNvPicPr>
          <p:nvPr>
            <p:ph sz="half" idx="2"/>
          </p:nvPr>
        </p:nvPicPr>
        <p:blipFill>
          <a:blip r:embed="rId2"/>
          <a:stretch>
            <a:fillRect/>
          </a:stretch>
        </p:blipFill>
        <p:spPr>
          <a:xfrm>
            <a:off x="4025900" y="1995461"/>
            <a:ext cx="7327900" cy="4011666"/>
          </a:xfrm>
        </p:spPr>
      </p:pic>
    </p:spTree>
    <p:extLst>
      <p:ext uri="{BB962C8B-B14F-4D97-AF65-F5344CB8AC3E}">
        <p14:creationId xmlns:p14="http://schemas.microsoft.com/office/powerpoint/2010/main" val="204330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A50AF-AA4C-9CFA-FECC-45243BD5C5BE}"/>
              </a:ext>
            </a:extLst>
          </p:cNvPr>
          <p:cNvSpPr>
            <a:spLocks noGrp="1"/>
          </p:cNvSpPr>
          <p:nvPr>
            <p:ph type="title"/>
          </p:nvPr>
        </p:nvSpPr>
        <p:spPr/>
        <p:txBody>
          <a:bodyPr/>
          <a:lstStyle/>
          <a:p>
            <a:r>
              <a:rPr lang="en-US" dirty="0"/>
              <a:t>Pipeline: Syntax</a:t>
            </a:r>
            <a:br>
              <a:rPr lang="en-US" dirty="0"/>
            </a:br>
            <a:r>
              <a:rPr lang="en-US" sz="3200" dirty="0"/>
              <a:t>Sections</a:t>
            </a:r>
          </a:p>
        </p:txBody>
      </p:sp>
      <p:sp>
        <p:nvSpPr>
          <p:cNvPr id="6" name="Content Placeholder 5">
            <a:extLst>
              <a:ext uri="{FF2B5EF4-FFF2-40B4-BE49-F238E27FC236}">
                <a16:creationId xmlns:a16="http://schemas.microsoft.com/office/drawing/2014/main" id="{924CC3F0-7DB3-E8D5-7990-D86A7F4B2EA2}"/>
              </a:ext>
            </a:extLst>
          </p:cNvPr>
          <p:cNvSpPr>
            <a:spLocks noGrp="1"/>
          </p:cNvSpPr>
          <p:nvPr>
            <p:ph idx="1"/>
          </p:nvPr>
        </p:nvSpPr>
        <p:spPr/>
        <p:txBody>
          <a:bodyPr/>
          <a:lstStyle/>
          <a:p>
            <a:r>
              <a:rPr lang="en-US" dirty="0"/>
              <a:t>Agent</a:t>
            </a:r>
          </a:p>
          <a:p>
            <a:r>
              <a:rPr lang="en-US" i="1" dirty="0"/>
              <a:t>Stage(s)</a:t>
            </a:r>
          </a:p>
          <a:p>
            <a:r>
              <a:rPr lang="en-US" i="1" dirty="0"/>
              <a:t>Step(s)</a:t>
            </a:r>
          </a:p>
          <a:p>
            <a:r>
              <a:rPr lang="en-US" dirty="0"/>
              <a:t>Post</a:t>
            </a:r>
          </a:p>
          <a:p>
            <a:endParaRPr lang="en-US" dirty="0"/>
          </a:p>
          <a:p>
            <a:r>
              <a:rPr lang="en-US" dirty="0"/>
              <a:t>For a complete reference, see </a:t>
            </a:r>
            <a:r>
              <a:rPr lang="en-US" dirty="0">
                <a:hlinkClick r:id="rId2"/>
              </a:rPr>
              <a:t>https://www.jenkins.io/doc/book/pipeline/syntax/</a:t>
            </a:r>
            <a:r>
              <a:rPr lang="en-US" dirty="0"/>
              <a:t> . There are lots of </a:t>
            </a:r>
          </a:p>
        </p:txBody>
      </p:sp>
    </p:spTree>
    <p:extLst>
      <p:ext uri="{BB962C8B-B14F-4D97-AF65-F5344CB8AC3E}">
        <p14:creationId xmlns:p14="http://schemas.microsoft.com/office/powerpoint/2010/main" val="72151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{17F88367-A920-F040-9EF7-8DE7AFD49ADE}tf10001072</Template>
  <TotalTime>4759</TotalTime>
  <Words>2876</Words>
  <Application>Microsoft Office PowerPoint</Application>
  <PresentationFormat>Panorámica</PresentationFormat>
  <Paragraphs>480</Paragraphs>
  <Slides>37</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Calibri</vt:lpstr>
      <vt:lpstr>Calibri Light</vt:lpstr>
      <vt:lpstr>Cambria Math</vt:lpstr>
      <vt:lpstr>Courier New</vt:lpstr>
      <vt:lpstr>source-serif-pro</vt:lpstr>
      <vt:lpstr>system-ui</vt:lpstr>
      <vt:lpstr>Office Theme</vt:lpstr>
      <vt:lpstr>Continuous integration</vt:lpstr>
      <vt:lpstr>Pipelines</vt:lpstr>
      <vt:lpstr>Pipeline: Concepts</vt:lpstr>
      <vt:lpstr>Pipeline: Three ways to create</vt:lpstr>
      <vt:lpstr>Pipeline: UI</vt:lpstr>
      <vt:lpstr>Pipeline: Blue Ocean + Jenkinsfile</vt:lpstr>
      <vt:lpstr>Pipeline: Blue Ocean + Jenkinsfile</vt:lpstr>
      <vt:lpstr>Pipeline: Snippet generator</vt:lpstr>
      <vt:lpstr>Pipeline: Syntax Sections</vt:lpstr>
      <vt:lpstr>Pipeline: Syntax: Agent</vt:lpstr>
      <vt:lpstr>Pipeline: Syntax: Post</vt:lpstr>
      <vt:lpstr>Pipeline: Syntax: Post: (some) Conditions</vt:lpstr>
      <vt:lpstr>Pipeline: Syntax Directives</vt:lpstr>
      <vt:lpstr>Pipeline: Syntax: Options</vt:lpstr>
      <vt:lpstr>Pipeline: Syntax: Parameters</vt:lpstr>
      <vt:lpstr>Pipeline: Syntax: Tools</vt:lpstr>
      <vt:lpstr>Pipeline: Syntax: When</vt:lpstr>
      <vt:lpstr>Pipeline: Syntax: Triggers</vt:lpstr>
      <vt:lpstr>Pipeline: Steps</vt:lpstr>
      <vt:lpstr>Example: Monorepo</vt:lpstr>
      <vt:lpstr>Monorepo: Pros and Cons</vt:lpstr>
      <vt:lpstr>Example: Monorepo</vt:lpstr>
      <vt:lpstr>Monorepo: Chosen structure</vt:lpstr>
      <vt:lpstr>Monorepo: Chosen structure</vt:lpstr>
      <vt:lpstr>Monorepo: How to handle</vt:lpstr>
      <vt:lpstr>Make</vt:lpstr>
      <vt:lpstr>Apache Ant</vt:lpstr>
      <vt:lpstr>Apache Ant</vt:lpstr>
      <vt:lpstr>Apache Ant</vt:lpstr>
      <vt:lpstr>Pipeline</vt:lpstr>
      <vt:lpstr>Pipeline: Launch: Pipelines Not multi-branch !</vt:lpstr>
      <vt:lpstr>Pull request builder: Configuring credentials </vt:lpstr>
      <vt:lpstr>Pull request builder: Project configuration </vt:lpstr>
      <vt:lpstr>Pull request builder: Project configuration </vt:lpstr>
      <vt:lpstr>Pull request builder: Webhook</vt:lpstr>
      <vt:lpstr>Pull request builder: Checks</vt:lpstr>
      <vt:lpstr>Pipeline: Launch: Pipelines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OSCAR DIESTE TUBIO</dc:creator>
  <cp:lastModifiedBy>Pablo Ortega Llorente</cp:lastModifiedBy>
  <cp:revision>45</cp:revision>
  <dcterms:created xsi:type="dcterms:W3CDTF">2023-10-08T04:45:01Z</dcterms:created>
  <dcterms:modified xsi:type="dcterms:W3CDTF">2023-10-11T18:22:25Z</dcterms:modified>
</cp:coreProperties>
</file>