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9" r:id="rId4"/>
  </p:sldMasterIdLst>
  <p:notesMasterIdLst>
    <p:notesMasterId r:id="rId29"/>
  </p:notesMasterIdLst>
  <p:sldIdLst>
    <p:sldId id="272" r:id="rId5"/>
    <p:sldId id="274" r:id="rId6"/>
    <p:sldId id="303" r:id="rId7"/>
    <p:sldId id="302" r:id="rId8"/>
    <p:sldId id="300" r:id="rId9"/>
    <p:sldId id="306" r:id="rId10"/>
    <p:sldId id="305" r:id="rId11"/>
    <p:sldId id="301" r:id="rId12"/>
    <p:sldId id="288" r:id="rId13"/>
    <p:sldId id="289" r:id="rId14"/>
    <p:sldId id="287" r:id="rId15"/>
    <p:sldId id="304" r:id="rId16"/>
    <p:sldId id="307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9" r:id="rId26"/>
    <p:sldId id="318" r:id="rId27"/>
    <p:sldId id="284" r:id="rId28"/>
  </p:sldIdLst>
  <p:sldSz cx="24384000" cy="13716000"/>
  <p:notesSz cx="6810375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5C5C5C"/>
    <a:srgbClr val="672952"/>
    <a:srgbClr val="3C3C3C"/>
    <a:srgbClr val="909090"/>
    <a:srgbClr val="DFDFDF"/>
    <a:srgbClr val="52BEB0"/>
    <a:srgbClr val="62C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19" autoAdjust="0"/>
  </p:normalViewPr>
  <p:slideViewPr>
    <p:cSldViewPr>
      <p:cViewPr varScale="1">
        <p:scale>
          <a:sx n="30" d="100"/>
          <a:sy n="30" d="100"/>
        </p:scale>
        <p:origin x="1152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o" panose="020F0502020204030203" pitchFamily="34" charset="0"/>
              </a:defRPr>
            </a:lvl1pPr>
          </a:lstStyle>
          <a:p>
            <a:fld id="{2CD826BB-5C23-4804-ADF3-D2879A29335B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o" panose="020F0502020204030203" pitchFamily="34" charset="0"/>
              </a:defRPr>
            </a:lvl1pPr>
          </a:lstStyle>
          <a:p>
            <a:fld id="{41E8C199-60EB-4919-9D02-E23353818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C199-60EB-4919-9D02-E23353818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5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C199-60EB-4919-9D02-E23353818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3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C199-60EB-4919-9D02-E23353818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07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644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65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2120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60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483800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741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81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34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67418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leo" panose="020F0502020204030203" pitchFamily="34" charset="0"/>
              </a:defRPr>
            </a:lvl1pPr>
            <a:lvl2pPr>
              <a:defRPr sz="28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2000">
                <a:latin typeface="Aleo" panose="020F0502020204030203" pitchFamily="34" charset="0"/>
              </a:defRPr>
            </a:lvl4pPr>
            <a:lvl5pPr>
              <a:defRPr sz="2000">
                <a:latin typeface="Ale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05246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8609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le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797502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803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239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676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226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506264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1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35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9941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5520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9042029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leo" panose="020F0502020204030203" pitchFamily="34" charset="0"/>
              </a:defRPr>
            </a:lvl1pPr>
            <a:lvl2pPr>
              <a:defRPr sz="28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2000">
                <a:latin typeface="Aleo" panose="020F0502020204030203" pitchFamily="34" charset="0"/>
              </a:defRPr>
            </a:lvl4pPr>
            <a:lvl5pPr>
              <a:defRPr sz="2000">
                <a:latin typeface="Ale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230381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le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7946218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18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365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710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501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3608463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9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348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574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686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9551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leo" panose="020F0502020204030203" pitchFamily="34" charset="0"/>
              </a:defRPr>
            </a:lvl1pPr>
            <a:lvl2pPr>
              <a:defRPr sz="28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2000">
                <a:latin typeface="Aleo" panose="020F0502020204030203" pitchFamily="34" charset="0"/>
              </a:defRPr>
            </a:lvl4pPr>
            <a:lvl5pPr>
              <a:defRPr sz="2000">
                <a:latin typeface="Ale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5733946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le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6574745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477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12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55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52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373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leo" panose="020F0502020204030203" pitchFamily="34" charset="0"/>
              </a:defRPr>
            </a:lvl1pPr>
            <a:lvl2pPr>
              <a:defRPr sz="28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2000">
                <a:latin typeface="Aleo" panose="020F0502020204030203" pitchFamily="34" charset="0"/>
              </a:defRPr>
            </a:lvl4pPr>
            <a:lvl5pPr>
              <a:defRPr sz="2000">
                <a:latin typeface="Ale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77739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le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le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163519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1"/>
          <p:cNvSpPr>
            <a:spLocks/>
          </p:cNvSpPr>
          <p:nvPr/>
        </p:nvSpPr>
        <p:spPr bwMode="auto">
          <a:xfrm>
            <a:off x="8723313" y="-14288"/>
            <a:ext cx="15725775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5"/>
          <p:cNvSpPr>
            <a:spLocks/>
          </p:cNvSpPr>
          <p:nvPr/>
        </p:nvSpPr>
        <p:spPr bwMode="auto">
          <a:xfrm>
            <a:off x="35452" y="10098959"/>
            <a:ext cx="24384000" cy="3632200"/>
          </a:xfrm>
          <a:prstGeom prst="rect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9224" name="Rectangle 7"/>
          <p:cNvSpPr>
            <a:spLocks/>
          </p:cNvSpPr>
          <p:nvPr/>
        </p:nvSpPr>
        <p:spPr bwMode="auto">
          <a:xfrm>
            <a:off x="2973872" y="4697760"/>
            <a:ext cx="1850716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GB" sz="9600" b="1" dirty="0">
                <a:solidFill>
                  <a:srgbClr val="3C3C3C"/>
                </a:solidFill>
                <a:latin typeface="Arial" panose="020B0604020202020204" pitchFamily="34" charset="0"/>
                <a:ea typeface="Aleo" panose="020F0502020204030203" pitchFamily="34" charset="0"/>
                <a:cs typeface="Arial" panose="020B0604020202020204" pitchFamily="34" charset="0"/>
                <a:sym typeface="Aleo" panose="020F0502020204030203" pitchFamily="34" charset="0"/>
              </a:rPr>
              <a:t>Behaviour Classification for Temporal Data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Measuring Cluster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576"/>
            <a:ext cx="24036880" cy="78546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246784" y="5993904"/>
            <a:ext cx="648072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01933" y="6641976"/>
            <a:ext cx="3081155" cy="2664296"/>
          </a:xfrm>
          <a:prstGeom prst="ellipse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05836" y="6065911"/>
            <a:ext cx="1093476" cy="55729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958752" y="3473624"/>
            <a:ext cx="3312368" cy="3024336"/>
          </a:xfrm>
          <a:prstGeom prst="ellipse">
            <a:avLst/>
          </a:prstGeom>
          <a:solidFill>
            <a:srgbClr val="FF0000">
              <a:alpha val="4117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415136" y="3473624"/>
            <a:ext cx="3168352" cy="2808312"/>
          </a:xfrm>
          <a:prstGeom prst="ellipse">
            <a:avLst/>
          </a:prstGeom>
          <a:solidFill>
            <a:schemeClr val="bg1">
              <a:lumMod val="5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7330" y="6623206"/>
            <a:ext cx="546738" cy="24999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27104" y="6641976"/>
            <a:ext cx="3456384" cy="2845004"/>
          </a:xfrm>
          <a:prstGeom prst="ellipse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39072" y="8658200"/>
            <a:ext cx="288032" cy="32692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070714" y="6281936"/>
            <a:ext cx="3168352" cy="3024336"/>
          </a:xfrm>
          <a:prstGeom prst="ellipse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336098" y="5822111"/>
            <a:ext cx="648072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22162" y="3656811"/>
            <a:ext cx="3143935" cy="2708526"/>
          </a:xfrm>
          <a:prstGeom prst="ellipse">
            <a:avLst/>
          </a:prstGeom>
          <a:solidFill>
            <a:schemeClr val="bg1">
              <a:lumMod val="5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2325052" y="6440352"/>
            <a:ext cx="3049279" cy="298902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214729" y="3473624"/>
            <a:ext cx="3274595" cy="2753005"/>
          </a:xfrm>
          <a:prstGeom prst="ellipse">
            <a:avLst/>
          </a:prstGeom>
          <a:solidFill>
            <a:srgbClr val="FF0000">
              <a:alpha val="4117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975976" y="8658200"/>
            <a:ext cx="407105" cy="32692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0641353" y="3756596"/>
            <a:ext cx="3143935" cy="2708526"/>
          </a:xfrm>
          <a:prstGeom prst="ellipse">
            <a:avLst/>
          </a:prstGeom>
          <a:solidFill>
            <a:schemeClr val="bg1">
              <a:lumMod val="5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0402681" y="6497961"/>
            <a:ext cx="3166583" cy="298902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92599" y="5993904"/>
            <a:ext cx="237089" cy="37143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7783942" y="6168351"/>
            <a:ext cx="237089" cy="37143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7090314" y="6381721"/>
            <a:ext cx="3168352" cy="3024336"/>
          </a:xfrm>
          <a:prstGeom prst="ellipse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7234329" y="3573409"/>
            <a:ext cx="3274595" cy="2753005"/>
          </a:xfrm>
          <a:prstGeom prst="ellipse">
            <a:avLst/>
          </a:prstGeom>
          <a:solidFill>
            <a:srgbClr val="FF0000">
              <a:alpha val="4117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994068" y="2064376"/>
            <a:ext cx="2605644" cy="97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CVI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0954508" y="11372343"/>
            <a:ext cx="2605644" cy="97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CVI</a:t>
            </a:r>
          </a:p>
        </p:txBody>
      </p:sp>
      <p:cxnSp>
        <p:nvCxnSpPr>
          <p:cNvPr id="8" name="Elbow Connector 7"/>
          <p:cNvCxnSpPr/>
          <p:nvPr/>
        </p:nvCxnSpPr>
        <p:spPr bwMode="auto">
          <a:xfrm flipV="1">
            <a:off x="4127104" y="2512368"/>
            <a:ext cx="2764338" cy="905949"/>
          </a:xfrm>
          <a:prstGeom prst="bentConnector3">
            <a:avLst>
              <a:gd name="adj1" fmla="val 91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9702338" y="2512369"/>
            <a:ext cx="2786986" cy="961257"/>
          </a:xfrm>
          <a:prstGeom prst="bentConnector3">
            <a:avLst>
              <a:gd name="adj1" fmla="val 25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Elbow Connector 33"/>
          <p:cNvCxnSpPr/>
          <p:nvPr/>
        </p:nvCxnSpPr>
        <p:spPr bwMode="auto">
          <a:xfrm rot="10800000" flipV="1">
            <a:off x="13685903" y="10896226"/>
            <a:ext cx="6716778" cy="968175"/>
          </a:xfrm>
          <a:prstGeom prst="bentConnector3">
            <a:avLst>
              <a:gd name="adj1" fmla="val 37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/>
          <p:nvPr/>
        </p:nvCxnSpPr>
        <p:spPr bwMode="auto">
          <a:xfrm>
            <a:off x="4127104" y="10890448"/>
            <a:ext cx="6683388" cy="968177"/>
          </a:xfrm>
          <a:prstGeom prst="bentConnector3">
            <a:avLst>
              <a:gd name="adj1" fmla="val 1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Round Diagonal Corner Rectangle 12297"/>
          <p:cNvSpPr/>
          <p:nvPr/>
        </p:nvSpPr>
        <p:spPr bwMode="auto">
          <a:xfrm>
            <a:off x="0" y="3041576"/>
            <a:ext cx="8296890" cy="7848872"/>
          </a:xfrm>
          <a:prstGeom prst="round2DiagRect">
            <a:avLst/>
          </a:prstGeom>
          <a:solidFill>
            <a:srgbClr val="CC9900">
              <a:alpha val="27843"/>
            </a:srgb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99" name="Rectangle 12298"/>
          <p:cNvSpPr/>
          <p:nvPr/>
        </p:nvSpPr>
        <p:spPr bwMode="auto">
          <a:xfrm>
            <a:off x="221772" y="11165565"/>
            <a:ext cx="3346167" cy="1584176"/>
          </a:xfrm>
          <a:prstGeom prst="rect">
            <a:avLst/>
          </a:prstGeom>
          <a:solidFill>
            <a:srgbClr val="CC9900">
              <a:alpha val="27843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4400" dirty="0"/>
              <a:t>Reference point </a:t>
            </a:r>
          </a:p>
        </p:txBody>
      </p:sp>
    </p:spTree>
    <p:extLst>
      <p:ext uri="{BB962C8B-B14F-4D97-AF65-F5344CB8AC3E}">
        <p14:creationId xmlns:p14="http://schemas.microsoft.com/office/powerpoint/2010/main" val="15246580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Measuring Change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847" y="2164784"/>
            <a:ext cx="12265321" cy="98777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049" y="3401616"/>
            <a:ext cx="109157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1044000">
              <a:spcBef>
                <a:spcPts val="1200"/>
              </a:spcBef>
              <a:spcAft>
                <a:spcPts val="1200"/>
              </a:spcAft>
              <a:buSzPct val="150000"/>
              <a:buBlip>
                <a:blip r:embed="rId4"/>
              </a:buBlip>
            </a:pPr>
            <a:r>
              <a:rPr lang="en-GB" sz="5400" dirty="0"/>
              <a:t>All criteria measure the change</a:t>
            </a:r>
          </a:p>
          <a:p>
            <a:pPr marL="685800" indent="-1044000">
              <a:spcBef>
                <a:spcPts val="1200"/>
              </a:spcBef>
              <a:spcAft>
                <a:spcPts val="1200"/>
              </a:spcAft>
              <a:buSzPct val="150000"/>
              <a:buBlip>
                <a:blip r:embed="rId4"/>
              </a:buBlip>
            </a:pPr>
            <a:r>
              <a:rPr lang="en-GB" sz="5400" dirty="0"/>
              <a:t>Results of AUC ≃ Rand</a:t>
            </a:r>
          </a:p>
          <a:p>
            <a:pPr marL="685800" indent="-1044000">
              <a:spcBef>
                <a:spcPts val="1200"/>
              </a:spcBef>
              <a:spcAft>
                <a:spcPts val="1200"/>
              </a:spcAft>
              <a:buSzPct val="150000"/>
              <a:buBlip>
                <a:blip r:embed="rId4"/>
              </a:buBlip>
            </a:pPr>
            <a:r>
              <a:rPr lang="en-GB" sz="5400" dirty="0"/>
              <a:t>AUC, Rand and FM might be good measures</a:t>
            </a:r>
          </a:p>
          <a:p>
            <a:pPr marL="685800" indent="-1044000">
              <a:spcBef>
                <a:spcPts val="1200"/>
              </a:spcBef>
              <a:spcAft>
                <a:spcPts val="1200"/>
              </a:spcAft>
              <a:buSzPct val="150000"/>
              <a:buBlip>
                <a:blip r:embed="rId4"/>
              </a:buBlip>
            </a:pPr>
            <a:r>
              <a:rPr lang="en-GB" sz="5400" dirty="0"/>
              <a:t>VI, </a:t>
            </a:r>
            <a:r>
              <a:rPr lang="en-GB" sz="5400" dirty="0" err="1"/>
              <a:t>Jaccard</a:t>
            </a:r>
            <a:r>
              <a:rPr lang="en-GB" sz="5400" dirty="0"/>
              <a:t> are sensitive (overreacting!)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4838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Why Classification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2888" y="4392696"/>
            <a:ext cx="1800000" cy="1800000"/>
            <a:chOff x="2984500" y="3111500"/>
            <a:chExt cx="2755900" cy="275590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grpFill/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2888" y="6828429"/>
            <a:ext cx="1800000" cy="1800000"/>
            <a:chOff x="2984500" y="3111500"/>
            <a:chExt cx="2755900" cy="275590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grpFill/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02196" y="4762217"/>
            <a:ext cx="19311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>
                <a:solidFill>
                  <a:schemeClr val="bg1">
                    <a:lumMod val="75000"/>
                  </a:schemeClr>
                </a:solidFill>
              </a:rPr>
              <a:t>First time point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8694" y="7138481"/>
            <a:ext cx="19216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>
                <a:solidFill>
                  <a:schemeClr val="bg1">
                    <a:lumMod val="75000"/>
                  </a:schemeClr>
                </a:solidFill>
              </a:rPr>
              <a:t>Previous time point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3FCF73-78D0-434B-8900-34A21D4BC30E}"/>
              </a:ext>
            </a:extLst>
          </p:cNvPr>
          <p:cNvGrpSpPr/>
          <p:nvPr/>
        </p:nvGrpSpPr>
        <p:grpSpPr>
          <a:xfrm>
            <a:off x="2167352" y="9234264"/>
            <a:ext cx="1800000" cy="1800000"/>
            <a:chOff x="2984500" y="3111500"/>
            <a:chExt cx="2755900" cy="2755900"/>
          </a:xfrm>
        </p:grpSpPr>
        <p:sp>
          <p:nvSpPr>
            <p:cNvPr id="14" name="AutoShape 1">
              <a:extLst>
                <a:ext uri="{FF2B5EF4-FFF2-40B4-BE49-F238E27FC236}">
                  <a16:creationId xmlns:a16="http://schemas.microsoft.com/office/drawing/2014/main" id="{421553EF-2910-49E4-93B4-340F58450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B84BC0E1-0917-454D-8CF6-25A91C78F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F06256A4-450F-4F3C-A53C-A51B36EB1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B7D19-3275-4E59-8A30-116AEB01D2B0}"/>
              </a:ext>
            </a:extLst>
          </p:cNvPr>
          <p:cNvSpPr/>
          <p:nvPr/>
        </p:nvSpPr>
        <p:spPr>
          <a:xfrm>
            <a:off x="4353158" y="9586753"/>
            <a:ext cx="19216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Overall behaviour through the temporal data set</a:t>
            </a:r>
          </a:p>
        </p:txBody>
      </p:sp>
    </p:spTree>
    <p:extLst>
      <p:ext uri="{BB962C8B-B14F-4D97-AF65-F5344CB8AC3E}">
        <p14:creationId xmlns:p14="http://schemas.microsoft.com/office/powerpoint/2010/main" val="1878604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/>
          </p:cNvSpPr>
          <p:nvPr/>
        </p:nvSpPr>
        <p:spPr bwMode="auto">
          <a:xfrm>
            <a:off x="0" y="3835400"/>
            <a:ext cx="24371300" cy="4470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8" name="Oval 5"/>
          <p:cNvSpPr>
            <a:spLocks/>
          </p:cNvSpPr>
          <p:nvPr/>
        </p:nvSpPr>
        <p:spPr bwMode="auto">
          <a:xfrm>
            <a:off x="13284200" y="4114800"/>
            <a:ext cx="3797300" cy="3797300"/>
          </a:xfrm>
          <a:prstGeom prst="ellipse">
            <a:avLst/>
          </a:prstGeom>
          <a:solidFill>
            <a:srgbClr val="E08A2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14779625" y="5130800"/>
            <a:ext cx="2287588" cy="2701925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D6731B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0" name="Oval 7"/>
          <p:cNvSpPr>
            <a:spLocks/>
          </p:cNvSpPr>
          <p:nvPr/>
        </p:nvSpPr>
        <p:spPr bwMode="auto">
          <a:xfrm>
            <a:off x="13858875" y="4689475"/>
            <a:ext cx="2617788" cy="2617788"/>
          </a:xfrm>
          <a:prstGeom prst="ellipse">
            <a:avLst/>
          </a:prstGeom>
          <a:solidFill>
            <a:srgbClr val="E39D4A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1" name="Rectangle 8"/>
          <p:cNvSpPr>
            <a:spLocks/>
          </p:cNvSpPr>
          <p:nvPr/>
        </p:nvSpPr>
        <p:spPr bwMode="auto">
          <a:xfrm>
            <a:off x="360000" y="660400"/>
            <a:ext cx="2119304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Temporal Rule-Based Classification</a:t>
            </a:r>
          </a:p>
        </p:txBody>
      </p:sp>
      <p:sp>
        <p:nvSpPr>
          <p:cNvPr id="18442" name="Oval 9"/>
          <p:cNvSpPr>
            <a:spLocks/>
          </p:cNvSpPr>
          <p:nvPr/>
        </p:nvSpPr>
        <p:spPr bwMode="auto">
          <a:xfrm>
            <a:off x="7315200" y="4114800"/>
            <a:ext cx="3797300" cy="3797300"/>
          </a:xfrm>
          <a:prstGeom prst="ellips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8810625" y="5130800"/>
            <a:ext cx="2287588" cy="2701925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542444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4" name="Oval 11"/>
          <p:cNvSpPr>
            <a:spLocks/>
          </p:cNvSpPr>
          <p:nvPr/>
        </p:nvSpPr>
        <p:spPr bwMode="auto">
          <a:xfrm>
            <a:off x="7889875" y="4689475"/>
            <a:ext cx="2617788" cy="2617788"/>
          </a:xfrm>
          <a:prstGeom prst="ellipse">
            <a:avLst/>
          </a:prstGeom>
          <a:solidFill>
            <a:srgbClr val="772F63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8" name="AutoShape 15"/>
          <p:cNvSpPr>
            <a:spLocks/>
          </p:cNvSpPr>
          <p:nvPr/>
        </p:nvSpPr>
        <p:spPr bwMode="auto">
          <a:xfrm rot="-8099999">
            <a:off x="17424400" y="5705475"/>
            <a:ext cx="736600" cy="736600"/>
          </a:xfrm>
          <a:prstGeom prst="rtTriangle">
            <a:avLst/>
          </a:prstGeom>
          <a:solidFill>
            <a:srgbClr val="E08A2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9" name="AutoShape 16"/>
          <p:cNvSpPr>
            <a:spLocks/>
          </p:cNvSpPr>
          <p:nvPr/>
        </p:nvSpPr>
        <p:spPr bwMode="auto">
          <a:xfrm rot="-8099999">
            <a:off x="11557000" y="5705475"/>
            <a:ext cx="736600" cy="736600"/>
          </a:xfrm>
          <a:prstGeom prst="rtTriangl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52" name="Rectangle 19"/>
          <p:cNvSpPr>
            <a:spLocks/>
          </p:cNvSpPr>
          <p:nvPr/>
        </p:nvSpPr>
        <p:spPr bwMode="auto">
          <a:xfrm>
            <a:off x="14033500" y="5715000"/>
            <a:ext cx="23082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5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Assesment</a:t>
            </a:r>
          </a:p>
        </p:txBody>
      </p:sp>
      <p:sp>
        <p:nvSpPr>
          <p:cNvPr id="18453" name="Rectangle 20"/>
          <p:cNvSpPr>
            <a:spLocks/>
          </p:cNvSpPr>
          <p:nvPr/>
        </p:nvSpPr>
        <p:spPr bwMode="auto">
          <a:xfrm>
            <a:off x="8281988" y="5715000"/>
            <a:ext cx="18748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5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Training</a:t>
            </a:r>
          </a:p>
        </p:txBody>
      </p:sp>
      <p:sp>
        <p:nvSpPr>
          <p:cNvPr id="18459" name="Rectangle 26"/>
          <p:cNvSpPr>
            <a:spLocks/>
          </p:cNvSpPr>
          <p:nvPr/>
        </p:nvSpPr>
        <p:spPr bwMode="auto">
          <a:xfrm>
            <a:off x="0" y="2638505"/>
            <a:ext cx="24384000" cy="6739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85" name="AutoShape 27"/>
          <p:cNvSpPr>
            <a:spLocks/>
          </p:cNvSpPr>
          <p:nvPr/>
        </p:nvSpPr>
        <p:spPr bwMode="auto">
          <a:xfrm rot="13500001">
            <a:off x="10340107" y="5109015"/>
            <a:ext cx="1651654" cy="1657835"/>
          </a:xfrm>
          <a:prstGeom prst="rtTriangl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grpSp>
        <p:nvGrpSpPr>
          <p:cNvPr id="8" name="Grupa 7"/>
          <p:cNvGrpSpPr/>
          <p:nvPr/>
        </p:nvGrpSpPr>
        <p:grpSpPr>
          <a:xfrm>
            <a:off x="13036090" y="2976104"/>
            <a:ext cx="9381047" cy="10403105"/>
            <a:chOff x="12435877" y="4114800"/>
            <a:chExt cx="5485389" cy="6786800"/>
          </a:xfrm>
        </p:grpSpPr>
        <p:sp>
          <p:nvSpPr>
            <p:cNvPr id="18457" name="Rectangle 24"/>
            <p:cNvSpPr>
              <a:spLocks/>
            </p:cNvSpPr>
            <p:nvPr/>
          </p:nvSpPr>
          <p:spPr bwMode="auto">
            <a:xfrm>
              <a:off x="12435877" y="8692933"/>
              <a:ext cx="5485389" cy="220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Finding the optimum rules among the generated pool of rules. So that the final classes will produce the most compacted groups of items in each time point</a:t>
              </a:r>
            </a:p>
          </p:txBody>
        </p:sp>
        <p:grpSp>
          <p:nvGrpSpPr>
            <p:cNvPr id="4" name="Grupa 3"/>
            <p:cNvGrpSpPr/>
            <p:nvPr/>
          </p:nvGrpSpPr>
          <p:grpSpPr>
            <a:xfrm>
              <a:off x="13284200" y="4114800"/>
              <a:ext cx="3797300" cy="3797300"/>
              <a:chOff x="13284200" y="4114800"/>
              <a:chExt cx="3797300" cy="3797300"/>
            </a:xfrm>
          </p:grpSpPr>
          <p:sp>
            <p:nvSpPr>
              <p:cNvPr id="18477" name="Oval 37"/>
              <p:cNvSpPr>
                <a:spLocks/>
              </p:cNvSpPr>
              <p:nvPr/>
            </p:nvSpPr>
            <p:spPr bwMode="auto">
              <a:xfrm>
                <a:off x="13284200" y="4114800"/>
                <a:ext cx="3797300" cy="3797300"/>
              </a:xfrm>
              <a:prstGeom prst="ellipse">
                <a:avLst/>
              </a:prstGeom>
              <a:solidFill>
                <a:srgbClr val="E08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8" name="Freeform 38"/>
              <p:cNvSpPr>
                <a:spLocks/>
              </p:cNvSpPr>
              <p:nvPr/>
            </p:nvSpPr>
            <p:spPr bwMode="auto">
              <a:xfrm>
                <a:off x="14779625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D67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9" name="Oval 39"/>
              <p:cNvSpPr>
                <a:spLocks/>
              </p:cNvSpPr>
              <p:nvPr/>
            </p:nvSpPr>
            <p:spPr bwMode="auto">
              <a:xfrm>
                <a:off x="13858875" y="4689475"/>
                <a:ext cx="2617788" cy="2617788"/>
              </a:xfrm>
              <a:prstGeom prst="ellipse">
                <a:avLst/>
              </a:prstGeom>
              <a:solidFill>
                <a:srgbClr val="E3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6" name="Rectangle 41"/>
              <p:cNvSpPr>
                <a:spLocks/>
              </p:cNvSpPr>
              <p:nvPr/>
            </p:nvSpPr>
            <p:spPr bwMode="auto">
              <a:xfrm>
                <a:off x="14095239" y="5490371"/>
                <a:ext cx="2184756" cy="1084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54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Rule </a:t>
                </a:r>
              </a:p>
              <a:p>
                <a:pPr eaLnBrk="1" hangingPunct="1"/>
                <a:r>
                  <a:rPr lang="en-US" sz="54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Optimization</a:t>
                </a:r>
                <a:endParaRPr lang="en-US" sz="28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endParaRPr>
              </a:p>
            </p:txBody>
          </p:sp>
        </p:grpSp>
      </p:grpSp>
      <p:grpSp>
        <p:nvGrpSpPr>
          <p:cNvPr id="7" name="Grupa 6"/>
          <p:cNvGrpSpPr/>
          <p:nvPr/>
        </p:nvGrpSpPr>
        <p:grpSpPr>
          <a:xfrm>
            <a:off x="360001" y="2976104"/>
            <a:ext cx="9197033" cy="9064779"/>
            <a:chOff x="5905634" y="4114800"/>
            <a:chExt cx="5725631" cy="6311739"/>
          </a:xfrm>
        </p:grpSpPr>
        <p:sp>
          <p:nvSpPr>
            <p:cNvPr id="18456" name="Rectangle 23"/>
            <p:cNvSpPr>
              <a:spLocks/>
            </p:cNvSpPr>
            <p:nvPr/>
          </p:nvSpPr>
          <p:spPr bwMode="auto">
            <a:xfrm>
              <a:off x="5905634" y="9012142"/>
              <a:ext cx="5725631" cy="141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Generating classification rules using field experts opinions and definitions. With the help of profiling</a:t>
              </a:r>
            </a:p>
          </p:txBody>
        </p:sp>
        <p:grpSp>
          <p:nvGrpSpPr>
            <p:cNvPr id="3" name="Grupa 2"/>
            <p:cNvGrpSpPr/>
            <p:nvPr/>
          </p:nvGrpSpPr>
          <p:grpSpPr>
            <a:xfrm>
              <a:off x="7315200" y="4114800"/>
              <a:ext cx="3797300" cy="3797300"/>
              <a:chOff x="7315200" y="4114800"/>
              <a:chExt cx="3797300" cy="3797300"/>
            </a:xfrm>
          </p:grpSpPr>
          <p:sp>
            <p:nvSpPr>
              <p:cNvPr id="18467" name="Oval 49"/>
              <p:cNvSpPr>
                <a:spLocks/>
              </p:cNvSpPr>
              <p:nvPr/>
            </p:nvSpPr>
            <p:spPr bwMode="auto">
              <a:xfrm>
                <a:off x="7315200" y="4114800"/>
                <a:ext cx="3797300" cy="3797300"/>
              </a:xfrm>
              <a:prstGeom prst="ellipse">
                <a:avLst/>
              </a:prstGeom>
              <a:solidFill>
                <a:srgbClr val="66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8" name="Freeform 50"/>
              <p:cNvSpPr>
                <a:spLocks/>
              </p:cNvSpPr>
              <p:nvPr/>
            </p:nvSpPr>
            <p:spPr bwMode="auto">
              <a:xfrm>
                <a:off x="8810625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542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9" name="Oval 51"/>
              <p:cNvSpPr>
                <a:spLocks/>
              </p:cNvSpPr>
              <p:nvPr/>
            </p:nvSpPr>
            <p:spPr bwMode="auto">
              <a:xfrm>
                <a:off x="7889875" y="4689475"/>
                <a:ext cx="2617788" cy="2617788"/>
              </a:xfrm>
              <a:prstGeom prst="ellipse">
                <a:avLst/>
              </a:prstGeom>
              <a:solidFill>
                <a:srgbClr val="772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6" name="Rectangle 53"/>
              <p:cNvSpPr>
                <a:spLocks/>
              </p:cNvSpPr>
              <p:nvPr/>
            </p:nvSpPr>
            <p:spPr bwMode="auto">
              <a:xfrm>
                <a:off x="8116419" y="5453884"/>
                <a:ext cx="2205995" cy="1157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54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Rule</a:t>
                </a:r>
              </a:p>
              <a:p>
                <a:pPr eaLnBrk="1" hangingPunct="1"/>
                <a:r>
                  <a:rPr lang="en-US" sz="54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 Generation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548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Rule Generation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7282" y="8492401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97282" y="2681536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111568" y="8492401"/>
            <a:ext cx="19311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The rules are flexible and the class boundary values are evaluated by a range of [min, max] values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57958" y="3067699"/>
            <a:ext cx="19216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Use experts’ definition for classes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D79D68-E3B5-4F56-93DF-1F974325520F}"/>
              </a:ext>
            </a:extLst>
          </p:cNvPr>
          <p:cNvGrpSpPr/>
          <p:nvPr/>
        </p:nvGrpSpPr>
        <p:grpSpPr>
          <a:xfrm>
            <a:off x="1797282" y="5562056"/>
            <a:ext cx="1800000" cy="1800000"/>
            <a:chOff x="2984500" y="3111500"/>
            <a:chExt cx="2755900" cy="2755900"/>
          </a:xfrm>
        </p:grpSpPr>
        <p:sp>
          <p:nvSpPr>
            <p:cNvPr id="14" name="AutoShape 1">
              <a:extLst>
                <a:ext uri="{FF2B5EF4-FFF2-40B4-BE49-F238E27FC236}">
                  <a16:creationId xmlns:a16="http://schemas.microsoft.com/office/drawing/2014/main" id="{05FB95CD-0A83-4C0D-B6AE-BDFDBBF3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9C9D0204-4147-44FC-81A7-1E8D4DAB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0CA42E8-8171-4418-B024-5C4DA286C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40281-2FC0-46A3-B7F0-848525BCA540}"/>
              </a:ext>
            </a:extLst>
          </p:cNvPr>
          <p:cNvSpPr/>
          <p:nvPr/>
        </p:nvSpPr>
        <p:spPr>
          <a:xfrm>
            <a:off x="3957958" y="5387513"/>
            <a:ext cx="19216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Rules are expressed in the form of aggregated attributes of the temporal attributes. Like mean, </a:t>
            </a:r>
            <a:r>
              <a:rPr lang="en-GB" sz="6000" dirty="0" err="1"/>
              <a:t>stdev</a:t>
            </a:r>
            <a:r>
              <a:rPr lang="en-GB" sz="6000" dirty="0"/>
              <a:t> and IQR </a:t>
            </a:r>
          </a:p>
        </p:txBody>
      </p:sp>
    </p:spTree>
    <p:extLst>
      <p:ext uri="{BB962C8B-B14F-4D97-AF65-F5344CB8AC3E}">
        <p14:creationId xmlns:p14="http://schemas.microsoft.com/office/powerpoint/2010/main" val="2714092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Rule Optimisation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7282" y="9311496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97282" y="2681536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111568" y="9311496"/>
            <a:ext cx="19311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After this step the [min, max] ranges will be converted to a scalar.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57958" y="3067699"/>
            <a:ext cx="19216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The goal of optimisation is to find optimum rules for classes.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D79D68-E3B5-4F56-93DF-1F974325520F}"/>
              </a:ext>
            </a:extLst>
          </p:cNvPr>
          <p:cNvGrpSpPr/>
          <p:nvPr/>
        </p:nvGrpSpPr>
        <p:grpSpPr>
          <a:xfrm>
            <a:off x="1797282" y="5724070"/>
            <a:ext cx="1800000" cy="1800000"/>
            <a:chOff x="2984500" y="3111500"/>
            <a:chExt cx="2755900" cy="2755900"/>
          </a:xfrm>
        </p:grpSpPr>
        <p:sp>
          <p:nvSpPr>
            <p:cNvPr id="14" name="AutoShape 1">
              <a:extLst>
                <a:ext uri="{FF2B5EF4-FFF2-40B4-BE49-F238E27FC236}">
                  <a16:creationId xmlns:a16="http://schemas.microsoft.com/office/drawing/2014/main" id="{05FB95CD-0A83-4C0D-B6AE-BDFDBBF3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9C9D0204-4147-44FC-81A7-1E8D4DAB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0CA42E8-8171-4418-B024-5C4DA286C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40281-2FC0-46A3-B7F0-848525BCA540}"/>
              </a:ext>
            </a:extLst>
          </p:cNvPr>
          <p:cNvSpPr/>
          <p:nvPr/>
        </p:nvSpPr>
        <p:spPr>
          <a:xfrm>
            <a:off x="3957958" y="5435838"/>
            <a:ext cx="19216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The optimum classifier will produce the most compacted groups of class items in each time point. The Compactness can be measured using Euclidian and </a:t>
            </a:r>
            <a:r>
              <a:rPr lang="en-GB" sz="6000" dirty="0" err="1"/>
              <a:t>stdev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2175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Rule Generation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4FE2-DC6B-4D75-A659-5CD33794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08" y="2697317"/>
            <a:ext cx="14617626" cy="110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70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Rule Optimisation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67135-45F1-41B9-B456-AD3E1629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bright="-1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16" y="2144723"/>
            <a:ext cx="14761640" cy="111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737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Advantages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97282" y="3527634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957958" y="3401616"/>
            <a:ext cx="19216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It provides simple classification rules that are easy to be understood and manage by experts of the field </a:t>
            </a:r>
            <a:endParaRPr lang="en-GB" sz="6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D79D68-E3B5-4F56-93DF-1F974325520F}"/>
              </a:ext>
            </a:extLst>
          </p:cNvPr>
          <p:cNvGrpSpPr/>
          <p:nvPr/>
        </p:nvGrpSpPr>
        <p:grpSpPr>
          <a:xfrm>
            <a:off x="1797282" y="7578280"/>
            <a:ext cx="1800000" cy="1800000"/>
            <a:chOff x="2984500" y="3111500"/>
            <a:chExt cx="2755900" cy="2755900"/>
          </a:xfrm>
        </p:grpSpPr>
        <p:sp>
          <p:nvSpPr>
            <p:cNvPr id="14" name="AutoShape 1">
              <a:extLst>
                <a:ext uri="{FF2B5EF4-FFF2-40B4-BE49-F238E27FC236}">
                  <a16:creationId xmlns:a16="http://schemas.microsoft.com/office/drawing/2014/main" id="{05FB95CD-0A83-4C0D-B6AE-BDFDBBF3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9C9D0204-4147-44FC-81A7-1E8D4DAB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0CA42E8-8171-4418-B024-5C4DA286C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40281-2FC0-46A3-B7F0-848525BCA540}"/>
              </a:ext>
            </a:extLst>
          </p:cNvPr>
          <p:cNvSpPr/>
          <p:nvPr/>
        </p:nvSpPr>
        <p:spPr>
          <a:xfrm>
            <a:off x="3957958" y="7290048"/>
            <a:ext cx="19216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Taking advantage of the temporal dimension of the data to provide the optimum class for each item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807179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Data sets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97282" y="2825552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957958" y="3211715"/>
            <a:ext cx="19216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Synthetic data set of 500 items with 20 time points</a:t>
            </a:r>
            <a:endParaRPr lang="en-GB" sz="6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D79D68-E3B5-4F56-93DF-1F974325520F}"/>
              </a:ext>
            </a:extLst>
          </p:cNvPr>
          <p:cNvGrpSpPr/>
          <p:nvPr/>
        </p:nvGrpSpPr>
        <p:grpSpPr>
          <a:xfrm>
            <a:off x="1797282" y="5363830"/>
            <a:ext cx="1800000" cy="1800000"/>
            <a:chOff x="2984500" y="3111500"/>
            <a:chExt cx="2755900" cy="2755900"/>
          </a:xfrm>
        </p:grpSpPr>
        <p:sp>
          <p:nvSpPr>
            <p:cNvPr id="14" name="AutoShape 1">
              <a:extLst>
                <a:ext uri="{FF2B5EF4-FFF2-40B4-BE49-F238E27FC236}">
                  <a16:creationId xmlns:a16="http://schemas.microsoft.com/office/drawing/2014/main" id="{05FB95CD-0A83-4C0D-B6AE-BDFDBBF3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9C9D0204-4147-44FC-81A7-1E8D4DAB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0CA42E8-8171-4418-B024-5C4DA286C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40281-2FC0-46A3-B7F0-848525BCA540}"/>
              </a:ext>
            </a:extLst>
          </p:cNvPr>
          <p:cNvSpPr/>
          <p:nvPr/>
        </p:nvSpPr>
        <p:spPr>
          <a:xfrm>
            <a:off x="3957958" y="5795878"/>
            <a:ext cx="19216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Two data sets of public goods games</a:t>
            </a:r>
            <a:endParaRPr lang="en-GB" sz="6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9BB1FA-496D-4395-8AF3-558CA5C6562A}"/>
              </a:ext>
            </a:extLst>
          </p:cNvPr>
          <p:cNvGrpSpPr/>
          <p:nvPr/>
        </p:nvGrpSpPr>
        <p:grpSpPr>
          <a:xfrm>
            <a:off x="1750840" y="11034664"/>
            <a:ext cx="1800000" cy="1800000"/>
            <a:chOff x="2984500" y="3111500"/>
            <a:chExt cx="2755900" cy="2755900"/>
          </a:xfrm>
        </p:grpSpPr>
        <p:sp>
          <p:nvSpPr>
            <p:cNvPr id="19" name="AutoShape 1">
              <a:extLst>
                <a:ext uri="{FF2B5EF4-FFF2-40B4-BE49-F238E27FC236}">
                  <a16:creationId xmlns:a16="http://schemas.microsoft.com/office/drawing/2014/main" id="{C9F3F8B2-4D35-41DD-935C-0CBCD2DA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0" name="Freeform 2">
              <a:extLst>
                <a:ext uri="{FF2B5EF4-FFF2-40B4-BE49-F238E27FC236}">
                  <a16:creationId xmlns:a16="http://schemas.microsoft.com/office/drawing/2014/main" id="{19E2B431-F7F5-4B45-B48B-BA204985B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C4056449-E900-40D6-BD22-B7B1CC53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388116A-6D96-4956-ACDE-FBBD0F6B3C7B}"/>
              </a:ext>
            </a:extLst>
          </p:cNvPr>
          <p:cNvSpPr/>
          <p:nvPr/>
        </p:nvSpPr>
        <p:spPr>
          <a:xfrm>
            <a:off x="3911516" y="11466712"/>
            <a:ext cx="19216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Stock market data set of S&amp;P 500 between 1/1/2015-1/7/2015 </a:t>
            </a:r>
            <a:endParaRPr lang="en-GB" sz="6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284735-62E2-469D-AAB2-F009C1B2EED9}"/>
              </a:ext>
            </a:extLst>
          </p:cNvPr>
          <p:cNvSpPr/>
          <p:nvPr/>
        </p:nvSpPr>
        <p:spPr>
          <a:xfrm>
            <a:off x="5454721" y="7496531"/>
            <a:ext cx="16530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10 rounds with 140 players</a:t>
            </a:r>
            <a:endParaRPr lang="en-GB" sz="6000" dirty="0"/>
          </a:p>
        </p:txBody>
      </p:sp>
      <p:grpSp>
        <p:nvGrpSpPr>
          <p:cNvPr id="24" name="Grupa 3">
            <a:extLst>
              <a:ext uri="{FF2B5EF4-FFF2-40B4-BE49-F238E27FC236}">
                <a16:creationId xmlns:a16="http://schemas.microsoft.com/office/drawing/2014/main" id="{2350888F-8C5E-445F-A738-6A8091AA9147}"/>
              </a:ext>
            </a:extLst>
          </p:cNvPr>
          <p:cNvGrpSpPr/>
          <p:nvPr/>
        </p:nvGrpSpPr>
        <p:grpSpPr>
          <a:xfrm>
            <a:off x="3388044" y="7226584"/>
            <a:ext cx="1482679" cy="1593630"/>
            <a:chOff x="16141700" y="8039100"/>
            <a:chExt cx="4762500" cy="47625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AA153C-37F3-4B05-A8F1-829A419CB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0605ABD-FFC5-4BB5-A637-96DEBAC6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09DB1F97-901B-472A-87EE-3C902025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D9EB079-6EC7-4334-ABB4-3A8CB2AF8CE4}"/>
              </a:ext>
            </a:extLst>
          </p:cNvPr>
          <p:cNvSpPr/>
          <p:nvPr/>
        </p:nvSpPr>
        <p:spPr>
          <a:xfrm>
            <a:off x="5454721" y="9360195"/>
            <a:ext cx="16530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27 rounds with 128 players</a:t>
            </a:r>
            <a:endParaRPr lang="en-GB" sz="6000" dirty="0"/>
          </a:p>
        </p:txBody>
      </p:sp>
      <p:grpSp>
        <p:nvGrpSpPr>
          <p:cNvPr id="33" name="Grupa 3">
            <a:extLst>
              <a:ext uri="{FF2B5EF4-FFF2-40B4-BE49-F238E27FC236}">
                <a16:creationId xmlns:a16="http://schemas.microsoft.com/office/drawing/2014/main" id="{27FCF4F1-4CEF-47A1-AAF6-3FDB60C1D2E2}"/>
              </a:ext>
            </a:extLst>
          </p:cNvPr>
          <p:cNvGrpSpPr/>
          <p:nvPr/>
        </p:nvGrpSpPr>
        <p:grpSpPr>
          <a:xfrm>
            <a:off x="3388044" y="9090248"/>
            <a:ext cx="1482679" cy="1593630"/>
            <a:chOff x="16141700" y="8039100"/>
            <a:chExt cx="4762500" cy="47625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2B4F13-85DA-4B19-9522-632EC345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24FB25D9-CAA2-4CFA-8CA5-69B113DD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BE756F8D-1356-4DC1-B2B1-B331CF34E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27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7" grpId="0"/>
      <p:bldP spid="22" grpId="0"/>
      <p:bldP spid="23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Driving Question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2888" y="4392696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60804" y="8169034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02196" y="4610070"/>
            <a:ext cx="193110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Is it possible to quantify the behavioural change of items in temporal data? </a:t>
            </a:r>
            <a:endParaRPr lang="en-GB" sz="6000" dirty="0"/>
          </a:p>
        </p:txBody>
      </p:sp>
      <p:sp>
        <p:nvSpPr>
          <p:cNvPr id="46" name="Rectangle 45"/>
          <p:cNvSpPr/>
          <p:nvPr/>
        </p:nvSpPr>
        <p:spPr>
          <a:xfrm>
            <a:off x="4446610" y="8231376"/>
            <a:ext cx="19216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What is the best reference point to compare the behaviour change with?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Synthetic data set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22412" y="5319709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983088" y="5705872"/>
            <a:ext cx="19216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Successfully validated the measuring changes over time method. </a:t>
            </a:r>
          </a:p>
        </p:txBody>
      </p:sp>
    </p:spTree>
    <p:extLst>
      <p:ext uri="{BB962C8B-B14F-4D97-AF65-F5344CB8AC3E}">
        <p14:creationId xmlns:p14="http://schemas.microsoft.com/office/powerpoint/2010/main" val="40444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PGG data set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78396" y="3519509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72406" y="3344647"/>
            <a:ext cx="19216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proposed classification method reflects players actual behaviour more than the available method.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53CAC7-AF97-4F2B-9BEA-07ED768F10C5}"/>
              </a:ext>
            </a:extLst>
          </p:cNvPr>
          <p:cNvGrpSpPr/>
          <p:nvPr/>
        </p:nvGrpSpPr>
        <p:grpSpPr>
          <a:xfrm>
            <a:off x="1569540" y="7231537"/>
            <a:ext cx="1800000" cy="1800000"/>
            <a:chOff x="2984500" y="3111500"/>
            <a:chExt cx="2755900" cy="2755900"/>
          </a:xfrm>
        </p:grpSpPr>
        <p:sp>
          <p:nvSpPr>
            <p:cNvPr id="9" name="AutoShape 1">
              <a:extLst>
                <a:ext uri="{FF2B5EF4-FFF2-40B4-BE49-F238E27FC236}">
                  <a16:creationId xmlns:a16="http://schemas.microsoft.com/office/drawing/2014/main" id="{8BE84039-ACDE-4E04-ACBC-F838C24DE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1B0582EF-2A29-4701-B139-DDE86534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FEED9120-2567-49B8-98C6-E85A4C3B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FCADC-6A0C-4C41-B029-1CA5954C1EF5}"/>
              </a:ext>
            </a:extLst>
          </p:cNvPr>
          <p:cNvSpPr/>
          <p:nvPr/>
        </p:nvSpPr>
        <p:spPr>
          <a:xfrm>
            <a:off x="3763550" y="7056675"/>
            <a:ext cx="192161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proposed method for measuring changes over time + MONIC both confirmed that the  players strategy changes over time are stable.</a:t>
            </a:r>
          </a:p>
        </p:txBody>
      </p:sp>
    </p:spTree>
    <p:extLst>
      <p:ext uri="{BB962C8B-B14F-4D97-AF65-F5344CB8AC3E}">
        <p14:creationId xmlns:p14="http://schemas.microsoft.com/office/powerpoint/2010/main" val="131017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Stock market data set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78396" y="3977880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72406" y="3803018"/>
            <a:ext cx="19216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Stocks are classified into four classes according to their market price stability.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614C4B-2573-411A-9128-759157D37604}"/>
              </a:ext>
            </a:extLst>
          </p:cNvPr>
          <p:cNvSpPr/>
          <p:nvPr/>
        </p:nvSpPr>
        <p:spPr>
          <a:xfrm>
            <a:off x="3763550" y="6641976"/>
            <a:ext cx="187342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Provide a method for classifying stock market stability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941D54-F990-41CF-B7C7-2B11D0A7E7B2}"/>
              </a:ext>
            </a:extLst>
          </p:cNvPr>
          <p:cNvGrpSpPr/>
          <p:nvPr/>
        </p:nvGrpSpPr>
        <p:grpSpPr>
          <a:xfrm>
            <a:off x="1751040" y="6497960"/>
            <a:ext cx="1800000" cy="1800000"/>
            <a:chOff x="2984500" y="3111500"/>
            <a:chExt cx="2755900" cy="2755900"/>
          </a:xfrm>
        </p:grpSpPr>
        <p:sp>
          <p:nvSpPr>
            <p:cNvPr id="15" name="AutoShape 1">
              <a:extLst>
                <a:ext uri="{FF2B5EF4-FFF2-40B4-BE49-F238E27FC236}">
                  <a16:creationId xmlns:a16="http://schemas.microsoft.com/office/drawing/2014/main" id="{341D23F6-2A40-4A91-8C6C-B74ECD55F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0B748D23-8C75-4594-AF1E-38D8A745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9218FAEB-9075-441B-8C1B-78858CB78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1B5168-C8B6-4FCE-BA71-87C92A644385}"/>
              </a:ext>
            </a:extLst>
          </p:cNvPr>
          <p:cNvSpPr/>
          <p:nvPr/>
        </p:nvSpPr>
        <p:spPr>
          <a:xfrm>
            <a:off x="3766524" y="9263284"/>
            <a:ext cx="19734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 another evidence for random walk case in the debate of stock market predictability.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5EE48-8A3B-49E0-8E23-36E439A0790E}"/>
              </a:ext>
            </a:extLst>
          </p:cNvPr>
          <p:cNvGrpSpPr/>
          <p:nvPr/>
        </p:nvGrpSpPr>
        <p:grpSpPr>
          <a:xfrm>
            <a:off x="1750840" y="9162256"/>
            <a:ext cx="1800000" cy="1800000"/>
            <a:chOff x="2984500" y="3111500"/>
            <a:chExt cx="2755900" cy="2755900"/>
          </a:xfrm>
        </p:grpSpPr>
        <p:sp>
          <p:nvSpPr>
            <p:cNvPr id="20" name="AutoShape 1">
              <a:extLst>
                <a:ext uri="{FF2B5EF4-FFF2-40B4-BE49-F238E27FC236}">
                  <a16:creationId xmlns:a16="http://schemas.microsoft.com/office/drawing/2014/main" id="{76551FCB-CEA8-4A41-9D93-136ED5B3A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1" name="Freeform 2">
              <a:extLst>
                <a:ext uri="{FF2B5EF4-FFF2-40B4-BE49-F238E27FC236}">
                  <a16:creationId xmlns:a16="http://schemas.microsoft.com/office/drawing/2014/main" id="{7075667E-7CE6-452F-9E16-7C9E54399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2" name="AutoShape 9">
              <a:extLst>
                <a:ext uri="{FF2B5EF4-FFF2-40B4-BE49-F238E27FC236}">
                  <a16:creationId xmlns:a16="http://schemas.microsoft.com/office/drawing/2014/main" id="{F62F454A-7BF7-4B97-A652-41EB54C4B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754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53CAC7-AF97-4F2B-9BEA-07ED768F10C5}"/>
              </a:ext>
            </a:extLst>
          </p:cNvPr>
          <p:cNvGrpSpPr/>
          <p:nvPr/>
        </p:nvGrpSpPr>
        <p:grpSpPr>
          <a:xfrm>
            <a:off x="1679032" y="5345832"/>
            <a:ext cx="1800000" cy="1800000"/>
            <a:chOff x="2984500" y="3111500"/>
            <a:chExt cx="2755900" cy="2755900"/>
          </a:xfrm>
        </p:grpSpPr>
        <p:sp>
          <p:nvSpPr>
            <p:cNvPr id="9" name="AutoShape 1">
              <a:extLst>
                <a:ext uri="{FF2B5EF4-FFF2-40B4-BE49-F238E27FC236}">
                  <a16:creationId xmlns:a16="http://schemas.microsoft.com/office/drawing/2014/main" id="{8BE84039-ACDE-4E04-ACBC-F838C24DE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1B0582EF-2A29-4701-B139-DDE86534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FEED9120-2567-49B8-98C6-E85A4C3B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FCADC-6A0C-4C41-B029-1CA5954C1EF5}"/>
              </a:ext>
            </a:extLst>
          </p:cNvPr>
          <p:cNvSpPr/>
          <p:nvPr/>
        </p:nvSpPr>
        <p:spPr>
          <a:xfrm>
            <a:off x="3763550" y="5417840"/>
            <a:ext cx="19216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Both of the proposed algorithms proved to be scalable and flexible with different data sets.</a:t>
            </a:r>
          </a:p>
        </p:txBody>
      </p:sp>
    </p:spTree>
    <p:extLst>
      <p:ext uri="{BB962C8B-B14F-4D97-AF65-F5344CB8AC3E}">
        <p14:creationId xmlns:p14="http://schemas.microsoft.com/office/powerpoint/2010/main" val="1589854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>
            <a:spLocks/>
          </p:cNvSpPr>
          <p:nvPr/>
        </p:nvSpPr>
        <p:spPr bwMode="auto">
          <a:xfrm>
            <a:off x="12192000" y="0"/>
            <a:ext cx="12166600" cy="137160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 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742728" y="2856946"/>
            <a:ext cx="14113568" cy="450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200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7323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This Thesis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2888" y="3113784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02196" y="2898910"/>
            <a:ext cx="193110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So basically, this thesis can be considered as study in the data analysis field as it proposes two methods in this area to answer the primary question.</a:t>
            </a:r>
            <a:endParaRPr lang="en-GB" sz="6000" dirty="0"/>
          </a:p>
        </p:txBody>
      </p:sp>
      <p:sp>
        <p:nvSpPr>
          <p:cNvPr id="46" name="Rectangle 45"/>
          <p:cNvSpPr/>
          <p:nvPr/>
        </p:nvSpPr>
        <p:spPr>
          <a:xfrm>
            <a:off x="5454721" y="6767907"/>
            <a:ext cx="165303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Method for measuring the amount of changes in the items’ behaviour.</a:t>
            </a:r>
            <a:endParaRPr lang="en-GB" sz="6000" dirty="0"/>
          </a:p>
        </p:txBody>
      </p:sp>
      <p:grpSp>
        <p:nvGrpSpPr>
          <p:cNvPr id="13" name="Grupa 3">
            <a:extLst>
              <a:ext uri="{FF2B5EF4-FFF2-40B4-BE49-F238E27FC236}">
                <a16:creationId xmlns:a16="http://schemas.microsoft.com/office/drawing/2014/main" id="{85D0E127-ED19-4F6A-B9E4-5203B5DF3866}"/>
              </a:ext>
            </a:extLst>
          </p:cNvPr>
          <p:cNvGrpSpPr/>
          <p:nvPr/>
        </p:nvGrpSpPr>
        <p:grpSpPr>
          <a:xfrm>
            <a:off x="3388044" y="6736197"/>
            <a:ext cx="1482679" cy="1593630"/>
            <a:chOff x="16141700" y="8039100"/>
            <a:chExt cx="4762500" cy="4762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4BD0D-06AE-4699-84D3-95430776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99DA1FF-F3B7-487A-8216-1865B633D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CFF0D6F7-AD8A-4FED-85E8-9BCF2454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FA3F65-2BF7-4179-95EA-233325CD7854}"/>
              </a:ext>
            </a:extLst>
          </p:cNvPr>
          <p:cNvSpPr/>
          <p:nvPr/>
        </p:nvSpPr>
        <p:spPr>
          <a:xfrm>
            <a:off x="5382714" y="9743544"/>
            <a:ext cx="166023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method for classifying items’ behaviour in temporal data sets.</a:t>
            </a:r>
            <a:endParaRPr lang="en-GB" dirty="0"/>
          </a:p>
        </p:txBody>
      </p:sp>
      <p:grpSp>
        <p:nvGrpSpPr>
          <p:cNvPr id="18" name="Grupa 3">
            <a:extLst>
              <a:ext uri="{FF2B5EF4-FFF2-40B4-BE49-F238E27FC236}">
                <a16:creationId xmlns:a16="http://schemas.microsoft.com/office/drawing/2014/main" id="{3FF5334C-DADB-4308-ADCD-2D83A77BF640}"/>
              </a:ext>
            </a:extLst>
          </p:cNvPr>
          <p:cNvGrpSpPr/>
          <p:nvPr/>
        </p:nvGrpSpPr>
        <p:grpSpPr>
          <a:xfrm>
            <a:off x="3376134" y="9743544"/>
            <a:ext cx="1482679" cy="1593630"/>
            <a:chOff x="16141700" y="8039100"/>
            <a:chExt cx="4762500" cy="47625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AC03BB-D091-4E36-933C-77F62051E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C7297EB-B39B-40D8-9734-0540BDFB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33ACD2F5-6F95-4120-B393-E7B5474D7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59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Results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7282" y="8492401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97282" y="4046580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16590" y="7807351"/>
            <a:ext cx="193110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Yes, we can classify items according to their behaviour in temporal data by optimising rules which are provided by the filed experts.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83088" y="3545632"/>
            <a:ext cx="19216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It is possible to quantify behaviour change of items in the temporal data sets using clustering and cluster validity indices</a:t>
            </a:r>
          </a:p>
        </p:txBody>
      </p:sp>
    </p:spTree>
    <p:extLst>
      <p:ext uri="{BB962C8B-B14F-4D97-AF65-F5344CB8AC3E}">
        <p14:creationId xmlns:p14="http://schemas.microsoft.com/office/powerpoint/2010/main" val="378177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/>
          </p:cNvSpPr>
          <p:nvPr/>
        </p:nvSpPr>
        <p:spPr bwMode="auto">
          <a:xfrm>
            <a:off x="0" y="3835400"/>
            <a:ext cx="24371300" cy="4470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8" name="Oval 5"/>
          <p:cNvSpPr>
            <a:spLocks/>
          </p:cNvSpPr>
          <p:nvPr/>
        </p:nvSpPr>
        <p:spPr bwMode="auto">
          <a:xfrm>
            <a:off x="13284200" y="4114800"/>
            <a:ext cx="3797300" cy="3797300"/>
          </a:xfrm>
          <a:prstGeom prst="ellipse">
            <a:avLst/>
          </a:prstGeom>
          <a:solidFill>
            <a:srgbClr val="E08A2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14779625" y="5130800"/>
            <a:ext cx="2287588" cy="2701925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D6731B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0" name="Oval 7"/>
          <p:cNvSpPr>
            <a:spLocks/>
          </p:cNvSpPr>
          <p:nvPr/>
        </p:nvSpPr>
        <p:spPr bwMode="auto">
          <a:xfrm>
            <a:off x="13858875" y="4689475"/>
            <a:ext cx="2617788" cy="2617788"/>
          </a:xfrm>
          <a:prstGeom prst="ellipse">
            <a:avLst/>
          </a:prstGeom>
          <a:solidFill>
            <a:srgbClr val="E39D4A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1" name="Rectangle 8"/>
          <p:cNvSpPr>
            <a:spLocks/>
          </p:cNvSpPr>
          <p:nvPr/>
        </p:nvSpPr>
        <p:spPr bwMode="auto">
          <a:xfrm>
            <a:off x="359999" y="660400"/>
            <a:ext cx="1795355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Measuring changes over time</a:t>
            </a:r>
          </a:p>
        </p:txBody>
      </p:sp>
      <p:sp>
        <p:nvSpPr>
          <p:cNvPr id="18442" name="Oval 9"/>
          <p:cNvSpPr>
            <a:spLocks/>
          </p:cNvSpPr>
          <p:nvPr/>
        </p:nvSpPr>
        <p:spPr bwMode="auto">
          <a:xfrm>
            <a:off x="7315200" y="4114800"/>
            <a:ext cx="3797300" cy="3797300"/>
          </a:xfrm>
          <a:prstGeom prst="ellips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8810625" y="5130800"/>
            <a:ext cx="2287588" cy="2701925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542444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4" name="Oval 11"/>
          <p:cNvSpPr>
            <a:spLocks/>
          </p:cNvSpPr>
          <p:nvPr/>
        </p:nvSpPr>
        <p:spPr bwMode="auto">
          <a:xfrm>
            <a:off x="7889875" y="4689475"/>
            <a:ext cx="2617788" cy="2617788"/>
          </a:xfrm>
          <a:prstGeom prst="ellipse">
            <a:avLst/>
          </a:prstGeom>
          <a:solidFill>
            <a:srgbClr val="772F63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8" name="AutoShape 15"/>
          <p:cNvSpPr>
            <a:spLocks/>
          </p:cNvSpPr>
          <p:nvPr/>
        </p:nvSpPr>
        <p:spPr bwMode="auto">
          <a:xfrm rot="-8099999">
            <a:off x="17424400" y="5705475"/>
            <a:ext cx="736600" cy="736600"/>
          </a:xfrm>
          <a:prstGeom prst="rtTriangle">
            <a:avLst/>
          </a:prstGeom>
          <a:solidFill>
            <a:srgbClr val="E08A2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9" name="AutoShape 16"/>
          <p:cNvSpPr>
            <a:spLocks/>
          </p:cNvSpPr>
          <p:nvPr/>
        </p:nvSpPr>
        <p:spPr bwMode="auto">
          <a:xfrm rot="-8099999">
            <a:off x="11557000" y="5705475"/>
            <a:ext cx="736600" cy="736600"/>
          </a:xfrm>
          <a:prstGeom prst="rtTriangl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52" name="Rectangle 19"/>
          <p:cNvSpPr>
            <a:spLocks/>
          </p:cNvSpPr>
          <p:nvPr/>
        </p:nvSpPr>
        <p:spPr bwMode="auto">
          <a:xfrm>
            <a:off x="14033500" y="5715000"/>
            <a:ext cx="23082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5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Assesment</a:t>
            </a:r>
          </a:p>
        </p:txBody>
      </p:sp>
      <p:sp>
        <p:nvSpPr>
          <p:cNvPr id="18453" name="Rectangle 20"/>
          <p:cNvSpPr>
            <a:spLocks/>
          </p:cNvSpPr>
          <p:nvPr/>
        </p:nvSpPr>
        <p:spPr bwMode="auto">
          <a:xfrm>
            <a:off x="8281988" y="5715000"/>
            <a:ext cx="18748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5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Training</a:t>
            </a:r>
          </a:p>
        </p:txBody>
      </p:sp>
      <p:sp>
        <p:nvSpPr>
          <p:cNvPr id="18459" name="Rectangle 26"/>
          <p:cNvSpPr>
            <a:spLocks/>
          </p:cNvSpPr>
          <p:nvPr/>
        </p:nvSpPr>
        <p:spPr bwMode="auto">
          <a:xfrm>
            <a:off x="0" y="2638505"/>
            <a:ext cx="24649384" cy="6739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85" name="AutoShape 27"/>
          <p:cNvSpPr>
            <a:spLocks/>
          </p:cNvSpPr>
          <p:nvPr/>
        </p:nvSpPr>
        <p:spPr bwMode="auto">
          <a:xfrm rot="13500001">
            <a:off x="10628139" y="5109015"/>
            <a:ext cx="1651654" cy="1657835"/>
          </a:xfrm>
          <a:prstGeom prst="rtTriangl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grpSp>
        <p:nvGrpSpPr>
          <p:cNvPr id="8" name="Grupa 7"/>
          <p:cNvGrpSpPr/>
          <p:nvPr/>
        </p:nvGrpSpPr>
        <p:grpSpPr>
          <a:xfrm>
            <a:off x="13108098" y="2976104"/>
            <a:ext cx="9381047" cy="9536887"/>
            <a:chOff x="13462244" y="4114800"/>
            <a:chExt cx="5485389" cy="6221695"/>
          </a:xfrm>
        </p:grpSpPr>
        <p:sp>
          <p:nvSpPr>
            <p:cNvPr id="18457" name="Rectangle 24"/>
            <p:cNvSpPr>
              <a:spLocks/>
            </p:cNvSpPr>
            <p:nvPr/>
          </p:nvSpPr>
          <p:spPr bwMode="auto">
            <a:xfrm>
              <a:off x="13462244" y="8569561"/>
              <a:ext cx="5485389" cy="1766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GB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Quantify the changes between time points using ECVI and a reference of </a:t>
              </a:r>
              <a:r>
                <a:rPr lang="en-GB" sz="4400" dirty="0" err="1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behavoiur</a:t>
              </a:r>
              <a:r>
                <a:rPr lang="en-GB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 .</a:t>
              </a:r>
            </a:p>
            <a:p>
              <a:pPr eaLnBrk="1" hangingPunct="1"/>
              <a:r>
                <a:rPr lang="en-GB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VI, </a:t>
              </a:r>
              <a:r>
                <a:rPr lang="en-GB" sz="4400" dirty="0" err="1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Jaccard</a:t>
              </a:r>
              <a:r>
                <a:rPr lang="en-GB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 Rand, FM</a:t>
              </a:r>
            </a:p>
          </p:txBody>
        </p:sp>
        <p:grpSp>
          <p:nvGrpSpPr>
            <p:cNvPr id="4" name="Grupa 3"/>
            <p:cNvGrpSpPr/>
            <p:nvPr/>
          </p:nvGrpSpPr>
          <p:grpSpPr>
            <a:xfrm>
              <a:off x="14266121" y="4114800"/>
              <a:ext cx="3797300" cy="3797300"/>
              <a:chOff x="14266121" y="4114800"/>
              <a:chExt cx="3797300" cy="3797300"/>
            </a:xfrm>
          </p:grpSpPr>
          <p:sp>
            <p:nvSpPr>
              <p:cNvPr id="18477" name="Oval 37"/>
              <p:cNvSpPr>
                <a:spLocks/>
              </p:cNvSpPr>
              <p:nvPr/>
            </p:nvSpPr>
            <p:spPr bwMode="auto">
              <a:xfrm>
                <a:off x="14266121" y="4114800"/>
                <a:ext cx="3797300" cy="3797300"/>
              </a:xfrm>
              <a:prstGeom prst="ellipse">
                <a:avLst/>
              </a:prstGeom>
              <a:solidFill>
                <a:srgbClr val="E08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8" name="Freeform 38"/>
              <p:cNvSpPr>
                <a:spLocks/>
              </p:cNvSpPr>
              <p:nvPr/>
            </p:nvSpPr>
            <p:spPr bwMode="auto">
              <a:xfrm>
                <a:off x="15733727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D67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9" name="Oval 39"/>
              <p:cNvSpPr>
                <a:spLocks/>
              </p:cNvSpPr>
              <p:nvPr/>
            </p:nvSpPr>
            <p:spPr bwMode="auto">
              <a:xfrm>
                <a:off x="14856158" y="4689475"/>
                <a:ext cx="2617788" cy="2617788"/>
              </a:xfrm>
              <a:prstGeom prst="ellipse">
                <a:avLst/>
              </a:prstGeom>
              <a:solidFill>
                <a:srgbClr val="E3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6" name="Rectangle 41"/>
              <p:cNvSpPr>
                <a:spLocks/>
              </p:cNvSpPr>
              <p:nvPr/>
            </p:nvSpPr>
            <p:spPr bwMode="auto">
              <a:xfrm>
                <a:off x="15021486" y="5731317"/>
                <a:ext cx="2199828" cy="602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60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Quantifying</a:t>
                </a:r>
                <a:endParaRPr lang="en-US" sz="35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endParaRPr>
              </a:p>
            </p:txBody>
          </p:sp>
        </p:grpSp>
      </p:grpSp>
      <p:grpSp>
        <p:nvGrpSpPr>
          <p:cNvPr id="7" name="Grupa 6"/>
          <p:cNvGrpSpPr/>
          <p:nvPr/>
        </p:nvGrpSpPr>
        <p:grpSpPr>
          <a:xfrm>
            <a:off x="359999" y="2976104"/>
            <a:ext cx="9197033" cy="9634931"/>
            <a:chOff x="5905633" y="4114800"/>
            <a:chExt cx="5725631" cy="6708732"/>
          </a:xfrm>
        </p:grpSpPr>
        <p:sp>
          <p:nvSpPr>
            <p:cNvPr id="18456" name="Rectangle 23"/>
            <p:cNvSpPr>
              <a:spLocks/>
            </p:cNvSpPr>
            <p:nvPr/>
          </p:nvSpPr>
          <p:spPr bwMode="auto">
            <a:xfrm>
              <a:off x="5905633" y="8937669"/>
              <a:ext cx="5725631" cy="1885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Cluster items in each time point independently from other time points.</a:t>
              </a:r>
            </a:p>
            <a:p>
              <a:pPr eaLnBrk="1" hangingPunct="1"/>
              <a:r>
                <a:rPr lang="en-US" sz="4400" dirty="0" err="1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Kmeans</a:t>
              </a:r>
              <a:r>
                <a:rPr lang="en-US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, </a:t>
              </a:r>
              <a:r>
                <a:rPr lang="en-US" sz="4400" dirty="0" err="1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cmeans</a:t>
              </a:r>
              <a:r>
                <a:rPr lang="en-US" sz="44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, PAM</a:t>
              </a:r>
            </a:p>
          </p:txBody>
        </p:sp>
        <p:grpSp>
          <p:nvGrpSpPr>
            <p:cNvPr id="3" name="Grupa 2"/>
            <p:cNvGrpSpPr/>
            <p:nvPr/>
          </p:nvGrpSpPr>
          <p:grpSpPr>
            <a:xfrm>
              <a:off x="7315200" y="4114800"/>
              <a:ext cx="3797300" cy="3797300"/>
              <a:chOff x="7315200" y="4114800"/>
              <a:chExt cx="3797300" cy="3797300"/>
            </a:xfrm>
          </p:grpSpPr>
          <p:sp>
            <p:nvSpPr>
              <p:cNvPr id="18467" name="Oval 49"/>
              <p:cNvSpPr>
                <a:spLocks/>
              </p:cNvSpPr>
              <p:nvPr/>
            </p:nvSpPr>
            <p:spPr bwMode="auto">
              <a:xfrm>
                <a:off x="7315200" y="4114800"/>
                <a:ext cx="3797300" cy="3797300"/>
              </a:xfrm>
              <a:prstGeom prst="ellipse">
                <a:avLst/>
              </a:prstGeom>
              <a:solidFill>
                <a:srgbClr val="66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8" name="Freeform 50"/>
              <p:cNvSpPr>
                <a:spLocks/>
              </p:cNvSpPr>
              <p:nvPr/>
            </p:nvSpPr>
            <p:spPr bwMode="auto">
              <a:xfrm>
                <a:off x="8810625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542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9" name="Oval 51"/>
              <p:cNvSpPr>
                <a:spLocks/>
              </p:cNvSpPr>
              <p:nvPr/>
            </p:nvSpPr>
            <p:spPr bwMode="auto">
              <a:xfrm>
                <a:off x="7889875" y="4689475"/>
                <a:ext cx="2617788" cy="2617788"/>
              </a:xfrm>
              <a:prstGeom prst="ellipse">
                <a:avLst/>
              </a:prstGeom>
              <a:solidFill>
                <a:srgbClr val="772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6" name="Rectangle 53"/>
              <p:cNvSpPr>
                <a:spLocks/>
              </p:cNvSpPr>
              <p:nvPr/>
            </p:nvSpPr>
            <p:spPr bwMode="auto">
              <a:xfrm>
                <a:off x="8275908" y="5743192"/>
                <a:ext cx="1887009" cy="578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54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Clustering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5207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Reference of Behaviour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2888" y="4392696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2888" y="6828429"/>
            <a:ext cx="1800000" cy="1800000"/>
            <a:chOff x="2984500" y="3111500"/>
            <a:chExt cx="2755900" cy="2755900"/>
          </a:xfrm>
        </p:grpSpPr>
        <p:sp>
          <p:nvSpPr>
            <p:cNvPr id="2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02196" y="4762217"/>
            <a:ext cx="19311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First time point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8694" y="7138481"/>
            <a:ext cx="19216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Previous time point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3FCF73-78D0-434B-8900-34A21D4BC30E}"/>
              </a:ext>
            </a:extLst>
          </p:cNvPr>
          <p:cNvGrpSpPr/>
          <p:nvPr/>
        </p:nvGrpSpPr>
        <p:grpSpPr>
          <a:xfrm>
            <a:off x="2167352" y="9234264"/>
            <a:ext cx="1800000" cy="1800000"/>
            <a:chOff x="2984500" y="3111500"/>
            <a:chExt cx="2755900" cy="2755900"/>
          </a:xfrm>
        </p:grpSpPr>
        <p:sp>
          <p:nvSpPr>
            <p:cNvPr id="14" name="AutoShape 1">
              <a:extLst>
                <a:ext uri="{FF2B5EF4-FFF2-40B4-BE49-F238E27FC236}">
                  <a16:creationId xmlns:a16="http://schemas.microsoft.com/office/drawing/2014/main" id="{421553EF-2910-49E4-93B4-340F58450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B84BC0E1-0917-454D-8CF6-25A91C78F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F06256A4-450F-4F3C-A53C-A51B36EB1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B7D19-3275-4E59-8A30-116AEB01D2B0}"/>
              </a:ext>
            </a:extLst>
          </p:cNvPr>
          <p:cNvSpPr/>
          <p:nvPr/>
        </p:nvSpPr>
        <p:spPr>
          <a:xfrm>
            <a:off x="4353158" y="9586753"/>
            <a:ext cx="19216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sz="6000" dirty="0"/>
              <a:t>Overall behaviour through the temporal data set</a:t>
            </a:r>
          </a:p>
        </p:txBody>
      </p:sp>
    </p:spTree>
    <p:extLst>
      <p:ext uri="{BB962C8B-B14F-4D97-AF65-F5344CB8AC3E}">
        <p14:creationId xmlns:p14="http://schemas.microsoft.com/office/powerpoint/2010/main" val="312398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GB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Why This method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2888" y="3113784"/>
            <a:ext cx="1800000" cy="1800000"/>
            <a:chOff x="2984500" y="3111500"/>
            <a:chExt cx="2755900" cy="2755900"/>
          </a:xfrm>
        </p:grpSpPr>
        <p:sp>
          <p:nvSpPr>
            <p:cNvPr id="11266" name="AutoShape 1"/>
            <p:cNvSpPr>
              <a:spLocks/>
            </p:cNvSpPr>
            <p:nvPr/>
          </p:nvSpPr>
          <p:spPr bwMode="auto">
            <a:xfrm>
              <a:off x="2984500" y="3111500"/>
              <a:ext cx="2755900" cy="27559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672952"/>
            </a:solidFill>
            <a:ln w="25400" cap="flat">
              <a:solidFill>
                <a:srgbClr val="672952"/>
              </a:solidFill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67" name="Freeform 2"/>
            <p:cNvSpPr>
              <a:spLocks/>
            </p:cNvSpPr>
            <p:nvPr/>
          </p:nvSpPr>
          <p:spPr bwMode="auto">
            <a:xfrm>
              <a:off x="3771900" y="4191000"/>
              <a:ext cx="1784350" cy="1582738"/>
            </a:xfrm>
            <a:custGeom>
              <a:avLst/>
              <a:gdLst>
                <a:gd name="T0" fmla="*/ 740836 w 21600"/>
                <a:gd name="T1" fmla="*/ 1582738 h 21600"/>
                <a:gd name="T2" fmla="*/ 1784350 w 21600"/>
                <a:gd name="T3" fmla="*/ 990237 h 21600"/>
                <a:gd name="T4" fmla="*/ 1777989 w 21600"/>
                <a:gd name="T5" fmla="*/ 304677 h 21600"/>
                <a:gd name="T6" fmla="*/ 1416080 w 21600"/>
                <a:gd name="T7" fmla="*/ 0 h 21600"/>
                <a:gd name="T8" fmla="*/ 0 w 21600"/>
                <a:gd name="T9" fmla="*/ 952207 h 21600"/>
                <a:gd name="T10" fmla="*/ 740836 w 21600"/>
                <a:gd name="T11" fmla="*/ 1582738 h 21600"/>
                <a:gd name="T12" fmla="*/ 740836 w 21600"/>
                <a:gd name="T13" fmla="*/ 158273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421A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1274" name="AutoShape 9"/>
            <p:cNvSpPr>
              <a:spLocks/>
            </p:cNvSpPr>
            <p:nvPr/>
          </p:nvSpPr>
          <p:spPr bwMode="auto">
            <a:xfrm>
              <a:off x="3378200" y="3505200"/>
              <a:ext cx="1981200" cy="1981200"/>
            </a:xfrm>
            <a:custGeom>
              <a:avLst/>
              <a:gdLst>
                <a:gd name="T0" fmla="*/ 12471 w 24942"/>
                <a:gd name="T1" fmla="*/ 0 h 21600"/>
                <a:gd name="T2" fmla="*/ 23271 w 24942"/>
                <a:gd name="T3" fmla="*/ 5400 h 21600"/>
                <a:gd name="T4" fmla="*/ 23271 w 24942"/>
                <a:gd name="T5" fmla="*/ 16200 h 21600"/>
                <a:gd name="T6" fmla="*/ 12471 w 24942"/>
                <a:gd name="T7" fmla="*/ 21600 h 21600"/>
                <a:gd name="T8" fmla="*/ 1671 w 24942"/>
                <a:gd name="T9" fmla="*/ 16200 h 21600"/>
                <a:gd name="T10" fmla="*/ 1671 w 24942"/>
                <a:gd name="T11" fmla="*/ 5400 h 21600"/>
                <a:gd name="T12" fmla="*/ 12471 w 24942"/>
                <a:gd name="T13" fmla="*/ 0 h 21600"/>
                <a:gd name="T14" fmla="*/ 12471 w 24942"/>
                <a:gd name="T1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376898" y="3375783"/>
            <a:ext cx="193110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While multiple methods exist for measuring changes in data streams however these methods focus on.</a:t>
            </a:r>
            <a:endParaRPr lang="en-GB" sz="6000" dirty="0"/>
          </a:p>
        </p:txBody>
      </p:sp>
      <p:sp>
        <p:nvSpPr>
          <p:cNvPr id="46" name="Rectangle 45"/>
          <p:cNvSpPr/>
          <p:nvPr/>
        </p:nvSpPr>
        <p:spPr>
          <a:xfrm>
            <a:off x="5454721" y="6767907"/>
            <a:ext cx="16530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GB" dirty="0"/>
              <a:t>Cluster internal change like size, density and location</a:t>
            </a:r>
            <a:endParaRPr lang="en-GB" sz="6000" dirty="0"/>
          </a:p>
        </p:txBody>
      </p:sp>
      <p:grpSp>
        <p:nvGrpSpPr>
          <p:cNvPr id="13" name="Grupa 3">
            <a:extLst>
              <a:ext uri="{FF2B5EF4-FFF2-40B4-BE49-F238E27FC236}">
                <a16:creationId xmlns:a16="http://schemas.microsoft.com/office/drawing/2014/main" id="{85D0E127-ED19-4F6A-B9E4-5203B5DF3866}"/>
              </a:ext>
            </a:extLst>
          </p:cNvPr>
          <p:cNvGrpSpPr/>
          <p:nvPr/>
        </p:nvGrpSpPr>
        <p:grpSpPr>
          <a:xfrm>
            <a:off x="3388044" y="6497960"/>
            <a:ext cx="1482679" cy="1593630"/>
            <a:chOff x="16141700" y="8039100"/>
            <a:chExt cx="4762500" cy="4762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4BD0D-06AE-4699-84D3-95430776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99DA1FF-F3B7-487A-8216-1865B633D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CFF0D6F7-AD8A-4FED-85E8-9BCF2454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FA3F65-2BF7-4179-95EA-233325CD7854}"/>
              </a:ext>
            </a:extLst>
          </p:cNvPr>
          <p:cNvSpPr/>
          <p:nvPr/>
        </p:nvSpPr>
        <p:spPr>
          <a:xfrm>
            <a:off x="5382714" y="9743544"/>
            <a:ext cx="166023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external change like appeared, disappear, merge and split</a:t>
            </a:r>
            <a:endParaRPr lang="en-GB" dirty="0"/>
          </a:p>
        </p:txBody>
      </p:sp>
      <p:grpSp>
        <p:nvGrpSpPr>
          <p:cNvPr id="18" name="Grupa 3">
            <a:extLst>
              <a:ext uri="{FF2B5EF4-FFF2-40B4-BE49-F238E27FC236}">
                <a16:creationId xmlns:a16="http://schemas.microsoft.com/office/drawing/2014/main" id="{3FF5334C-DADB-4308-ADCD-2D83A77BF640}"/>
              </a:ext>
            </a:extLst>
          </p:cNvPr>
          <p:cNvGrpSpPr/>
          <p:nvPr/>
        </p:nvGrpSpPr>
        <p:grpSpPr>
          <a:xfrm>
            <a:off x="3376134" y="9594304"/>
            <a:ext cx="1482679" cy="1593630"/>
            <a:chOff x="16141700" y="8039100"/>
            <a:chExt cx="4762500" cy="47625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AC03BB-D091-4E36-933C-77F62051E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C7297EB-B39B-40D8-9734-0540BDFB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33ACD2F5-6F95-4120-B393-E7B5474D7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06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Synthetic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576"/>
            <a:ext cx="24036880" cy="785465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1246784" y="5993904"/>
            <a:ext cx="648072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05836" y="6065911"/>
            <a:ext cx="1093476" cy="55729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47330" y="6623206"/>
            <a:ext cx="546738" cy="24999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39072" y="8658200"/>
            <a:ext cx="288032" cy="32692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336098" y="5822111"/>
            <a:ext cx="648072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1975976" y="8658200"/>
            <a:ext cx="407105" cy="32692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7592599" y="5993904"/>
            <a:ext cx="237089" cy="37143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783942" y="6168351"/>
            <a:ext cx="237089" cy="37143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850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2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Clustering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576"/>
            <a:ext cx="24036880" cy="78546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246784" y="5993904"/>
            <a:ext cx="648072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01933" y="6641976"/>
            <a:ext cx="3081155" cy="2664296"/>
          </a:xfrm>
          <a:prstGeom prst="ellipse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05836" y="6065911"/>
            <a:ext cx="1093476" cy="55729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958752" y="3473624"/>
            <a:ext cx="3312368" cy="3024336"/>
          </a:xfrm>
          <a:prstGeom prst="ellipse">
            <a:avLst/>
          </a:prstGeom>
          <a:solidFill>
            <a:srgbClr val="FF0000">
              <a:alpha val="4117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415136" y="3473624"/>
            <a:ext cx="3168352" cy="2808312"/>
          </a:xfrm>
          <a:prstGeom prst="ellipse">
            <a:avLst/>
          </a:prstGeom>
          <a:solidFill>
            <a:schemeClr val="bg1">
              <a:lumMod val="5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7330" y="6623206"/>
            <a:ext cx="546738" cy="24999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27104" y="6641976"/>
            <a:ext cx="3456384" cy="2845004"/>
          </a:xfrm>
          <a:prstGeom prst="ellipse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39072" y="8658200"/>
            <a:ext cx="288032" cy="32692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070714" y="6281936"/>
            <a:ext cx="3168352" cy="3024336"/>
          </a:xfrm>
          <a:prstGeom prst="ellipse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336098" y="5822111"/>
            <a:ext cx="648072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22162" y="3656811"/>
            <a:ext cx="3143935" cy="2708526"/>
          </a:xfrm>
          <a:prstGeom prst="ellipse">
            <a:avLst/>
          </a:prstGeom>
          <a:solidFill>
            <a:schemeClr val="bg1">
              <a:lumMod val="5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2325052" y="6440352"/>
            <a:ext cx="3049279" cy="298902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214729" y="3473624"/>
            <a:ext cx="3274595" cy="2753005"/>
          </a:xfrm>
          <a:prstGeom prst="ellipse">
            <a:avLst/>
          </a:prstGeom>
          <a:solidFill>
            <a:srgbClr val="FF0000">
              <a:alpha val="4117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975976" y="8658200"/>
            <a:ext cx="407105" cy="32692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0641353" y="3756596"/>
            <a:ext cx="3143935" cy="2708526"/>
          </a:xfrm>
          <a:prstGeom prst="ellipse">
            <a:avLst/>
          </a:prstGeom>
          <a:solidFill>
            <a:schemeClr val="bg1">
              <a:lumMod val="5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0402681" y="6497961"/>
            <a:ext cx="3166583" cy="298902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92599" y="5993904"/>
            <a:ext cx="237089" cy="37143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7783942" y="6168351"/>
            <a:ext cx="237089" cy="37143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7090314" y="6381721"/>
            <a:ext cx="3168352" cy="3024336"/>
          </a:xfrm>
          <a:prstGeom prst="ellipse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7234329" y="3573409"/>
            <a:ext cx="3274595" cy="2753005"/>
          </a:xfrm>
          <a:prstGeom prst="ellipse">
            <a:avLst/>
          </a:prstGeom>
          <a:solidFill>
            <a:srgbClr val="FF0000">
              <a:alpha val="4117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0658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#2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02141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ABB0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2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#4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663366"/>
      </a:accent1>
      <a:accent2>
        <a:srgbClr val="333399"/>
      </a:accent2>
      <a:accent3>
        <a:srgbClr val="F7F7F7"/>
      </a:accent3>
      <a:accent4>
        <a:srgbClr val="000000"/>
      </a:accent4>
      <a:accent5>
        <a:srgbClr val="B8ADB8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#5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2BEB0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DBD4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5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ter #12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2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Pages>0</Pages>
  <Words>645</Words>
  <Characters>0</Characters>
  <Application>Microsoft Office PowerPoint</Application>
  <PresentationFormat>Custom</PresentationFormat>
  <Lines>0</Lines>
  <Paragraphs>87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Aleo</vt:lpstr>
      <vt:lpstr>Arial</vt:lpstr>
      <vt:lpstr>Calibri</vt:lpstr>
      <vt:lpstr>Gill Sans</vt:lpstr>
      <vt:lpstr>Lato</vt:lpstr>
      <vt:lpstr>Lato Light</vt:lpstr>
      <vt:lpstr>ヒラギノ角ゴ ProN W3</vt:lpstr>
      <vt:lpstr>Master #2</vt:lpstr>
      <vt:lpstr>Master #4</vt:lpstr>
      <vt:lpstr>Master #5</vt:lpstr>
      <vt:lpstr>Master #12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conference@thesai.org</dc:creator>
  <cp:lastModifiedBy>Polla Fattah</cp:lastModifiedBy>
  <cp:revision>207</cp:revision>
  <cp:lastPrinted>2016-09-20T12:13:54Z</cp:lastPrinted>
  <dcterms:modified xsi:type="dcterms:W3CDTF">2017-06-30T17:51:27Z</dcterms:modified>
</cp:coreProperties>
</file>