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Jacques Francois Shadow"/>
      <p:regular r:id="rId21"/>
    </p:embeddedFont>
    <p:embeddedFont>
      <p:font typeface="Anton"/>
      <p:regular r:id="rId22"/>
    </p:embeddedFont>
    <p:embeddedFont>
      <p:font typeface="Century Schoolboo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7EAF07-56BE-43D0-B937-2CF8B0F9196D}">
  <a:tblStyle styleId="{397EAF07-56BE-43D0-B937-2CF8B0F9196D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Anton-regular.fntdata"/><Relationship Id="rId21" Type="http://schemas.openxmlformats.org/officeDocument/2006/relationships/font" Target="fonts/JacquesFrancoisShadow-regular.fntdata"/><Relationship Id="rId24" Type="http://schemas.openxmlformats.org/officeDocument/2006/relationships/font" Target="fonts/CenturySchoolbook-bold.fntdata"/><Relationship Id="rId23" Type="http://schemas.openxmlformats.org/officeDocument/2006/relationships/font" Target="fonts/CenturySchoolbook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enturySchoolbook-boldItalic.fntdata"/><Relationship Id="rId25" Type="http://schemas.openxmlformats.org/officeDocument/2006/relationships/font" Target="fonts/CenturySchoolbook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5d52ddc72_2_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c5d52ddc72_2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5d52ddc72_2_2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c5d52ddc72_2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c5d52ddc72_2_3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c5d52ddc72_2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c5d52ddc72_2_3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c5d52ddc72_2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5d52ddc72_2_3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c5d52ddc72_2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5d52ddc72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c5d52ddc72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5d52ddc72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c5d52ddc72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5d52ddc72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c5d52ddc72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5d52ddc72_2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c5d52ddc72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5d52ddc72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c5d52ddc72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5d52ddc72_2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c5d52ddc72_2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5d52ddc72_2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c5d52ddc72_2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5d52ddc72_2_2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c5d52ddc72_2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:\Users\shahin\Documents\websites\topislamic\images\powerpoint\top_mosque.png"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0538"/>
            <a:ext cx="6858000" cy="194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Jacques Francois Shadow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Jacques Francois Shadow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acques Francois Shadow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acques Francois Shadow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Jacques Francois Shadow"/>
              <a:buNone/>
              <a:defRPr b="0" i="0" sz="4400" u="none" cap="none" strike="noStrike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3505200" y="1200150"/>
            <a:ext cx="50292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" sz="6600">
                <a:latin typeface="Arial"/>
                <a:ea typeface="Arial"/>
                <a:cs typeface="Arial"/>
                <a:sym typeface="Arial"/>
              </a:rPr>
              <a:t>پرۆژەی فەرموودە</a:t>
            </a:r>
            <a:endParaRPr sz="6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3810000" y="3250194"/>
            <a:ext cx="4724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">
                <a:solidFill>
                  <a:schemeClr val="dk1"/>
                </a:solidFill>
              </a:rPr>
              <a:t>د پۆڵا عبدالحمید فتاح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">
                <a:solidFill>
                  <a:schemeClr val="dk1"/>
                </a:solidFill>
              </a:rPr>
              <a:t>ئەندازیاری پرۆگرامسازی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5578"/>
            <a:ext cx="2576343" cy="336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315" name="Google Shape;3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دەرئەنجامی پرۆژە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34"/>
          <p:cNvGrpSpPr/>
          <p:nvPr/>
        </p:nvGrpSpPr>
        <p:grpSpPr>
          <a:xfrm>
            <a:off x="459347" y="1127840"/>
            <a:ext cx="8225305" cy="3024741"/>
            <a:chOff x="2147" y="589387"/>
            <a:chExt cx="8225305" cy="4032988"/>
          </a:xfrm>
        </p:grpSpPr>
        <p:sp>
          <p:nvSpPr>
            <p:cNvPr id="318" name="Google Shape;318;p34"/>
            <p:cNvSpPr/>
            <p:nvPr/>
          </p:nvSpPr>
          <p:spPr>
            <a:xfrm>
              <a:off x="4114800" y="1087286"/>
              <a:ext cx="3614752" cy="209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9" name="Google Shape;319;p34"/>
            <p:cNvSpPr/>
            <p:nvPr/>
          </p:nvSpPr>
          <p:spPr>
            <a:xfrm>
              <a:off x="6524635" y="1794304"/>
              <a:ext cx="458067" cy="24197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0" name="Google Shape;320;p34"/>
            <p:cNvSpPr/>
            <p:nvPr/>
          </p:nvSpPr>
          <p:spPr>
            <a:xfrm>
              <a:off x="6524635" y="1794304"/>
              <a:ext cx="458067" cy="1712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1" name="Google Shape;321;p34"/>
            <p:cNvSpPr/>
            <p:nvPr/>
          </p:nvSpPr>
          <p:spPr>
            <a:xfrm>
              <a:off x="6524635" y="1794304"/>
              <a:ext cx="458067" cy="10057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2" name="Google Shape;322;p34"/>
            <p:cNvSpPr/>
            <p:nvPr/>
          </p:nvSpPr>
          <p:spPr>
            <a:xfrm>
              <a:off x="6524635" y="1794304"/>
              <a:ext cx="458067" cy="29873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3" name="Google Shape;323;p34"/>
            <p:cNvSpPr/>
            <p:nvPr/>
          </p:nvSpPr>
          <p:spPr>
            <a:xfrm>
              <a:off x="4114800" y="1087286"/>
              <a:ext cx="2409835" cy="209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4" name="Google Shape;324;p34"/>
            <p:cNvSpPr/>
            <p:nvPr/>
          </p:nvSpPr>
          <p:spPr>
            <a:xfrm>
              <a:off x="4114800" y="1087286"/>
              <a:ext cx="1204917" cy="2091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5" name="Google Shape;325;p34"/>
            <p:cNvSpPr/>
            <p:nvPr/>
          </p:nvSpPr>
          <p:spPr>
            <a:xfrm>
              <a:off x="4114800" y="1794304"/>
              <a:ext cx="458067" cy="1712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6" name="Google Shape;326;p34"/>
            <p:cNvSpPr/>
            <p:nvPr/>
          </p:nvSpPr>
          <p:spPr>
            <a:xfrm>
              <a:off x="4114800" y="1794304"/>
              <a:ext cx="458067" cy="10057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7" name="Google Shape;327;p34"/>
            <p:cNvSpPr/>
            <p:nvPr/>
          </p:nvSpPr>
          <p:spPr>
            <a:xfrm>
              <a:off x="4114800" y="1794304"/>
              <a:ext cx="458067" cy="29873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8" name="Google Shape;328;p34"/>
            <p:cNvSpPr/>
            <p:nvPr/>
          </p:nvSpPr>
          <p:spPr>
            <a:xfrm>
              <a:off x="4069080" y="1087286"/>
              <a:ext cx="91440" cy="20911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" name="Google Shape;329;p34"/>
            <p:cNvSpPr/>
            <p:nvPr/>
          </p:nvSpPr>
          <p:spPr>
            <a:xfrm>
              <a:off x="2909882" y="1087286"/>
              <a:ext cx="1204917" cy="20911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0" name="Google Shape;330;p34"/>
            <p:cNvSpPr/>
            <p:nvPr/>
          </p:nvSpPr>
          <p:spPr>
            <a:xfrm>
              <a:off x="1704964" y="1794304"/>
              <a:ext cx="458067" cy="171277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1" name="Google Shape;331;p34"/>
            <p:cNvSpPr/>
            <p:nvPr/>
          </p:nvSpPr>
          <p:spPr>
            <a:xfrm>
              <a:off x="1704964" y="1794304"/>
              <a:ext cx="458067" cy="10057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2" name="Google Shape;332;p34"/>
            <p:cNvSpPr/>
            <p:nvPr/>
          </p:nvSpPr>
          <p:spPr>
            <a:xfrm>
              <a:off x="1704964" y="1794304"/>
              <a:ext cx="458067" cy="29873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3" name="Google Shape;333;p34"/>
            <p:cNvSpPr/>
            <p:nvPr/>
          </p:nvSpPr>
          <p:spPr>
            <a:xfrm>
              <a:off x="1704964" y="1087286"/>
              <a:ext cx="2409835" cy="20911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4" name="Google Shape;334;p34"/>
            <p:cNvSpPr/>
            <p:nvPr/>
          </p:nvSpPr>
          <p:spPr>
            <a:xfrm>
              <a:off x="500047" y="1087286"/>
              <a:ext cx="3614752" cy="20911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5" name="Google Shape;335;p34"/>
            <p:cNvSpPr/>
            <p:nvPr/>
          </p:nvSpPr>
          <p:spPr>
            <a:xfrm>
              <a:off x="3865850" y="589387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3865850" y="589387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3616900" y="679009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 txBox="1"/>
            <p:nvPr/>
          </p:nvSpPr>
          <p:spPr>
            <a:xfrm>
              <a:off x="3616900" y="679009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الحديث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251097" y="1296404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251097" y="1296404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2147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 txBox="1"/>
            <p:nvPr/>
          </p:nvSpPr>
          <p:spPr>
            <a:xfrm>
              <a:off x="2147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تسلسل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456014" y="1296404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456014" y="1296404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207064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 txBox="1"/>
            <p:nvPr/>
          </p:nvSpPr>
          <p:spPr>
            <a:xfrm>
              <a:off x="1207064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متن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2103284" y="2003422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2103284" y="2003422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854334" y="2093044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 txBox="1"/>
            <p:nvPr/>
          </p:nvSpPr>
          <p:spPr>
            <a:xfrm>
              <a:off x="1854334" y="2093044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شرح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2103284" y="2710440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2103284" y="2710440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1854334" y="2800062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 txBox="1"/>
            <p:nvPr/>
          </p:nvSpPr>
          <p:spPr>
            <a:xfrm>
              <a:off x="1854334" y="2800062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كلمات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103284" y="3417458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2103284" y="3417458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854334" y="3507080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 txBox="1"/>
            <p:nvPr/>
          </p:nvSpPr>
          <p:spPr>
            <a:xfrm>
              <a:off x="1854334" y="3507080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ترجمات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660932" y="1296404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2660932" y="1296404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411982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 txBox="1"/>
            <p:nvPr/>
          </p:nvSpPr>
          <p:spPr>
            <a:xfrm>
              <a:off x="2411982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تشابه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865850" y="1296404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865850" y="1296404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616900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 txBox="1"/>
            <p:nvPr/>
          </p:nvSpPr>
          <p:spPr>
            <a:xfrm>
              <a:off x="3616900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سند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4513119" y="2003422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4513119" y="2003422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4264169" y="2093044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 txBox="1"/>
            <p:nvPr/>
          </p:nvSpPr>
          <p:spPr>
            <a:xfrm>
              <a:off x="4264169" y="2093044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طرقه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4513119" y="2710440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4513119" y="2710440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4264169" y="2800062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 txBox="1"/>
            <p:nvPr/>
          </p:nvSpPr>
          <p:spPr>
            <a:xfrm>
              <a:off x="4264169" y="2800062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تراجم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4513119" y="3417458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4513119" y="3417458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4264169" y="3507080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 txBox="1"/>
            <p:nvPr/>
          </p:nvSpPr>
          <p:spPr>
            <a:xfrm>
              <a:off x="4264169" y="3507080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جرح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5070767" y="1296404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5070767" y="1296404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4821817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 txBox="1"/>
            <p:nvPr/>
          </p:nvSpPr>
          <p:spPr>
            <a:xfrm>
              <a:off x="4821817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كتب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6275685" y="1296404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6275685" y="1296404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6026735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 txBox="1"/>
            <p:nvPr/>
          </p:nvSpPr>
          <p:spPr>
            <a:xfrm>
              <a:off x="6026735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تصنيف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922955" y="2003422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6922955" y="2003422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6674005" y="2093044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 txBox="1"/>
            <p:nvPr/>
          </p:nvSpPr>
          <p:spPr>
            <a:xfrm>
              <a:off x="6674005" y="2093044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وقت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6922955" y="2710440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6922955" y="2710440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674005" y="2800062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 txBox="1"/>
            <p:nvPr/>
          </p:nvSpPr>
          <p:spPr>
            <a:xfrm>
              <a:off x="6674005" y="2800062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موضوع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6922955" y="3417458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6922955" y="3417458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6674005" y="3507080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 txBox="1"/>
            <p:nvPr/>
          </p:nvSpPr>
          <p:spPr>
            <a:xfrm>
              <a:off x="6674005" y="3507080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کلام او صفة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6922955" y="4124476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922955" y="4124476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674005" y="4214097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 txBox="1"/>
            <p:nvPr/>
          </p:nvSpPr>
          <p:spPr>
            <a:xfrm>
              <a:off x="6674005" y="4214097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بحث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480602" y="1296404"/>
              <a:ext cx="497899" cy="497899"/>
            </a:xfrm>
            <a:prstGeom prst="arc">
              <a:avLst>
                <a:gd fmla="val 13200000" name="adj1"/>
                <a:gd fmla="val 192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7480602" y="1296404"/>
              <a:ext cx="497899" cy="497899"/>
            </a:xfrm>
            <a:prstGeom prst="arc">
              <a:avLst>
                <a:gd fmla="val 2400000" name="adj1"/>
                <a:gd fmla="val 8400000" name="adj2"/>
              </a:avLst>
            </a:pr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7231653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 txBox="1"/>
            <p:nvPr/>
          </p:nvSpPr>
          <p:spPr>
            <a:xfrm>
              <a:off x="7231653" y="1386026"/>
              <a:ext cx="995799" cy="318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اظهار</a:t>
              </a:r>
              <a:endParaRPr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pic>
        <p:nvPicPr>
          <p:cNvPr id="407" name="Google Shape;40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4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descr="See the source image" id="409" name="Google Shape;409;p34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5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دەرئەنجامی پرۆژە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5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descr="See the source image" id="418" name="Google Shape;418;p35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419" name="Google Shape;419;p35"/>
          <p:cNvGrpSpPr/>
          <p:nvPr/>
        </p:nvGrpSpPr>
        <p:grpSpPr>
          <a:xfrm>
            <a:off x="2413568" y="1200150"/>
            <a:ext cx="4316863" cy="3394472"/>
            <a:chOff x="1956368" y="0"/>
            <a:chExt cx="4316863" cy="4525962"/>
          </a:xfrm>
        </p:grpSpPr>
        <p:sp>
          <p:nvSpPr>
            <p:cNvPr id="420" name="Google Shape;420;p35"/>
            <p:cNvSpPr/>
            <p:nvPr/>
          </p:nvSpPr>
          <p:spPr>
            <a:xfrm>
              <a:off x="3186674" y="1460075"/>
              <a:ext cx="1855819" cy="1605359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 txBox="1"/>
            <p:nvPr/>
          </p:nvSpPr>
          <p:spPr>
            <a:xfrm>
              <a:off x="3494209" y="1726106"/>
              <a:ext cx="1240749" cy="1073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پۆلین کردنی سەردەمیانە بۆ فەرموودە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4348774" y="692019"/>
              <a:ext cx="700195" cy="60331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FD7E7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3357622" y="0"/>
              <a:ext cx="1520831" cy="1315697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 txBox="1"/>
            <p:nvPr/>
          </p:nvSpPr>
          <p:spPr>
            <a:xfrm>
              <a:off x="3609656" y="218039"/>
              <a:ext cx="1016763" cy="879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چەندین پەرتووک وپەیپەر 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5165956" y="1819889"/>
              <a:ext cx="700195" cy="60331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FD7E7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4752400" y="809242"/>
              <a:ext cx="1520831" cy="1315697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 txBox="1"/>
            <p:nvPr/>
          </p:nvSpPr>
          <p:spPr>
            <a:xfrm>
              <a:off x="5004434" y="1027281"/>
              <a:ext cx="1016763" cy="879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ڕێگای نوێ بۆ جرح و تعدیل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598288" y="3093043"/>
              <a:ext cx="700195" cy="60331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FD7E7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752400" y="2400118"/>
              <a:ext cx="1520831" cy="1315697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 txBox="1"/>
            <p:nvPr/>
          </p:nvSpPr>
          <p:spPr>
            <a:xfrm>
              <a:off x="5004434" y="2618157"/>
              <a:ext cx="1016763" cy="879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ئامرازی تایبەت بە توێژینەوە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3190127" y="3225201"/>
              <a:ext cx="700195" cy="60331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FD7E7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3357622" y="3210265"/>
              <a:ext cx="1520831" cy="1315697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 txBox="1"/>
            <p:nvPr/>
          </p:nvSpPr>
          <p:spPr>
            <a:xfrm>
              <a:off x="3609656" y="3428304"/>
              <a:ext cx="1016763" cy="879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فەرهەنگی گشتگیر</a:t>
              </a:r>
              <a:b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n" sz="9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وشەکانی فەرموودە</a:t>
              </a:r>
              <a:endParaRPr sz="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359563" y="2097783"/>
              <a:ext cx="700195" cy="60331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CFD7E7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956368" y="2401023"/>
              <a:ext cx="1520831" cy="1315697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 txBox="1"/>
            <p:nvPr/>
          </p:nvSpPr>
          <p:spPr>
            <a:xfrm>
              <a:off x="2208402" y="2619062"/>
              <a:ext cx="1016763" cy="879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ڕێ نیشاندان بۆ کاری هاوشێوە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956368" y="807431"/>
              <a:ext cx="1520831" cy="1315697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 txBox="1"/>
            <p:nvPr/>
          </p:nvSpPr>
          <p:spPr>
            <a:xfrm>
              <a:off x="2208402" y="1025470"/>
              <a:ext cx="1016763" cy="879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ئینسایکلۆپیدیای فەرموودە</a:t>
              </a:r>
              <a:endParaRPr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443" name="Google Shape;4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6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هەماهەنگی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6"/>
          <p:cNvSpPr txBox="1"/>
          <p:nvPr>
            <p:ph idx="1" type="body"/>
          </p:nvPr>
        </p:nvSpPr>
        <p:spPr>
          <a:xfrm>
            <a:off x="457200" y="685800"/>
            <a:ext cx="8229600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قوتابیانی بەکالۆریۆس دەتوانن پرۆژەکانی خۆیانی پێ تەواوکەن لە هەمان کاتدا لە دروستی ناوەڕۆکی سیستەمەکە وورد ببنەوە.</a:t>
            </a:r>
            <a:endParaRPr sz="2800"/>
          </a:p>
          <a:p>
            <a:pPr indent="-3429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توێژەرانی خوێندنی باڵا لە هەردوو کۆلێژدا دەتوانن هەماهەنگی یەکتر بکەن بۆ بەرەوپێش چوونی لێکۆلینەوەکانی سەر فەرموودەی پیرۆز بە شێوەیەکی سەردەمیانە.</a:t>
            </a:r>
            <a:endParaRPr/>
          </a:p>
          <a:p>
            <a:pPr indent="-3429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دەکرێت یەکەی تایبەت بۆ توێژینەوەکانی فەرموودە تەرخان بکرێت بۆئەوەی مامۆستایانی پسپۆڕ بتوانن هەماهەنگی لەگەڵ یەکدا بکەن و توێژینەوەی خۆیان بڵاو بکەنەوە.</a:t>
            </a:r>
            <a:endParaRPr/>
          </a:p>
          <a:p>
            <a:pPr indent="-1651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pic>
        <p:nvPicPr>
          <p:cNvPr id="446" name="Google Shape;44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6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 txBox="1"/>
          <p:nvPr>
            <p:ph idx="1" type="body"/>
          </p:nvPr>
        </p:nvSpPr>
        <p:spPr>
          <a:xfrm>
            <a:off x="4572000" y="1200151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" sz="5400">
                <a:latin typeface="Arial"/>
                <a:ea typeface="Arial"/>
                <a:cs typeface="Arial"/>
                <a:sym typeface="Arial"/>
              </a:rPr>
              <a:t>زۆر سوپاس </a:t>
            </a:r>
            <a:endParaRPr/>
          </a:p>
          <a:p>
            <a:pPr indent="0" lvl="0" marL="0" rtl="1" algn="ctr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" sz="5400">
                <a:latin typeface="Arial"/>
                <a:ea typeface="Arial"/>
                <a:cs typeface="Arial"/>
                <a:sym typeface="Arial"/>
              </a:rPr>
              <a:t>بۆ گوێگرتنتان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876" y="857250"/>
            <a:ext cx="2576343" cy="336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پێشەکی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57200" y="685800"/>
            <a:ext cx="8229600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ئەم پرۆژەیە ئامانجی ئەوەیە کە خزمەت بە </a:t>
            </a:r>
            <a:r>
              <a:rPr lang="en" sz="2800">
                <a:solidFill>
                  <a:srgbClr val="FF0000"/>
                </a:solidFill>
              </a:rPr>
              <a:t>فەرموودەی(فەرموودەکانی) </a:t>
            </a:r>
            <a:r>
              <a:rPr lang="en" sz="2800"/>
              <a:t>پیرۆزی پێغەمبەرمان (د.خ) بگەیەنێت.</a:t>
            </a:r>
            <a:endParaRPr/>
          </a:p>
          <a:p>
            <a:pPr indent="-3429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دروستکردنی پرۆگرامێک کە توێژەرانی فەرموودە بتوانن بە ئاسانی لەنێو فەرموودەکاندا بگەڕێن</a:t>
            </a:r>
            <a:endParaRPr/>
          </a:p>
          <a:p>
            <a:pPr indent="-3429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دروستکردنی وێبسایتێک وەکو فەرهەنگی گشتگیری فەرموودە بێت.</a:t>
            </a:r>
            <a:endParaRPr/>
          </a:p>
          <a:p>
            <a:pPr indent="-3429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دروستکردنی هەماهەنگی لە نێوان توێژەرانی فەرموودە و توێژەرانی پرۆگرامسازی زانکۆی سەڵاحەددین.</a:t>
            </a:r>
            <a:endParaRPr sz="2800"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بۆ ئەم پرۆژەیە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200" y="685800"/>
            <a:ext cx="8229600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ئەوەی ئێستا لە پرۆگرامەکان و وێبسایتەکان بەردەستە تەنها دۆزینەوەیەکی سادەیە بۆ فەرموودەکان لەنێو پەرتووکەکاندا لە ڕێگای گەڕان بە وشە.</a:t>
            </a:r>
            <a:endParaRPr/>
          </a:p>
          <a:p>
            <a:pPr indent="-3429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ئێمە وەک شارەزایانیی بواری ئەندازیاری کۆمپیوتەر و زانیاری دەبینین کەوا ئامرازەکانی نوێی گەڕان تا ئێستا پڕ بە پێست بۆ فەرموودە و </a:t>
            </a:r>
            <a:r>
              <a:rPr lang="en" sz="2800">
                <a:solidFill>
                  <a:srgbClr val="FF0000"/>
                </a:solidFill>
              </a:rPr>
              <a:t>توێژینەوە</a:t>
            </a:r>
            <a:r>
              <a:rPr lang="en" sz="2800">
                <a:solidFill>
                  <a:srgbClr val="FF0000"/>
                </a:solidFill>
              </a:rPr>
              <a:t>ی(توێژینەوە)</a:t>
            </a:r>
            <a:r>
              <a:rPr lang="en" sz="2800"/>
              <a:t> تیایدا بەکار نەهاتووە.</a:t>
            </a:r>
            <a:endParaRPr/>
          </a:p>
          <a:p>
            <a:pPr indent="-285750" lvl="1" marL="742950" rtl="1" algn="r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🙙"/>
            </a:pPr>
            <a:r>
              <a:rPr lang="en" sz="2400"/>
              <a:t> ئەوەی ئێمە ئاگادارین تا ئێستا خوارزمیەکانی زانیاری بەکارنەهێنراون بۆ دیارکردنی پلەی فەرموودە.</a:t>
            </a:r>
            <a:endParaRPr sz="2400"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50" name="Google Shape;1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ئامانجە سەرەکییەکانی پرۆژە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57200" y="685800"/>
            <a:ext cx="8229600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کۆکردنەوەی هەموو فەرموودەکانی پێغەمبەرمان (د.خ) لە نێو یەک سیستەمدا.</a:t>
            </a:r>
            <a:endParaRPr/>
          </a:p>
          <a:p>
            <a:pPr indent="-514350" lvl="1" marL="91440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acques Francois Shadow"/>
              <a:buAutoNum type="arabicPeriod"/>
            </a:pPr>
            <a:r>
              <a:rPr lang="en" sz="2000"/>
              <a:t>هەموو فەرموودەکان لە خۆ بگرێتەوە.</a:t>
            </a:r>
            <a:endParaRPr/>
          </a:p>
          <a:p>
            <a:pPr indent="-514350" lvl="1" marL="91440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acques Francois Shadow"/>
              <a:buAutoNum type="arabicPeriod"/>
            </a:pPr>
            <a:r>
              <a:rPr lang="en" sz="2000"/>
              <a:t>دەستنیشان کردنی هەموو فەرموودە لێکچوەکان و دووبارەکان لە پەرتووکەکاندا.</a:t>
            </a:r>
            <a:endParaRPr/>
          </a:p>
          <a:p>
            <a:pPr indent="-514350" lvl="1" marL="91440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acques Francois Shadow"/>
              <a:buAutoNum type="arabicPeriod"/>
            </a:pPr>
            <a:r>
              <a:rPr lang="en" sz="2000"/>
              <a:t>دەستنیشان کردنی هەموو ڕاویەکان</a:t>
            </a:r>
            <a:endParaRPr/>
          </a:p>
          <a:p>
            <a:pPr indent="-514350" lvl="1" marL="91440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acques Francois Shadow"/>
              <a:buAutoNum type="arabicPeriod"/>
            </a:pPr>
            <a:r>
              <a:rPr lang="en" sz="2000"/>
              <a:t>دانانی جرح و تعديل لەسەر هەموو ڕاویەکان</a:t>
            </a:r>
            <a:endParaRPr/>
          </a:p>
          <a:p>
            <a:pPr indent="-387350" lvl="1" marL="91440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acques Francois Shadow"/>
              <a:buNone/>
            </a:pPr>
            <a:r>
              <a:t/>
            </a:r>
            <a:endParaRPr sz="2000"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59" name="Google Shape;1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61" name="Google Shape;161;p28"/>
          <p:cNvGrpSpPr/>
          <p:nvPr/>
        </p:nvGrpSpPr>
        <p:grpSpPr>
          <a:xfrm>
            <a:off x="846656" y="2489167"/>
            <a:ext cx="3492964" cy="2778212"/>
            <a:chOff x="895351" y="-135378"/>
            <a:chExt cx="3492964" cy="3704282"/>
          </a:xfrm>
        </p:grpSpPr>
        <p:sp>
          <p:nvSpPr>
            <p:cNvPr id="162" name="Google Shape;162;p28"/>
            <p:cNvSpPr/>
            <p:nvPr/>
          </p:nvSpPr>
          <p:spPr>
            <a:xfrm>
              <a:off x="2195829" y="1497330"/>
              <a:ext cx="1830070" cy="1830070"/>
            </a:xfrm>
            <a:custGeom>
              <a:rect b="b" l="l" r="r" t="t"/>
              <a:pathLst>
                <a:path extrusionOk="0" h="120000" w="120000">
                  <a:moveTo>
                    <a:pt x="86750" y="19133"/>
                  </a:moveTo>
                  <a:lnTo>
                    <a:pt x="92702" y="9886"/>
                  </a:lnTo>
                  <a:lnTo>
                    <a:pt x="101338" y="16706"/>
                  </a:lnTo>
                  <a:lnTo>
                    <a:pt x="98117" y="28109"/>
                  </a:lnTo>
                  <a:lnTo>
                    <a:pt x="98117" y="28109"/>
                  </a:lnTo>
                  <a:cubicBezTo>
                    <a:pt x="102720" y="32983"/>
                    <a:pt x="106220" y="38688"/>
                    <a:pt x="108403" y="44877"/>
                  </a:cubicBezTo>
                  <a:lnTo>
                    <a:pt x="117519" y="44021"/>
                  </a:lnTo>
                  <a:lnTo>
                    <a:pt x="119326" y="53669"/>
                  </a:lnTo>
                  <a:lnTo>
                    <a:pt x="110979" y="58630"/>
                  </a:lnTo>
                  <a:cubicBezTo>
                    <a:pt x="111177" y="65148"/>
                    <a:pt x="109961" y="71636"/>
                    <a:pt x="107407" y="77697"/>
                  </a:cubicBezTo>
                  <a:lnTo>
                    <a:pt x="113369" y="86932"/>
                  </a:lnTo>
                  <a:lnTo>
                    <a:pt x="107959" y="95752"/>
                  </a:lnTo>
                  <a:lnTo>
                    <a:pt x="99988" y="89792"/>
                  </a:lnTo>
                  <a:cubicBezTo>
                    <a:pt x="95688" y="94905"/>
                    <a:pt x="90326" y="99139"/>
                    <a:pt x="84229" y="102237"/>
                  </a:cubicBezTo>
                  <a:lnTo>
                    <a:pt x="84932" y="114386"/>
                  </a:lnTo>
                  <a:lnTo>
                    <a:pt x="74062" y="118110"/>
                  </a:lnTo>
                  <a:lnTo>
                    <a:pt x="70286" y="107014"/>
                  </a:lnTo>
                  <a:lnTo>
                    <a:pt x="70286" y="107014"/>
                  </a:lnTo>
                  <a:cubicBezTo>
                    <a:pt x="63500" y="108329"/>
                    <a:pt x="56500" y="108329"/>
                    <a:pt x="49714" y="107014"/>
                  </a:cubicBezTo>
                  <a:lnTo>
                    <a:pt x="45938" y="118110"/>
                  </a:lnTo>
                  <a:lnTo>
                    <a:pt x="35068" y="114386"/>
                  </a:lnTo>
                  <a:lnTo>
                    <a:pt x="35771" y="102237"/>
                  </a:lnTo>
                  <a:lnTo>
                    <a:pt x="35771" y="102237"/>
                  </a:lnTo>
                  <a:cubicBezTo>
                    <a:pt x="29674" y="99139"/>
                    <a:pt x="24312" y="94905"/>
                    <a:pt x="20012" y="89792"/>
                  </a:cubicBezTo>
                  <a:lnTo>
                    <a:pt x="12041" y="95752"/>
                  </a:lnTo>
                  <a:lnTo>
                    <a:pt x="6631" y="86932"/>
                  </a:lnTo>
                  <a:lnTo>
                    <a:pt x="12593" y="77697"/>
                  </a:lnTo>
                  <a:lnTo>
                    <a:pt x="12593" y="77697"/>
                  </a:lnTo>
                  <a:cubicBezTo>
                    <a:pt x="10039" y="71636"/>
                    <a:pt x="8823" y="65148"/>
                    <a:pt x="9021" y="58630"/>
                  </a:cubicBezTo>
                  <a:lnTo>
                    <a:pt x="674" y="53669"/>
                  </a:lnTo>
                  <a:lnTo>
                    <a:pt x="2481" y="44021"/>
                  </a:lnTo>
                  <a:lnTo>
                    <a:pt x="11597" y="44877"/>
                  </a:lnTo>
                  <a:cubicBezTo>
                    <a:pt x="13780" y="38688"/>
                    <a:pt x="17280" y="32983"/>
                    <a:pt x="21883" y="28109"/>
                  </a:cubicBezTo>
                  <a:lnTo>
                    <a:pt x="18662" y="16706"/>
                  </a:lnTo>
                  <a:lnTo>
                    <a:pt x="27298" y="9886"/>
                  </a:lnTo>
                  <a:lnTo>
                    <a:pt x="33250" y="19133"/>
                  </a:lnTo>
                  <a:lnTo>
                    <a:pt x="33250" y="19133"/>
                  </a:lnTo>
                  <a:cubicBezTo>
                    <a:pt x="39149" y="15712"/>
                    <a:pt x="45726" y="13459"/>
                    <a:pt x="52581" y="12511"/>
                  </a:cubicBezTo>
                  <a:lnTo>
                    <a:pt x="54168" y="511"/>
                  </a:lnTo>
                  <a:lnTo>
                    <a:pt x="65832" y="511"/>
                  </a:lnTo>
                  <a:lnTo>
                    <a:pt x="67419" y="12511"/>
                  </a:lnTo>
                  <a:cubicBezTo>
                    <a:pt x="74274" y="13459"/>
                    <a:pt x="80851" y="15712"/>
                    <a:pt x="86750" y="19133"/>
                  </a:cubicBezTo>
                  <a:close/>
                </a:path>
              </a:pathLst>
            </a:custGeom>
            <a:solidFill>
              <a:srgbClr val="BF504D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2563754" y="1926015"/>
              <a:ext cx="1094220" cy="940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0" lIns="1250" spcFirstLastPara="1" rIns="1250" wrap="square" tIns="1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</a:t>
              </a:r>
              <a:r>
                <a:rPr b="0" i="0" lang="en" sz="2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فەرموودە</a:t>
              </a:r>
              <a:endParaRPr b="0" i="0" sz="2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1131061" y="1064768"/>
              <a:ext cx="1330960" cy="1330960"/>
            </a:xfrm>
            <a:custGeom>
              <a:rect b="b" l="l" r="r" t="t"/>
              <a:pathLst>
                <a:path extrusionOk="0" h="120000" w="120000">
                  <a:moveTo>
                    <a:pt x="92981" y="30393"/>
                  </a:moveTo>
                  <a:lnTo>
                    <a:pt x="105314" y="21937"/>
                  </a:lnTo>
                  <a:lnTo>
                    <a:pt x="113095" y="34109"/>
                  </a:lnTo>
                  <a:lnTo>
                    <a:pt x="104878" y="49005"/>
                  </a:lnTo>
                  <a:lnTo>
                    <a:pt x="104878" y="49005"/>
                  </a:lnTo>
                  <a:cubicBezTo>
                    <a:pt x="107041" y="56205"/>
                    <a:pt x="107041" y="63795"/>
                    <a:pt x="104878" y="70995"/>
                  </a:cubicBezTo>
                  <a:lnTo>
                    <a:pt x="113095" y="85891"/>
                  </a:lnTo>
                  <a:lnTo>
                    <a:pt x="105314" y="98063"/>
                  </a:lnTo>
                  <a:lnTo>
                    <a:pt x="92981" y="89607"/>
                  </a:lnTo>
                  <a:cubicBezTo>
                    <a:pt x="87159" y="94898"/>
                    <a:pt x="79881" y="98693"/>
                    <a:pt x="71897" y="100602"/>
                  </a:cubicBezTo>
                  <a:lnTo>
                    <a:pt x="68724" y="118602"/>
                  </a:lnTo>
                  <a:lnTo>
                    <a:pt x="51276" y="118602"/>
                  </a:lnTo>
                  <a:lnTo>
                    <a:pt x="48103" y="100602"/>
                  </a:lnTo>
                  <a:cubicBezTo>
                    <a:pt x="40119" y="98693"/>
                    <a:pt x="32841" y="94898"/>
                    <a:pt x="27019" y="89607"/>
                  </a:cubicBezTo>
                  <a:lnTo>
                    <a:pt x="14686" y="98063"/>
                  </a:lnTo>
                  <a:lnTo>
                    <a:pt x="6905" y="85891"/>
                  </a:lnTo>
                  <a:lnTo>
                    <a:pt x="15122" y="70995"/>
                  </a:lnTo>
                  <a:lnTo>
                    <a:pt x="15122" y="70995"/>
                  </a:lnTo>
                  <a:cubicBezTo>
                    <a:pt x="12959" y="63795"/>
                    <a:pt x="12959" y="56205"/>
                    <a:pt x="15122" y="49005"/>
                  </a:cubicBezTo>
                  <a:lnTo>
                    <a:pt x="6905" y="34109"/>
                  </a:lnTo>
                  <a:lnTo>
                    <a:pt x="14686" y="21937"/>
                  </a:lnTo>
                  <a:lnTo>
                    <a:pt x="27019" y="30393"/>
                  </a:lnTo>
                  <a:lnTo>
                    <a:pt x="27019" y="30393"/>
                  </a:lnTo>
                  <a:cubicBezTo>
                    <a:pt x="32841" y="25102"/>
                    <a:pt x="40119" y="21307"/>
                    <a:pt x="48103" y="19398"/>
                  </a:cubicBezTo>
                  <a:lnTo>
                    <a:pt x="51276" y="1398"/>
                  </a:lnTo>
                  <a:lnTo>
                    <a:pt x="68724" y="1398"/>
                  </a:lnTo>
                  <a:lnTo>
                    <a:pt x="71897" y="19398"/>
                  </a:lnTo>
                  <a:lnTo>
                    <a:pt x="71897" y="19398"/>
                  </a:lnTo>
                  <a:cubicBezTo>
                    <a:pt x="79881" y="21307"/>
                    <a:pt x="87159" y="25102"/>
                    <a:pt x="92981" y="3039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 txBox="1"/>
            <p:nvPr/>
          </p:nvSpPr>
          <p:spPr>
            <a:xfrm>
              <a:off x="1466134" y="1401866"/>
              <a:ext cx="660814" cy="6567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0" lIns="1250" spcFirstLastPara="1" rIns="1250" wrap="square" tIns="1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</a:t>
              </a:r>
              <a:r>
                <a:rPr b="0" i="0" lang="en" sz="23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ڕاوی</a:t>
              </a:r>
              <a:endParaRPr b="0" i="0" sz="23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 rot="-900000">
              <a:off x="1876535" y="146541"/>
              <a:ext cx="1304069" cy="1304069"/>
            </a:xfrm>
            <a:custGeom>
              <a:rect b="b" l="l" r="r" t="t"/>
              <a:pathLst>
                <a:path extrusionOk="0" h="120000" w="120000">
                  <a:moveTo>
                    <a:pt x="92588" y="30393"/>
                  </a:moveTo>
                  <a:lnTo>
                    <a:pt x="105593" y="22363"/>
                  </a:lnTo>
                  <a:lnTo>
                    <a:pt x="113193" y="34395"/>
                  </a:lnTo>
                  <a:lnTo>
                    <a:pt x="104343" y="49005"/>
                  </a:lnTo>
                  <a:cubicBezTo>
                    <a:pt x="106479" y="56205"/>
                    <a:pt x="106479" y="63795"/>
                    <a:pt x="104343" y="70995"/>
                  </a:cubicBezTo>
                  <a:lnTo>
                    <a:pt x="113193" y="85605"/>
                  </a:lnTo>
                  <a:lnTo>
                    <a:pt x="105593" y="97637"/>
                  </a:lnTo>
                  <a:lnTo>
                    <a:pt x="92588" y="89607"/>
                  </a:lnTo>
                  <a:cubicBezTo>
                    <a:pt x="86835" y="94898"/>
                    <a:pt x="79644" y="98693"/>
                    <a:pt x="71755" y="100602"/>
                  </a:cubicBezTo>
                  <a:lnTo>
                    <a:pt x="68451" y="118602"/>
                  </a:lnTo>
                  <a:lnTo>
                    <a:pt x="51549" y="118602"/>
                  </a:lnTo>
                  <a:lnTo>
                    <a:pt x="48245" y="100602"/>
                  </a:lnTo>
                  <a:lnTo>
                    <a:pt x="48245" y="100602"/>
                  </a:lnTo>
                  <a:cubicBezTo>
                    <a:pt x="40356" y="98693"/>
                    <a:pt x="33165" y="94898"/>
                    <a:pt x="27412" y="89607"/>
                  </a:cubicBezTo>
                  <a:lnTo>
                    <a:pt x="14407" y="97637"/>
                  </a:lnTo>
                  <a:lnTo>
                    <a:pt x="6807" y="85605"/>
                  </a:lnTo>
                  <a:lnTo>
                    <a:pt x="15657" y="70995"/>
                  </a:lnTo>
                  <a:lnTo>
                    <a:pt x="15657" y="70995"/>
                  </a:lnTo>
                  <a:cubicBezTo>
                    <a:pt x="13521" y="63795"/>
                    <a:pt x="13521" y="56205"/>
                    <a:pt x="15657" y="49005"/>
                  </a:cubicBezTo>
                  <a:lnTo>
                    <a:pt x="6807" y="34395"/>
                  </a:lnTo>
                  <a:lnTo>
                    <a:pt x="14407" y="22363"/>
                  </a:lnTo>
                  <a:lnTo>
                    <a:pt x="27412" y="30393"/>
                  </a:lnTo>
                  <a:lnTo>
                    <a:pt x="27412" y="30393"/>
                  </a:lnTo>
                  <a:cubicBezTo>
                    <a:pt x="33165" y="25102"/>
                    <a:pt x="40356" y="21307"/>
                    <a:pt x="48245" y="19398"/>
                  </a:cubicBezTo>
                  <a:lnTo>
                    <a:pt x="51549" y="1398"/>
                  </a:lnTo>
                  <a:lnTo>
                    <a:pt x="68451" y="1398"/>
                  </a:lnTo>
                  <a:lnTo>
                    <a:pt x="71755" y="19398"/>
                  </a:lnTo>
                  <a:lnTo>
                    <a:pt x="71755" y="19398"/>
                  </a:lnTo>
                  <a:cubicBezTo>
                    <a:pt x="79644" y="21307"/>
                    <a:pt x="86835" y="25102"/>
                    <a:pt x="92588" y="3039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2162556" y="432562"/>
              <a:ext cx="732028" cy="732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7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جرح</a:t>
              </a:r>
              <a:endParaRPr b="0" i="0" sz="27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045826" y="1226415"/>
              <a:ext cx="2342489" cy="2342489"/>
            </a:xfrm>
            <a:custGeom>
              <a:rect b="b" l="l" r="r" t="t"/>
              <a:pathLst>
                <a:path extrusionOk="0" h="120000" w="120000">
                  <a:moveTo>
                    <a:pt x="56513" y="3855"/>
                  </a:moveTo>
                  <a:lnTo>
                    <a:pt x="56513" y="3855"/>
                  </a:lnTo>
                  <a:cubicBezTo>
                    <a:pt x="81225" y="2370"/>
                    <a:pt x="104103" y="16696"/>
                    <a:pt x="113193" y="39347"/>
                  </a:cubicBezTo>
                  <a:cubicBezTo>
                    <a:pt x="122283" y="61999"/>
                    <a:pt x="115522" y="87832"/>
                    <a:pt x="96441" y="103350"/>
                  </a:cubicBezTo>
                  <a:lnTo>
                    <a:pt x="98359" y="106045"/>
                  </a:lnTo>
                  <a:lnTo>
                    <a:pt x="91292" y="103975"/>
                  </a:lnTo>
                  <a:lnTo>
                    <a:pt x="91583" y="96523"/>
                  </a:lnTo>
                  <a:lnTo>
                    <a:pt x="93499" y="99215"/>
                  </a:lnTo>
                  <a:cubicBezTo>
                    <a:pt x="111297" y="85327"/>
                    <a:pt x="117697" y="62057"/>
                    <a:pt x="109346" y="41600"/>
                  </a:cubicBezTo>
                  <a:cubicBezTo>
                    <a:pt x="100995" y="21142"/>
                    <a:pt x="79797" y="8163"/>
                    <a:pt x="56861" y="9464"/>
                  </a:cubicBezTo>
                  <a:close/>
                </a:path>
              </a:pathLst>
            </a:custGeom>
            <a:solidFill>
              <a:srgbClr val="BF504D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895351" y="773997"/>
              <a:ext cx="1701965" cy="1701965"/>
            </a:xfrm>
            <a:custGeom>
              <a:rect b="b" l="l" r="r" t="t"/>
              <a:pathLst>
                <a:path extrusionOk="0" h="120000" w="120000">
                  <a:moveTo>
                    <a:pt x="43548" y="7570"/>
                  </a:moveTo>
                  <a:lnTo>
                    <a:pt x="45821" y="14812"/>
                  </a:lnTo>
                  <a:lnTo>
                    <a:pt x="45821" y="14812"/>
                  </a:lnTo>
                  <a:cubicBezTo>
                    <a:pt x="22259" y="21288"/>
                    <a:pt x="7132" y="42734"/>
                    <a:pt x="10029" y="65557"/>
                  </a:cubicBezTo>
                  <a:lnTo>
                    <a:pt x="13811" y="64453"/>
                  </a:lnTo>
                  <a:lnTo>
                    <a:pt x="9087" y="74861"/>
                  </a:lnTo>
                  <a:lnTo>
                    <a:pt x="576" y="68316"/>
                  </a:lnTo>
                  <a:lnTo>
                    <a:pt x="4358" y="67212"/>
                  </a:lnTo>
                  <a:cubicBezTo>
                    <a:pt x="751" y="40646"/>
                    <a:pt x="17324" y="15424"/>
                    <a:pt x="43548" y="75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1574890" y="-135378"/>
              <a:ext cx="1835061" cy="1835061"/>
            </a:xfrm>
            <a:custGeom>
              <a:rect b="b" l="l" r="r" t="t"/>
              <a:pathLst>
                <a:path extrusionOk="0" h="120000" w="120000">
                  <a:moveTo>
                    <a:pt x="3965" y="66357"/>
                  </a:moveTo>
                  <a:lnTo>
                    <a:pt x="3965" y="66357"/>
                  </a:lnTo>
                  <a:cubicBezTo>
                    <a:pt x="1738" y="47551"/>
                    <a:pt x="9510" y="28941"/>
                    <a:pt x="24557" y="17046"/>
                  </a:cubicBezTo>
                  <a:lnTo>
                    <a:pt x="22191" y="13485"/>
                  </a:lnTo>
                  <a:lnTo>
                    <a:pt x="31094" y="16489"/>
                  </a:lnTo>
                  <a:lnTo>
                    <a:pt x="30523" y="26027"/>
                  </a:lnTo>
                  <a:lnTo>
                    <a:pt x="28159" y="22468"/>
                  </a:lnTo>
                  <a:lnTo>
                    <a:pt x="28159" y="22468"/>
                  </a:lnTo>
                  <a:cubicBezTo>
                    <a:pt x="14346" y="32852"/>
                    <a:pt x="7227" y="49226"/>
                    <a:pt x="9342" y="65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ئامانجە سەرەکییەکانی پرۆژە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57200" y="685800"/>
            <a:ext cx="8229600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دەرخستنی هەموو ڕێگاکانی (طريق) بۆ هەر فەرموودەیەک.</a:t>
            </a:r>
            <a:endParaRPr sz="2800"/>
          </a:p>
          <a:p>
            <a:pPr indent="-387350" lvl="1" marL="91440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acques Francois Shadow"/>
              <a:buNone/>
            </a:pPr>
            <a:r>
              <a:t/>
            </a:r>
            <a:endParaRPr sz="2000"/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See the source image" id="180" name="Google Shape;18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3800" y="2314575"/>
            <a:ext cx="1228224" cy="1050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9"/>
          <p:cNvCxnSpPr/>
          <p:nvPr/>
        </p:nvCxnSpPr>
        <p:spPr>
          <a:xfrm flipH="1">
            <a:off x="5181601" y="2800350"/>
            <a:ext cx="761999" cy="3929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See the source image" id="182" name="Google Shape;182;p29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ee the source image" id="183" name="Google Shape;18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9000" y="2496741"/>
            <a:ext cx="266033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9"/>
          <p:cNvCxnSpPr/>
          <p:nvPr/>
        </p:nvCxnSpPr>
        <p:spPr>
          <a:xfrm flipH="1">
            <a:off x="6440754" y="2751534"/>
            <a:ext cx="761999" cy="3929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See the source image" id="185" name="Google Shape;18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7900" y="2477096"/>
            <a:ext cx="266033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86" name="Google Shape;18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6921" y="1996054"/>
            <a:ext cx="266033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87" name="Google Shape;18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7901" y="2882505"/>
            <a:ext cx="333375" cy="320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9"/>
          <p:cNvCxnSpPr/>
          <p:nvPr/>
        </p:nvCxnSpPr>
        <p:spPr>
          <a:xfrm>
            <a:off x="3276600" y="2338954"/>
            <a:ext cx="685801" cy="2327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See the source image" id="189" name="Google Shape;189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09800" y="1400175"/>
            <a:ext cx="266033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9"/>
          <p:cNvCxnSpPr/>
          <p:nvPr/>
        </p:nvCxnSpPr>
        <p:spPr>
          <a:xfrm>
            <a:off x="2483959" y="1839798"/>
            <a:ext cx="259241" cy="27475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See the source image" id="191" name="Google Shape;19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98650" y="2347288"/>
            <a:ext cx="266033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9"/>
          <p:cNvCxnSpPr/>
          <p:nvPr/>
        </p:nvCxnSpPr>
        <p:spPr>
          <a:xfrm flipH="1" rot="10800000">
            <a:off x="2368329" y="2338955"/>
            <a:ext cx="361282" cy="22236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See the source image" id="193" name="Google Shape;19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2842" y="1835830"/>
            <a:ext cx="333375" cy="320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9"/>
          <p:cNvCxnSpPr/>
          <p:nvPr/>
        </p:nvCxnSpPr>
        <p:spPr>
          <a:xfrm flipH="1" rot="2179811">
            <a:off x="4857586" y="3377293"/>
            <a:ext cx="675371" cy="4617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See the source image" id="195" name="Google Shape;19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54042">
            <a:off x="5580782" y="3427060"/>
            <a:ext cx="266033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9"/>
          <p:cNvCxnSpPr/>
          <p:nvPr/>
        </p:nvCxnSpPr>
        <p:spPr>
          <a:xfrm flipH="1" rot="2179811">
            <a:off x="5802228" y="4003601"/>
            <a:ext cx="675371" cy="4617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See the source image" id="197" name="Google Shape;19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5076" y="4126573"/>
            <a:ext cx="266033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198" name="Google Shape;19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79211" y="4559923"/>
            <a:ext cx="333375" cy="320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9"/>
          <p:cNvCxnSpPr/>
          <p:nvPr/>
        </p:nvCxnSpPr>
        <p:spPr>
          <a:xfrm flipH="1" rot="10800000">
            <a:off x="5195365" y="3812604"/>
            <a:ext cx="340587" cy="60448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See the source image" id="200" name="Google Shape;20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1877" y="4263627"/>
            <a:ext cx="266033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ئامانجە سەرەکییەکانی پرۆژە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57200" y="685800"/>
            <a:ext cx="8229600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</a:t>
            </a:r>
            <a:r>
              <a:rPr lang="en" sz="2800">
                <a:solidFill>
                  <a:srgbClr val="FF0000"/>
                </a:solidFill>
              </a:rPr>
              <a:t>بەکار هێنانی(</a:t>
            </a:r>
            <a:r>
              <a:rPr lang="en" sz="2800">
                <a:solidFill>
                  <a:srgbClr val="FF0000"/>
                </a:solidFill>
              </a:rPr>
              <a:t>بەکارهێنانی</a:t>
            </a:r>
            <a:r>
              <a:rPr lang="en" sz="2800">
                <a:solidFill>
                  <a:srgbClr val="FF0000"/>
                </a:solidFill>
              </a:rPr>
              <a:t>)</a:t>
            </a:r>
            <a:r>
              <a:rPr lang="en" sz="2800"/>
              <a:t> بیردۆزەکانی تۆڕ (Graph Theory) بۆ هەڵسەنگاندنی فەرموودەکان.</a:t>
            </a:r>
            <a:endParaRPr sz="2800"/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descr="See the source image" id="210" name="Google Shape;210;p30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ee the source image" id="211" name="Google Shape;21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1564422"/>
            <a:ext cx="5429250" cy="299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ئامانجە سەرەکییەکانی پرۆژە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457200" y="685800"/>
            <a:ext cx="8229600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ڕێزبەندی کردنی فەرموودەکان بەپێی هەڵسەنگاندنی نوێ. وە ڕێزبەندی کردنی هەموو فەرموودە لێکچوەکان.</a:t>
            </a:r>
            <a:endParaRPr sz="2800"/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descr="See the source image" id="221" name="Google Shape;221;p31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222" name="Google Shape;222;p31"/>
          <p:cNvGraphicFramePr/>
          <p:nvPr/>
        </p:nvGraphicFramePr>
        <p:xfrm>
          <a:off x="12954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{397EAF07-56BE-43D0-B937-2CF8B0F9196D}</a:tableStyleId>
              </a:tblPr>
              <a:tblGrid>
                <a:gridCol w="1326025"/>
                <a:gridCol w="1326025"/>
                <a:gridCol w="1326025"/>
                <a:gridCol w="1326025"/>
                <a:gridCol w="13260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فەرموودە ١-د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فەرموودە ١-ج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فەرموودە ١-ب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فەرموودە ١-أ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٢-أ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٤-ج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٣-ب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٣-أ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٤-أ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٥-أ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٦-ح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٦-د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٦-ج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٦-ب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٦-أ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٧-ب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٧-أ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٨-أ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٩-أ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١٠-أ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" sz="1400" u="none" cap="none" strike="noStrike"/>
                        <a:t>فەرموودە ١١-أ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ئامانجە سەرەکییەکانی پرۆژە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457200" y="685800"/>
            <a:ext cx="8229600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بەکارهێنانی چەمک بۆ گەڕان لەبری وشە بە بەکارهێنانی خوارزمیەی هەگبەی وشە.</a:t>
            </a:r>
            <a:endParaRPr/>
          </a:p>
          <a:p>
            <a:pPr indent="-1651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descr="See the source image" id="232" name="Google Shape;232;p32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233" name="Google Shape;233;p32"/>
          <p:cNvGrpSpPr/>
          <p:nvPr/>
        </p:nvGrpSpPr>
        <p:grpSpPr>
          <a:xfrm>
            <a:off x="938457" y="1706621"/>
            <a:ext cx="2740398" cy="2284968"/>
            <a:chOff x="572900" y="687"/>
            <a:chExt cx="2740398" cy="3046624"/>
          </a:xfrm>
        </p:grpSpPr>
        <p:sp>
          <p:nvSpPr>
            <p:cNvPr id="234" name="Google Shape;234;p32"/>
            <p:cNvSpPr/>
            <p:nvPr/>
          </p:nvSpPr>
          <p:spPr>
            <a:xfrm>
              <a:off x="1562639" y="687"/>
              <a:ext cx="760920" cy="76092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 txBox="1"/>
            <p:nvPr/>
          </p:nvSpPr>
          <p:spPr>
            <a:xfrm>
              <a:off x="1674073" y="112121"/>
              <a:ext cx="538052" cy="538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الاخلاق</a:t>
              </a:r>
              <a:endParaRPr sz="15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 rot="1800000">
              <a:off x="2331796" y="535590"/>
              <a:ext cx="202423" cy="25681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 txBox="1"/>
            <p:nvPr/>
          </p:nvSpPr>
          <p:spPr>
            <a:xfrm rot="1800000">
              <a:off x="2335864" y="571770"/>
              <a:ext cx="141696" cy="154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2552378" y="572113"/>
              <a:ext cx="760920" cy="76092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 txBox="1"/>
            <p:nvPr/>
          </p:nvSpPr>
          <p:spPr>
            <a:xfrm>
              <a:off x="2663812" y="683547"/>
              <a:ext cx="538052" cy="538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التواضع</a:t>
              </a:r>
              <a:endParaRPr sz="15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 rot="5400000">
              <a:off x="2831627" y="1389865"/>
              <a:ext cx="202423" cy="25681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 txBox="1"/>
            <p:nvPr/>
          </p:nvSpPr>
          <p:spPr>
            <a:xfrm rot="5400000">
              <a:off x="2861991" y="1410864"/>
              <a:ext cx="141696" cy="154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2552378" y="1714965"/>
              <a:ext cx="760920" cy="76092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2663812" y="1826399"/>
              <a:ext cx="538052" cy="538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الحياء</a:t>
              </a:r>
              <a:endParaRPr sz="15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 rot="9000000">
              <a:off x="2341719" y="2249869"/>
              <a:ext cx="202423" cy="25681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 txBox="1"/>
            <p:nvPr/>
          </p:nvSpPr>
          <p:spPr>
            <a:xfrm rot="-1800000">
              <a:off x="2398378" y="2286049"/>
              <a:ext cx="141696" cy="154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1562639" y="2286391"/>
              <a:ext cx="760920" cy="76092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 txBox="1"/>
            <p:nvPr/>
          </p:nvSpPr>
          <p:spPr>
            <a:xfrm>
              <a:off x="1674073" y="2397825"/>
              <a:ext cx="538052" cy="538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النبل</a:t>
              </a:r>
              <a:endParaRPr sz="15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 rot="-9000000">
              <a:off x="1351980" y="2255598"/>
              <a:ext cx="202423" cy="25681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 txBox="1"/>
            <p:nvPr/>
          </p:nvSpPr>
          <p:spPr>
            <a:xfrm rot="1800000">
              <a:off x="1408639" y="2322142"/>
              <a:ext cx="141696" cy="154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572900" y="1714965"/>
              <a:ext cx="760920" cy="76092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 txBox="1"/>
            <p:nvPr/>
          </p:nvSpPr>
          <p:spPr>
            <a:xfrm>
              <a:off x="684334" y="1826399"/>
              <a:ext cx="538052" cy="538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الايثار</a:t>
              </a:r>
              <a:endParaRPr sz="15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 rot="-5400000">
              <a:off x="852149" y="1401323"/>
              <a:ext cx="202423" cy="25681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 txBox="1"/>
            <p:nvPr/>
          </p:nvSpPr>
          <p:spPr>
            <a:xfrm rot="-5400000">
              <a:off x="882513" y="1483049"/>
              <a:ext cx="141696" cy="154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572900" y="572113"/>
              <a:ext cx="760920" cy="76092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 txBox="1"/>
            <p:nvPr/>
          </p:nvSpPr>
          <p:spPr>
            <a:xfrm>
              <a:off x="684334" y="683547"/>
              <a:ext cx="538052" cy="538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الكرم</a:t>
              </a:r>
              <a:endParaRPr sz="15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 rot="-1800000">
              <a:off x="1342057" y="541319"/>
              <a:ext cx="202423" cy="25681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 txBox="1"/>
            <p:nvPr/>
          </p:nvSpPr>
          <p:spPr>
            <a:xfrm rot="-1800000">
              <a:off x="1346125" y="607863"/>
              <a:ext cx="141696" cy="154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258" name="Google Shape;258;p32"/>
          <p:cNvGrpSpPr/>
          <p:nvPr/>
        </p:nvGrpSpPr>
        <p:grpSpPr>
          <a:xfrm>
            <a:off x="4584582" y="1715790"/>
            <a:ext cx="3157048" cy="2285681"/>
            <a:chOff x="364575" y="212"/>
            <a:chExt cx="3157048" cy="3047575"/>
          </a:xfrm>
        </p:grpSpPr>
        <p:sp>
          <p:nvSpPr>
            <p:cNvPr id="259" name="Google Shape;259;p32"/>
            <p:cNvSpPr/>
            <p:nvPr/>
          </p:nvSpPr>
          <p:spPr>
            <a:xfrm>
              <a:off x="1482942" y="212"/>
              <a:ext cx="920315" cy="920315"/>
            </a:xfrm>
            <a:prstGeom prst="ellipse">
              <a:avLst/>
            </a:prstGeom>
            <a:solidFill>
              <a:srgbClr val="C4BD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 txBox="1"/>
            <p:nvPr/>
          </p:nvSpPr>
          <p:spPr>
            <a:xfrm>
              <a:off x="1617719" y="134989"/>
              <a:ext cx="650761" cy="650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تقوی</a:t>
              </a:r>
              <a:endParaRPr sz="2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 rot="2160000">
              <a:off x="2374229" y="707263"/>
              <a:ext cx="244892" cy="31060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 txBox="1"/>
            <p:nvPr/>
          </p:nvSpPr>
          <p:spPr>
            <a:xfrm rot="2160000">
              <a:off x="2381245" y="747792"/>
              <a:ext cx="171424" cy="186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2601308" y="812753"/>
              <a:ext cx="920315" cy="920315"/>
            </a:xfrm>
            <a:prstGeom prst="ellipse">
              <a:avLst/>
            </a:prstGeom>
            <a:solidFill>
              <a:srgbClr val="C4BD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2736085" y="947530"/>
              <a:ext cx="650761" cy="650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ایمان</a:t>
              </a:r>
              <a:endParaRPr sz="2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 rot="6480000">
              <a:off x="2727573" y="1768375"/>
              <a:ext cx="244892" cy="31060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 txBox="1"/>
            <p:nvPr/>
          </p:nvSpPr>
          <p:spPr>
            <a:xfrm rot="-4320000">
              <a:off x="2775658" y="1795560"/>
              <a:ext cx="171424" cy="186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2174130" y="2127472"/>
              <a:ext cx="920315" cy="920315"/>
            </a:xfrm>
            <a:prstGeom prst="ellipse">
              <a:avLst/>
            </a:prstGeom>
            <a:solidFill>
              <a:srgbClr val="C4BD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2308907" y="2262249"/>
              <a:ext cx="650761" cy="650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خشية</a:t>
              </a:r>
              <a:endParaRPr sz="2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 rot="10800000">
              <a:off x="1827584" y="2432326"/>
              <a:ext cx="244892" cy="31060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 txBox="1"/>
            <p:nvPr/>
          </p:nvSpPr>
          <p:spPr>
            <a:xfrm>
              <a:off x="1901052" y="2494447"/>
              <a:ext cx="171424" cy="186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91753" y="2127472"/>
              <a:ext cx="920315" cy="920315"/>
            </a:xfrm>
            <a:prstGeom prst="ellipse">
              <a:avLst/>
            </a:prstGeom>
            <a:solidFill>
              <a:srgbClr val="C4BD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 txBox="1"/>
            <p:nvPr/>
          </p:nvSpPr>
          <p:spPr>
            <a:xfrm>
              <a:off x="926530" y="2262249"/>
              <a:ext cx="650761" cy="650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حب الله</a:t>
              </a:r>
              <a:endParaRPr sz="2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 rot="-6480000">
              <a:off x="918017" y="1781558"/>
              <a:ext cx="244892" cy="31060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 txBox="1"/>
            <p:nvPr/>
          </p:nvSpPr>
          <p:spPr>
            <a:xfrm rot="4320000">
              <a:off x="966102" y="1878615"/>
              <a:ext cx="171424" cy="186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364575" y="812753"/>
              <a:ext cx="920315" cy="920315"/>
            </a:xfrm>
            <a:prstGeom prst="ellipse">
              <a:avLst/>
            </a:prstGeom>
            <a:solidFill>
              <a:srgbClr val="C4BD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 txBox="1"/>
            <p:nvPr/>
          </p:nvSpPr>
          <p:spPr>
            <a:xfrm>
              <a:off x="499352" y="947530"/>
              <a:ext cx="650761" cy="650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يقين</a:t>
              </a:r>
              <a:endParaRPr sz="22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 rot="-2160000">
              <a:off x="1255863" y="715411"/>
              <a:ext cx="244892" cy="31060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 txBox="1"/>
            <p:nvPr/>
          </p:nvSpPr>
          <p:spPr>
            <a:xfrm rot="-2160000">
              <a:off x="1262879" y="799124"/>
              <a:ext cx="171424" cy="186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e the source image" id="283" name="Google Shape;2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84843">
            <a:off x="12200" y="4212166"/>
            <a:ext cx="1062568" cy="106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ئامانجە سەرەکییەکانی پرۆژە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457200" y="685800"/>
            <a:ext cx="8229600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🙙"/>
            </a:pPr>
            <a:r>
              <a:rPr lang="en" sz="2800"/>
              <a:t> بەکارهێنانی نیشانە (tag)  بۆ جیاکردنەوەی بابەت و کات</a:t>
            </a:r>
            <a:endParaRPr sz="2800"/>
          </a:p>
          <a:p>
            <a:pPr indent="-165100" lvl="0" marL="342900" rtl="1" algn="r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pic>
        <p:nvPicPr>
          <p:cNvPr id="286" name="Google Shape;28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57" y="0"/>
            <a:ext cx="57963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242531" y="4606527"/>
            <a:ext cx="604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Anton"/>
                <a:ea typeface="Anton"/>
                <a:cs typeface="Anton"/>
                <a:sym typeface="Anton"/>
              </a:rPr>
              <a:t>‹#›</a:t>
            </a:fld>
            <a:endParaRPr sz="2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descr="See the source image" id="288" name="Google Shape;288;p33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289" name="Google Shape;289;p33"/>
          <p:cNvGrpSpPr/>
          <p:nvPr/>
        </p:nvGrpSpPr>
        <p:grpSpPr>
          <a:xfrm>
            <a:off x="236630" y="3489350"/>
            <a:ext cx="8676227" cy="386047"/>
            <a:chOff x="2543" y="0"/>
            <a:chExt cx="8676227" cy="514730"/>
          </a:xfrm>
        </p:grpSpPr>
        <p:sp>
          <p:nvSpPr>
            <p:cNvPr id="290" name="Google Shape;290;p33"/>
            <p:cNvSpPr/>
            <p:nvPr/>
          </p:nvSpPr>
          <p:spPr>
            <a:xfrm>
              <a:off x="2543" y="0"/>
              <a:ext cx="3098652" cy="51473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259908" y="0"/>
              <a:ext cx="2583922" cy="51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325" lIns="124000" spcFirstLastPara="1" rIns="41325" wrap="square" tIns="41325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قبل البعثة</a:t>
              </a:r>
              <a:endParaRPr sz="31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2791330" y="0"/>
              <a:ext cx="3098652" cy="51473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 txBox="1"/>
            <p:nvPr/>
          </p:nvSpPr>
          <p:spPr>
            <a:xfrm>
              <a:off x="3048695" y="0"/>
              <a:ext cx="2583922" cy="51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325" lIns="124000" spcFirstLastPara="1" rIns="41325" wrap="square" tIns="41325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قبل الهجرة</a:t>
              </a:r>
              <a:endParaRPr sz="31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580118" y="0"/>
              <a:ext cx="3098652" cy="51473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 txBox="1"/>
            <p:nvPr/>
          </p:nvSpPr>
          <p:spPr>
            <a:xfrm>
              <a:off x="5837483" y="0"/>
              <a:ext cx="2583922" cy="51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325" lIns="124000" spcFirstLastPara="1" rIns="41325" wrap="square" tIns="41325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بعد الهجرة</a:t>
              </a:r>
              <a:endParaRPr sz="31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296" name="Google Shape;296;p33"/>
          <p:cNvGrpSpPr/>
          <p:nvPr/>
        </p:nvGrpSpPr>
        <p:grpSpPr>
          <a:xfrm>
            <a:off x="2057400" y="1828953"/>
            <a:ext cx="6246050" cy="1257074"/>
            <a:chOff x="0" y="204"/>
            <a:chExt cx="6246050" cy="1676099"/>
          </a:xfrm>
        </p:grpSpPr>
        <p:sp>
          <p:nvSpPr>
            <p:cNvPr id="297" name="Google Shape;297;p33"/>
            <p:cNvSpPr/>
            <p:nvPr/>
          </p:nvSpPr>
          <p:spPr>
            <a:xfrm>
              <a:off x="0" y="917547"/>
              <a:ext cx="1412602" cy="758756"/>
            </a:xfrm>
            <a:prstGeom prst="roundRect">
              <a:avLst>
                <a:gd fmla="val 10000" name="adj"/>
              </a:avLst>
            </a:prstGeom>
            <a:solidFill>
              <a:srgbClr val="BF504D">
                <a:alpha val="800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 txBox="1"/>
            <p:nvPr/>
          </p:nvSpPr>
          <p:spPr>
            <a:xfrm>
              <a:off x="22223" y="939770"/>
              <a:ext cx="1368156" cy="7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فتح مکة</a:t>
              </a:r>
              <a:endParaRPr sz="3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2349" y="204"/>
              <a:ext cx="1412602" cy="758756"/>
            </a:xfrm>
            <a:prstGeom prst="roundRect">
              <a:avLst>
                <a:gd fmla="val 10000" name="adj"/>
              </a:avLst>
            </a:prstGeom>
            <a:solidFill>
              <a:srgbClr val="BF504D">
                <a:alpha val="6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 txBox="1"/>
            <p:nvPr/>
          </p:nvSpPr>
          <p:spPr>
            <a:xfrm>
              <a:off x="24572" y="22427"/>
              <a:ext cx="1368156" cy="7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الحج</a:t>
              </a:r>
              <a:endParaRPr sz="3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652268" y="917343"/>
              <a:ext cx="1412602" cy="758756"/>
            </a:xfrm>
            <a:prstGeom prst="roundRect">
              <a:avLst>
                <a:gd fmla="val 10000" name="adj"/>
              </a:avLst>
            </a:prstGeom>
            <a:solidFill>
              <a:srgbClr val="BF504D">
                <a:alpha val="800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 txBox="1"/>
            <p:nvPr/>
          </p:nvSpPr>
          <p:spPr>
            <a:xfrm>
              <a:off x="1674491" y="939566"/>
              <a:ext cx="1368156" cy="7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دنيا</a:t>
              </a:r>
              <a:endParaRPr sz="3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1652268" y="204"/>
              <a:ext cx="1412602" cy="758756"/>
            </a:xfrm>
            <a:prstGeom prst="roundRect">
              <a:avLst>
                <a:gd fmla="val 10000" name="adj"/>
              </a:avLst>
            </a:prstGeom>
            <a:solidFill>
              <a:srgbClr val="BF504D">
                <a:alpha val="6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 txBox="1"/>
            <p:nvPr/>
          </p:nvSpPr>
          <p:spPr>
            <a:xfrm>
              <a:off x="1674491" y="22427"/>
              <a:ext cx="1368156" cy="7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رمضان</a:t>
              </a:r>
              <a:endParaRPr sz="3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3302187" y="917343"/>
              <a:ext cx="2943862" cy="758756"/>
            </a:xfrm>
            <a:prstGeom prst="roundRect">
              <a:avLst>
                <a:gd fmla="val 10000" name="adj"/>
              </a:avLst>
            </a:prstGeom>
            <a:solidFill>
              <a:srgbClr val="BF504D">
                <a:alpha val="800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 txBox="1"/>
            <p:nvPr/>
          </p:nvSpPr>
          <p:spPr>
            <a:xfrm>
              <a:off x="3324410" y="939566"/>
              <a:ext cx="2899416" cy="7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قراءة القرآن</a:t>
              </a:r>
              <a:endParaRPr sz="3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3302187" y="204"/>
              <a:ext cx="1412602" cy="758756"/>
            </a:xfrm>
            <a:prstGeom prst="roundRect">
              <a:avLst>
                <a:gd fmla="val 10000" name="adj"/>
              </a:avLst>
            </a:prstGeom>
            <a:solidFill>
              <a:srgbClr val="BF504D">
                <a:alpha val="6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 txBox="1"/>
            <p:nvPr/>
          </p:nvSpPr>
          <p:spPr>
            <a:xfrm>
              <a:off x="3324410" y="22427"/>
              <a:ext cx="1368156" cy="7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مدينة</a:t>
              </a:r>
              <a:endParaRPr sz="3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833448" y="204"/>
              <a:ext cx="1412602" cy="758756"/>
            </a:xfrm>
            <a:prstGeom prst="roundRect">
              <a:avLst>
                <a:gd fmla="val 10000" name="adj"/>
              </a:avLst>
            </a:prstGeom>
            <a:solidFill>
              <a:srgbClr val="BF504D">
                <a:alpha val="6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 txBox="1"/>
            <p:nvPr/>
          </p:nvSpPr>
          <p:spPr>
            <a:xfrm>
              <a:off x="4855671" y="22427"/>
              <a:ext cx="1368156" cy="7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صلاة</a:t>
              </a:r>
              <a:endParaRPr sz="33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