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2"/>
  </p:notesMasterIdLst>
  <p:handoutMasterIdLst>
    <p:handoutMasterId r:id="rId13"/>
  </p:handoutMasterIdLst>
  <p:sldIdLst>
    <p:sldId id="256" r:id="rId2"/>
    <p:sldId id="292" r:id="rId3"/>
    <p:sldId id="258" r:id="rId4"/>
    <p:sldId id="261" r:id="rId5"/>
    <p:sldId id="288" r:id="rId6"/>
    <p:sldId id="290" r:id="rId7"/>
    <p:sldId id="265" r:id="rId8"/>
    <p:sldId id="291" r:id="rId9"/>
    <p:sldId id="289" r:id="rId10"/>
    <p:sldId id="277" r:id="rId11"/>
  </p:sldIdLst>
  <p:sldSz cx="12192000" cy="6858000"/>
  <p:notesSz cx="6858000" cy="9144000"/>
  <p:defaultTextStyle>
    <a:defPPr rtl="0">
      <a:defRPr lang="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65AB70-7564-4453-8385-78C42F8AA916}" v="170" dt="2025-04-20T09:14:24.674"/>
  </p1510:revLst>
</p1510:revInfo>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829" autoAdjust="0"/>
  </p:normalViewPr>
  <p:slideViewPr>
    <p:cSldViewPr snapToGrid="0" showGuides="1">
      <p:cViewPr varScale="1">
        <p:scale>
          <a:sx n="114" d="100"/>
          <a:sy n="114" d="100"/>
        </p:scale>
        <p:origin x="414" y="102"/>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5" d="100"/>
          <a:sy n="85" d="100"/>
        </p:scale>
        <p:origin x="27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hu-HU" dirty="0"/>
          </a:p>
        </p:txBody>
      </p:sp>
      <p:sp>
        <p:nvSpPr>
          <p:cNvPr id="3" name="Dátum hely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334EB05-B65D-4357-89E6-1998AEC274BF}" type="datetime1">
              <a:rPr lang="hu-HU" smtClean="0"/>
              <a:t>2025. 04. 20.</a:t>
            </a:fld>
            <a:endParaRPr lang="hu-HU" dirty="0"/>
          </a:p>
        </p:txBody>
      </p:sp>
      <p:sp>
        <p:nvSpPr>
          <p:cNvPr id="4" name="Élőláb hely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hu-HU" dirty="0"/>
          </a:p>
        </p:txBody>
      </p:sp>
      <p:sp>
        <p:nvSpPr>
          <p:cNvPr id="5" name="Dia számának hely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hu-HU" smtClean="0"/>
              <a:t>‹#›</a:t>
            </a:fld>
            <a:endParaRPr lang="hu-H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hu-HU" noProof="0" dirty="0"/>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E734C57-E9E1-41CF-980D-894129B14651}" type="datetime1">
              <a:rPr lang="hu-HU" noProof="0" smtClean="0"/>
              <a:t>2025. 04. 20.</a:t>
            </a:fld>
            <a:endParaRPr lang="hu-HU" noProof="0" dirty="0"/>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hu-HU" noProof="0" dirty="0"/>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hu-HU" noProof="0" dirty="0"/>
              <a:t>Mintaszöveg szerkesztése</a:t>
            </a:r>
          </a:p>
          <a:p>
            <a:pPr lvl="1" rtl="0"/>
            <a:r>
              <a:rPr lang="hu-HU" noProof="0" dirty="0"/>
              <a:t>Második szint</a:t>
            </a:r>
          </a:p>
          <a:p>
            <a:pPr lvl="2" rtl="0"/>
            <a:r>
              <a:rPr lang="hu-HU" noProof="0" dirty="0"/>
              <a:t>Harmadik szint</a:t>
            </a:r>
          </a:p>
          <a:p>
            <a:pPr lvl="3" rtl="0"/>
            <a:r>
              <a:rPr lang="hu-HU" noProof="0" dirty="0"/>
              <a:t>Negyedik szint</a:t>
            </a:r>
          </a:p>
          <a:p>
            <a:pPr lvl="4" rtl="0"/>
            <a:r>
              <a:rPr lang="hu-HU" noProof="0" dirty="0"/>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hu-HU" noProof="0" dirty="0"/>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hu-HU" noProof="0" smtClean="0"/>
              <a:t>‹#›</a:t>
            </a:fld>
            <a:endParaRPr lang="hu-HU"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1</a:t>
            </a:fld>
            <a:endParaRPr lang="hu-HU" dirty="0"/>
          </a:p>
        </p:txBody>
      </p:sp>
    </p:spTree>
    <p:extLst>
      <p:ext uri="{BB962C8B-B14F-4D97-AF65-F5344CB8AC3E}">
        <p14:creationId xmlns:p14="http://schemas.microsoft.com/office/powerpoint/2010/main" val="384833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3</a:t>
            </a:fld>
            <a:endParaRPr lang="hu-HU" dirty="0"/>
          </a:p>
        </p:txBody>
      </p:sp>
    </p:spTree>
    <p:extLst>
      <p:ext uri="{BB962C8B-B14F-4D97-AF65-F5344CB8AC3E}">
        <p14:creationId xmlns:p14="http://schemas.microsoft.com/office/powerpoint/2010/main" val="178715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4</a:t>
            </a:fld>
            <a:endParaRPr lang="hu-HU" dirty="0"/>
          </a:p>
        </p:txBody>
      </p:sp>
    </p:spTree>
    <p:extLst>
      <p:ext uri="{BB962C8B-B14F-4D97-AF65-F5344CB8AC3E}">
        <p14:creationId xmlns:p14="http://schemas.microsoft.com/office/powerpoint/2010/main" val="305682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7</a:t>
            </a:fld>
            <a:endParaRPr lang="hu-HU" dirty="0"/>
          </a:p>
        </p:txBody>
      </p:sp>
    </p:spTree>
    <p:extLst>
      <p:ext uri="{BB962C8B-B14F-4D97-AF65-F5344CB8AC3E}">
        <p14:creationId xmlns:p14="http://schemas.microsoft.com/office/powerpoint/2010/main" val="1004597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11</a:t>
            </a:fld>
            <a:endParaRPr lang="hu-HU" dirty="0"/>
          </a:p>
        </p:txBody>
      </p:sp>
    </p:spTree>
    <p:extLst>
      <p:ext uri="{BB962C8B-B14F-4D97-AF65-F5344CB8AC3E}">
        <p14:creationId xmlns:p14="http://schemas.microsoft.com/office/powerpoint/2010/main" val="1532488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ímdia emblémával">
    <p:spTree>
      <p:nvGrpSpPr>
        <p:cNvPr id="1" name=""/>
        <p:cNvGrpSpPr/>
        <p:nvPr/>
      </p:nvGrpSpPr>
      <p:grpSpPr>
        <a:xfrm>
          <a:off x="0" y="0"/>
          <a:ext cx="0" cy="0"/>
          <a:chOff x="0" y="0"/>
          <a:chExt cx="0" cy="0"/>
        </a:xfrm>
      </p:grpSpPr>
      <p:sp>
        <p:nvSpPr>
          <p:cNvPr id="8" name="Téglalap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 name="Cím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hu-HU" noProof="0" dirty="0"/>
              <a:t>MESTERCÍM STÍLUSÁNAK SZERKESZTÉSE</a:t>
            </a:r>
          </a:p>
        </p:txBody>
      </p:sp>
      <p:sp>
        <p:nvSpPr>
          <p:cNvPr id="4" name="Dátum hely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7" name="Téglalap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 name="Alcím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a:t>Kattintson ide az alcím mintájának szerkesztéséhez</a:t>
            </a:r>
            <a:endParaRPr lang="hu-HU" noProof="0" dirty="0"/>
          </a:p>
        </p:txBody>
      </p:sp>
      <p:sp>
        <p:nvSpPr>
          <p:cNvPr id="10" name="Kép helyőrzőj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676B4374-8F24-43DE-860D-E5C6EA850AB4}"/>
              </a:ext>
            </a:extLst>
          </p:cNvPr>
          <p:cNvGrpSpPr/>
          <p:nvPr userDrawn="1"/>
        </p:nvGrpSpPr>
        <p:grpSpPr>
          <a:xfrm>
            <a:off x="2315754" y="2253996"/>
            <a:ext cx="7521576" cy="100584"/>
            <a:chOff x="3631692" y="2253996"/>
            <a:chExt cx="7521576" cy="100584"/>
          </a:xfrm>
        </p:grpSpPr>
        <p:sp>
          <p:nvSpPr>
            <p:cNvPr id="11" name="Ellipszis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3" name="Egyenes összekötő 12">
              <a:extLst>
                <a:ext uri="{FF2B5EF4-FFF2-40B4-BE49-F238E27FC236}">
                  <a16:creationId xmlns:a16="http://schemas.microsoft.com/office/drawing/2014/main" id="{64C71ABE-575A-48CF-82B1-EDE8535F3993}"/>
                </a:ext>
              </a:extLst>
            </p:cNvPr>
            <p:cNvCxnSpPr/>
            <p:nvPr userDrawn="1"/>
          </p:nvCxnSpPr>
          <p:spPr>
            <a:xfrm>
              <a:off x="3681984" y="2307679"/>
              <a:ext cx="7416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E3C1EA63-78B2-4715-B4DC-63D98AC7F354}"/>
                </a:ext>
              </a:extLst>
            </p:cNvPr>
            <p:cNvSpPr/>
            <p:nvPr userDrawn="1"/>
          </p:nvSpPr>
          <p:spPr>
            <a:xfrm>
              <a:off x="1105268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6" name="Csoport 15">
            <a:extLst>
              <a:ext uri="{FF2B5EF4-FFF2-40B4-BE49-F238E27FC236}">
                <a16:creationId xmlns:a16="http://schemas.microsoft.com/office/drawing/2014/main" id="{E9BB74A1-0BEA-4AD8-8138-0641A45D8B40}"/>
              </a:ext>
            </a:extLst>
          </p:cNvPr>
          <p:cNvGrpSpPr/>
          <p:nvPr userDrawn="1"/>
        </p:nvGrpSpPr>
        <p:grpSpPr>
          <a:xfrm>
            <a:off x="3475528" y="5305363"/>
            <a:ext cx="5270119" cy="100584"/>
            <a:chOff x="3631690" y="2253996"/>
            <a:chExt cx="9179781" cy="100584"/>
          </a:xfrm>
        </p:grpSpPr>
        <p:sp>
          <p:nvSpPr>
            <p:cNvPr id="17" name="Ellipszis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A6085D92-5F70-4097-A2FF-C15B13788D08}"/>
                </a:ext>
              </a:extLst>
            </p:cNvPr>
            <p:cNvCxnSpPr/>
            <p:nvPr userDrawn="1"/>
          </p:nvCxnSpPr>
          <p:spPr>
            <a:xfrm>
              <a:off x="3681983" y="2307679"/>
              <a:ext cx="902977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BE68EB6C-48D0-4EBF-8541-926D16790F52}"/>
                </a:ext>
              </a:extLst>
            </p:cNvPr>
            <p:cNvSpPr/>
            <p:nvPr userDrawn="1"/>
          </p:nvSpPr>
          <p:spPr>
            <a:xfrm>
              <a:off x="12635892"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zámok összehasonlítása">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hu-HU" noProof="0"/>
              <a:t>Mintacím szerkesztése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Egyenes összekötő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16" name="Szöveg hely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hu-HU" noProof="0" dirty="0"/>
              <a:t>12 345 Ft</a:t>
            </a:r>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6" name="Szöveg hely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hu-HU" noProof="0" dirty="0"/>
              <a:t>6 789 Ft</a:t>
            </a:r>
          </a:p>
        </p:txBody>
      </p:sp>
      <p:sp>
        <p:nvSpPr>
          <p:cNvPr id="27" name="Szöveg hely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8" name="Szöveg hely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rtalom elrendezése körökke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hu-HU" noProof="0" dirty="0"/>
              <a:t>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4581382"/>
            <a:ext cx="3747825" cy="100800"/>
            <a:chOff x="-1228304" y="3240138"/>
            <a:chExt cx="3747825"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70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241872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6" name="Szöveg hely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Ellipszis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1" name="Ellipszis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2" name="Ellipszis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7" name="Szöveg hely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25 Ft</a:t>
            </a:r>
          </a:p>
        </p:txBody>
      </p:sp>
      <p:sp>
        <p:nvSpPr>
          <p:cNvPr id="28" name="Szöveg hely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1. szakasz</a:t>
            </a:r>
            <a:br>
              <a:rPr lang="hu-HU" noProof="0" dirty="0"/>
            </a:br>
            <a:r>
              <a:rPr lang="hu-HU" noProof="0" dirty="0"/>
              <a:t>Cím</a:t>
            </a:r>
          </a:p>
        </p:txBody>
      </p:sp>
      <p:sp>
        <p:nvSpPr>
          <p:cNvPr id="29" name="Szöveg hely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MILLIÁRD</a:t>
            </a:r>
          </a:p>
        </p:txBody>
      </p:sp>
      <p:sp>
        <p:nvSpPr>
          <p:cNvPr id="30" name="Szöveg hely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50 Ft</a:t>
            </a:r>
          </a:p>
        </p:txBody>
      </p:sp>
      <p:sp>
        <p:nvSpPr>
          <p:cNvPr id="31" name="Szöveg hely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1. szakasz</a:t>
            </a:r>
            <a:br>
              <a:rPr lang="hu-HU" noProof="0" dirty="0"/>
            </a:br>
            <a:r>
              <a:rPr lang="hu-HU" noProof="0" dirty="0"/>
              <a:t>Cím</a:t>
            </a:r>
          </a:p>
        </p:txBody>
      </p:sp>
      <p:sp>
        <p:nvSpPr>
          <p:cNvPr id="32" name="Szöveg hely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MILLIÁRD</a:t>
            </a:r>
          </a:p>
        </p:txBody>
      </p:sp>
      <p:sp>
        <p:nvSpPr>
          <p:cNvPr id="33" name="Szöveg hely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100 Ft</a:t>
            </a:r>
          </a:p>
        </p:txBody>
      </p:sp>
      <p:sp>
        <p:nvSpPr>
          <p:cNvPr id="34" name="Szöveg hely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1. szakasz</a:t>
            </a:r>
            <a:br>
              <a:rPr lang="hu-HU" noProof="0" dirty="0"/>
            </a:br>
            <a:r>
              <a:rPr lang="hu-HU" noProof="0" dirty="0"/>
              <a:t>Cím</a:t>
            </a:r>
          </a:p>
        </p:txBody>
      </p:sp>
      <p:sp>
        <p:nvSpPr>
          <p:cNvPr id="35" name="Szöveg hely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MILLIÁRD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ét tartalom alcímekkel">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hu-HU" noProof="0" dirty="0"/>
              <a:t>KATTINTSON A CÍM SZERKESZTÉSÉHEZ</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3" name="Szöveg hely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4" name="Szöveg hely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elrendezés">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hu-HU" noProof="0" dirty="0"/>
              <a:t>A SZERKESZTÉSHEZ KATTINTSON IDE</a:t>
            </a:r>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a:off x="-28" y="1374243"/>
            <a:ext cx="5019440" cy="100800"/>
            <a:chOff x="646001" y="3239179"/>
            <a:chExt cx="2558922"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01" y="3290538"/>
              <a:ext cx="253269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153535"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1" name="Kép helyőrzője 11" descr="Versenytársak emblémáinak negyedrésze">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2. versenytárs</a:t>
            </a:r>
          </a:p>
          <a:p>
            <a:pPr rtl="0"/>
            <a:r>
              <a:rPr lang="hu-HU" noProof="0" dirty="0"/>
              <a:t>Embléma</a:t>
            </a:r>
          </a:p>
        </p:txBody>
      </p:sp>
      <p:sp>
        <p:nvSpPr>
          <p:cNvPr id="22" name="Kép helyőrzője 11" descr="Versenytársak emblémáinak negyedrésze">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hu-HU" noProof="0" dirty="0"/>
              <a:t>1. versenytárs</a:t>
            </a:r>
          </a:p>
          <a:p>
            <a:pPr rtl="0"/>
            <a:r>
              <a:rPr lang="hu-HU" noProof="0" dirty="0"/>
              <a:t>Embléma</a:t>
            </a:r>
          </a:p>
        </p:txBody>
      </p:sp>
      <p:sp>
        <p:nvSpPr>
          <p:cNvPr id="25" name="Kép helyőrzője 11" descr="Versenytársak emblémáinak negyedrésze">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3. versenytárs</a:t>
            </a:r>
          </a:p>
          <a:p>
            <a:pPr rtl="0"/>
            <a:r>
              <a:rPr lang="hu-HU" noProof="0" dirty="0"/>
              <a:t>Embléma</a:t>
            </a:r>
          </a:p>
        </p:txBody>
      </p:sp>
      <p:sp>
        <p:nvSpPr>
          <p:cNvPr id="26" name="Kép helyőrzője 11" descr="Versenytársak emblémáinak negyedrésze">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4. versenytárs</a:t>
            </a:r>
          </a:p>
          <a:p>
            <a:pPr rtl="0"/>
            <a:r>
              <a:rPr lang="hu-HU" noProof="0" dirty="0" err="1"/>
              <a:t>Emblémaя</a:t>
            </a:r>
            <a:endParaRPr lang="hu-HU" noProof="0" dirty="0"/>
          </a:p>
        </p:txBody>
      </p:sp>
      <p:sp>
        <p:nvSpPr>
          <p:cNvPr id="27" name="Kép helyőrzője 11" descr="Versenytársak emblémáinak negyedrésze">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5. versenytárs</a:t>
            </a:r>
          </a:p>
          <a:p>
            <a:pPr rtl="0"/>
            <a:r>
              <a:rPr lang="hu-HU" noProof="0" dirty="0"/>
              <a:t>Embléma</a:t>
            </a:r>
          </a:p>
        </p:txBody>
      </p:sp>
      <p:sp>
        <p:nvSpPr>
          <p:cNvPr id="28" name="Kép helyőrzője 11" descr="Versenytársak emblémáinak negyedrésze">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6. versenytárs</a:t>
            </a:r>
          </a:p>
          <a:p>
            <a:pPr rtl="0"/>
            <a:r>
              <a:rPr lang="hu-HU" noProof="0" dirty="0"/>
              <a:t>Embléma</a:t>
            </a:r>
          </a:p>
        </p:txBody>
      </p:sp>
      <p:sp>
        <p:nvSpPr>
          <p:cNvPr id="29" name="Szöveg hely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a:t>Drágább</a:t>
            </a:r>
          </a:p>
        </p:txBody>
      </p:sp>
      <p:sp>
        <p:nvSpPr>
          <p:cNvPr id="30" name="Szöveg hely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a:t>Kevésbé kényelmes</a:t>
            </a:r>
          </a:p>
        </p:txBody>
      </p:sp>
      <p:sp>
        <p:nvSpPr>
          <p:cNvPr id="31" name="Szöveg hely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a:t>Kényelmesebb</a:t>
            </a:r>
          </a:p>
        </p:txBody>
      </p:sp>
      <p:sp>
        <p:nvSpPr>
          <p:cNvPr id="32" name="Kép helyőrzőj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hu-HU" noProof="0"/>
              <a:t>Kép beszúrásához kattintson az ikonra</a:t>
            </a:r>
            <a:endParaRPr lang="hu-HU" noProof="0" dirty="0"/>
          </a:p>
        </p:txBody>
      </p:sp>
      <p:sp>
        <p:nvSpPr>
          <p:cNvPr id="33" name="Szöveg hely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a:t>Kevésbé drága</a:t>
            </a:r>
          </a:p>
        </p:txBody>
      </p:sp>
      <p:grpSp>
        <p:nvGrpSpPr>
          <p:cNvPr id="4" name="Csoport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Egyenes összekötő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Ellipszis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grpSp>
        <p:nvGrpSpPr>
          <p:cNvPr id="37" name="Csoport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Egyenes összekötő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Ellipszis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árom szakasz tartalmának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897696"/>
            <a:ext cx="3769287" cy="100800"/>
            <a:chOff x="0" y="3240138"/>
            <a:chExt cx="3769287"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70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66848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Szöveg hely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1</a:t>
            </a:r>
          </a:p>
        </p:txBody>
      </p:sp>
      <p:sp>
        <p:nvSpPr>
          <p:cNvPr id="22" name="Szöveg hely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a:t>
            </a:r>
          </a:p>
        </p:txBody>
      </p:sp>
      <p:sp>
        <p:nvSpPr>
          <p:cNvPr id="23" name="Szöveg hely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3</a:t>
            </a:r>
          </a:p>
        </p:txBody>
      </p:sp>
      <p:cxnSp>
        <p:nvCxnSpPr>
          <p:cNvPr id="24" name="Egyenes összekötő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gyenes összekötő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gyenes összekötő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Szöveg hely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0" name="Szöveg hely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1" name="Szöveg hely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3" name="Szöveg hely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4" name="Szöveg hely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5" name="Szöveg hely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6" name="Szöveg hely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7" name="Szöveg hely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8" name="Szöveg hely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áblázatok és diagramo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hu-HU" noProof="0" dirty="0"/>
              <a:t>KATTINTSON A CÍM SZERKESZTÉSÉHEZ</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4" name="Szöveg hely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 name="Tartalom helye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
        <p:nvSpPr>
          <p:cNvPr id="22" name="Tartalom helye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Ütemterv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hu-HU" noProof="0" dirty="0"/>
              <a:t>ÜTEMTERV</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8797125" y="1375202"/>
            <a:ext cx="3384854" cy="100800"/>
            <a:chOff x="2734299" y="3240138"/>
            <a:chExt cx="172559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2734299" y="3290538"/>
              <a:ext cx="170314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4408510"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16" name="Szöveg hely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20XX</a:t>
            </a:r>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4" name="Egyenes összekötő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llipszis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9" name="Ellipszis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0" name="Ellipszis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1" name="Ellipszis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2" name="Szöveg hely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3" name="Szöveg hely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5" name="Szöveg hely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7" name="Szöveg hely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8" name="Szöveg hely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9" name="Szöveg hely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0" name="Szöveg hely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20XX</a:t>
            </a:r>
          </a:p>
        </p:txBody>
      </p:sp>
      <p:sp>
        <p:nvSpPr>
          <p:cNvPr id="41" name="Szöveg hely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20XX</a:t>
            </a:r>
          </a:p>
        </p:txBody>
      </p:sp>
      <p:sp>
        <p:nvSpPr>
          <p:cNvPr id="42" name="Szöveg hely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áblázatos elrendezés">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3598737"/>
            <a:ext cx="3832852" cy="100800"/>
            <a:chOff x="-1228304" y="3240138"/>
            <a:chExt cx="3832852"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78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25037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áblázat hely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hu-HU" noProof="0"/>
              <a:t>Táblázat beszúrásához kattintson az ikonra</a:t>
            </a:r>
            <a:endParaRPr lang="hu-HU"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 csapat tartalmának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993948"/>
            <a:ext cx="3542109" cy="100800"/>
            <a:chOff x="0" y="3240138"/>
            <a:chExt cx="3542109"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49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441309"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Szöveg hely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0" name="Szöveg hely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1" name="Szöveg hely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9" name="Kép helyőrzőj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35" name="Kép helyőrzőj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36" name="Kép helyőrzőj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37" name="Szöveg hely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8" name="Szöveg hely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9" name="Szöveg hely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1" name="Szöveg hely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2" name="Szöveg hely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9" name="Szöveg hely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32" name="Egyenes összekötő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Egyenes összekötő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 csapat tartalmának elrendezési diasora">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hu-HU" noProof="0"/>
              <a:t>Mintacím szerkesztése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9282420" y="1375202"/>
            <a:ext cx="2893030" cy="100800"/>
            <a:chOff x="449816" y="3240138"/>
            <a:chExt cx="1806315"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449816" y="3290538"/>
              <a:ext cx="178019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2190407"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Szöveg hely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 name="Kép helyőrzőj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23" name="Egyenes összekötő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Szöveg hely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1" name="Szöveg hely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2" name="Kép helyőrzőj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43" name="Egyenes összekötő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Szöveg hely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5" name="Szöveg hely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7" name="Szöveg hely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8" name="Szöveg hely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50" name="Szöveg hely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51" name="Szöveg hely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53" name="Szöveg hely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54" name="Szöveg hely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56" name="Egyenes összekötő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Kép helyőrzőj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55" name="Kép helyőrzőj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46" name="Kép helyőrzőj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52" name="Kép helyőrzőj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zakaszfejléc képpel">
    <p:spTree>
      <p:nvGrpSpPr>
        <p:cNvPr id="1" name=""/>
        <p:cNvGrpSpPr/>
        <p:nvPr/>
      </p:nvGrpSpPr>
      <p:grpSpPr>
        <a:xfrm>
          <a:off x="0" y="0"/>
          <a:ext cx="0" cy="0"/>
          <a:chOff x="0" y="0"/>
          <a:chExt cx="0" cy="0"/>
        </a:xfrm>
      </p:grpSpPr>
      <p:sp>
        <p:nvSpPr>
          <p:cNvPr id="8" name="Kép helyőrzőj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
        <p:nvSpPr>
          <p:cNvPr id="7" name="Téglalap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 name="Cím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hu-HU" noProof="0" dirty="0"/>
              <a:t>BEFEKTETŐI</a:t>
            </a:r>
            <a:br>
              <a:rPr lang="hu-HU" noProof="0" dirty="0"/>
            </a:br>
            <a:r>
              <a:rPr lang="hu-HU" noProof="0" dirty="0"/>
              <a:t>PREZENTÁCIÓ</a:t>
            </a:r>
            <a:br>
              <a:rPr lang="hu-HU" noProof="0" dirty="0"/>
            </a:br>
            <a:r>
              <a:rPr lang="hu-HU" noProof="0" dirty="0"/>
              <a:t>CÍM</a:t>
            </a:r>
          </a:p>
        </p:txBody>
      </p:sp>
      <p:sp>
        <p:nvSpPr>
          <p:cNvPr id="4" name="Dátum hely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grpSp>
        <p:nvGrpSpPr>
          <p:cNvPr id="9" name="Csoport 8">
            <a:extLst>
              <a:ext uri="{FF2B5EF4-FFF2-40B4-BE49-F238E27FC236}">
                <a16:creationId xmlns:a16="http://schemas.microsoft.com/office/drawing/2014/main" id="{6F3E26A6-6962-4A35-AA86-805537D45296}"/>
              </a:ext>
            </a:extLst>
          </p:cNvPr>
          <p:cNvGrpSpPr/>
          <p:nvPr userDrawn="1"/>
        </p:nvGrpSpPr>
        <p:grpSpPr>
          <a:xfrm>
            <a:off x="6769768" y="1947412"/>
            <a:ext cx="4562958" cy="102440"/>
            <a:chOff x="3631690" y="2252140"/>
            <a:chExt cx="7948012" cy="102440"/>
          </a:xfrm>
        </p:grpSpPr>
        <p:sp>
          <p:nvSpPr>
            <p:cNvPr id="10" name="Ellipszis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1" name="Egyenes összekötő 10">
              <a:extLst>
                <a:ext uri="{FF2B5EF4-FFF2-40B4-BE49-F238E27FC236}">
                  <a16:creationId xmlns:a16="http://schemas.microsoft.com/office/drawing/2014/main" id="{192040D0-01C2-4643-8F84-3B8F334E545C}"/>
                </a:ext>
              </a:extLst>
            </p:cNvPr>
            <p:cNvCxnSpPr/>
            <p:nvPr userDrawn="1"/>
          </p:nvCxnSpPr>
          <p:spPr>
            <a:xfrm>
              <a:off x="3681984" y="2307679"/>
              <a:ext cx="777564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Ellipszis 11">
              <a:extLst>
                <a:ext uri="{FF2B5EF4-FFF2-40B4-BE49-F238E27FC236}">
                  <a16:creationId xmlns:a16="http://schemas.microsoft.com/office/drawing/2014/main" id="{7ED601E9-2BFC-460B-A2A8-69A787A4988E}"/>
                </a:ext>
              </a:extLst>
            </p:cNvPr>
            <p:cNvSpPr/>
            <p:nvPr userDrawn="1"/>
          </p:nvSpPr>
          <p:spPr>
            <a:xfrm>
              <a:off x="11404123"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3" name="Csoport 12">
            <a:extLst>
              <a:ext uri="{FF2B5EF4-FFF2-40B4-BE49-F238E27FC236}">
                <a16:creationId xmlns:a16="http://schemas.microsoft.com/office/drawing/2014/main" id="{BB49A8A6-FEDB-4D20-B581-A84DB8EFE977}"/>
              </a:ext>
            </a:extLst>
          </p:cNvPr>
          <p:cNvGrpSpPr/>
          <p:nvPr userDrawn="1"/>
        </p:nvGrpSpPr>
        <p:grpSpPr>
          <a:xfrm>
            <a:off x="6769768" y="4654084"/>
            <a:ext cx="4582421" cy="100584"/>
            <a:chOff x="3631690" y="2253996"/>
            <a:chExt cx="7981919" cy="100584"/>
          </a:xfrm>
        </p:grpSpPr>
        <p:sp>
          <p:nvSpPr>
            <p:cNvPr id="14" name="Ellipszis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5" name="Egyenes összekötő 14">
              <a:extLst>
                <a:ext uri="{FF2B5EF4-FFF2-40B4-BE49-F238E27FC236}">
                  <a16:creationId xmlns:a16="http://schemas.microsoft.com/office/drawing/2014/main" id="{7CC5D776-F60A-4A0C-AA7C-EFACDA2CEA88}"/>
                </a:ext>
              </a:extLst>
            </p:cNvPr>
            <p:cNvCxnSpPr/>
            <p:nvPr userDrawn="1"/>
          </p:nvCxnSpPr>
          <p:spPr>
            <a:xfrm>
              <a:off x="3681984" y="2307679"/>
              <a:ext cx="7775646"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Ellipszis 15">
              <a:extLst>
                <a:ext uri="{FF2B5EF4-FFF2-40B4-BE49-F238E27FC236}">
                  <a16:creationId xmlns:a16="http://schemas.microsoft.com/office/drawing/2014/main" id="{AEAFE309-55C5-409C-92ED-748307C74318}"/>
                </a:ext>
              </a:extLst>
            </p:cNvPr>
            <p:cNvSpPr/>
            <p:nvPr userDrawn="1"/>
          </p:nvSpPr>
          <p:spPr>
            <a:xfrm>
              <a:off x="11438030"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
        <p:nvSpPr>
          <p:cNvPr id="17" name="Alcím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a:t>Kattintson ide az alcím mintájának szerkesztéséhez</a:t>
            </a:r>
            <a:endParaRPr lang="hu-HU" noProof="0" dirty="0"/>
          </a:p>
        </p:txBody>
      </p:sp>
      <p:sp>
        <p:nvSpPr>
          <p:cNvPr id="18" name="Kép helyőrzőj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rtadiagram elrendezés">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811097"/>
            <a:ext cx="4812585" cy="100800"/>
            <a:chOff x="-1228304" y="3250524"/>
            <a:chExt cx="4812585"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75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483481"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Szöveg hely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37" name="Szöveg hely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39" name="Szöveg hely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40" name="Szöveg hely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42" name="Szöveg hely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43" name="Szöveg hely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45" name="Szöveg hely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46" name="Szöveg hely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48" name="Szöveg hely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49" name="Szöveg hely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51" name="Szöveg hely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52" name="Szöveg hely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8" name="Ellipszis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4" name="Ellipszis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5" name="Ellipszis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6" name="Ellipszis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7" name="Ellipszis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8" name="Ellipszis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12" name="Diagram hely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hu-HU" noProof="0"/>
              <a:t>Diagram beszúrásához kattintson az ikonra</a:t>
            </a:r>
            <a:endParaRPr lang="hu-HU" noProof="0" dirty="0"/>
          </a:p>
        </p:txBody>
      </p:sp>
      <p:sp>
        <p:nvSpPr>
          <p:cNvPr id="35" name="Ellipszis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8" name="Ellipszis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cxnSp>
        <p:nvCxnSpPr>
          <p:cNvPr id="41" name="Egyenes összekötő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ép és tartalom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hu-HU" noProof="0" dirty="0"/>
              <a:t>A SZERKESZTÉSHEZ KATTINTSON IDE</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Kép helyőrzőj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öszönet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Kép helyőrzőj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hu-HU" noProof="0"/>
              <a:t>Kép beszúrásához kattintson az ikonra</a:t>
            </a:r>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sp>
        <p:nvSpPr>
          <p:cNvPr id="21" name="Cím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hu-HU" noProof="0" dirty="0"/>
              <a:t>KÖSZÖNJÜK!</a:t>
            </a:r>
          </a:p>
        </p:txBody>
      </p:sp>
      <p:sp>
        <p:nvSpPr>
          <p:cNvPr id="22" name="Szöveg hely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Katona Kevin</a:t>
            </a:r>
          </a:p>
        </p:txBody>
      </p:sp>
      <p:sp>
        <p:nvSpPr>
          <p:cNvPr id="23" name="Szöveg hely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Telefonszám:</a:t>
            </a:r>
          </a:p>
        </p:txBody>
      </p:sp>
      <p:sp>
        <p:nvSpPr>
          <p:cNvPr id="24" name="Szöveg hely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+7 888 999-000-11</a:t>
            </a:r>
          </a:p>
        </p:txBody>
      </p:sp>
      <p:sp>
        <p:nvSpPr>
          <p:cNvPr id="25" name="Szöveg hely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E-mail-cím:</a:t>
            </a:r>
          </a:p>
        </p:txBody>
      </p:sp>
      <p:sp>
        <p:nvSpPr>
          <p:cNvPr id="26" name="Szöveg hely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Bergqvist@vanarsdelltd.com</a:t>
            </a:r>
          </a:p>
        </p:txBody>
      </p:sp>
      <p:sp>
        <p:nvSpPr>
          <p:cNvPr id="27" name="Szöveg hely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hu-HU" noProof="0" dirty="0"/>
              <a:t>Weboldal:</a:t>
            </a:r>
          </a:p>
        </p:txBody>
      </p:sp>
      <p:sp>
        <p:nvSpPr>
          <p:cNvPr id="28" name="Szöveg hely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www.vanarsdelltd.com</a:t>
            </a:r>
          </a:p>
        </p:txBody>
      </p:sp>
      <p:grpSp>
        <p:nvGrpSpPr>
          <p:cNvPr id="4" name="Csoport 3">
            <a:extLst>
              <a:ext uri="{FF2B5EF4-FFF2-40B4-BE49-F238E27FC236}">
                <a16:creationId xmlns:a16="http://schemas.microsoft.com/office/drawing/2014/main" id="{5F591C52-0202-44BA-A6BE-E2362516B893}"/>
              </a:ext>
            </a:extLst>
          </p:cNvPr>
          <p:cNvGrpSpPr/>
          <p:nvPr userDrawn="1"/>
        </p:nvGrpSpPr>
        <p:grpSpPr>
          <a:xfrm>
            <a:off x="801547" y="2750589"/>
            <a:ext cx="4706083" cy="100800"/>
            <a:chOff x="808552" y="2750589"/>
            <a:chExt cx="4706083" cy="100800"/>
          </a:xfrm>
        </p:grpSpPr>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808552" y="2750589"/>
              <a:ext cx="4649297" cy="100800"/>
              <a:chOff x="402967" y="3240138"/>
              <a:chExt cx="3031433"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402967" y="3285674"/>
                <a:ext cx="298103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29" name="Ellipszis 28">
              <a:extLst>
                <a:ext uri="{FF2B5EF4-FFF2-40B4-BE49-F238E27FC236}">
                  <a16:creationId xmlns:a16="http://schemas.microsoft.com/office/drawing/2014/main" id="{BECBEDE0-51BB-48BD-AAAD-63B6F60C1D57}"/>
                </a:ext>
              </a:extLst>
            </p:cNvPr>
            <p:cNvSpPr/>
            <p:nvPr userDrawn="1"/>
          </p:nvSpPr>
          <p:spPr>
            <a:xfrm flipH="1">
              <a:off x="5413834"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grpSp>
        <p:nvGrpSpPr>
          <p:cNvPr id="32" name="Csoport 31">
            <a:extLst>
              <a:ext uri="{FF2B5EF4-FFF2-40B4-BE49-F238E27FC236}">
                <a16:creationId xmlns:a16="http://schemas.microsoft.com/office/drawing/2014/main" id="{63E1608D-F119-4C0D-8D91-7CB089C037C8}"/>
              </a:ext>
            </a:extLst>
          </p:cNvPr>
          <p:cNvGrpSpPr/>
          <p:nvPr userDrawn="1"/>
        </p:nvGrpSpPr>
        <p:grpSpPr>
          <a:xfrm>
            <a:off x="801547" y="1660573"/>
            <a:ext cx="4711605" cy="105664"/>
            <a:chOff x="808552" y="2745725"/>
            <a:chExt cx="4711605" cy="105664"/>
          </a:xfrm>
        </p:grpSpPr>
        <p:grpSp>
          <p:nvGrpSpPr>
            <p:cNvPr id="33" name="Csoport 32">
              <a:extLst>
                <a:ext uri="{FF2B5EF4-FFF2-40B4-BE49-F238E27FC236}">
                  <a16:creationId xmlns:a16="http://schemas.microsoft.com/office/drawing/2014/main" id="{EBDC0121-6865-4B65-A28B-1CEDB16AAD9E}"/>
                </a:ext>
              </a:extLst>
            </p:cNvPr>
            <p:cNvGrpSpPr/>
            <p:nvPr userDrawn="1"/>
          </p:nvGrpSpPr>
          <p:grpSpPr>
            <a:xfrm flipH="1">
              <a:off x="808552" y="2750589"/>
              <a:ext cx="4649297" cy="100800"/>
              <a:chOff x="402967" y="3240138"/>
              <a:chExt cx="3031433" cy="100800"/>
            </a:xfrm>
          </p:grpSpPr>
          <p:cxnSp>
            <p:nvCxnSpPr>
              <p:cNvPr id="35" name="Egyenes összekötő 34">
                <a:extLst>
                  <a:ext uri="{FF2B5EF4-FFF2-40B4-BE49-F238E27FC236}">
                    <a16:creationId xmlns:a16="http://schemas.microsoft.com/office/drawing/2014/main" id="{386E3714-07DE-4318-B5BC-25F879B97D59}"/>
                  </a:ext>
                </a:extLst>
              </p:cNvPr>
              <p:cNvCxnSpPr/>
              <p:nvPr userDrawn="1"/>
            </p:nvCxnSpPr>
            <p:spPr>
              <a:xfrm>
                <a:off x="402967" y="3285674"/>
                <a:ext cx="298103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llipszis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34" name="Ellipszis 33">
              <a:extLst>
                <a:ext uri="{FF2B5EF4-FFF2-40B4-BE49-F238E27FC236}">
                  <a16:creationId xmlns:a16="http://schemas.microsoft.com/office/drawing/2014/main" id="{09817AEC-C67C-49A3-AC5A-669FD4D6D586}"/>
                </a:ext>
              </a:extLst>
            </p:cNvPr>
            <p:cNvSpPr/>
            <p:nvPr userDrawn="1"/>
          </p:nvSpPr>
          <p:spPr>
            <a:xfrm flipH="1">
              <a:off x="5419356"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üggelé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Kép helyőrzőj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hu-HU" noProof="0" dirty="0"/>
              <a:t>FÜGGELÉK</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nvGrpSpPr>
          <p:cNvPr id="4" name="Csoport 3">
            <a:extLst>
              <a:ext uri="{FF2B5EF4-FFF2-40B4-BE49-F238E27FC236}">
                <a16:creationId xmlns:a16="http://schemas.microsoft.com/office/drawing/2014/main" id="{908B302A-0F76-466E-9FCE-DCEECCBCF6C9}"/>
              </a:ext>
            </a:extLst>
          </p:cNvPr>
          <p:cNvGrpSpPr/>
          <p:nvPr userDrawn="1"/>
        </p:nvGrpSpPr>
        <p:grpSpPr>
          <a:xfrm>
            <a:off x="4755608" y="1509426"/>
            <a:ext cx="2719696" cy="100800"/>
            <a:chOff x="4732222" y="1509426"/>
            <a:chExt cx="2719696" cy="100800"/>
          </a:xfrm>
        </p:grpSpPr>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21" name="Ellipszis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jánló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hu-HU" noProof="0" dirty="0"/>
              <a:t>VÉLEMÉNYEK</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8162384" y="1375202"/>
            <a:ext cx="4021267" cy="100800"/>
            <a:chOff x="680710" y="3240138"/>
            <a:chExt cx="2510745"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80710" y="3290538"/>
              <a:ext cx="247249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125731"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40" name="Szöveg hely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Ügyfél címe</a:t>
            </a:r>
          </a:p>
        </p:txBody>
      </p:sp>
      <p:sp>
        <p:nvSpPr>
          <p:cNvPr id="41" name="Szöveg hely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 szerkesztése</a:t>
            </a:r>
            <a:br>
              <a:rPr lang="hu-HU" noProof="0" dirty="0"/>
            </a:br>
            <a:r>
              <a:rPr lang="hu-HU" noProof="0" dirty="0"/>
              <a:t>szöveg</a:t>
            </a:r>
          </a:p>
        </p:txBody>
      </p:sp>
      <p:sp>
        <p:nvSpPr>
          <p:cNvPr id="42" name="Kép helyőrzőj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43" name="Egyenes összekötő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Szöveg hely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hu-HU" noProof="0"/>
              <a:t>Mintaszöveg szerkesztése</a:t>
            </a:r>
          </a:p>
        </p:txBody>
      </p:sp>
      <p:sp>
        <p:nvSpPr>
          <p:cNvPr id="24" name="Ellipszis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8" name="Szöveg hely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Ügyfél címe</a:t>
            </a:r>
          </a:p>
        </p:txBody>
      </p:sp>
      <p:sp>
        <p:nvSpPr>
          <p:cNvPr id="59" name="Szöveg hely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 szerkesztése</a:t>
            </a:r>
            <a:br>
              <a:rPr lang="hu-HU" noProof="0" dirty="0"/>
            </a:br>
            <a:r>
              <a:rPr lang="hu-HU" noProof="0" dirty="0"/>
              <a:t>szöveg</a:t>
            </a:r>
          </a:p>
        </p:txBody>
      </p:sp>
      <p:sp>
        <p:nvSpPr>
          <p:cNvPr id="60" name="Kép helyőrzőj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61" name="Egyenes összekötő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Szöveg hely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hu-HU" noProof="0"/>
              <a:t>Mintaszöveg szerkesztése</a:t>
            </a:r>
          </a:p>
        </p:txBody>
      </p:sp>
      <p:sp>
        <p:nvSpPr>
          <p:cNvPr id="63" name="Ellipszis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64" name="Szöveg hely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Ügyfél címe</a:t>
            </a:r>
          </a:p>
        </p:txBody>
      </p:sp>
      <p:sp>
        <p:nvSpPr>
          <p:cNvPr id="65" name="Szöveg hely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 szerkesztése</a:t>
            </a:r>
            <a:br>
              <a:rPr lang="hu-HU" noProof="0" dirty="0"/>
            </a:br>
            <a:r>
              <a:rPr lang="hu-HU" noProof="0" dirty="0"/>
              <a:t>szöveg</a:t>
            </a:r>
          </a:p>
        </p:txBody>
      </p:sp>
      <p:sp>
        <p:nvSpPr>
          <p:cNvPr id="66" name="Kép helyőrzőj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67" name="Egyenes összekötő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Szöveg hely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hu-HU" noProof="0"/>
              <a:t>Mintaszöveg szerkesztése</a:t>
            </a:r>
          </a:p>
        </p:txBody>
      </p:sp>
      <p:sp>
        <p:nvSpPr>
          <p:cNvPr id="69" name="Ellipszis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z esettanulmány tartalmának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hu-HU" noProof="0" dirty="0"/>
              <a:t>ESETTANULMÁNY</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3319328"/>
            <a:ext cx="5053179" cy="100800"/>
            <a:chOff x="-1228304" y="3240138"/>
            <a:chExt cx="5053179"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500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72407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Szöveg hely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8" name="Szöveg hely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telefon és tartalomelrendezés">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hu-HU" noProof="0" dirty="0"/>
              <a:t>KATTINTSON A CÍM SZERKESZTÉSÉHEZ</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3" name="Szöveg hely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 name="Téglalap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1" name="Kép helyőrzőj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22" name="Kép helyőrzőj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ézi">
    <p:spTree>
      <p:nvGrpSpPr>
        <p:cNvPr id="1" name=""/>
        <p:cNvGrpSpPr/>
        <p:nvPr/>
      </p:nvGrpSpPr>
      <p:grpSpPr>
        <a:xfrm>
          <a:off x="0" y="0"/>
          <a:ext cx="0" cy="0"/>
          <a:chOff x="0" y="0"/>
          <a:chExt cx="0" cy="0"/>
        </a:xfrm>
      </p:grpSpPr>
      <p:sp>
        <p:nvSpPr>
          <p:cNvPr id="35" name="Téglalap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1" name="Szöveg hely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a:t>Mintaszöveg szerkesztése</a:t>
            </a:r>
          </a:p>
        </p:txBody>
      </p:sp>
      <p:sp>
        <p:nvSpPr>
          <p:cNvPr id="22" name="Szöveg hely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dirty="0"/>
              <a:t>Mintaszöveg</a:t>
            </a:r>
            <a:br>
              <a:rPr lang="hu-HU" noProof="0" dirty="0"/>
            </a:br>
            <a:r>
              <a:rPr lang="hu-HU" noProof="0" dirty="0"/>
              <a:t>stílusok</a:t>
            </a:r>
          </a:p>
        </p:txBody>
      </p:sp>
      <p:sp>
        <p:nvSpPr>
          <p:cNvPr id="23" name="Szöveg hely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24" name="Kép helyőrzőj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hu-HU" noProof="0"/>
              <a:t>Kép beszúrásához kattintson az ikonra</a:t>
            </a:r>
            <a:endParaRPr lang="hu-HU" noProof="0" dirty="0"/>
          </a:p>
        </p:txBody>
      </p:sp>
      <p:sp>
        <p:nvSpPr>
          <p:cNvPr id="25" name="Kép helyőrzőj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hu-HU" noProof="0"/>
              <a:t>Kép beszúrásához kattintson az ikonra</a:t>
            </a:r>
            <a:endParaRPr lang="hu-HU" noProof="0" dirty="0"/>
          </a:p>
        </p:txBody>
      </p:sp>
      <p:sp>
        <p:nvSpPr>
          <p:cNvPr id="26" name="Szöveg hely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27" name="Szöveg hely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dirty="0"/>
              <a:t>Mintaszöveg</a:t>
            </a:r>
            <a:br>
              <a:rPr lang="hu-HU" noProof="0" dirty="0"/>
            </a:br>
            <a:r>
              <a:rPr lang="hu-HU" noProof="0" dirty="0"/>
              <a:t>stílusok</a:t>
            </a:r>
          </a:p>
        </p:txBody>
      </p:sp>
      <p:sp>
        <p:nvSpPr>
          <p:cNvPr id="28" name="Kép helyőrzőj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hu-HU" noProof="0"/>
              <a:t>Kép beszúrásához kattintson az ikonra</a:t>
            </a:r>
            <a:endParaRPr lang="hu-HU" noProof="0" dirty="0"/>
          </a:p>
        </p:txBody>
      </p:sp>
      <p:sp>
        <p:nvSpPr>
          <p:cNvPr id="29" name="Szöveg hely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30" name="Szöveg hely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dirty="0"/>
              <a:t>Mintaszöveg</a:t>
            </a:r>
            <a:br>
              <a:rPr lang="hu-HU" noProof="0" dirty="0"/>
            </a:br>
            <a:r>
              <a:rPr lang="hu-HU" noProof="0" dirty="0"/>
              <a:t>stílusok</a:t>
            </a:r>
          </a:p>
        </p:txBody>
      </p:sp>
      <p:sp>
        <p:nvSpPr>
          <p:cNvPr id="32" name="Szöveg hely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33" name="Szöveg hely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34" name="Szöveg hely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hu-HU" noProof="0" dirty="0"/>
              <a:t>1</a:t>
            </a:r>
          </a:p>
        </p:txBody>
      </p:sp>
      <p:sp>
        <p:nvSpPr>
          <p:cNvPr id="36" name="Szöveg hely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hu-HU" noProof="0" dirty="0"/>
              <a:t>1</a:t>
            </a:r>
          </a:p>
        </p:txBody>
      </p:sp>
      <p:sp>
        <p:nvSpPr>
          <p:cNvPr id="37" name="Szöveg hely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hu-HU" noProof="0" dirty="0"/>
              <a:t>1</a:t>
            </a:r>
          </a:p>
        </p:txBody>
      </p:sp>
      <p:sp>
        <p:nvSpPr>
          <p:cNvPr id="40" name="Szöveg hely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a:t>Mintaszöveg szerkesztése</a:t>
            </a:r>
          </a:p>
        </p:txBody>
      </p:sp>
      <p:sp>
        <p:nvSpPr>
          <p:cNvPr id="38" name="Cím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hu-HU" noProof="0" dirty="0"/>
              <a:t>A SABLON HASZNÁLATA</a:t>
            </a:r>
          </a:p>
        </p:txBody>
      </p:sp>
      <p:sp>
        <p:nvSpPr>
          <p:cNvPr id="41" name="Kép helyőrzőj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grpSp>
        <p:nvGrpSpPr>
          <p:cNvPr id="31" name="Csoport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Egyenes összekötő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Ellipszis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ímdia">
    <p:spTree>
      <p:nvGrpSpPr>
        <p:cNvPr id="1" name=""/>
        <p:cNvGrpSpPr/>
        <p:nvPr/>
      </p:nvGrpSpPr>
      <p:grpSpPr>
        <a:xfrm>
          <a:off x="0" y="0"/>
          <a:ext cx="0" cy="0"/>
          <a:chOff x="0" y="0"/>
          <a:chExt cx="0" cy="0"/>
        </a:xfrm>
      </p:grpSpPr>
      <p:sp>
        <p:nvSpPr>
          <p:cNvPr id="8" name="Téglalap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 name="Cím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hu-HU" noProof="0" dirty="0"/>
              <a:t>MESTERCÍM STÍLUSÁNAK SZERKESZTÉSE</a:t>
            </a:r>
          </a:p>
        </p:txBody>
      </p:sp>
      <p:sp>
        <p:nvSpPr>
          <p:cNvPr id="4" name="Dátum hely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7" name="Téglalap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 name="Alcím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a:t>Kattintson ide az alcím mintájának szerkesztéséhez</a:t>
            </a:r>
            <a:endParaRPr lang="hu-HU" noProof="0" dirty="0"/>
          </a:p>
        </p:txBody>
      </p:sp>
      <p:grpSp>
        <p:nvGrpSpPr>
          <p:cNvPr id="15" name="Csoport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Ellipszis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3" name="Egyenes összekötő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6" name="Csoport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Ellipszis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zakaszfejléc">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 name="Cím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hu-HU" noProof="0" dirty="0"/>
              <a:t>BEFEKTETŐI</a:t>
            </a:r>
            <a:br>
              <a:rPr lang="hu-HU" noProof="0" dirty="0"/>
            </a:br>
            <a:r>
              <a:rPr lang="hu-HU" noProof="0" dirty="0"/>
              <a:t>PREZENTÁCIÓ</a:t>
            </a:r>
            <a:br>
              <a:rPr lang="hu-HU" noProof="0" dirty="0"/>
            </a:br>
            <a:r>
              <a:rPr lang="hu-HU" noProof="0" dirty="0"/>
              <a:t>CÍM</a:t>
            </a:r>
          </a:p>
        </p:txBody>
      </p:sp>
      <p:sp>
        <p:nvSpPr>
          <p:cNvPr id="4" name="Dátum hely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grpSp>
        <p:nvGrpSpPr>
          <p:cNvPr id="9" name="Csoport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Ellipszis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1" name="Egyenes összekötő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Ellipszis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3" name="Csoport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Ellipszis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5" name="Egyenes összekötő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Ellipszis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
        <p:nvSpPr>
          <p:cNvPr id="17" name="Alcím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a:t>Kattintson ide az alcím mintájának szerkesztéséhez</a:t>
            </a:r>
            <a:endParaRPr lang="hu-HU"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ím és tartalom képpe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993948"/>
            <a:ext cx="4825453" cy="100800"/>
            <a:chOff x="0" y="3240138"/>
            <a:chExt cx="4825453"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478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4724653"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6" name="Szöveg hely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Kép helyőrzőj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6" name="Tartalom helye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ét tartalomrész">
    <p:spTree>
      <p:nvGrpSpPr>
        <p:cNvPr id="1" name=""/>
        <p:cNvGrpSpPr/>
        <p:nvPr/>
      </p:nvGrpSpPr>
      <p:grpSpPr>
        <a:xfrm>
          <a:off x="0" y="0"/>
          <a:ext cx="0" cy="0"/>
          <a:chOff x="0" y="0"/>
          <a:chExt cx="0" cy="0"/>
        </a:xfrm>
      </p:grpSpPr>
      <p:sp>
        <p:nvSpPr>
          <p:cNvPr id="9" name="Téglalap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7" name="Tartalom helye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
        <p:nvSpPr>
          <p:cNvPr id="8" name="Tartalom helye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11" name="Téglalap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7" name="Szöveg hely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a:t>Mintaszöveg szerkesztése</a:t>
            </a:r>
          </a:p>
        </p:txBody>
      </p:sp>
      <p:sp>
        <p:nvSpPr>
          <p:cNvPr id="8" name="Tartalom helye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
        <p:nvSpPr>
          <p:cNvPr id="9" name="Szöveg hely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a:t>Mintaszöveg szerkesztése</a:t>
            </a:r>
          </a:p>
        </p:txBody>
      </p:sp>
      <p:sp>
        <p:nvSpPr>
          <p:cNvPr id="10" name="Tartalom helye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rtalomrész képaláírássa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8" name="Cím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hu-HU" noProof="0"/>
              <a:t>Mintacím szerkesztése</a:t>
            </a:r>
            <a:endParaRPr lang="hu-HU" noProof="0" dirty="0"/>
          </a:p>
        </p:txBody>
      </p:sp>
      <p:sp>
        <p:nvSpPr>
          <p:cNvPr id="9" name="Szöveg hely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a:t>Mintaszöveg szerkesztése</a:t>
            </a:r>
          </a:p>
        </p:txBody>
      </p:sp>
      <p:sp>
        <p:nvSpPr>
          <p:cNvPr id="10" name="Tartalom helye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ép képaláírássa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8" name="Cím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hu-HU" noProof="0"/>
              <a:t>Mintacím szerkesztése</a:t>
            </a:r>
            <a:endParaRPr lang="hu-HU" noProof="0" dirty="0"/>
          </a:p>
        </p:txBody>
      </p:sp>
      <p:sp>
        <p:nvSpPr>
          <p:cNvPr id="9" name="Szöveg hely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a:t>Mintaszöveg szerkesztése</a:t>
            </a:r>
          </a:p>
        </p:txBody>
      </p:sp>
      <p:sp>
        <p:nvSpPr>
          <p:cNvPr id="11" name="Kép helyőrzőj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Üres">
    <p:spTree>
      <p:nvGrpSpPr>
        <p:cNvPr id="1" name=""/>
        <p:cNvGrpSpPr/>
        <p:nvPr/>
      </p:nvGrpSpPr>
      <p:grpSpPr>
        <a:xfrm>
          <a:off x="0" y="0"/>
          <a:ext cx="0" cy="0"/>
          <a:chOff x="0" y="0"/>
          <a:chExt cx="0" cy="0"/>
        </a:xfrm>
      </p:grpSpPr>
      <p:sp>
        <p:nvSpPr>
          <p:cNvPr id="6" name="Téglalap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ím, kép és tartalom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hu-HU" noProof="0" dirty="0"/>
              <a:t>A SZERKESZTÉSHEZ KATTINTSON IDE</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Kép helyőrzőj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ím és tartalom elrendezése 2. verzió">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hu-HU" noProof="0" dirty="0"/>
              <a:t>A SZERKESZTÉSHEZ KATTINTSON IDE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3122284"/>
            <a:ext cx="3570592" cy="100800"/>
            <a:chOff x="0" y="3240138"/>
            <a:chExt cx="3570592"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46979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Szöveg hely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3" name="Kép helyőrzőj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kono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hu-HU" noProof="0" dirty="0"/>
              <a:t>A SZERKESZTÉSHEZ KATTINTSON IDE</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4" name="Kép helyőrzőj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hu-HU" noProof="0"/>
              <a:t>Kép beszúrásához kattintson az ikonra</a:t>
            </a:r>
            <a:endParaRPr lang="hu-HU" noProof="0" dirty="0"/>
          </a:p>
        </p:txBody>
      </p:sp>
      <p:sp>
        <p:nvSpPr>
          <p:cNvPr id="22" name="Szöveg hely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Szövegstílusok szerkesztése</a:t>
            </a:r>
          </a:p>
        </p:txBody>
      </p:sp>
      <p:sp>
        <p:nvSpPr>
          <p:cNvPr id="23" name="Szöveg hely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4" name="Kép helyőrzőj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hu-HU" noProof="0"/>
              <a:t>Kép beszúrásához kattintson az ikonra</a:t>
            </a:r>
            <a:endParaRPr lang="hu-HU" noProof="0" dirty="0"/>
          </a:p>
        </p:txBody>
      </p:sp>
      <p:sp>
        <p:nvSpPr>
          <p:cNvPr id="25" name="Szöveg hely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Szövegstílusok szerkesztése</a:t>
            </a:r>
          </a:p>
        </p:txBody>
      </p:sp>
      <p:sp>
        <p:nvSpPr>
          <p:cNvPr id="26" name="Szöveg hely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7" name="Kép helyőrzőj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hu-HU" noProof="0"/>
              <a:t>Kép beszúrásához kattintson az ikonra</a:t>
            </a:r>
            <a:endParaRPr lang="hu-HU" noProof="0" dirty="0"/>
          </a:p>
        </p:txBody>
      </p:sp>
      <p:sp>
        <p:nvSpPr>
          <p:cNvPr id="28" name="Szöveg hely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Szövegstílusok szerkesztése</a:t>
            </a:r>
          </a:p>
        </p:txBody>
      </p:sp>
      <p:sp>
        <p:nvSpPr>
          <p:cNvPr id="29" name="Szöveg hely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0" name="Kép helyőrzőj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hu-HU" noProof="0"/>
              <a:t>Kép beszúrásához kattintson az ikonra</a:t>
            </a:r>
            <a:endParaRPr lang="hu-HU" noProof="0" dirty="0"/>
          </a:p>
        </p:txBody>
      </p:sp>
      <p:sp>
        <p:nvSpPr>
          <p:cNvPr id="31" name="Szöveg hely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Szövegstílusok szerkesztése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és tartalom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Téglalap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993948"/>
            <a:ext cx="2967474" cy="100800"/>
            <a:chOff x="0" y="3240138"/>
            <a:chExt cx="2967474"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29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2866674"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6" name="Szöveg hely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Kép helyőrzőj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ím és alcím tartalmának elrendezése">
    <p:spTree>
      <p:nvGrpSpPr>
        <p:cNvPr id="1" name=""/>
        <p:cNvGrpSpPr/>
        <p:nvPr/>
      </p:nvGrpSpPr>
      <p:grpSpPr>
        <a:xfrm>
          <a:off x="0" y="0"/>
          <a:ext cx="0" cy="0"/>
          <a:chOff x="0" y="0"/>
          <a:chExt cx="0" cy="0"/>
        </a:xfrm>
      </p:grpSpPr>
      <p:sp>
        <p:nvSpPr>
          <p:cNvPr id="22" name="Kép helyőrzőj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Csoport 8">
            <a:extLst>
              <a:ext uri="{FF2B5EF4-FFF2-40B4-BE49-F238E27FC236}">
                <a16:creationId xmlns:a16="http://schemas.microsoft.com/office/drawing/2014/main" id="{78842051-6173-4CC2-8C4A-8AE31FE7BA54}"/>
              </a:ext>
            </a:extLst>
          </p:cNvPr>
          <p:cNvGrpSpPr/>
          <p:nvPr userDrawn="1"/>
        </p:nvGrpSpPr>
        <p:grpSpPr>
          <a:xfrm>
            <a:off x="4521279" y="1373283"/>
            <a:ext cx="3149438" cy="100800"/>
            <a:chOff x="3149478" y="1373283"/>
            <a:chExt cx="3149438" cy="100800"/>
          </a:xfrm>
        </p:grpSpPr>
        <p:grpSp>
          <p:nvGrpSpPr>
            <p:cNvPr id="15" name="Csoport 14">
              <a:extLst>
                <a:ext uri="{FF2B5EF4-FFF2-40B4-BE49-F238E27FC236}">
                  <a16:creationId xmlns:a16="http://schemas.microsoft.com/office/drawing/2014/main" id="{B7317392-EF87-4050-8BBE-32F74B0CF15A}"/>
                </a:ext>
              </a:extLst>
            </p:cNvPr>
            <p:cNvGrpSpPr/>
            <p:nvPr userDrawn="1"/>
          </p:nvGrpSpPr>
          <p:grpSpPr>
            <a:xfrm>
              <a:off x="3149478" y="1373283"/>
              <a:ext cx="3149438" cy="100800"/>
              <a:chOff x="0" y="3237441"/>
              <a:chExt cx="3149438"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04863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21" name="Ellipszis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ármas tartalom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hu-HU" noProof="0"/>
              <a:t>Mintacím szerkesztése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7500289" y="1375202"/>
            <a:ext cx="4685817" cy="100800"/>
            <a:chOff x="308309" y="3240138"/>
            <a:chExt cx="2925663"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308309" y="3290538"/>
              <a:ext cx="289955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168248"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Szöveg hely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6" name="Szöveg hely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1</a:t>
            </a:r>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5" name="Szöveg hely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a:t>
            </a:r>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7" name="Szöveg hely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8" name="Szöveg hely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3</a:t>
            </a:r>
          </a:p>
        </p:txBody>
      </p:sp>
      <p:sp>
        <p:nvSpPr>
          <p:cNvPr id="39" name="Szöveg hely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21" name="Egyenes összekötő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Egyenes összekötő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hu-HU" noProof="0" dirty="0"/>
              <a:t>Mintacím stílusának szerkesztése</a:t>
            </a:r>
          </a:p>
        </p:txBody>
      </p:sp>
      <p:sp>
        <p:nvSpPr>
          <p:cNvPr id="3" name="Szöveg hely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hu-HU" noProof="0" dirty="0"/>
              <a:t>Mintaszöveg szerkesztése</a:t>
            </a:r>
          </a:p>
          <a:p>
            <a:pPr lvl="1" rtl="0"/>
            <a:r>
              <a:rPr lang="hu-HU" noProof="0" dirty="0"/>
              <a:t>Második szint</a:t>
            </a:r>
          </a:p>
          <a:p>
            <a:pPr lvl="2" rtl="0"/>
            <a:r>
              <a:rPr lang="hu-HU" noProof="0" dirty="0"/>
              <a:t>Harmadik szint</a:t>
            </a:r>
          </a:p>
          <a:p>
            <a:pPr lvl="3" rtl="0"/>
            <a:r>
              <a:rPr lang="hu-HU" noProof="0" dirty="0"/>
              <a:t>Negyedik szint</a:t>
            </a:r>
          </a:p>
          <a:p>
            <a:pPr lvl="4" rtl="0"/>
            <a:r>
              <a:rPr lang="hu-HU" noProof="0" dirty="0"/>
              <a:t>Ötödik szint</a:t>
            </a:r>
          </a:p>
        </p:txBody>
      </p:sp>
      <p:sp>
        <p:nvSpPr>
          <p:cNvPr id="4" name="Dátum hely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hu-HU" noProof="0" dirty="0"/>
              <a:t>20XX.HH.NN </a:t>
            </a:r>
          </a:p>
        </p:txBody>
      </p:sp>
      <p:sp>
        <p:nvSpPr>
          <p:cNvPr id="5" name="Élőláb hely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hu-HU" noProof="0" dirty="0"/>
              <a:t>ÉLŐLÁB HOZZÁADÁSA</a:t>
            </a:r>
          </a:p>
        </p:txBody>
      </p:sp>
      <p:sp>
        <p:nvSpPr>
          <p:cNvPr id="6" name="Dia számának hely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pPr rtl="0"/>
            <a:fld id="{8D581BC7-E183-40DB-AC97-C19EA4EB8894}" type="slidenum">
              <a:rPr lang="hu-HU" noProof="0" smtClean="0"/>
              <a:pPr/>
              <a:t>‹#›</a:t>
            </a:fld>
            <a:endParaRPr lang="hu-HU" noProof="0" dirty="0"/>
          </a:p>
        </p:txBody>
      </p:sp>
      <p:sp>
        <p:nvSpPr>
          <p:cNvPr id="7" name="Ellipszis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0" name="Egyenes összekötő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Ellipszis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3" name="Egyenes összekötő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1.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a:extLst>
              <a:ext uri="{FF2B5EF4-FFF2-40B4-BE49-F238E27FC236}">
                <a16:creationId xmlns:a16="http://schemas.microsoft.com/office/drawing/2014/main" id="{54F6FF42-70E3-4A7F-B5D8-2928FCB71A74}"/>
              </a:ext>
            </a:extLst>
          </p:cNvPr>
          <p:cNvSpPr>
            <a:spLocks noGrp="1"/>
          </p:cNvSpPr>
          <p:nvPr>
            <p:ph type="ctrTitle"/>
          </p:nvPr>
        </p:nvSpPr>
        <p:spPr>
          <a:xfrm>
            <a:off x="963043" y="2462986"/>
            <a:ext cx="10220528" cy="1786094"/>
          </a:xfrm>
        </p:spPr>
        <p:txBody>
          <a:bodyPr rtlCol="0">
            <a:normAutofit/>
          </a:bodyPr>
          <a:lstStyle/>
          <a:p>
            <a:pPr rtl="0"/>
            <a:r>
              <a:rPr lang="hu-HU" dirty="0" err="1"/>
              <a:t>ConsoleX</a:t>
            </a:r>
            <a:r>
              <a:rPr lang="hu-HU" dirty="0"/>
              <a:t> Website</a:t>
            </a:r>
            <a:br>
              <a:rPr lang="hu-HU" dirty="0"/>
            </a:br>
            <a:r>
              <a:rPr lang="hu-HU" dirty="0"/>
              <a:t> </a:t>
            </a:r>
            <a:r>
              <a:rPr lang="hu-HU" dirty="0" err="1"/>
              <a:t>Presentation</a:t>
            </a:r>
            <a:endParaRPr lang="hu-HU" dirty="0"/>
          </a:p>
        </p:txBody>
      </p:sp>
      <p:pic>
        <p:nvPicPr>
          <p:cNvPr id="6" name="Kép helye 5"/>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756598" y="4386237"/>
            <a:ext cx="2633418" cy="1030794"/>
          </a:xfrm>
        </p:spPr>
      </p:pic>
    </p:spTree>
    <p:extLst>
      <p:ext uri="{BB962C8B-B14F-4D97-AF65-F5344CB8AC3E}">
        <p14:creationId xmlns:p14="http://schemas.microsoft.com/office/powerpoint/2010/main" val="2104048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a:extLst>
              <a:ext uri="{FF2B5EF4-FFF2-40B4-BE49-F238E27FC236}">
                <a16:creationId xmlns:a16="http://schemas.microsoft.com/office/drawing/2014/main" id="{D2F9A33A-E955-4DFB-9469-3FDBA6703985}"/>
              </a:ext>
            </a:extLst>
          </p:cNvPr>
          <p:cNvSpPr>
            <a:spLocks noGrp="1"/>
          </p:cNvSpPr>
          <p:nvPr>
            <p:ph type="title"/>
          </p:nvPr>
        </p:nvSpPr>
        <p:spPr>
          <a:xfrm>
            <a:off x="809959" y="1828799"/>
            <a:ext cx="4846923" cy="846469"/>
          </a:xfrm>
        </p:spPr>
        <p:txBody>
          <a:bodyPr rtlCol="0"/>
          <a:lstStyle/>
          <a:p>
            <a:pPr algn="ctr" rtl="0"/>
            <a:r>
              <a:rPr lang="hu-HU" sz="2800" dirty="0"/>
              <a:t>THANK YOU FOR YOUR ATTENTION</a:t>
            </a:r>
          </a:p>
        </p:txBody>
      </p:sp>
      <p:pic>
        <p:nvPicPr>
          <p:cNvPr id="15" name="Kép helyőrzője 14" descr="Absztrakt háttér">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a:stretch>
            <a:fillRect/>
          </a:stretch>
        </p:blipFill>
        <p:spPr/>
      </p:pic>
      <p:pic>
        <p:nvPicPr>
          <p:cNvPr id="14" name="Kép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03" y="2384712"/>
            <a:ext cx="5767844" cy="2257699"/>
          </a:xfrm>
          <a:prstGeom prst="rect">
            <a:avLst/>
          </a:prstGeom>
        </p:spPr>
      </p:pic>
      <p:sp>
        <p:nvSpPr>
          <p:cNvPr id="23" name="Szöveg helye 2">
            <a:extLst>
              <a:ext uri="{FF2B5EF4-FFF2-40B4-BE49-F238E27FC236}">
                <a16:creationId xmlns:a16="http://schemas.microsoft.com/office/drawing/2014/main" id="{E66139D5-668D-4A3D-B6B6-F71EC385C8FF}"/>
              </a:ext>
            </a:extLst>
          </p:cNvPr>
          <p:cNvSpPr>
            <a:spLocks noGrp="1"/>
          </p:cNvSpPr>
          <p:nvPr>
            <p:ph type="body" idx="4294967295"/>
          </p:nvPr>
        </p:nvSpPr>
        <p:spPr>
          <a:xfrm>
            <a:off x="821009" y="3007004"/>
            <a:ext cx="4443165" cy="374372"/>
          </a:xfrm>
          <a:prstGeom prst="rect">
            <a:avLst/>
          </a:prstGeom>
        </p:spPr>
        <p:txBody>
          <a:bodyPr rtlCol="0"/>
          <a:lstStyle/>
          <a:p>
            <a:pPr marL="0" indent="0" rtl="0">
              <a:buNone/>
            </a:pPr>
            <a:r>
              <a:rPr lang="hu-HU" sz="1800" dirty="0" err="1"/>
              <a:t>Presentation</a:t>
            </a:r>
            <a:r>
              <a:rPr lang="hu-HU" sz="1800" dirty="0"/>
              <a:t> Made </a:t>
            </a:r>
            <a:r>
              <a:rPr lang="hu-HU" sz="1800" dirty="0" err="1"/>
              <a:t>By</a:t>
            </a:r>
            <a:r>
              <a:rPr lang="hu-HU" sz="1800" dirty="0"/>
              <a:t>:</a:t>
            </a:r>
          </a:p>
        </p:txBody>
      </p:sp>
      <p:sp>
        <p:nvSpPr>
          <p:cNvPr id="27" name="Szövegdoboz 26"/>
          <p:cNvSpPr txBox="1"/>
          <p:nvPr/>
        </p:nvSpPr>
        <p:spPr>
          <a:xfrm>
            <a:off x="809959" y="3513561"/>
            <a:ext cx="4000500" cy="738664"/>
          </a:xfrm>
          <a:prstGeom prst="rect">
            <a:avLst/>
          </a:prstGeom>
          <a:noFill/>
        </p:spPr>
        <p:txBody>
          <a:bodyPr wrap="square" rtlCol="0">
            <a:spAutoFit/>
          </a:bodyPr>
          <a:lstStyle/>
          <a:p>
            <a:pPr marL="285750" indent="-285750">
              <a:buFont typeface="Arial" panose="020B0604020202020204" pitchFamily="34" charset="0"/>
              <a:buChar char="•"/>
            </a:pPr>
            <a:r>
              <a:rPr lang="hu-HU" sz="1400" dirty="0" err="1">
                <a:solidFill>
                  <a:schemeClr val="bg2">
                    <a:lumMod val="75000"/>
                  </a:schemeClr>
                </a:solidFill>
              </a:rPr>
              <a:t>Dancsik</a:t>
            </a:r>
            <a:r>
              <a:rPr lang="hu-HU" sz="1400" dirty="0">
                <a:solidFill>
                  <a:schemeClr val="bg2">
                    <a:lumMod val="75000"/>
                  </a:schemeClr>
                </a:solidFill>
              </a:rPr>
              <a:t> Dávid</a:t>
            </a:r>
          </a:p>
          <a:p>
            <a:pPr marL="285750" indent="-285750">
              <a:buFont typeface="Arial" panose="020B0604020202020204" pitchFamily="34" charset="0"/>
              <a:buChar char="•"/>
            </a:pPr>
            <a:r>
              <a:rPr lang="hu-HU" sz="1400" dirty="0">
                <a:solidFill>
                  <a:schemeClr val="bg2">
                    <a:lumMod val="75000"/>
                  </a:schemeClr>
                </a:solidFill>
              </a:rPr>
              <a:t>Keskeny Kevin</a:t>
            </a:r>
          </a:p>
          <a:p>
            <a:pPr marL="285750" indent="-285750">
              <a:buFont typeface="Arial" panose="020B0604020202020204" pitchFamily="34" charset="0"/>
              <a:buChar char="•"/>
            </a:pPr>
            <a:r>
              <a:rPr lang="hu-HU" sz="1400" dirty="0">
                <a:solidFill>
                  <a:schemeClr val="bg2">
                    <a:lumMod val="75000"/>
                  </a:schemeClr>
                </a:solidFill>
              </a:rPr>
              <a:t>Juhász Gergő</a:t>
            </a:r>
          </a:p>
        </p:txBody>
      </p:sp>
    </p:spTree>
    <p:extLst>
      <p:ext uri="{BB962C8B-B14F-4D97-AF65-F5344CB8AC3E}">
        <p14:creationId xmlns:p14="http://schemas.microsoft.com/office/powerpoint/2010/main" val="26956722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10BCDBB-64F7-F19E-EFC0-E35445B9BF0D}"/>
              </a:ext>
            </a:extLst>
          </p:cNvPr>
          <p:cNvSpPr>
            <a:spLocks noGrp="1"/>
          </p:cNvSpPr>
          <p:nvPr>
            <p:ph type="title"/>
          </p:nvPr>
        </p:nvSpPr>
        <p:spPr/>
        <p:txBody>
          <a:bodyPr/>
          <a:lstStyle/>
          <a:p>
            <a:r>
              <a:rPr lang="hu-HU" dirty="0" err="1"/>
              <a:t>What</a:t>
            </a:r>
            <a:r>
              <a:rPr lang="hu-HU" dirty="0"/>
              <a:t> is </a:t>
            </a:r>
            <a:r>
              <a:rPr lang="hu-HU" dirty="0" err="1"/>
              <a:t>the</a:t>
            </a:r>
            <a:r>
              <a:rPr lang="hu-HU" dirty="0"/>
              <a:t> </a:t>
            </a:r>
            <a:r>
              <a:rPr lang="hu-HU" dirty="0" err="1"/>
              <a:t>ConsoleX</a:t>
            </a:r>
            <a:r>
              <a:rPr lang="hu-HU" dirty="0"/>
              <a:t>?</a:t>
            </a:r>
          </a:p>
        </p:txBody>
      </p:sp>
      <p:sp>
        <p:nvSpPr>
          <p:cNvPr id="5" name="Dia számának helye 4">
            <a:extLst>
              <a:ext uri="{FF2B5EF4-FFF2-40B4-BE49-F238E27FC236}">
                <a16:creationId xmlns:a16="http://schemas.microsoft.com/office/drawing/2014/main" id="{87387683-C385-9F32-8CDE-E5B2B950B900}"/>
              </a:ext>
            </a:extLst>
          </p:cNvPr>
          <p:cNvSpPr>
            <a:spLocks noGrp="1"/>
          </p:cNvSpPr>
          <p:nvPr>
            <p:ph type="sldNum" sz="quarter" idx="12"/>
          </p:nvPr>
        </p:nvSpPr>
        <p:spPr/>
        <p:txBody>
          <a:bodyPr/>
          <a:lstStyle/>
          <a:p>
            <a:pPr rtl="0"/>
            <a:fld id="{8D581BC7-E183-40DB-AC97-C19EA4EB8894}" type="slidenum">
              <a:rPr lang="hu-HU" noProof="0" smtClean="0"/>
              <a:pPr rtl="0"/>
              <a:t>2</a:t>
            </a:fld>
            <a:endParaRPr lang="hu-HU" noProof="0" dirty="0"/>
          </a:p>
        </p:txBody>
      </p:sp>
      <p:sp>
        <p:nvSpPr>
          <p:cNvPr id="10" name="Tartalom helye 9">
            <a:extLst>
              <a:ext uri="{FF2B5EF4-FFF2-40B4-BE49-F238E27FC236}">
                <a16:creationId xmlns:a16="http://schemas.microsoft.com/office/drawing/2014/main" id="{AA632420-F2A1-ED60-A7F2-AC9AE2128097}"/>
              </a:ext>
            </a:extLst>
          </p:cNvPr>
          <p:cNvSpPr>
            <a:spLocks noGrp="1"/>
          </p:cNvSpPr>
          <p:nvPr>
            <p:ph idx="1"/>
          </p:nvPr>
        </p:nvSpPr>
        <p:spPr>
          <a:xfrm>
            <a:off x="838200" y="1488566"/>
            <a:ext cx="5532522" cy="4534293"/>
          </a:xfrm>
        </p:spPr>
        <p:txBody>
          <a:bodyPr vert="horz" lIns="91440" tIns="45720" rIns="91440" bIns="45720" rtlCol="0" anchor="t">
            <a:normAutofit lnSpcReduction="10000"/>
          </a:bodyPr>
          <a:lstStyle/>
          <a:p>
            <a:pPr marL="0" indent="0">
              <a:buNone/>
            </a:pPr>
            <a:r>
              <a:rPr lang="hu-HU" err="1">
                <a:ea typeface="+mn-lt"/>
                <a:cs typeface="+mn-lt"/>
              </a:rPr>
              <a:t>ConsoleX</a:t>
            </a:r>
            <a:r>
              <a:rPr lang="hu-HU" dirty="0">
                <a:ea typeface="+mn-lt"/>
                <a:cs typeface="+mn-lt"/>
              </a:rPr>
              <a:t> is </a:t>
            </a:r>
            <a:r>
              <a:rPr lang="hu-HU" err="1">
                <a:ea typeface="+mn-lt"/>
                <a:cs typeface="+mn-lt"/>
              </a:rPr>
              <a:t>your</a:t>
            </a:r>
            <a:r>
              <a:rPr lang="hu-HU" dirty="0">
                <a:ea typeface="+mn-lt"/>
                <a:cs typeface="+mn-lt"/>
              </a:rPr>
              <a:t> online </a:t>
            </a:r>
            <a:r>
              <a:rPr lang="hu-HU" err="1">
                <a:ea typeface="+mn-lt"/>
                <a:cs typeface="+mn-lt"/>
              </a:rPr>
              <a:t>destination</a:t>
            </a:r>
            <a:r>
              <a:rPr lang="hu-HU" dirty="0">
                <a:ea typeface="+mn-lt"/>
                <a:cs typeface="+mn-lt"/>
              </a:rPr>
              <a:t> </a:t>
            </a:r>
            <a:r>
              <a:rPr lang="hu-HU" err="1">
                <a:ea typeface="+mn-lt"/>
                <a:cs typeface="+mn-lt"/>
              </a:rPr>
              <a:t>for</a:t>
            </a:r>
            <a:r>
              <a:rPr lang="hu-HU" dirty="0">
                <a:ea typeface="+mn-lt"/>
                <a:cs typeface="+mn-lt"/>
              </a:rPr>
              <a:t> </a:t>
            </a:r>
            <a:r>
              <a:rPr lang="hu-HU" err="1">
                <a:ea typeface="+mn-lt"/>
                <a:cs typeface="+mn-lt"/>
              </a:rPr>
              <a:t>gaming</a:t>
            </a:r>
            <a:r>
              <a:rPr lang="hu-HU" dirty="0">
                <a:ea typeface="+mn-lt"/>
                <a:cs typeface="+mn-lt"/>
              </a:rPr>
              <a:t>. </a:t>
            </a:r>
            <a:endParaRPr lang="hu-HU"/>
          </a:p>
          <a:p>
            <a:pPr marL="0" indent="0">
              <a:buNone/>
            </a:pPr>
            <a:r>
              <a:rPr lang="hu-HU" dirty="0" err="1">
                <a:ea typeface="+mn-lt"/>
                <a:cs typeface="+mn-lt"/>
              </a:rPr>
              <a:t>From</a:t>
            </a:r>
            <a:r>
              <a:rPr lang="hu-HU" dirty="0">
                <a:ea typeface="+mn-lt"/>
                <a:cs typeface="+mn-lt"/>
              </a:rPr>
              <a:t> </a:t>
            </a:r>
            <a:r>
              <a:rPr lang="hu-HU" dirty="0" err="1">
                <a:ea typeface="+mn-lt"/>
                <a:cs typeface="+mn-lt"/>
              </a:rPr>
              <a:t>the</a:t>
            </a:r>
            <a:r>
              <a:rPr lang="hu-HU" dirty="0">
                <a:ea typeface="+mn-lt"/>
                <a:cs typeface="+mn-lt"/>
              </a:rPr>
              <a:t> latest </a:t>
            </a:r>
            <a:r>
              <a:rPr lang="hu-HU" dirty="0" err="1">
                <a:ea typeface="+mn-lt"/>
                <a:cs typeface="+mn-lt"/>
              </a:rPr>
              <a:t>consoles</a:t>
            </a:r>
            <a:r>
              <a:rPr lang="hu-HU" dirty="0">
                <a:ea typeface="+mn-lt"/>
                <a:cs typeface="+mn-lt"/>
              </a:rPr>
              <a:t> </a:t>
            </a:r>
            <a:r>
              <a:rPr lang="hu-HU" dirty="0" err="1">
                <a:ea typeface="+mn-lt"/>
                <a:cs typeface="+mn-lt"/>
              </a:rPr>
              <a:t>to</a:t>
            </a:r>
            <a:r>
              <a:rPr lang="hu-HU" dirty="0">
                <a:ea typeface="+mn-lt"/>
                <a:cs typeface="+mn-lt"/>
              </a:rPr>
              <a:t> must-</a:t>
            </a:r>
            <a:r>
              <a:rPr lang="hu-HU" dirty="0" err="1">
                <a:ea typeface="+mn-lt"/>
                <a:cs typeface="+mn-lt"/>
              </a:rPr>
              <a:t>have</a:t>
            </a:r>
            <a:r>
              <a:rPr lang="hu-HU" dirty="0">
                <a:ea typeface="+mn-lt"/>
                <a:cs typeface="+mn-lt"/>
              </a:rPr>
              <a:t> video </a:t>
            </a:r>
            <a:r>
              <a:rPr lang="hu-HU" dirty="0" err="1">
                <a:ea typeface="+mn-lt"/>
                <a:cs typeface="+mn-lt"/>
              </a:rPr>
              <a:t>games</a:t>
            </a:r>
            <a:r>
              <a:rPr lang="hu-HU" dirty="0">
                <a:ea typeface="+mn-lt"/>
                <a:cs typeface="+mn-lt"/>
              </a:rPr>
              <a:t> and </a:t>
            </a:r>
            <a:r>
              <a:rPr lang="hu-HU" dirty="0" err="1">
                <a:ea typeface="+mn-lt"/>
                <a:cs typeface="+mn-lt"/>
              </a:rPr>
              <a:t>accessories</a:t>
            </a:r>
            <a:r>
              <a:rPr lang="hu-HU" dirty="0">
                <a:ea typeface="+mn-lt"/>
                <a:cs typeface="+mn-lt"/>
              </a:rPr>
              <a:t>, </a:t>
            </a:r>
            <a:r>
              <a:rPr lang="hu-HU" dirty="0" err="1">
                <a:ea typeface="+mn-lt"/>
                <a:cs typeface="+mn-lt"/>
              </a:rPr>
              <a:t>we</a:t>
            </a:r>
            <a:r>
              <a:rPr lang="hu-HU" dirty="0">
                <a:ea typeface="+mn-lt"/>
                <a:cs typeface="+mn-lt"/>
              </a:rPr>
              <a:t> </a:t>
            </a:r>
            <a:r>
              <a:rPr lang="hu-HU" dirty="0" err="1">
                <a:ea typeface="+mn-lt"/>
                <a:cs typeface="+mn-lt"/>
              </a:rPr>
              <a:t>make</a:t>
            </a:r>
            <a:r>
              <a:rPr lang="hu-HU" dirty="0">
                <a:ea typeface="+mn-lt"/>
                <a:cs typeface="+mn-lt"/>
              </a:rPr>
              <a:t> </a:t>
            </a:r>
            <a:r>
              <a:rPr lang="hu-HU" dirty="0" err="1">
                <a:ea typeface="+mn-lt"/>
                <a:cs typeface="+mn-lt"/>
              </a:rPr>
              <a:t>it</a:t>
            </a:r>
            <a:r>
              <a:rPr lang="hu-HU" dirty="0">
                <a:ea typeface="+mn-lt"/>
                <a:cs typeface="+mn-lt"/>
              </a:rPr>
              <a:t> </a:t>
            </a:r>
            <a:r>
              <a:rPr lang="hu-HU" dirty="0" err="1">
                <a:ea typeface="+mn-lt"/>
                <a:cs typeface="+mn-lt"/>
              </a:rPr>
              <a:t>easy</a:t>
            </a:r>
            <a:r>
              <a:rPr lang="hu-HU" dirty="0">
                <a:ea typeface="+mn-lt"/>
                <a:cs typeface="+mn-lt"/>
              </a:rPr>
              <a:t> </a:t>
            </a:r>
            <a:r>
              <a:rPr lang="hu-HU" dirty="0" err="1">
                <a:ea typeface="+mn-lt"/>
                <a:cs typeface="+mn-lt"/>
              </a:rPr>
              <a:t>for</a:t>
            </a:r>
            <a:r>
              <a:rPr lang="hu-HU" dirty="0">
                <a:ea typeface="+mn-lt"/>
                <a:cs typeface="+mn-lt"/>
              </a:rPr>
              <a:t> </a:t>
            </a:r>
            <a:r>
              <a:rPr lang="hu-HU" dirty="0" err="1">
                <a:ea typeface="+mn-lt"/>
                <a:cs typeface="+mn-lt"/>
              </a:rPr>
              <a:t>gamers</a:t>
            </a:r>
            <a:r>
              <a:rPr lang="hu-HU" dirty="0">
                <a:ea typeface="+mn-lt"/>
                <a:cs typeface="+mn-lt"/>
              </a:rPr>
              <a:t> </a:t>
            </a:r>
            <a:r>
              <a:rPr lang="hu-HU" dirty="0" err="1">
                <a:ea typeface="+mn-lt"/>
                <a:cs typeface="+mn-lt"/>
              </a:rPr>
              <a:t>to</a:t>
            </a:r>
            <a:r>
              <a:rPr lang="hu-HU" dirty="0">
                <a:ea typeface="+mn-lt"/>
                <a:cs typeface="+mn-lt"/>
              </a:rPr>
              <a:t> </a:t>
            </a:r>
            <a:r>
              <a:rPr lang="hu-HU" dirty="0" err="1">
                <a:ea typeface="+mn-lt"/>
                <a:cs typeface="+mn-lt"/>
              </a:rPr>
              <a:t>find</a:t>
            </a:r>
            <a:r>
              <a:rPr lang="hu-HU" dirty="0">
                <a:ea typeface="+mn-lt"/>
                <a:cs typeface="+mn-lt"/>
              </a:rPr>
              <a:t> and </a:t>
            </a:r>
            <a:r>
              <a:rPr lang="hu-HU" dirty="0" err="1">
                <a:ea typeface="+mn-lt"/>
                <a:cs typeface="+mn-lt"/>
              </a:rPr>
              <a:t>order</a:t>
            </a:r>
            <a:r>
              <a:rPr lang="hu-HU" dirty="0">
                <a:ea typeface="+mn-lt"/>
                <a:cs typeface="+mn-lt"/>
              </a:rPr>
              <a:t> </a:t>
            </a:r>
            <a:r>
              <a:rPr lang="hu-HU" dirty="0" err="1">
                <a:ea typeface="+mn-lt"/>
                <a:cs typeface="+mn-lt"/>
              </a:rPr>
              <a:t>everything</a:t>
            </a:r>
            <a:r>
              <a:rPr lang="hu-HU" dirty="0">
                <a:ea typeface="+mn-lt"/>
                <a:cs typeface="+mn-lt"/>
              </a:rPr>
              <a:t> </a:t>
            </a:r>
            <a:r>
              <a:rPr lang="hu-HU" dirty="0" err="1">
                <a:ea typeface="+mn-lt"/>
                <a:cs typeface="+mn-lt"/>
              </a:rPr>
              <a:t>they</a:t>
            </a:r>
            <a:r>
              <a:rPr lang="hu-HU" dirty="0">
                <a:ea typeface="+mn-lt"/>
                <a:cs typeface="+mn-lt"/>
              </a:rPr>
              <a:t> </a:t>
            </a:r>
            <a:r>
              <a:rPr lang="hu-HU" dirty="0" err="1">
                <a:ea typeface="+mn-lt"/>
                <a:cs typeface="+mn-lt"/>
              </a:rPr>
              <a:t>need</a:t>
            </a:r>
            <a:r>
              <a:rPr lang="hu-HU" dirty="0">
                <a:ea typeface="+mn-lt"/>
                <a:cs typeface="+mn-lt"/>
              </a:rPr>
              <a:t> </a:t>
            </a:r>
            <a:r>
              <a:rPr lang="hu-HU" dirty="0" err="1">
                <a:ea typeface="+mn-lt"/>
                <a:cs typeface="+mn-lt"/>
              </a:rPr>
              <a:t>all</a:t>
            </a:r>
            <a:r>
              <a:rPr lang="hu-HU" dirty="0">
                <a:ea typeface="+mn-lt"/>
                <a:cs typeface="+mn-lt"/>
              </a:rPr>
              <a:t> in </a:t>
            </a:r>
            <a:r>
              <a:rPr lang="hu-HU" dirty="0" err="1">
                <a:ea typeface="+mn-lt"/>
                <a:cs typeface="+mn-lt"/>
              </a:rPr>
              <a:t>one</a:t>
            </a:r>
            <a:r>
              <a:rPr lang="hu-HU" dirty="0">
                <a:ea typeface="+mn-lt"/>
                <a:cs typeface="+mn-lt"/>
              </a:rPr>
              <a:t> </a:t>
            </a:r>
            <a:r>
              <a:rPr lang="hu-HU" dirty="0" err="1">
                <a:ea typeface="+mn-lt"/>
                <a:cs typeface="+mn-lt"/>
              </a:rPr>
              <a:t>place</a:t>
            </a:r>
            <a:r>
              <a:rPr lang="hu-HU" dirty="0">
                <a:ea typeface="+mn-lt"/>
                <a:cs typeface="+mn-lt"/>
              </a:rPr>
              <a:t>. </a:t>
            </a:r>
            <a:endParaRPr lang="hu-HU"/>
          </a:p>
          <a:p>
            <a:pPr marL="0" indent="0">
              <a:buNone/>
            </a:pPr>
            <a:r>
              <a:rPr lang="hu-HU" dirty="0" err="1">
                <a:ea typeface="+mn-lt"/>
                <a:cs typeface="+mn-lt"/>
              </a:rPr>
              <a:t>ConsoleX</a:t>
            </a:r>
            <a:r>
              <a:rPr lang="hu-HU" dirty="0">
                <a:ea typeface="+mn-lt"/>
                <a:cs typeface="+mn-lt"/>
              </a:rPr>
              <a:t> delivers top-</a:t>
            </a:r>
            <a:r>
              <a:rPr lang="hu-HU" dirty="0" err="1">
                <a:ea typeface="+mn-lt"/>
                <a:cs typeface="+mn-lt"/>
              </a:rPr>
              <a:t>tier</a:t>
            </a:r>
            <a:r>
              <a:rPr lang="hu-HU" dirty="0">
                <a:ea typeface="+mn-lt"/>
                <a:cs typeface="+mn-lt"/>
              </a:rPr>
              <a:t> </a:t>
            </a:r>
            <a:r>
              <a:rPr lang="hu-HU" dirty="0" err="1">
                <a:ea typeface="+mn-lt"/>
                <a:cs typeface="+mn-lt"/>
              </a:rPr>
              <a:t>products</a:t>
            </a:r>
            <a:r>
              <a:rPr lang="hu-HU" dirty="0">
                <a:ea typeface="+mn-lt"/>
                <a:cs typeface="+mn-lt"/>
              </a:rPr>
              <a:t> and a </a:t>
            </a:r>
            <a:r>
              <a:rPr lang="hu-HU" dirty="0" err="1">
                <a:ea typeface="+mn-lt"/>
                <a:cs typeface="+mn-lt"/>
              </a:rPr>
              <a:t>seamless</a:t>
            </a:r>
            <a:r>
              <a:rPr lang="hu-HU" dirty="0">
                <a:ea typeface="+mn-lt"/>
                <a:cs typeface="+mn-lt"/>
              </a:rPr>
              <a:t> shopping </a:t>
            </a:r>
            <a:r>
              <a:rPr lang="hu-HU" dirty="0" err="1">
                <a:ea typeface="+mn-lt"/>
                <a:cs typeface="+mn-lt"/>
              </a:rPr>
              <a:t>experience</a:t>
            </a:r>
            <a:r>
              <a:rPr lang="hu-HU" dirty="0">
                <a:ea typeface="+mn-lt"/>
                <a:cs typeface="+mn-lt"/>
              </a:rPr>
              <a:t> </a:t>
            </a:r>
            <a:r>
              <a:rPr lang="hu-HU" dirty="0" err="1">
                <a:ea typeface="+mn-lt"/>
                <a:cs typeface="+mn-lt"/>
              </a:rPr>
              <a:t>tailored</a:t>
            </a:r>
            <a:r>
              <a:rPr lang="hu-HU" dirty="0">
                <a:ea typeface="+mn-lt"/>
                <a:cs typeface="+mn-lt"/>
              </a:rPr>
              <a:t> </a:t>
            </a:r>
            <a:r>
              <a:rPr lang="hu-HU" dirty="0" err="1">
                <a:ea typeface="+mn-lt"/>
                <a:cs typeface="+mn-lt"/>
              </a:rPr>
              <a:t>for</a:t>
            </a:r>
            <a:r>
              <a:rPr lang="hu-HU" dirty="0">
                <a:ea typeface="+mn-lt"/>
                <a:cs typeface="+mn-lt"/>
              </a:rPr>
              <a:t> </a:t>
            </a:r>
            <a:r>
              <a:rPr lang="hu-HU" dirty="0" err="1">
                <a:ea typeface="+mn-lt"/>
                <a:cs typeface="+mn-lt"/>
              </a:rPr>
              <a:t>every</a:t>
            </a:r>
            <a:r>
              <a:rPr lang="hu-HU" dirty="0">
                <a:ea typeface="+mn-lt"/>
                <a:cs typeface="+mn-lt"/>
              </a:rPr>
              <a:t> </a:t>
            </a:r>
            <a:r>
              <a:rPr lang="hu-HU" dirty="0" err="1">
                <a:ea typeface="+mn-lt"/>
                <a:cs typeface="+mn-lt"/>
              </a:rPr>
              <a:t>kind</a:t>
            </a:r>
            <a:r>
              <a:rPr lang="hu-HU" dirty="0">
                <a:ea typeface="+mn-lt"/>
                <a:cs typeface="+mn-lt"/>
              </a:rPr>
              <a:t> of gamer.</a:t>
            </a:r>
            <a:endParaRPr lang="hu-HU">
              <a:cs typeface="Segoe UI Light"/>
            </a:endParaRPr>
          </a:p>
        </p:txBody>
      </p:sp>
      <p:pic>
        <p:nvPicPr>
          <p:cNvPr id="3" name="Kép 2" descr="Ranking Video Game Consoles By their launch Price (Least To Most Expensive)">
            <a:extLst>
              <a:ext uri="{FF2B5EF4-FFF2-40B4-BE49-F238E27FC236}">
                <a16:creationId xmlns:a16="http://schemas.microsoft.com/office/drawing/2014/main" id="{F93E65DB-8617-8039-8B87-3A53447BCD91}"/>
              </a:ext>
            </a:extLst>
          </p:cNvPr>
          <p:cNvPicPr>
            <a:picLocks noChangeAspect="1"/>
          </p:cNvPicPr>
          <p:nvPr/>
        </p:nvPicPr>
        <p:blipFill>
          <a:blip r:embed="rId2"/>
          <a:stretch>
            <a:fillRect/>
          </a:stretch>
        </p:blipFill>
        <p:spPr>
          <a:xfrm>
            <a:off x="6699584" y="2302042"/>
            <a:ext cx="5249778" cy="2614863"/>
          </a:xfrm>
          <a:prstGeom prst="rect">
            <a:avLst/>
          </a:prstGeom>
          <a:ln>
            <a:noFill/>
          </a:ln>
          <a:effectLst>
            <a:softEdge rad="112500"/>
          </a:effectLst>
        </p:spPr>
      </p:pic>
    </p:spTree>
    <p:extLst>
      <p:ext uri="{BB962C8B-B14F-4D97-AF65-F5344CB8AC3E}">
        <p14:creationId xmlns:p14="http://schemas.microsoft.com/office/powerpoint/2010/main" val="229066074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D4B26A0-76B0-4D92-8A3B-F4FB7FCBBD52}"/>
              </a:ext>
            </a:extLst>
          </p:cNvPr>
          <p:cNvSpPr>
            <a:spLocks noGrp="1"/>
          </p:cNvSpPr>
          <p:nvPr>
            <p:ph type="title"/>
          </p:nvPr>
        </p:nvSpPr>
        <p:spPr>
          <a:xfrm>
            <a:off x="803276" y="2091023"/>
            <a:ext cx="4949131" cy="804338"/>
          </a:xfrm>
        </p:spPr>
        <p:txBody>
          <a:bodyPr rtlCol="0">
            <a:normAutofit fontScale="90000"/>
          </a:bodyPr>
          <a:lstStyle/>
          <a:p>
            <a:r>
              <a:rPr lang="en-US" b="0" dirty="0"/>
              <a:t>Design That Delivers: A Seamless User Journey</a:t>
            </a:r>
            <a:endParaRPr lang="hu-HU" dirty="0"/>
          </a:p>
        </p:txBody>
      </p:sp>
      <p:sp>
        <p:nvSpPr>
          <p:cNvPr id="3" name="Szöveg helye 2">
            <a:extLst>
              <a:ext uri="{FF2B5EF4-FFF2-40B4-BE49-F238E27FC236}">
                <a16:creationId xmlns:a16="http://schemas.microsoft.com/office/drawing/2014/main" id="{A50184F8-7D3E-4F39-85DA-53F65AF618F6}"/>
              </a:ext>
            </a:extLst>
          </p:cNvPr>
          <p:cNvSpPr>
            <a:spLocks noGrp="1"/>
          </p:cNvSpPr>
          <p:nvPr>
            <p:ph type="body" idx="1"/>
          </p:nvPr>
        </p:nvSpPr>
        <p:spPr/>
        <p:txBody>
          <a:bodyPr rtlCol="0">
            <a:normAutofit fontScale="77500" lnSpcReduction="20000"/>
          </a:bodyPr>
          <a:lstStyle/>
          <a:p>
            <a:r>
              <a:rPr lang="en-US" dirty="0"/>
              <a:t>This presentation outlines the frontend architecture and implementation of </a:t>
            </a:r>
            <a:r>
              <a:rPr lang="en-US" dirty="0" err="1"/>
              <a:t>ConsoleX</a:t>
            </a:r>
            <a:r>
              <a:rPr lang="en-US" dirty="0"/>
              <a:t>, a video game </a:t>
            </a:r>
            <a:r>
              <a:rPr lang="en-US" dirty="0" err="1"/>
              <a:t>webshop</a:t>
            </a:r>
            <a:r>
              <a:rPr lang="en-US" dirty="0"/>
              <a:t> developed using Vue.js and styled with Tailwind CSS.</a:t>
            </a:r>
            <a:endParaRPr lang="hu-HU" dirty="0"/>
          </a:p>
        </p:txBody>
      </p:sp>
      <p:sp>
        <p:nvSpPr>
          <p:cNvPr id="5" name="Szöveg helye 4">
            <a:extLst>
              <a:ext uri="{FF2B5EF4-FFF2-40B4-BE49-F238E27FC236}">
                <a16:creationId xmlns:a16="http://schemas.microsoft.com/office/drawing/2014/main" id="{C7BC30F8-1890-4494-869A-DCD11E9F5FF4}"/>
              </a:ext>
            </a:extLst>
          </p:cNvPr>
          <p:cNvSpPr>
            <a:spLocks noGrp="1"/>
          </p:cNvSpPr>
          <p:nvPr>
            <p:ph type="body" idx="14"/>
          </p:nvPr>
        </p:nvSpPr>
        <p:spPr/>
        <p:txBody>
          <a:bodyPr rtlCol="0">
            <a:normAutofit/>
          </a:bodyPr>
          <a:lstStyle/>
          <a:p>
            <a:r>
              <a:rPr lang="en-US" dirty="0" err="1"/>
              <a:t>ConsoleX</a:t>
            </a:r>
            <a:r>
              <a:rPr lang="en-US" dirty="0"/>
              <a:t> is a single-page application (SPA) that enables users to browse video games, view product details, manage a shopping cart, and proceed to checkout — all through a responsive and performant UI.</a:t>
            </a:r>
            <a:endParaRPr lang="hu-HU" dirty="0"/>
          </a:p>
        </p:txBody>
      </p:sp>
      <p:sp>
        <p:nvSpPr>
          <p:cNvPr id="8" name="Dia számának helye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rtlCol="0"/>
          <a:lstStyle/>
          <a:p>
            <a:pPr rtl="0"/>
            <a:fld id="{8D581BC7-E183-40DB-AC97-C19EA4EB8894}" type="slidenum">
              <a:rPr lang="hu-HU" smtClean="0"/>
              <a:pPr rtl="0"/>
              <a:t>3</a:t>
            </a:fld>
            <a:endParaRPr lang="hu-HU" dirty="0"/>
          </a:p>
        </p:txBody>
      </p:sp>
      <p:pic>
        <p:nvPicPr>
          <p:cNvPr id="9" name="Kép helye 8"/>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831850" y="523105"/>
            <a:ext cx="1076325" cy="1219200"/>
          </a:xfrm>
        </p:spPr>
      </p:pic>
      <p:pic>
        <p:nvPicPr>
          <p:cNvPr id="16" name="Kép helye 15"/>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5838825" y="2061510"/>
            <a:ext cx="5870394" cy="2935197"/>
          </a:xfrm>
        </p:spPr>
      </p:pic>
    </p:spTree>
    <p:extLst>
      <p:ext uri="{BB962C8B-B14F-4D97-AF65-F5344CB8AC3E}">
        <p14:creationId xmlns:p14="http://schemas.microsoft.com/office/powerpoint/2010/main" val="2905111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ím 66">
            <a:extLst>
              <a:ext uri="{FF2B5EF4-FFF2-40B4-BE49-F238E27FC236}">
                <a16:creationId xmlns:a16="http://schemas.microsoft.com/office/drawing/2014/main" id="{E72CC338-4598-4AF3-B140-D7F632D20BA5}"/>
              </a:ext>
            </a:extLst>
          </p:cNvPr>
          <p:cNvSpPr>
            <a:spLocks noGrp="1"/>
          </p:cNvSpPr>
          <p:nvPr>
            <p:ph type="title"/>
          </p:nvPr>
        </p:nvSpPr>
        <p:spPr>
          <a:xfrm>
            <a:off x="6400317" y="792811"/>
            <a:ext cx="4494133" cy="569086"/>
          </a:xfrm>
        </p:spPr>
        <p:txBody>
          <a:bodyPr rtlCol="0">
            <a:normAutofit fontScale="90000"/>
          </a:bodyPr>
          <a:lstStyle/>
          <a:p>
            <a:r>
              <a:rPr lang="en-US" dirty="0"/>
              <a:t>Modern Tools, Fast Interfaces</a:t>
            </a:r>
            <a:endParaRPr lang="hu-HU" dirty="0"/>
          </a:p>
        </p:txBody>
      </p:sp>
      <p:sp>
        <p:nvSpPr>
          <p:cNvPr id="68" name="Szöveg helye 67">
            <a:extLst>
              <a:ext uri="{FF2B5EF4-FFF2-40B4-BE49-F238E27FC236}">
                <a16:creationId xmlns:a16="http://schemas.microsoft.com/office/drawing/2014/main" id="{1411656D-4971-4CC0-9065-8DA32BB8740B}"/>
              </a:ext>
            </a:extLst>
          </p:cNvPr>
          <p:cNvSpPr>
            <a:spLocks noGrp="1"/>
          </p:cNvSpPr>
          <p:nvPr>
            <p:ph type="body" idx="1"/>
          </p:nvPr>
        </p:nvSpPr>
        <p:spPr/>
        <p:txBody>
          <a:bodyPr rtlCol="0"/>
          <a:lstStyle/>
          <a:p>
            <a:r>
              <a:rPr lang="en-US" dirty="0"/>
              <a:t>The Tech Behind the UI</a:t>
            </a:r>
            <a:endParaRPr lang="hu-HU" dirty="0"/>
          </a:p>
        </p:txBody>
      </p:sp>
      <p:sp>
        <p:nvSpPr>
          <p:cNvPr id="10" name="Szöveg helye 9">
            <a:extLst>
              <a:ext uri="{FF2B5EF4-FFF2-40B4-BE49-F238E27FC236}">
                <a16:creationId xmlns:a16="http://schemas.microsoft.com/office/drawing/2014/main" id="{D87FAD12-8FEF-41B8-B478-8793FF9B485B}"/>
              </a:ext>
            </a:extLst>
          </p:cNvPr>
          <p:cNvSpPr>
            <a:spLocks noGrp="1"/>
          </p:cNvSpPr>
          <p:nvPr>
            <p:ph type="body" idx="16"/>
          </p:nvPr>
        </p:nvSpPr>
        <p:spPr/>
        <p:txBody>
          <a:bodyPr rtlCol="0" anchor="ctr"/>
          <a:lstStyle/>
          <a:p>
            <a:pPr rtl="0"/>
            <a:r>
              <a:rPr lang="hu-HU" dirty="0"/>
              <a:t>Vue.js</a:t>
            </a:r>
          </a:p>
        </p:txBody>
      </p:sp>
      <p:sp>
        <p:nvSpPr>
          <p:cNvPr id="8" name="Szöveg helye 7">
            <a:extLst>
              <a:ext uri="{FF2B5EF4-FFF2-40B4-BE49-F238E27FC236}">
                <a16:creationId xmlns:a16="http://schemas.microsoft.com/office/drawing/2014/main" id="{C8E5EEAD-1427-4576-B8F8-C485CAE758A4}"/>
              </a:ext>
            </a:extLst>
          </p:cNvPr>
          <p:cNvSpPr>
            <a:spLocks noGrp="1"/>
          </p:cNvSpPr>
          <p:nvPr>
            <p:ph type="body" idx="14"/>
          </p:nvPr>
        </p:nvSpPr>
        <p:spPr/>
        <p:txBody>
          <a:bodyPr rtlCol="0">
            <a:normAutofit fontScale="92500" lnSpcReduction="20000"/>
          </a:bodyPr>
          <a:lstStyle/>
          <a:p>
            <a:r>
              <a:rPr lang="en-US" dirty="0"/>
              <a:t>Vue.js is a progressive JavaScript framework for building user interfaces with a reactive, component-based architecture.</a:t>
            </a:r>
            <a:endParaRPr lang="hu-HU" dirty="0"/>
          </a:p>
        </p:txBody>
      </p:sp>
      <p:sp>
        <p:nvSpPr>
          <p:cNvPr id="16" name="Szöveg helye 15">
            <a:extLst>
              <a:ext uri="{FF2B5EF4-FFF2-40B4-BE49-F238E27FC236}">
                <a16:creationId xmlns:a16="http://schemas.microsoft.com/office/drawing/2014/main" id="{C214C1BB-D845-4DB6-B4FC-B7AD5F5E0C3D}"/>
              </a:ext>
            </a:extLst>
          </p:cNvPr>
          <p:cNvSpPr>
            <a:spLocks noGrp="1"/>
          </p:cNvSpPr>
          <p:nvPr>
            <p:ph type="body" idx="22"/>
          </p:nvPr>
        </p:nvSpPr>
        <p:spPr/>
        <p:txBody>
          <a:bodyPr rtlCol="0" anchor="ctr"/>
          <a:lstStyle/>
          <a:p>
            <a:r>
              <a:rPr lang="hu-HU" dirty="0" err="1"/>
              <a:t>Tailwind</a:t>
            </a:r>
            <a:r>
              <a:rPr lang="hu-HU" dirty="0"/>
              <a:t> CSS</a:t>
            </a:r>
          </a:p>
        </p:txBody>
      </p:sp>
      <p:sp>
        <p:nvSpPr>
          <p:cNvPr id="14" name="Szöveg helye 13">
            <a:extLst>
              <a:ext uri="{FF2B5EF4-FFF2-40B4-BE49-F238E27FC236}">
                <a16:creationId xmlns:a16="http://schemas.microsoft.com/office/drawing/2014/main" id="{B9B92F0C-3A1D-438E-B581-C1A63389DAF6}"/>
              </a:ext>
            </a:extLst>
          </p:cNvPr>
          <p:cNvSpPr>
            <a:spLocks noGrp="1"/>
          </p:cNvSpPr>
          <p:nvPr>
            <p:ph type="body" idx="20"/>
          </p:nvPr>
        </p:nvSpPr>
        <p:spPr/>
        <p:txBody>
          <a:bodyPr rtlCol="0">
            <a:normAutofit fontScale="77500" lnSpcReduction="20000"/>
          </a:bodyPr>
          <a:lstStyle/>
          <a:p>
            <a:r>
              <a:rPr lang="en-US" dirty="0"/>
              <a:t>Tailwind CSS is a utility-first CSS framework that enables developers to build custom, responsive designs directly in their HTML templates using low-level utility classes.</a:t>
            </a:r>
            <a:endParaRPr lang="hu-HU" dirty="0"/>
          </a:p>
        </p:txBody>
      </p:sp>
      <p:sp>
        <p:nvSpPr>
          <p:cNvPr id="13" name="Szöveg helye 12">
            <a:extLst>
              <a:ext uri="{FF2B5EF4-FFF2-40B4-BE49-F238E27FC236}">
                <a16:creationId xmlns:a16="http://schemas.microsoft.com/office/drawing/2014/main" id="{B457CA9C-196E-494C-85C7-9B4861053912}"/>
              </a:ext>
            </a:extLst>
          </p:cNvPr>
          <p:cNvSpPr>
            <a:spLocks noGrp="1"/>
          </p:cNvSpPr>
          <p:nvPr>
            <p:ph type="body" idx="19"/>
          </p:nvPr>
        </p:nvSpPr>
        <p:spPr/>
        <p:txBody>
          <a:bodyPr rtlCol="0" anchor="ctr"/>
          <a:lstStyle/>
          <a:p>
            <a:r>
              <a:rPr lang="hu-HU" dirty="0" err="1"/>
              <a:t>Vuetify</a:t>
            </a:r>
            <a:endParaRPr lang="hu-HU" dirty="0"/>
          </a:p>
        </p:txBody>
      </p:sp>
      <p:sp>
        <p:nvSpPr>
          <p:cNvPr id="11" name="Szöveg helye 10">
            <a:extLst>
              <a:ext uri="{FF2B5EF4-FFF2-40B4-BE49-F238E27FC236}">
                <a16:creationId xmlns:a16="http://schemas.microsoft.com/office/drawing/2014/main" id="{CE2783CF-764B-4358-9D88-FAC1CFEBE203}"/>
              </a:ext>
            </a:extLst>
          </p:cNvPr>
          <p:cNvSpPr>
            <a:spLocks noGrp="1"/>
          </p:cNvSpPr>
          <p:nvPr>
            <p:ph type="body" idx="17"/>
          </p:nvPr>
        </p:nvSpPr>
        <p:spPr/>
        <p:txBody>
          <a:bodyPr rtlCol="0">
            <a:normAutofit fontScale="92500" lnSpcReduction="20000"/>
          </a:bodyPr>
          <a:lstStyle/>
          <a:p>
            <a:r>
              <a:rPr lang="en-US" dirty="0" err="1"/>
              <a:t>Vuetify</a:t>
            </a:r>
            <a:r>
              <a:rPr lang="en-US" dirty="0"/>
              <a:t> is a Vue.js UI library that provides pre-styled, responsive components following the Material Design specification.</a:t>
            </a:r>
            <a:endParaRPr lang="hu-HU" dirty="0"/>
          </a:p>
        </p:txBody>
      </p:sp>
      <p:sp>
        <p:nvSpPr>
          <p:cNvPr id="19" name="Szöveg helye 18">
            <a:extLst>
              <a:ext uri="{FF2B5EF4-FFF2-40B4-BE49-F238E27FC236}">
                <a16:creationId xmlns:a16="http://schemas.microsoft.com/office/drawing/2014/main" id="{0D9ADD0F-E05E-4B0E-9D9D-545FD755D7AE}"/>
              </a:ext>
            </a:extLst>
          </p:cNvPr>
          <p:cNvSpPr>
            <a:spLocks noGrp="1"/>
          </p:cNvSpPr>
          <p:nvPr>
            <p:ph type="body" idx="25"/>
          </p:nvPr>
        </p:nvSpPr>
        <p:spPr/>
        <p:txBody>
          <a:bodyPr rtlCol="0" anchor="ctr"/>
          <a:lstStyle/>
          <a:p>
            <a:r>
              <a:rPr lang="hu-HU" dirty="0"/>
              <a:t>Node.js</a:t>
            </a:r>
          </a:p>
        </p:txBody>
      </p:sp>
      <p:sp>
        <p:nvSpPr>
          <p:cNvPr id="17" name="Szöveg helye 16">
            <a:extLst>
              <a:ext uri="{FF2B5EF4-FFF2-40B4-BE49-F238E27FC236}">
                <a16:creationId xmlns:a16="http://schemas.microsoft.com/office/drawing/2014/main" id="{46EA4E1F-EF09-44AB-9483-363CF418AA99}"/>
              </a:ext>
            </a:extLst>
          </p:cNvPr>
          <p:cNvSpPr>
            <a:spLocks noGrp="1"/>
          </p:cNvSpPr>
          <p:nvPr>
            <p:ph type="body" idx="23"/>
          </p:nvPr>
        </p:nvSpPr>
        <p:spPr/>
        <p:txBody>
          <a:bodyPr rtlCol="0">
            <a:normAutofit fontScale="85000" lnSpcReduction="20000"/>
          </a:bodyPr>
          <a:lstStyle/>
          <a:p>
            <a:r>
              <a:rPr lang="en-US" dirty="0"/>
              <a:t>Node.js is an event-driven JavaScript runtime built on V8, designed for building scalable, non-blocking server-side applications.</a:t>
            </a:r>
            <a:endParaRPr lang="hu-HU" dirty="0"/>
          </a:p>
        </p:txBody>
      </p:sp>
      <p:sp>
        <p:nvSpPr>
          <p:cNvPr id="4" name="Dia számának helye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rtlCol="0"/>
          <a:lstStyle/>
          <a:p>
            <a:pPr rtl="0"/>
            <a:fld id="{8D581BC7-E183-40DB-AC97-C19EA4EB8894}" type="slidenum">
              <a:rPr lang="hu-HU" smtClean="0"/>
              <a:pPr rtl="0"/>
              <a:t>4</a:t>
            </a:fld>
            <a:endParaRPr lang="hu-HU"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365" y="608789"/>
            <a:ext cx="1076325" cy="1219200"/>
          </a:xfrm>
          <a:prstGeom prst="rect">
            <a:avLst/>
          </a:prstGeom>
        </p:spPr>
      </p:pic>
      <p:pic>
        <p:nvPicPr>
          <p:cNvPr id="22" name="Kép helye 21"/>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1446" r="1446"/>
          <a:stretch>
            <a:fillRect/>
          </a:stretch>
        </p:blipFill>
        <p:spPr/>
      </p:pic>
      <p:pic>
        <p:nvPicPr>
          <p:cNvPr id="24" name="Kép helye 23"/>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l="1329" r="1329"/>
          <a:stretch>
            <a:fillRect/>
          </a:stretch>
        </p:blipFill>
        <p:spPr/>
      </p:pic>
      <p:pic>
        <p:nvPicPr>
          <p:cNvPr id="26" name="Kép helye 25"/>
          <p:cNvPicPr>
            <a:picLocks noGrp="1" noChangeAspect="1"/>
          </p:cNvPicPr>
          <p:nvPr>
            <p:ph type="pic" sz="quarter" idx="21"/>
          </p:nvPr>
        </p:nvPicPr>
        <p:blipFill>
          <a:blip r:embed="rId6">
            <a:extLst>
              <a:ext uri="{28A0092B-C50C-407E-A947-70E740481C1C}">
                <a14:useLocalDpi xmlns:a14="http://schemas.microsoft.com/office/drawing/2010/main" val="0"/>
              </a:ext>
            </a:extLst>
          </a:blip>
          <a:stretch>
            <a:fillRect/>
          </a:stretch>
        </p:blipFill>
        <p:spPr>
          <a:xfrm>
            <a:off x="7507782" y="3342253"/>
            <a:ext cx="851715" cy="520965"/>
          </a:xfrm>
        </p:spPr>
      </p:pic>
      <p:pic>
        <p:nvPicPr>
          <p:cNvPr id="28" name="Kép helye 27"/>
          <p:cNvPicPr>
            <a:picLocks noGrp="1" noChangeAspect="1"/>
          </p:cNvPicPr>
          <p:nvPr>
            <p:ph type="pic" sz="quarter" idx="24"/>
          </p:nvPr>
        </p:nvPicPr>
        <p:blipFill>
          <a:blip r:embed="rId7">
            <a:extLst>
              <a:ext uri="{28A0092B-C50C-407E-A947-70E740481C1C}">
                <a14:useLocalDpi xmlns:a14="http://schemas.microsoft.com/office/drawing/2010/main" val="0"/>
              </a:ext>
            </a:extLst>
          </a:blip>
          <a:srcRect l="1329" r="1329"/>
          <a:stretch>
            <a:fillRect/>
          </a:stretch>
        </p:blipFill>
        <p:spPr/>
      </p:pic>
    </p:spTree>
    <p:extLst>
      <p:ext uri="{BB962C8B-B14F-4D97-AF65-F5344CB8AC3E}">
        <p14:creationId xmlns:p14="http://schemas.microsoft.com/office/powerpoint/2010/main" val="40060728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2CA4B5-3BFD-2AFD-03B1-0B05D56350A0}"/>
              </a:ext>
            </a:extLst>
          </p:cNvPr>
          <p:cNvSpPr>
            <a:spLocks noGrp="1"/>
          </p:cNvSpPr>
          <p:nvPr>
            <p:ph type="title"/>
          </p:nvPr>
        </p:nvSpPr>
        <p:spPr/>
        <p:txBody>
          <a:bodyPr/>
          <a:lstStyle/>
          <a:p>
            <a:r>
              <a:rPr lang="hu-HU" dirty="0" err="1"/>
              <a:t>Functions</a:t>
            </a:r>
            <a:r>
              <a:rPr lang="hu-HU" dirty="0"/>
              <a:t> of </a:t>
            </a:r>
            <a:r>
              <a:rPr lang="hu-HU" dirty="0" err="1"/>
              <a:t>the</a:t>
            </a:r>
            <a:r>
              <a:rPr lang="hu-HU" dirty="0"/>
              <a:t> website</a:t>
            </a:r>
          </a:p>
        </p:txBody>
      </p:sp>
      <p:sp>
        <p:nvSpPr>
          <p:cNvPr id="3" name="Dátum helye 2">
            <a:extLst>
              <a:ext uri="{FF2B5EF4-FFF2-40B4-BE49-F238E27FC236}">
                <a16:creationId xmlns:a16="http://schemas.microsoft.com/office/drawing/2014/main" id="{A8B26BB8-E2DC-CC2F-074C-E3471D0B6D90}"/>
              </a:ext>
            </a:extLst>
          </p:cNvPr>
          <p:cNvSpPr>
            <a:spLocks noGrp="1"/>
          </p:cNvSpPr>
          <p:nvPr>
            <p:ph type="dt" sz="half" idx="10"/>
          </p:nvPr>
        </p:nvSpPr>
        <p:spPr/>
        <p:txBody>
          <a:bodyPr/>
          <a:lstStyle/>
          <a:p>
            <a:pPr rtl="0"/>
            <a:r>
              <a:rPr lang="hu-HU" noProof="0" dirty="0"/>
              <a:t> </a:t>
            </a:r>
          </a:p>
        </p:txBody>
      </p:sp>
      <p:sp>
        <p:nvSpPr>
          <p:cNvPr id="5" name="Dia számának helye 4">
            <a:extLst>
              <a:ext uri="{FF2B5EF4-FFF2-40B4-BE49-F238E27FC236}">
                <a16:creationId xmlns:a16="http://schemas.microsoft.com/office/drawing/2014/main" id="{1163FABD-B352-AA21-B0F6-233D9DCA160D}"/>
              </a:ext>
            </a:extLst>
          </p:cNvPr>
          <p:cNvSpPr>
            <a:spLocks noGrp="1"/>
          </p:cNvSpPr>
          <p:nvPr>
            <p:ph type="sldNum" sz="quarter" idx="12"/>
          </p:nvPr>
        </p:nvSpPr>
        <p:spPr/>
        <p:txBody>
          <a:bodyPr/>
          <a:lstStyle/>
          <a:p>
            <a:pPr rtl="0"/>
            <a:fld id="{8D581BC7-E183-40DB-AC97-C19EA4EB8894}" type="slidenum">
              <a:rPr lang="hu-HU" noProof="0" smtClean="0"/>
              <a:pPr rtl="0"/>
              <a:t>5</a:t>
            </a:fld>
            <a:endParaRPr lang="hu-HU" noProof="0" dirty="0"/>
          </a:p>
        </p:txBody>
      </p:sp>
      <p:sp>
        <p:nvSpPr>
          <p:cNvPr id="6" name="Tartalom helye 5">
            <a:extLst>
              <a:ext uri="{FF2B5EF4-FFF2-40B4-BE49-F238E27FC236}">
                <a16:creationId xmlns:a16="http://schemas.microsoft.com/office/drawing/2014/main" id="{07D5C05A-4A55-81B4-498B-895D8668A1F1}"/>
              </a:ext>
            </a:extLst>
          </p:cNvPr>
          <p:cNvSpPr>
            <a:spLocks noGrp="1"/>
          </p:cNvSpPr>
          <p:nvPr>
            <p:ph sz="half" idx="1"/>
          </p:nvPr>
        </p:nvSpPr>
        <p:spPr/>
        <p:txBody>
          <a:bodyPr/>
          <a:lstStyle/>
          <a:p>
            <a:r>
              <a:rPr lang="hu-HU" dirty="0"/>
              <a:t>Login</a:t>
            </a:r>
          </a:p>
          <a:p>
            <a:r>
              <a:rPr lang="hu-HU" dirty="0" err="1"/>
              <a:t>Registration</a:t>
            </a:r>
            <a:endParaRPr lang="hu-HU" dirty="0"/>
          </a:p>
          <a:p>
            <a:r>
              <a:rPr lang="hu-HU" dirty="0" err="1"/>
              <a:t>Order</a:t>
            </a:r>
            <a:endParaRPr lang="hu-HU" dirty="0"/>
          </a:p>
          <a:p>
            <a:r>
              <a:rPr lang="hu-HU" dirty="0" err="1"/>
              <a:t>Admin</a:t>
            </a:r>
            <a:r>
              <a:rPr lang="hu-HU" dirty="0"/>
              <a:t>: add/</a:t>
            </a:r>
            <a:r>
              <a:rPr lang="hu-HU" dirty="0" err="1"/>
              <a:t>delete</a:t>
            </a:r>
            <a:r>
              <a:rPr lang="hu-HU" dirty="0"/>
              <a:t> </a:t>
            </a:r>
            <a:r>
              <a:rPr lang="hu-HU" dirty="0" err="1"/>
              <a:t>products</a:t>
            </a:r>
            <a:endParaRPr lang="hu-HU" dirty="0"/>
          </a:p>
          <a:p>
            <a:r>
              <a:rPr lang="hu-HU" dirty="0" err="1"/>
              <a:t>Change</a:t>
            </a:r>
            <a:r>
              <a:rPr lang="hu-HU" dirty="0"/>
              <a:t> </a:t>
            </a:r>
            <a:r>
              <a:rPr lang="hu-HU" dirty="0" err="1"/>
              <a:t>password</a:t>
            </a:r>
            <a:endParaRPr lang="hu-HU" dirty="0"/>
          </a:p>
          <a:p>
            <a:r>
              <a:rPr lang="hu-HU" dirty="0" err="1"/>
              <a:t>Filters</a:t>
            </a:r>
            <a:endParaRPr lang="hu-HU" dirty="0"/>
          </a:p>
        </p:txBody>
      </p:sp>
      <p:pic>
        <p:nvPicPr>
          <p:cNvPr id="8" name="Kép 7">
            <a:extLst>
              <a:ext uri="{FF2B5EF4-FFF2-40B4-BE49-F238E27FC236}">
                <a16:creationId xmlns:a16="http://schemas.microsoft.com/office/drawing/2014/main" id="{E389A5BB-9713-EEC0-BDE5-7F29C7C20D4A}"/>
              </a:ext>
            </a:extLst>
          </p:cNvPr>
          <p:cNvPicPr>
            <a:picLocks noChangeAspect="1"/>
          </p:cNvPicPr>
          <p:nvPr/>
        </p:nvPicPr>
        <p:blipFill>
          <a:blip r:embed="rId2"/>
          <a:stretch>
            <a:fillRect/>
          </a:stretch>
        </p:blipFill>
        <p:spPr>
          <a:xfrm>
            <a:off x="10376081" y="201982"/>
            <a:ext cx="1079086" cy="1219306"/>
          </a:xfrm>
          <a:prstGeom prst="rect">
            <a:avLst/>
          </a:prstGeom>
        </p:spPr>
      </p:pic>
      <p:pic>
        <p:nvPicPr>
          <p:cNvPr id="14" name="Tartalom helye 13">
            <a:extLst>
              <a:ext uri="{FF2B5EF4-FFF2-40B4-BE49-F238E27FC236}">
                <a16:creationId xmlns:a16="http://schemas.microsoft.com/office/drawing/2014/main" id="{FF127043-F271-F547-B214-748FE2575744}"/>
              </a:ext>
            </a:extLst>
          </p:cNvPr>
          <p:cNvPicPr>
            <a:picLocks noGrp="1" noChangeAspect="1"/>
          </p:cNvPicPr>
          <p:nvPr>
            <p:ph sz="half" idx="2"/>
          </p:nvPr>
        </p:nvPicPr>
        <p:blipFill>
          <a:blip r:embed="rId3"/>
          <a:stretch>
            <a:fillRect/>
          </a:stretch>
        </p:blipFill>
        <p:spPr>
          <a:xfrm>
            <a:off x="5334302" y="1584432"/>
            <a:ext cx="6019498" cy="3232073"/>
          </a:xfrm>
        </p:spPr>
      </p:pic>
    </p:spTree>
    <p:extLst>
      <p:ext uri="{BB962C8B-B14F-4D97-AF65-F5344CB8AC3E}">
        <p14:creationId xmlns:p14="http://schemas.microsoft.com/office/powerpoint/2010/main" val="4252864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8E1847C-D68F-DDB6-FA8F-2F56A82AB0D0}"/>
              </a:ext>
            </a:extLst>
          </p:cNvPr>
          <p:cNvSpPr>
            <a:spLocks noGrp="1"/>
          </p:cNvSpPr>
          <p:nvPr>
            <p:ph type="title"/>
          </p:nvPr>
        </p:nvSpPr>
        <p:spPr/>
        <p:txBody>
          <a:bodyPr/>
          <a:lstStyle/>
          <a:p>
            <a:r>
              <a:rPr lang="hu-HU" dirty="0" err="1"/>
              <a:t>Database</a:t>
            </a:r>
            <a:endParaRPr lang="hu-HU" dirty="0"/>
          </a:p>
        </p:txBody>
      </p:sp>
      <p:sp>
        <p:nvSpPr>
          <p:cNvPr id="5" name="Dia számának helye 4">
            <a:extLst>
              <a:ext uri="{FF2B5EF4-FFF2-40B4-BE49-F238E27FC236}">
                <a16:creationId xmlns:a16="http://schemas.microsoft.com/office/drawing/2014/main" id="{1A121B8C-7EDD-4015-9F0C-D22FCEFAE4BF}"/>
              </a:ext>
            </a:extLst>
          </p:cNvPr>
          <p:cNvSpPr>
            <a:spLocks noGrp="1"/>
          </p:cNvSpPr>
          <p:nvPr>
            <p:ph type="sldNum" sz="quarter" idx="12"/>
          </p:nvPr>
        </p:nvSpPr>
        <p:spPr/>
        <p:txBody>
          <a:bodyPr/>
          <a:lstStyle/>
          <a:p>
            <a:pPr rtl="0"/>
            <a:fld id="{8D581BC7-E183-40DB-AC97-C19EA4EB8894}" type="slidenum">
              <a:rPr lang="hu-HU" noProof="0" smtClean="0"/>
              <a:pPr rtl="0"/>
              <a:t>6</a:t>
            </a:fld>
            <a:endParaRPr lang="hu-HU" noProof="0" dirty="0"/>
          </a:p>
        </p:txBody>
      </p:sp>
      <p:pic>
        <p:nvPicPr>
          <p:cNvPr id="9" name="Tartalom helye 8">
            <a:extLst>
              <a:ext uri="{FF2B5EF4-FFF2-40B4-BE49-F238E27FC236}">
                <a16:creationId xmlns:a16="http://schemas.microsoft.com/office/drawing/2014/main" id="{87328F04-8669-9C5D-9FE1-8470C23BE264}"/>
              </a:ext>
            </a:extLst>
          </p:cNvPr>
          <p:cNvPicPr>
            <a:picLocks noGrp="1" noChangeAspect="1"/>
          </p:cNvPicPr>
          <p:nvPr>
            <p:ph sz="half" idx="1"/>
          </p:nvPr>
        </p:nvPicPr>
        <p:blipFill>
          <a:blip r:embed="rId2"/>
          <a:stretch>
            <a:fillRect/>
          </a:stretch>
        </p:blipFill>
        <p:spPr>
          <a:xfrm>
            <a:off x="4231266" y="1156493"/>
            <a:ext cx="3726198" cy="4545013"/>
          </a:xfrm>
        </p:spPr>
      </p:pic>
      <p:sp>
        <p:nvSpPr>
          <p:cNvPr id="7" name="Tartalom helye 6">
            <a:extLst>
              <a:ext uri="{FF2B5EF4-FFF2-40B4-BE49-F238E27FC236}">
                <a16:creationId xmlns:a16="http://schemas.microsoft.com/office/drawing/2014/main" id="{68F689F4-E003-64DF-AD5D-55DB5A19EA98}"/>
              </a:ext>
            </a:extLst>
          </p:cNvPr>
          <p:cNvSpPr>
            <a:spLocks noGrp="1"/>
          </p:cNvSpPr>
          <p:nvPr>
            <p:ph sz="half" idx="2"/>
          </p:nvPr>
        </p:nvSpPr>
        <p:spPr>
          <a:xfrm>
            <a:off x="8137358" y="405232"/>
            <a:ext cx="3286627" cy="6448169"/>
          </a:xfrm>
        </p:spPr>
        <p:txBody>
          <a:bodyPr vert="horz" lIns="91440" tIns="45720" rIns="91440" bIns="45720" rtlCol="0" anchor="t">
            <a:normAutofit fontScale="85000" lnSpcReduction="20000"/>
          </a:bodyPr>
          <a:lstStyle/>
          <a:p>
            <a:r>
              <a:rPr lang="hu-HU" dirty="0" err="1"/>
              <a:t>Database</a:t>
            </a:r>
            <a:r>
              <a:rPr lang="hu-HU" dirty="0"/>
              <a:t> </a:t>
            </a:r>
            <a:r>
              <a:rPr lang="hu-HU" dirty="0" err="1"/>
              <a:t>tables</a:t>
            </a:r>
            <a:r>
              <a:rPr lang="hu-HU" dirty="0"/>
              <a:t>:</a:t>
            </a:r>
          </a:p>
          <a:p>
            <a:pPr lvl="1"/>
            <a:r>
              <a:rPr lang="hu-HU" dirty="0" err="1"/>
              <a:t>Users</a:t>
            </a:r>
            <a:r>
              <a:rPr lang="hu-HU" dirty="0"/>
              <a:t>:</a:t>
            </a:r>
          </a:p>
          <a:p>
            <a:pPr lvl="2"/>
            <a:r>
              <a:rPr lang="hu-HU" dirty="0" err="1"/>
              <a:t>User_id</a:t>
            </a:r>
            <a:endParaRPr lang="hu-HU" dirty="0"/>
          </a:p>
          <a:p>
            <a:pPr lvl="2"/>
            <a:r>
              <a:rPr lang="hu-HU" dirty="0" err="1"/>
              <a:t>Username</a:t>
            </a:r>
            <a:endParaRPr lang="hu-HU" dirty="0"/>
          </a:p>
          <a:p>
            <a:pPr lvl="2"/>
            <a:r>
              <a:rPr lang="hu-HU" dirty="0"/>
              <a:t>Email</a:t>
            </a:r>
          </a:p>
          <a:p>
            <a:pPr lvl="2"/>
            <a:r>
              <a:rPr lang="hu-HU" dirty="0" err="1"/>
              <a:t>Password</a:t>
            </a:r>
            <a:endParaRPr lang="hu-HU" dirty="0"/>
          </a:p>
          <a:p>
            <a:pPr lvl="2"/>
            <a:r>
              <a:rPr lang="hu-HU" dirty="0" err="1"/>
              <a:t>Created_at</a:t>
            </a:r>
            <a:endParaRPr lang="hu-HU" dirty="0"/>
          </a:p>
          <a:p>
            <a:pPr lvl="2"/>
            <a:r>
              <a:rPr lang="hu-HU" dirty="0" err="1"/>
              <a:t>role</a:t>
            </a:r>
            <a:endParaRPr lang="hu-HU" dirty="0"/>
          </a:p>
          <a:p>
            <a:pPr lvl="1"/>
            <a:r>
              <a:rPr lang="hu-HU" dirty="0" err="1"/>
              <a:t>Orders</a:t>
            </a:r>
            <a:endParaRPr lang="hu-HU" dirty="0"/>
          </a:p>
          <a:p>
            <a:pPr lvl="2"/>
            <a:r>
              <a:rPr lang="hu-HU" dirty="0" err="1"/>
              <a:t>Order_id</a:t>
            </a:r>
            <a:endParaRPr lang="hu-HU" dirty="0"/>
          </a:p>
          <a:p>
            <a:pPr lvl="2"/>
            <a:r>
              <a:rPr lang="hu-HU" dirty="0" err="1"/>
              <a:t>User_id</a:t>
            </a:r>
            <a:endParaRPr lang="hu-HU" dirty="0"/>
          </a:p>
          <a:p>
            <a:pPr lvl="2"/>
            <a:r>
              <a:rPr lang="hu-HU" dirty="0" err="1"/>
              <a:t>Name</a:t>
            </a:r>
            <a:endParaRPr lang="hu-HU" dirty="0"/>
          </a:p>
          <a:p>
            <a:pPr lvl="2"/>
            <a:r>
              <a:rPr lang="hu-HU" dirty="0" err="1"/>
              <a:t>Address</a:t>
            </a:r>
            <a:endParaRPr lang="hu-HU" dirty="0"/>
          </a:p>
          <a:p>
            <a:pPr lvl="2"/>
            <a:r>
              <a:rPr lang="hu-HU" dirty="0" err="1"/>
              <a:t>payment_method</a:t>
            </a:r>
            <a:endParaRPr lang="hu-HU" dirty="0"/>
          </a:p>
          <a:p>
            <a:pPr lvl="2"/>
            <a:r>
              <a:rPr lang="hu-HU" dirty="0" err="1"/>
              <a:t>Order_date</a:t>
            </a:r>
            <a:endParaRPr lang="hu-HU" dirty="0"/>
          </a:p>
          <a:p>
            <a:pPr lvl="1"/>
            <a:r>
              <a:rPr lang="hu-HU" dirty="0" err="1"/>
              <a:t>Order_item</a:t>
            </a:r>
            <a:endParaRPr lang="hu-HU" dirty="0"/>
          </a:p>
          <a:p>
            <a:pPr lvl="2"/>
            <a:r>
              <a:rPr lang="hu-HU" dirty="0" err="1"/>
              <a:t>Id</a:t>
            </a:r>
            <a:endParaRPr lang="hu-HU" dirty="0"/>
          </a:p>
          <a:p>
            <a:pPr lvl="2"/>
            <a:r>
              <a:rPr lang="hu-HU" dirty="0" err="1"/>
              <a:t>Order_id</a:t>
            </a:r>
            <a:endParaRPr lang="hu-HU" dirty="0"/>
          </a:p>
          <a:p>
            <a:pPr lvl="2"/>
            <a:r>
              <a:rPr lang="hu-HU" dirty="0" err="1"/>
              <a:t>Product_id</a:t>
            </a:r>
            <a:endParaRPr lang="hu-HU" dirty="0"/>
          </a:p>
          <a:p>
            <a:pPr lvl="2"/>
            <a:r>
              <a:rPr lang="hu-HU" dirty="0" err="1"/>
              <a:t>quantity</a:t>
            </a:r>
            <a:endParaRPr lang="hu-HU" dirty="0"/>
          </a:p>
          <a:p>
            <a:pPr lvl="1"/>
            <a:r>
              <a:rPr lang="hu-HU" dirty="0"/>
              <a:t>Products</a:t>
            </a:r>
          </a:p>
          <a:p>
            <a:pPr lvl="2"/>
            <a:r>
              <a:rPr lang="hu-HU" dirty="0" err="1"/>
              <a:t>Product_id</a:t>
            </a:r>
            <a:endParaRPr lang="hu-HU" dirty="0"/>
          </a:p>
          <a:p>
            <a:pPr lvl="2"/>
            <a:r>
              <a:rPr lang="hu-HU" dirty="0" err="1"/>
              <a:t>Name</a:t>
            </a:r>
            <a:endParaRPr lang="hu-HU" dirty="0"/>
          </a:p>
          <a:p>
            <a:pPr lvl="2"/>
            <a:r>
              <a:rPr lang="hu-HU" dirty="0"/>
              <a:t>Price</a:t>
            </a:r>
          </a:p>
          <a:p>
            <a:pPr lvl="2"/>
            <a:r>
              <a:rPr lang="hu-HU" dirty="0"/>
              <a:t>Image</a:t>
            </a:r>
          </a:p>
          <a:p>
            <a:pPr lvl="2"/>
            <a:r>
              <a:rPr lang="hu-HU" dirty="0" err="1"/>
              <a:t>category</a:t>
            </a:r>
            <a:endParaRPr lang="hu-HU" dirty="0"/>
          </a:p>
          <a:p>
            <a:pPr lvl="1"/>
            <a:r>
              <a:rPr lang="hu-HU" dirty="0" err="1"/>
              <a:t>Category</a:t>
            </a:r>
            <a:endParaRPr lang="hu-HU" dirty="0"/>
          </a:p>
          <a:p>
            <a:pPr lvl="2"/>
            <a:r>
              <a:rPr lang="hu-HU" dirty="0" err="1"/>
              <a:t>Category_id</a:t>
            </a:r>
            <a:endParaRPr lang="hu-HU" dirty="0"/>
          </a:p>
          <a:p>
            <a:pPr lvl="2"/>
            <a:r>
              <a:rPr lang="hu-HU" dirty="0" err="1"/>
              <a:t>Category_name</a:t>
            </a:r>
            <a:endParaRPr lang="hu-HU" dirty="0"/>
          </a:p>
        </p:txBody>
      </p:sp>
      <p:pic>
        <p:nvPicPr>
          <p:cNvPr id="10" name="Kép 9">
            <a:extLst>
              <a:ext uri="{FF2B5EF4-FFF2-40B4-BE49-F238E27FC236}">
                <a16:creationId xmlns:a16="http://schemas.microsoft.com/office/drawing/2014/main" id="{70A3F665-76C0-DD35-3A63-3FF2E5A393CE}"/>
              </a:ext>
            </a:extLst>
          </p:cNvPr>
          <p:cNvPicPr>
            <a:picLocks noChangeAspect="1"/>
          </p:cNvPicPr>
          <p:nvPr/>
        </p:nvPicPr>
        <p:blipFill>
          <a:blip r:embed="rId3"/>
          <a:stretch>
            <a:fillRect/>
          </a:stretch>
        </p:blipFill>
        <p:spPr>
          <a:xfrm>
            <a:off x="10274714" y="302650"/>
            <a:ext cx="1079086" cy="1219306"/>
          </a:xfrm>
          <a:prstGeom prst="rect">
            <a:avLst/>
          </a:prstGeom>
        </p:spPr>
      </p:pic>
      <p:sp>
        <p:nvSpPr>
          <p:cNvPr id="3" name="Szövegdoboz 2">
            <a:extLst>
              <a:ext uri="{FF2B5EF4-FFF2-40B4-BE49-F238E27FC236}">
                <a16:creationId xmlns:a16="http://schemas.microsoft.com/office/drawing/2014/main" id="{6692E444-86FC-43EB-0A7E-A33C03F9B9BA}"/>
              </a:ext>
            </a:extLst>
          </p:cNvPr>
          <p:cNvSpPr txBox="1"/>
          <p:nvPr/>
        </p:nvSpPr>
        <p:spPr>
          <a:xfrm>
            <a:off x="892342" y="1483894"/>
            <a:ext cx="224589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dirty="0" err="1">
                <a:solidFill>
                  <a:schemeClr val="bg2"/>
                </a:solidFill>
                <a:cs typeface="Segoe UI Light"/>
              </a:rPr>
              <a:t>We</a:t>
            </a:r>
            <a:r>
              <a:rPr lang="hu-HU" dirty="0">
                <a:solidFill>
                  <a:schemeClr val="bg2"/>
                </a:solidFill>
                <a:cs typeface="Segoe UI Light"/>
              </a:rPr>
              <a:t> </a:t>
            </a:r>
            <a:r>
              <a:rPr lang="hu-HU" dirty="0" err="1">
                <a:solidFill>
                  <a:schemeClr val="bg2"/>
                </a:solidFill>
                <a:cs typeface="Segoe UI Light"/>
              </a:rPr>
              <a:t>used</a:t>
            </a:r>
            <a:r>
              <a:rPr lang="hu-HU" dirty="0">
                <a:solidFill>
                  <a:schemeClr val="bg2"/>
                </a:solidFill>
                <a:cs typeface="Segoe UI Light"/>
              </a:rPr>
              <a:t> </a:t>
            </a:r>
            <a:r>
              <a:rPr lang="hu-HU" dirty="0" err="1">
                <a:solidFill>
                  <a:schemeClr val="bg2"/>
                </a:solidFill>
                <a:cs typeface="Segoe UI Light"/>
              </a:rPr>
              <a:t>MySQL</a:t>
            </a:r>
            <a:r>
              <a:rPr lang="hu-HU" dirty="0">
                <a:solidFill>
                  <a:schemeClr val="bg2"/>
                </a:solidFill>
                <a:cs typeface="Segoe UI Light"/>
              </a:rPr>
              <a:t> </a:t>
            </a:r>
          </a:p>
          <a:p>
            <a:r>
              <a:rPr lang="hu-HU" dirty="0">
                <a:solidFill>
                  <a:schemeClr val="bg2"/>
                </a:solidFill>
                <a:cs typeface="Segoe UI Light"/>
              </a:rPr>
              <a:t>and </a:t>
            </a:r>
            <a:r>
              <a:rPr lang="hu-HU" dirty="0" err="1">
                <a:solidFill>
                  <a:schemeClr val="bg2"/>
                </a:solidFill>
                <a:cs typeface="Segoe UI Light"/>
              </a:rPr>
              <a:t>phpMyAdmin</a:t>
            </a:r>
            <a:r>
              <a:rPr lang="hu-HU" dirty="0">
                <a:solidFill>
                  <a:schemeClr val="bg2"/>
                </a:solidFill>
                <a:cs typeface="Segoe UI Light"/>
              </a:rPr>
              <a:t> </a:t>
            </a:r>
            <a:r>
              <a:rPr lang="hu-HU" dirty="0" err="1">
                <a:solidFill>
                  <a:schemeClr val="bg2"/>
                </a:solidFill>
                <a:cs typeface="Segoe UI Light"/>
              </a:rPr>
              <a:t>to</a:t>
            </a:r>
            <a:r>
              <a:rPr lang="hu-HU" dirty="0">
                <a:solidFill>
                  <a:schemeClr val="bg2"/>
                </a:solidFill>
                <a:cs typeface="Segoe UI Light"/>
              </a:rPr>
              <a:t> </a:t>
            </a:r>
            <a:r>
              <a:rPr lang="hu-HU" dirty="0" err="1">
                <a:solidFill>
                  <a:schemeClr val="bg2"/>
                </a:solidFill>
                <a:cs typeface="Segoe UI Light"/>
              </a:rPr>
              <a:t>create</a:t>
            </a:r>
            <a:r>
              <a:rPr lang="hu-HU" dirty="0">
                <a:solidFill>
                  <a:schemeClr val="bg2"/>
                </a:solidFill>
                <a:cs typeface="Segoe UI Light"/>
              </a:rPr>
              <a:t> </a:t>
            </a:r>
            <a:r>
              <a:rPr lang="hu-HU" dirty="0" err="1">
                <a:solidFill>
                  <a:schemeClr val="bg2"/>
                </a:solidFill>
                <a:cs typeface="Segoe UI Light"/>
              </a:rPr>
              <a:t>the</a:t>
            </a:r>
            <a:r>
              <a:rPr lang="hu-HU" dirty="0">
                <a:solidFill>
                  <a:schemeClr val="bg2"/>
                </a:solidFill>
                <a:cs typeface="Segoe UI Light"/>
              </a:rPr>
              <a:t> </a:t>
            </a:r>
            <a:r>
              <a:rPr lang="hu-HU" dirty="0" err="1">
                <a:solidFill>
                  <a:schemeClr val="bg2"/>
                </a:solidFill>
                <a:cs typeface="Segoe UI Light"/>
              </a:rPr>
              <a:t>database</a:t>
            </a:r>
            <a:r>
              <a:rPr lang="hu-HU" dirty="0">
                <a:solidFill>
                  <a:schemeClr val="bg2"/>
                </a:solidFill>
                <a:cs typeface="Segoe UI Light"/>
              </a:rPr>
              <a:t>.</a:t>
            </a:r>
          </a:p>
        </p:txBody>
      </p:sp>
      <p:pic>
        <p:nvPicPr>
          <p:cNvPr id="4" name="Kép 3" descr="What is MySQL? | OVHcloud Ireland">
            <a:extLst>
              <a:ext uri="{FF2B5EF4-FFF2-40B4-BE49-F238E27FC236}">
                <a16:creationId xmlns:a16="http://schemas.microsoft.com/office/drawing/2014/main" id="{B0E435D8-E2C9-8E62-1C56-37D061C037BC}"/>
              </a:ext>
            </a:extLst>
          </p:cNvPr>
          <p:cNvPicPr>
            <a:picLocks noChangeAspect="1"/>
          </p:cNvPicPr>
          <p:nvPr/>
        </p:nvPicPr>
        <p:blipFill>
          <a:blip r:embed="rId4"/>
          <a:stretch>
            <a:fillRect/>
          </a:stretch>
        </p:blipFill>
        <p:spPr>
          <a:xfrm>
            <a:off x="774032" y="3121908"/>
            <a:ext cx="2743199" cy="1175657"/>
          </a:xfrm>
          <a:prstGeom prst="rect">
            <a:avLst/>
          </a:prstGeom>
        </p:spPr>
      </p:pic>
    </p:spTree>
    <p:extLst>
      <p:ext uri="{BB962C8B-B14F-4D97-AF65-F5344CB8AC3E}">
        <p14:creationId xmlns:p14="http://schemas.microsoft.com/office/powerpoint/2010/main" val="31312102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hu-HU" dirty="0" err="1"/>
              <a:t>Landing</a:t>
            </a:r>
            <a:r>
              <a:rPr lang="hu-HU" dirty="0"/>
              <a:t> </a:t>
            </a:r>
            <a:r>
              <a:rPr lang="hu-HU" dirty="0" err="1"/>
              <a:t>Page</a:t>
            </a:r>
            <a:endParaRPr lang="hu-HU" dirty="0"/>
          </a:p>
        </p:txBody>
      </p:sp>
      <p:sp>
        <p:nvSpPr>
          <p:cNvPr id="3" name="Szöveg helye 2">
            <a:extLst>
              <a:ext uri="{FF2B5EF4-FFF2-40B4-BE49-F238E27FC236}">
                <a16:creationId xmlns:a16="http://schemas.microsoft.com/office/drawing/2014/main" id="{E66139D5-668D-4A3D-B6B6-F71EC385C8FF}"/>
              </a:ext>
            </a:extLst>
          </p:cNvPr>
          <p:cNvSpPr>
            <a:spLocks noGrp="1"/>
          </p:cNvSpPr>
          <p:nvPr>
            <p:ph type="body" idx="1"/>
          </p:nvPr>
        </p:nvSpPr>
        <p:spPr/>
        <p:txBody>
          <a:bodyPr rtlCol="0" anchor="ctr">
            <a:normAutofit/>
          </a:bodyPr>
          <a:lstStyle/>
          <a:p>
            <a:r>
              <a:rPr lang="en-US" b="0" dirty="0"/>
              <a:t>Your Gateway to Gaming Starts Here</a:t>
            </a:r>
            <a:endParaRPr lang="hu-HU" dirty="0"/>
          </a:p>
        </p:txBody>
      </p:sp>
      <p:sp>
        <p:nvSpPr>
          <p:cNvPr id="8" name="Szöveg helye 7">
            <a:extLst>
              <a:ext uri="{FF2B5EF4-FFF2-40B4-BE49-F238E27FC236}">
                <a16:creationId xmlns:a16="http://schemas.microsoft.com/office/drawing/2014/main" id="{EEA947F5-DD66-4D26-BA34-D1D8F7CE9010}"/>
              </a:ext>
            </a:extLst>
          </p:cNvPr>
          <p:cNvSpPr>
            <a:spLocks noGrp="1"/>
          </p:cNvSpPr>
          <p:nvPr>
            <p:ph type="body" idx="14"/>
          </p:nvPr>
        </p:nvSpPr>
        <p:spPr>
          <a:xfrm>
            <a:off x="815720" y="3869349"/>
            <a:ext cx="4452987" cy="1817076"/>
          </a:xfrm>
        </p:spPr>
        <p:txBody>
          <a:bodyPr rtlCol="0">
            <a:normAutofit/>
          </a:bodyPr>
          <a:lstStyle/>
          <a:p>
            <a:pPr marL="0" indent="0" fontAlgn="base">
              <a:buNone/>
            </a:pPr>
            <a:r>
              <a:rPr lang="en-US" dirty="0"/>
              <a:t>The landing page serves as the main entry point of </a:t>
            </a:r>
            <a:r>
              <a:rPr lang="en-US" dirty="0" err="1"/>
              <a:t>ConsoleX</a:t>
            </a:r>
            <a:r>
              <a:rPr lang="en-US" dirty="0"/>
              <a:t>, welcoming users with a visually engaging hero section that highlights featured games, promotions, or upcoming releases. It includes quick access to the product catalog, search functionality, and dynamic banners tailored to current trends. Users can </a:t>
            </a:r>
            <a:r>
              <a:rPr lang="hu-HU" dirty="0" err="1"/>
              <a:t>navigate</a:t>
            </a:r>
            <a:r>
              <a:rPr lang="hu-HU" dirty="0"/>
              <a:t> </a:t>
            </a:r>
            <a:r>
              <a:rPr lang="hu-HU" dirty="0" err="1"/>
              <a:t>to</a:t>
            </a:r>
            <a:r>
              <a:rPr lang="hu-HU" dirty="0"/>
              <a:t> </a:t>
            </a:r>
            <a:r>
              <a:rPr lang="hu-HU" dirty="0" err="1"/>
              <a:t>the</a:t>
            </a:r>
            <a:r>
              <a:rPr lang="hu-HU" dirty="0"/>
              <a:t> </a:t>
            </a:r>
            <a:r>
              <a:rPr lang="hu-HU" dirty="0" err="1"/>
              <a:t>following</a:t>
            </a:r>
            <a:r>
              <a:rPr lang="hu-HU" dirty="0"/>
              <a:t> </a:t>
            </a:r>
            <a:r>
              <a:rPr lang="hu-HU" dirty="0" err="1"/>
              <a:t>pages</a:t>
            </a:r>
            <a:r>
              <a:rPr lang="hu-HU" dirty="0"/>
              <a:t> </a:t>
            </a:r>
            <a:r>
              <a:rPr lang="hu-HU" dirty="0" err="1"/>
              <a:t>using</a:t>
            </a:r>
            <a:r>
              <a:rPr lang="hu-HU" dirty="0"/>
              <a:t> </a:t>
            </a:r>
            <a:r>
              <a:rPr lang="hu-HU" dirty="0" err="1"/>
              <a:t>the</a:t>
            </a:r>
            <a:r>
              <a:rPr lang="hu-HU" dirty="0"/>
              <a:t> </a:t>
            </a:r>
            <a:r>
              <a:rPr lang="hu-HU" dirty="0" err="1"/>
              <a:t>Navigation</a:t>
            </a:r>
            <a:r>
              <a:rPr lang="hu-HU" dirty="0"/>
              <a:t> Bar: Products (Termékek), </a:t>
            </a:r>
            <a:r>
              <a:rPr lang="hu-HU" dirty="0" err="1"/>
              <a:t>Cart</a:t>
            </a:r>
            <a:r>
              <a:rPr lang="hu-HU" dirty="0"/>
              <a:t> (Kosár) and </a:t>
            </a:r>
            <a:r>
              <a:rPr lang="hu-HU" dirty="0" err="1"/>
              <a:t>Profile</a:t>
            </a:r>
            <a:r>
              <a:rPr lang="hu-HU" dirty="0"/>
              <a:t> (Profil).</a:t>
            </a:r>
            <a:endParaRPr lang="en-US" dirty="0"/>
          </a:p>
          <a:p>
            <a:pPr marL="0" indent="0" rtl="0">
              <a:buNone/>
            </a:pPr>
            <a:endParaRPr lang="hu-HU" dirty="0"/>
          </a:p>
        </p:txBody>
      </p:sp>
      <p:pic>
        <p:nvPicPr>
          <p:cNvPr id="13" name="Kép helyőrzője 12">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6334254" y="1657350"/>
            <a:ext cx="4853962" cy="3124200"/>
          </a:xfrm>
        </p:spPr>
      </p:pic>
      <p:sp>
        <p:nvSpPr>
          <p:cNvPr id="6" name="Dia számának helye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rtlCol="0"/>
          <a:lstStyle/>
          <a:p>
            <a:pPr rtl="0"/>
            <a:fld id="{8D581BC7-E183-40DB-AC97-C19EA4EB8894}" type="slidenum">
              <a:rPr lang="hu-HU" smtClean="0"/>
              <a:t>7</a:t>
            </a:fld>
            <a:endParaRPr lang="hu-HU" dirty="0"/>
          </a:p>
        </p:txBody>
      </p:sp>
      <p:pic>
        <p:nvPicPr>
          <p:cNvPr id="16" name="Kép helye 15"/>
          <p:cNvPicPr>
            <a:picLocks noGrp="1" noChangeAspect="1"/>
          </p:cNvPicPr>
          <p:nvPr>
            <p:ph type="pic" sz="quarter" idx="13"/>
          </p:nvPr>
        </p:nvPicPr>
        <p:blipFill>
          <a:blip r:embed="rId4">
            <a:extLst>
              <a:ext uri="{28A0092B-C50C-407E-A947-70E740481C1C}">
                <a14:useLocalDpi xmlns:a14="http://schemas.microsoft.com/office/drawing/2010/main" val="0"/>
              </a:ext>
            </a:extLst>
          </a:blip>
          <a:stretch>
            <a:fillRect/>
          </a:stretch>
        </p:blipFill>
        <p:spPr>
          <a:xfrm>
            <a:off x="831850" y="523105"/>
            <a:ext cx="1076325" cy="1219200"/>
          </a:xfrm>
        </p:spPr>
      </p:pic>
    </p:spTree>
    <p:extLst>
      <p:ext uri="{BB962C8B-B14F-4D97-AF65-F5344CB8AC3E}">
        <p14:creationId xmlns:p14="http://schemas.microsoft.com/office/powerpoint/2010/main" val="376680306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37178E2-E830-4C79-EABF-839E7C771654}"/>
              </a:ext>
            </a:extLst>
          </p:cNvPr>
          <p:cNvSpPr>
            <a:spLocks noGrp="1"/>
          </p:cNvSpPr>
          <p:nvPr>
            <p:ph type="title"/>
          </p:nvPr>
        </p:nvSpPr>
        <p:spPr/>
        <p:txBody>
          <a:bodyPr/>
          <a:lstStyle/>
          <a:p>
            <a:r>
              <a:rPr lang="hu-HU" dirty="0" err="1"/>
              <a:t>Responsivity</a:t>
            </a:r>
            <a:endParaRPr lang="hu-HU" dirty="0"/>
          </a:p>
        </p:txBody>
      </p:sp>
      <p:sp>
        <p:nvSpPr>
          <p:cNvPr id="5" name="Dia számának helye 4">
            <a:extLst>
              <a:ext uri="{FF2B5EF4-FFF2-40B4-BE49-F238E27FC236}">
                <a16:creationId xmlns:a16="http://schemas.microsoft.com/office/drawing/2014/main" id="{93BE3CBE-F737-3FD9-112F-05240F139446}"/>
              </a:ext>
            </a:extLst>
          </p:cNvPr>
          <p:cNvSpPr>
            <a:spLocks noGrp="1"/>
          </p:cNvSpPr>
          <p:nvPr>
            <p:ph type="sldNum" sz="quarter" idx="12"/>
          </p:nvPr>
        </p:nvSpPr>
        <p:spPr/>
        <p:txBody>
          <a:bodyPr/>
          <a:lstStyle/>
          <a:p>
            <a:pPr rtl="0"/>
            <a:fld id="{8D581BC7-E183-40DB-AC97-C19EA4EB8894}" type="slidenum">
              <a:rPr lang="hu-HU" noProof="0" smtClean="0"/>
              <a:pPr rtl="0"/>
              <a:t>8</a:t>
            </a:fld>
            <a:endParaRPr lang="hu-HU" noProof="0" dirty="0"/>
          </a:p>
        </p:txBody>
      </p:sp>
      <p:sp>
        <p:nvSpPr>
          <p:cNvPr id="6" name="Tartalom helye 5">
            <a:extLst>
              <a:ext uri="{FF2B5EF4-FFF2-40B4-BE49-F238E27FC236}">
                <a16:creationId xmlns:a16="http://schemas.microsoft.com/office/drawing/2014/main" id="{622B8051-E4FE-5182-EED2-F3B2CE880140}"/>
              </a:ext>
            </a:extLst>
          </p:cNvPr>
          <p:cNvSpPr>
            <a:spLocks noGrp="1"/>
          </p:cNvSpPr>
          <p:nvPr>
            <p:ph sz="half" idx="1"/>
          </p:nvPr>
        </p:nvSpPr>
        <p:spPr/>
        <p:txBody>
          <a:bodyPr/>
          <a:lstStyle/>
          <a:p>
            <a:r>
              <a:rPr lang="hu-HU" dirty="0" err="1"/>
              <a:t>All</a:t>
            </a:r>
            <a:r>
              <a:rPr lang="hu-HU" dirty="0"/>
              <a:t> </a:t>
            </a:r>
            <a:r>
              <a:rPr lang="hu-HU" dirty="0" err="1"/>
              <a:t>pages</a:t>
            </a:r>
            <a:r>
              <a:rPr lang="hu-HU" dirty="0"/>
              <a:t> </a:t>
            </a:r>
            <a:r>
              <a:rPr lang="hu-HU" dirty="0" err="1"/>
              <a:t>are</a:t>
            </a:r>
            <a:r>
              <a:rPr lang="hu-HU" dirty="0"/>
              <a:t> </a:t>
            </a:r>
            <a:r>
              <a:rPr lang="hu-HU" dirty="0" err="1"/>
              <a:t>responsive</a:t>
            </a:r>
            <a:endParaRPr lang="hu-HU" dirty="0"/>
          </a:p>
          <a:p>
            <a:r>
              <a:rPr lang="hu-HU" dirty="0"/>
              <a:t>O</a:t>
            </a:r>
            <a:r>
              <a:rPr lang="en-US" dirty="0"/>
              <a:t>n smaller screens the header changes to a hamburger menu</a:t>
            </a:r>
            <a:endParaRPr lang="hu-HU" dirty="0"/>
          </a:p>
        </p:txBody>
      </p:sp>
      <p:pic>
        <p:nvPicPr>
          <p:cNvPr id="8" name="Tartalom helye 7">
            <a:extLst>
              <a:ext uri="{FF2B5EF4-FFF2-40B4-BE49-F238E27FC236}">
                <a16:creationId xmlns:a16="http://schemas.microsoft.com/office/drawing/2014/main" id="{6AF95A05-5B9F-1772-358F-DCAC2FDF077B}"/>
              </a:ext>
            </a:extLst>
          </p:cNvPr>
          <p:cNvPicPr>
            <a:picLocks noGrp="1" noChangeAspect="1"/>
          </p:cNvPicPr>
          <p:nvPr>
            <p:ph sz="half" idx="2"/>
          </p:nvPr>
        </p:nvPicPr>
        <p:blipFill>
          <a:blip r:embed="rId2"/>
          <a:stretch>
            <a:fillRect/>
          </a:stretch>
        </p:blipFill>
        <p:spPr>
          <a:xfrm>
            <a:off x="6316785" y="1018095"/>
            <a:ext cx="2895851" cy="4541914"/>
          </a:xfrm>
          <a:prstGeom prst="rect">
            <a:avLst/>
          </a:prstGeom>
        </p:spPr>
      </p:pic>
      <p:pic>
        <p:nvPicPr>
          <p:cNvPr id="9" name="Kép 8">
            <a:extLst>
              <a:ext uri="{FF2B5EF4-FFF2-40B4-BE49-F238E27FC236}">
                <a16:creationId xmlns:a16="http://schemas.microsoft.com/office/drawing/2014/main" id="{88BDC354-FF85-F69A-122A-8D7B317087EE}"/>
              </a:ext>
            </a:extLst>
          </p:cNvPr>
          <p:cNvPicPr>
            <a:picLocks noChangeAspect="1"/>
          </p:cNvPicPr>
          <p:nvPr/>
        </p:nvPicPr>
        <p:blipFill>
          <a:blip r:embed="rId3"/>
          <a:stretch>
            <a:fillRect/>
          </a:stretch>
        </p:blipFill>
        <p:spPr>
          <a:xfrm>
            <a:off x="10382248" y="269094"/>
            <a:ext cx="1079086" cy="1219306"/>
          </a:xfrm>
          <a:prstGeom prst="rect">
            <a:avLst/>
          </a:prstGeom>
        </p:spPr>
      </p:pic>
    </p:spTree>
    <p:extLst>
      <p:ext uri="{BB962C8B-B14F-4D97-AF65-F5344CB8AC3E}">
        <p14:creationId xmlns:p14="http://schemas.microsoft.com/office/powerpoint/2010/main" val="2602163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D9443A1-14D9-76BC-78B9-A9A4BA8AB9D8}"/>
              </a:ext>
            </a:extLst>
          </p:cNvPr>
          <p:cNvSpPr>
            <a:spLocks noGrp="1"/>
          </p:cNvSpPr>
          <p:nvPr>
            <p:ph type="title"/>
          </p:nvPr>
        </p:nvSpPr>
        <p:spPr/>
        <p:txBody>
          <a:bodyPr/>
          <a:lstStyle/>
          <a:p>
            <a:r>
              <a:rPr lang="hu-HU" dirty="0"/>
              <a:t>Backend</a:t>
            </a:r>
          </a:p>
        </p:txBody>
      </p:sp>
      <p:sp>
        <p:nvSpPr>
          <p:cNvPr id="3" name="Dátum helye 2">
            <a:extLst>
              <a:ext uri="{FF2B5EF4-FFF2-40B4-BE49-F238E27FC236}">
                <a16:creationId xmlns:a16="http://schemas.microsoft.com/office/drawing/2014/main" id="{389A174B-772E-8E15-8427-F2B955CF2646}"/>
              </a:ext>
            </a:extLst>
          </p:cNvPr>
          <p:cNvSpPr>
            <a:spLocks noGrp="1"/>
          </p:cNvSpPr>
          <p:nvPr>
            <p:ph type="dt" sz="half" idx="10"/>
          </p:nvPr>
        </p:nvSpPr>
        <p:spPr/>
        <p:txBody>
          <a:bodyPr/>
          <a:lstStyle/>
          <a:p>
            <a:pPr rtl="0"/>
            <a:r>
              <a:rPr lang="hu-HU" noProof="0" dirty="0"/>
              <a:t> </a:t>
            </a:r>
          </a:p>
        </p:txBody>
      </p:sp>
      <p:sp>
        <p:nvSpPr>
          <p:cNvPr id="5" name="Dia számának helye 4">
            <a:extLst>
              <a:ext uri="{FF2B5EF4-FFF2-40B4-BE49-F238E27FC236}">
                <a16:creationId xmlns:a16="http://schemas.microsoft.com/office/drawing/2014/main" id="{84ABE1C1-4FB2-7B85-B552-8F13AFE32CE1}"/>
              </a:ext>
            </a:extLst>
          </p:cNvPr>
          <p:cNvSpPr>
            <a:spLocks noGrp="1"/>
          </p:cNvSpPr>
          <p:nvPr>
            <p:ph type="sldNum" sz="quarter" idx="12"/>
          </p:nvPr>
        </p:nvSpPr>
        <p:spPr/>
        <p:txBody>
          <a:bodyPr/>
          <a:lstStyle/>
          <a:p>
            <a:pPr rtl="0"/>
            <a:fld id="{8D581BC7-E183-40DB-AC97-C19EA4EB8894}" type="slidenum">
              <a:rPr lang="hu-HU" noProof="0" smtClean="0"/>
              <a:pPr rtl="0"/>
              <a:t>9</a:t>
            </a:fld>
            <a:endParaRPr lang="hu-HU" noProof="0" dirty="0"/>
          </a:p>
        </p:txBody>
      </p:sp>
      <p:sp>
        <p:nvSpPr>
          <p:cNvPr id="6" name="Tartalom helye 5">
            <a:extLst>
              <a:ext uri="{FF2B5EF4-FFF2-40B4-BE49-F238E27FC236}">
                <a16:creationId xmlns:a16="http://schemas.microsoft.com/office/drawing/2014/main" id="{5D05BC2D-B024-A6DC-7DF8-7396F9D84550}"/>
              </a:ext>
            </a:extLst>
          </p:cNvPr>
          <p:cNvSpPr>
            <a:spLocks noGrp="1"/>
          </p:cNvSpPr>
          <p:nvPr>
            <p:ph sz="half" idx="1"/>
          </p:nvPr>
        </p:nvSpPr>
        <p:spPr>
          <a:xfrm>
            <a:off x="7255042" y="1530469"/>
            <a:ext cx="4940968" cy="3992273"/>
          </a:xfrm>
        </p:spPr>
        <p:txBody>
          <a:bodyPr vert="horz" lIns="91440" tIns="45720" rIns="91440" bIns="45720" rtlCol="0" anchor="t">
            <a:normAutofit/>
          </a:bodyPr>
          <a:lstStyle/>
          <a:p>
            <a:pPr marL="0" indent="0">
              <a:buNone/>
            </a:pPr>
            <a:r>
              <a:rPr lang="hu-HU" err="1">
                <a:ea typeface="+mn-lt"/>
                <a:cs typeface="+mn-lt"/>
              </a:rPr>
              <a:t>We</a:t>
            </a:r>
            <a:r>
              <a:rPr lang="hu-HU" dirty="0">
                <a:ea typeface="+mn-lt"/>
                <a:cs typeface="+mn-lt"/>
              </a:rPr>
              <a:t> </a:t>
            </a:r>
            <a:r>
              <a:rPr lang="hu-HU" err="1">
                <a:ea typeface="+mn-lt"/>
                <a:cs typeface="+mn-lt"/>
              </a:rPr>
              <a:t>used</a:t>
            </a:r>
            <a:r>
              <a:rPr lang="hu-HU" dirty="0">
                <a:ea typeface="+mn-lt"/>
                <a:cs typeface="+mn-lt"/>
              </a:rPr>
              <a:t>:</a:t>
            </a:r>
            <a:endParaRPr lang="hu-HU" b="1" dirty="0">
              <a:cs typeface="Segoe UI Light"/>
            </a:endParaRPr>
          </a:p>
          <a:p>
            <a:r>
              <a:rPr lang="hu-HU" sz="1800" err="1">
                <a:ea typeface="+mn-lt"/>
                <a:cs typeface="+mn-lt"/>
              </a:rPr>
              <a:t>dotenv</a:t>
            </a:r>
            <a:r>
              <a:rPr lang="hu-HU" sz="1800" dirty="0">
                <a:ea typeface="+mn-lt"/>
                <a:cs typeface="+mn-lt"/>
              </a:rPr>
              <a:t> </a:t>
            </a:r>
            <a:r>
              <a:rPr lang="hu-HU" sz="1800" err="1">
                <a:ea typeface="+mn-lt"/>
                <a:cs typeface="+mn-lt"/>
              </a:rPr>
              <a:t>to</a:t>
            </a:r>
            <a:r>
              <a:rPr lang="hu-HU" sz="1800" dirty="0">
                <a:ea typeface="+mn-lt"/>
                <a:cs typeface="+mn-lt"/>
              </a:rPr>
              <a:t> </a:t>
            </a:r>
            <a:r>
              <a:rPr lang="hu-HU" sz="1800" err="1">
                <a:ea typeface="+mn-lt"/>
                <a:cs typeface="+mn-lt"/>
              </a:rPr>
              <a:t>manage</a:t>
            </a:r>
            <a:r>
              <a:rPr lang="hu-HU" sz="1800" dirty="0">
                <a:ea typeface="+mn-lt"/>
                <a:cs typeface="+mn-lt"/>
              </a:rPr>
              <a:t> </a:t>
            </a:r>
            <a:r>
              <a:rPr lang="hu-HU" sz="1800" err="1">
                <a:ea typeface="+mn-lt"/>
                <a:cs typeface="+mn-lt"/>
              </a:rPr>
              <a:t>environment</a:t>
            </a:r>
            <a:r>
              <a:rPr lang="hu-HU" sz="1800" dirty="0">
                <a:ea typeface="+mn-lt"/>
                <a:cs typeface="+mn-lt"/>
              </a:rPr>
              <a:t> </a:t>
            </a:r>
            <a:r>
              <a:rPr lang="hu-HU" sz="1800" err="1">
                <a:ea typeface="+mn-lt"/>
                <a:cs typeface="+mn-lt"/>
              </a:rPr>
              <a:t>variables</a:t>
            </a:r>
            <a:r>
              <a:rPr lang="hu-HU" sz="1800" dirty="0">
                <a:ea typeface="+mn-lt"/>
                <a:cs typeface="+mn-lt"/>
              </a:rPr>
              <a:t> </a:t>
            </a:r>
            <a:r>
              <a:rPr lang="hu-HU" sz="1800" err="1">
                <a:ea typeface="+mn-lt"/>
                <a:cs typeface="+mn-lt"/>
              </a:rPr>
              <a:t>securely</a:t>
            </a:r>
            <a:r>
              <a:rPr lang="hu-HU" sz="1800" dirty="0">
                <a:ea typeface="+mn-lt"/>
                <a:cs typeface="+mn-lt"/>
              </a:rPr>
              <a:t>.</a:t>
            </a:r>
            <a:endParaRPr lang="hu-HU" sz="1800">
              <a:cs typeface="Segoe UI Light"/>
            </a:endParaRPr>
          </a:p>
          <a:p>
            <a:r>
              <a:rPr lang="hu-HU" sz="1800" dirty="0">
                <a:ea typeface="+mn-lt"/>
                <a:cs typeface="+mn-lt"/>
              </a:rPr>
              <a:t>CORS </a:t>
            </a:r>
            <a:r>
              <a:rPr lang="hu-HU" sz="1800" err="1">
                <a:ea typeface="+mn-lt"/>
                <a:cs typeface="+mn-lt"/>
              </a:rPr>
              <a:t>to</a:t>
            </a:r>
            <a:r>
              <a:rPr lang="hu-HU" sz="1800" dirty="0">
                <a:ea typeface="+mn-lt"/>
                <a:cs typeface="+mn-lt"/>
              </a:rPr>
              <a:t> </a:t>
            </a:r>
            <a:r>
              <a:rPr lang="hu-HU" sz="1800" err="1">
                <a:ea typeface="+mn-lt"/>
                <a:cs typeface="+mn-lt"/>
              </a:rPr>
              <a:t>handle</a:t>
            </a:r>
            <a:r>
              <a:rPr lang="hu-HU" sz="1800" dirty="0">
                <a:ea typeface="+mn-lt"/>
                <a:cs typeface="+mn-lt"/>
              </a:rPr>
              <a:t> </a:t>
            </a:r>
            <a:r>
              <a:rPr lang="hu-HU" sz="1800" err="1">
                <a:ea typeface="+mn-lt"/>
                <a:cs typeface="+mn-lt"/>
              </a:rPr>
              <a:t>cross-origin</a:t>
            </a:r>
            <a:r>
              <a:rPr lang="hu-HU" sz="1800" dirty="0">
                <a:ea typeface="+mn-lt"/>
                <a:cs typeface="+mn-lt"/>
              </a:rPr>
              <a:t> </a:t>
            </a:r>
            <a:r>
              <a:rPr lang="hu-HU" sz="1800" err="1">
                <a:ea typeface="+mn-lt"/>
                <a:cs typeface="+mn-lt"/>
              </a:rPr>
              <a:t>requests</a:t>
            </a:r>
            <a:r>
              <a:rPr lang="hu-HU" sz="1800" dirty="0">
                <a:ea typeface="+mn-lt"/>
                <a:cs typeface="+mn-lt"/>
              </a:rPr>
              <a:t> </a:t>
            </a:r>
            <a:r>
              <a:rPr lang="hu-HU" sz="1800" err="1">
                <a:ea typeface="+mn-lt"/>
                <a:cs typeface="+mn-lt"/>
              </a:rPr>
              <a:t>between</a:t>
            </a:r>
            <a:r>
              <a:rPr lang="hu-HU" sz="1800" dirty="0">
                <a:ea typeface="+mn-lt"/>
                <a:cs typeface="+mn-lt"/>
              </a:rPr>
              <a:t> frontend and backend.</a:t>
            </a:r>
            <a:endParaRPr lang="hu-HU" sz="1800">
              <a:cs typeface="Segoe UI Light"/>
            </a:endParaRPr>
          </a:p>
          <a:p>
            <a:r>
              <a:rPr lang="hu-HU" sz="1800" err="1">
                <a:ea typeface="+mn-lt"/>
                <a:cs typeface="+mn-lt"/>
              </a:rPr>
              <a:t>Organized</a:t>
            </a:r>
            <a:r>
              <a:rPr lang="hu-HU" sz="1800" dirty="0">
                <a:ea typeface="+mn-lt"/>
                <a:cs typeface="+mn-lt"/>
              </a:rPr>
              <a:t> </a:t>
            </a:r>
            <a:r>
              <a:rPr lang="hu-HU" sz="1800" err="1">
                <a:ea typeface="+mn-lt"/>
                <a:cs typeface="+mn-lt"/>
              </a:rPr>
              <a:t>controllers</a:t>
            </a:r>
            <a:r>
              <a:rPr lang="hu-HU" sz="1800" dirty="0">
                <a:ea typeface="+mn-lt"/>
                <a:cs typeface="+mn-lt"/>
              </a:rPr>
              <a:t> </a:t>
            </a:r>
            <a:r>
              <a:rPr lang="hu-HU" sz="1800" err="1">
                <a:ea typeface="+mn-lt"/>
                <a:cs typeface="+mn-lt"/>
              </a:rPr>
              <a:t>for</a:t>
            </a:r>
            <a:r>
              <a:rPr lang="hu-HU" sz="1800" dirty="0">
                <a:ea typeface="+mn-lt"/>
                <a:cs typeface="+mn-lt"/>
              </a:rPr>
              <a:t> </a:t>
            </a:r>
            <a:r>
              <a:rPr lang="hu-HU" sz="1800" err="1">
                <a:ea typeface="+mn-lt"/>
                <a:cs typeface="+mn-lt"/>
              </a:rPr>
              <a:t>admin</a:t>
            </a:r>
            <a:r>
              <a:rPr lang="hu-HU" sz="1800" dirty="0">
                <a:ea typeface="+mn-lt"/>
                <a:cs typeface="+mn-lt"/>
              </a:rPr>
              <a:t>, </a:t>
            </a:r>
            <a:r>
              <a:rPr lang="hu-HU" sz="1800" err="1">
                <a:ea typeface="+mn-lt"/>
                <a:cs typeface="+mn-lt"/>
              </a:rPr>
              <a:t>cart</a:t>
            </a:r>
            <a:r>
              <a:rPr lang="hu-HU" sz="1800" dirty="0">
                <a:ea typeface="+mn-lt"/>
                <a:cs typeface="+mn-lt"/>
              </a:rPr>
              <a:t>, </a:t>
            </a:r>
            <a:r>
              <a:rPr lang="hu-HU" sz="1800" err="1">
                <a:ea typeface="+mn-lt"/>
                <a:cs typeface="+mn-lt"/>
              </a:rPr>
              <a:t>orders</a:t>
            </a:r>
            <a:r>
              <a:rPr lang="hu-HU" sz="1800" dirty="0">
                <a:ea typeface="+mn-lt"/>
                <a:cs typeface="+mn-lt"/>
              </a:rPr>
              <a:t>, login, </a:t>
            </a:r>
            <a:r>
              <a:rPr lang="hu-HU" sz="1800" err="1">
                <a:ea typeface="+mn-lt"/>
                <a:cs typeface="+mn-lt"/>
              </a:rPr>
              <a:t>products</a:t>
            </a:r>
            <a:r>
              <a:rPr lang="hu-HU" sz="1800" dirty="0">
                <a:ea typeface="+mn-lt"/>
                <a:cs typeface="+mn-lt"/>
              </a:rPr>
              <a:t>, and </a:t>
            </a:r>
            <a:r>
              <a:rPr lang="hu-HU" sz="1800" err="1">
                <a:ea typeface="+mn-lt"/>
                <a:cs typeface="+mn-lt"/>
              </a:rPr>
              <a:t>registration</a:t>
            </a:r>
            <a:r>
              <a:rPr lang="hu-HU" sz="1800" dirty="0">
                <a:ea typeface="+mn-lt"/>
                <a:cs typeface="+mn-lt"/>
              </a:rPr>
              <a:t>.</a:t>
            </a:r>
            <a:endParaRPr lang="hu-HU" sz="1800">
              <a:cs typeface="Segoe UI Light"/>
            </a:endParaRPr>
          </a:p>
          <a:p>
            <a:r>
              <a:rPr lang="hu-HU" sz="1800" err="1">
                <a:ea typeface="+mn-lt"/>
                <a:cs typeface="+mn-lt"/>
              </a:rPr>
              <a:t>Clean</a:t>
            </a:r>
            <a:r>
              <a:rPr lang="hu-HU" sz="1800" dirty="0">
                <a:ea typeface="+mn-lt"/>
                <a:cs typeface="+mn-lt"/>
              </a:rPr>
              <a:t> </a:t>
            </a:r>
            <a:r>
              <a:rPr lang="hu-HU" sz="1800" err="1">
                <a:ea typeface="+mn-lt"/>
                <a:cs typeface="+mn-lt"/>
              </a:rPr>
              <a:t>routing</a:t>
            </a:r>
            <a:r>
              <a:rPr lang="hu-HU" sz="1800" dirty="0">
                <a:ea typeface="+mn-lt"/>
                <a:cs typeface="+mn-lt"/>
              </a:rPr>
              <a:t> </a:t>
            </a:r>
            <a:r>
              <a:rPr lang="hu-HU" sz="1800" err="1">
                <a:ea typeface="+mn-lt"/>
                <a:cs typeface="+mn-lt"/>
              </a:rPr>
              <a:t>system</a:t>
            </a:r>
            <a:r>
              <a:rPr lang="hu-HU" sz="1800" dirty="0">
                <a:ea typeface="+mn-lt"/>
                <a:cs typeface="+mn-lt"/>
              </a:rPr>
              <a:t> </a:t>
            </a:r>
            <a:r>
              <a:rPr lang="hu-HU" sz="1800" err="1">
                <a:ea typeface="+mn-lt"/>
                <a:cs typeface="+mn-lt"/>
              </a:rPr>
              <a:t>for</a:t>
            </a:r>
            <a:r>
              <a:rPr lang="hu-HU" sz="1800" dirty="0">
                <a:ea typeface="+mn-lt"/>
                <a:cs typeface="+mn-lt"/>
              </a:rPr>
              <a:t> </a:t>
            </a:r>
            <a:r>
              <a:rPr lang="hu-HU" sz="1800" err="1">
                <a:ea typeface="+mn-lt"/>
                <a:cs typeface="+mn-lt"/>
              </a:rPr>
              <a:t>easy</a:t>
            </a:r>
            <a:r>
              <a:rPr lang="hu-HU" sz="1800" dirty="0">
                <a:ea typeface="+mn-lt"/>
                <a:cs typeface="+mn-lt"/>
              </a:rPr>
              <a:t> API management.</a:t>
            </a:r>
            <a:endParaRPr lang="hu-HU" sz="1800">
              <a:cs typeface="Segoe UI Light"/>
            </a:endParaRPr>
          </a:p>
          <a:p>
            <a:r>
              <a:rPr lang="hu-HU" sz="1800" err="1">
                <a:ea typeface="+mn-lt"/>
                <a:cs typeface="+mn-lt"/>
              </a:rPr>
              <a:t>Middleware</a:t>
            </a:r>
            <a:r>
              <a:rPr lang="hu-HU" sz="1800" dirty="0">
                <a:ea typeface="+mn-lt"/>
                <a:cs typeface="+mn-lt"/>
              </a:rPr>
              <a:t> </a:t>
            </a:r>
            <a:r>
              <a:rPr lang="hu-HU" sz="1800" err="1">
                <a:ea typeface="+mn-lt"/>
                <a:cs typeface="+mn-lt"/>
              </a:rPr>
              <a:t>for</a:t>
            </a:r>
            <a:r>
              <a:rPr lang="hu-HU" sz="1800" dirty="0">
                <a:ea typeface="+mn-lt"/>
                <a:cs typeface="+mn-lt"/>
              </a:rPr>
              <a:t> </a:t>
            </a:r>
            <a:r>
              <a:rPr lang="hu-HU" sz="1800" err="1">
                <a:ea typeface="+mn-lt"/>
                <a:cs typeface="+mn-lt"/>
              </a:rPr>
              <a:t>authentication</a:t>
            </a:r>
            <a:r>
              <a:rPr lang="hu-HU" sz="1800" dirty="0">
                <a:ea typeface="+mn-lt"/>
                <a:cs typeface="+mn-lt"/>
              </a:rPr>
              <a:t> and </a:t>
            </a:r>
            <a:r>
              <a:rPr lang="hu-HU" sz="1800" err="1">
                <a:ea typeface="+mn-lt"/>
                <a:cs typeface="+mn-lt"/>
              </a:rPr>
              <a:t>request</a:t>
            </a:r>
            <a:r>
              <a:rPr lang="hu-HU" sz="1800" dirty="0">
                <a:ea typeface="+mn-lt"/>
                <a:cs typeface="+mn-lt"/>
              </a:rPr>
              <a:t> </a:t>
            </a:r>
            <a:r>
              <a:rPr lang="hu-HU" sz="1800" err="1">
                <a:ea typeface="+mn-lt"/>
                <a:cs typeface="+mn-lt"/>
              </a:rPr>
              <a:t>validation</a:t>
            </a:r>
            <a:r>
              <a:rPr lang="hu-HU" sz="1800" dirty="0">
                <a:ea typeface="+mn-lt"/>
                <a:cs typeface="+mn-lt"/>
              </a:rPr>
              <a:t>.</a:t>
            </a:r>
            <a:endParaRPr lang="hu-HU" sz="1800">
              <a:cs typeface="Segoe UI Light"/>
            </a:endParaRPr>
          </a:p>
          <a:p>
            <a:endParaRPr lang="hu-HU" b="1" dirty="0">
              <a:cs typeface="Segoe UI Light"/>
            </a:endParaRPr>
          </a:p>
        </p:txBody>
      </p:sp>
      <p:pic>
        <p:nvPicPr>
          <p:cNvPr id="9" name="Tartalom helye 8">
            <a:extLst>
              <a:ext uri="{FF2B5EF4-FFF2-40B4-BE49-F238E27FC236}">
                <a16:creationId xmlns:a16="http://schemas.microsoft.com/office/drawing/2014/main" id="{D1669C67-DEF8-439C-58F8-D20B05E3D8D1}"/>
              </a:ext>
            </a:extLst>
          </p:cNvPr>
          <p:cNvPicPr>
            <a:picLocks noGrp="1" noChangeAspect="1"/>
          </p:cNvPicPr>
          <p:nvPr>
            <p:ph sz="half" idx="2"/>
          </p:nvPr>
        </p:nvPicPr>
        <p:blipFill>
          <a:blip r:embed="rId2"/>
          <a:stretch>
            <a:fillRect/>
          </a:stretch>
        </p:blipFill>
        <p:spPr>
          <a:xfrm>
            <a:off x="4117062" y="674585"/>
            <a:ext cx="2918321" cy="5698039"/>
          </a:xfrm>
          <a:prstGeom prst="rect">
            <a:avLst/>
          </a:prstGeom>
        </p:spPr>
      </p:pic>
      <p:pic>
        <p:nvPicPr>
          <p:cNvPr id="8" name="Kép 7">
            <a:extLst>
              <a:ext uri="{FF2B5EF4-FFF2-40B4-BE49-F238E27FC236}">
                <a16:creationId xmlns:a16="http://schemas.microsoft.com/office/drawing/2014/main" id="{8329A658-8A9C-0C3C-EFE9-BA0C40050C21}"/>
              </a:ext>
            </a:extLst>
          </p:cNvPr>
          <p:cNvPicPr>
            <a:picLocks noChangeAspect="1"/>
          </p:cNvPicPr>
          <p:nvPr/>
        </p:nvPicPr>
        <p:blipFill>
          <a:blip r:embed="rId3"/>
          <a:stretch>
            <a:fillRect/>
          </a:stretch>
        </p:blipFill>
        <p:spPr>
          <a:xfrm>
            <a:off x="10350914" y="241348"/>
            <a:ext cx="1079086" cy="1219306"/>
          </a:xfrm>
          <a:prstGeom prst="rect">
            <a:avLst/>
          </a:prstGeom>
        </p:spPr>
      </p:pic>
      <p:sp>
        <p:nvSpPr>
          <p:cNvPr id="4" name="Szövegdoboz 3">
            <a:extLst>
              <a:ext uri="{FF2B5EF4-FFF2-40B4-BE49-F238E27FC236}">
                <a16:creationId xmlns:a16="http://schemas.microsoft.com/office/drawing/2014/main" id="{DEBA7149-653D-6048-FD2C-4639D1FF0AB9}"/>
              </a:ext>
            </a:extLst>
          </p:cNvPr>
          <p:cNvSpPr txBox="1"/>
          <p:nvPr/>
        </p:nvSpPr>
        <p:spPr>
          <a:xfrm>
            <a:off x="782052" y="3037974"/>
            <a:ext cx="320441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2000" dirty="0">
                <a:solidFill>
                  <a:schemeClr val="bg2"/>
                </a:solidFill>
                <a:ea typeface="+mn-lt"/>
                <a:cs typeface="+mn-lt"/>
              </a:rPr>
              <a:t>The backend of </a:t>
            </a:r>
            <a:r>
              <a:rPr lang="hu-HU" sz="2000" err="1">
                <a:solidFill>
                  <a:schemeClr val="bg2"/>
                </a:solidFill>
                <a:ea typeface="+mn-lt"/>
                <a:cs typeface="+mn-lt"/>
              </a:rPr>
              <a:t>ConsoleX</a:t>
            </a:r>
            <a:r>
              <a:rPr lang="hu-HU" sz="2000" dirty="0">
                <a:solidFill>
                  <a:schemeClr val="bg2"/>
                </a:solidFill>
                <a:ea typeface="+mn-lt"/>
                <a:cs typeface="+mn-lt"/>
              </a:rPr>
              <a:t> is </a:t>
            </a:r>
            <a:r>
              <a:rPr lang="hu-HU" sz="2000" err="1">
                <a:solidFill>
                  <a:schemeClr val="bg2"/>
                </a:solidFill>
                <a:ea typeface="+mn-lt"/>
                <a:cs typeface="+mn-lt"/>
              </a:rPr>
              <a:t>built</a:t>
            </a:r>
            <a:r>
              <a:rPr lang="hu-HU" sz="2000" dirty="0">
                <a:solidFill>
                  <a:schemeClr val="bg2"/>
                </a:solidFill>
                <a:ea typeface="+mn-lt"/>
                <a:cs typeface="+mn-lt"/>
              </a:rPr>
              <a:t> </a:t>
            </a:r>
            <a:r>
              <a:rPr lang="hu-HU" sz="2000" err="1">
                <a:solidFill>
                  <a:schemeClr val="bg2"/>
                </a:solidFill>
                <a:ea typeface="+mn-lt"/>
                <a:cs typeface="+mn-lt"/>
              </a:rPr>
              <a:t>using</a:t>
            </a:r>
            <a:r>
              <a:rPr lang="hu-HU" sz="2000" dirty="0">
                <a:solidFill>
                  <a:schemeClr val="bg2"/>
                </a:solidFill>
                <a:ea typeface="+mn-lt"/>
                <a:cs typeface="+mn-lt"/>
              </a:rPr>
              <a:t> Node.js </a:t>
            </a:r>
            <a:r>
              <a:rPr lang="hu-HU" sz="2000" err="1">
                <a:solidFill>
                  <a:schemeClr val="bg2"/>
                </a:solidFill>
                <a:ea typeface="+mn-lt"/>
                <a:cs typeface="+mn-lt"/>
              </a:rPr>
              <a:t>with</a:t>
            </a:r>
            <a:r>
              <a:rPr lang="hu-HU" sz="2000" dirty="0">
                <a:solidFill>
                  <a:schemeClr val="bg2"/>
                </a:solidFill>
                <a:ea typeface="+mn-lt"/>
                <a:cs typeface="+mn-lt"/>
              </a:rPr>
              <a:t> </a:t>
            </a:r>
            <a:r>
              <a:rPr lang="hu-HU" sz="2000" err="1">
                <a:solidFill>
                  <a:schemeClr val="bg2"/>
                </a:solidFill>
                <a:ea typeface="+mn-lt"/>
                <a:cs typeface="+mn-lt"/>
              </a:rPr>
              <a:t>the</a:t>
            </a:r>
            <a:r>
              <a:rPr lang="hu-HU" sz="2000" dirty="0">
                <a:solidFill>
                  <a:schemeClr val="bg2"/>
                </a:solidFill>
                <a:ea typeface="+mn-lt"/>
                <a:cs typeface="+mn-lt"/>
              </a:rPr>
              <a:t> Express </a:t>
            </a:r>
            <a:r>
              <a:rPr lang="hu-HU" sz="2000" err="1">
                <a:solidFill>
                  <a:schemeClr val="bg2"/>
                </a:solidFill>
                <a:ea typeface="+mn-lt"/>
                <a:cs typeface="+mn-lt"/>
              </a:rPr>
              <a:t>framework</a:t>
            </a:r>
            <a:r>
              <a:rPr lang="hu-HU" sz="2000" dirty="0">
                <a:solidFill>
                  <a:schemeClr val="bg2"/>
                </a:solidFill>
                <a:ea typeface="+mn-lt"/>
                <a:cs typeface="+mn-lt"/>
              </a:rPr>
              <a:t> </a:t>
            </a:r>
            <a:r>
              <a:rPr lang="hu-HU" sz="2000" err="1">
                <a:solidFill>
                  <a:schemeClr val="bg2"/>
                </a:solidFill>
                <a:ea typeface="+mn-lt"/>
                <a:cs typeface="+mn-lt"/>
              </a:rPr>
              <a:t>to</a:t>
            </a:r>
            <a:r>
              <a:rPr lang="hu-HU" sz="2000" dirty="0">
                <a:solidFill>
                  <a:schemeClr val="bg2"/>
                </a:solidFill>
                <a:ea typeface="+mn-lt"/>
                <a:cs typeface="+mn-lt"/>
              </a:rPr>
              <a:t> </a:t>
            </a:r>
            <a:r>
              <a:rPr lang="hu-HU" sz="2000" err="1">
                <a:solidFill>
                  <a:schemeClr val="bg2"/>
                </a:solidFill>
                <a:ea typeface="+mn-lt"/>
                <a:cs typeface="+mn-lt"/>
              </a:rPr>
              <a:t>handle</a:t>
            </a:r>
            <a:r>
              <a:rPr lang="hu-HU" sz="2000" dirty="0">
                <a:solidFill>
                  <a:schemeClr val="bg2"/>
                </a:solidFill>
                <a:ea typeface="+mn-lt"/>
                <a:cs typeface="+mn-lt"/>
              </a:rPr>
              <a:t> server-</a:t>
            </a:r>
            <a:r>
              <a:rPr lang="hu-HU" sz="2000" err="1">
                <a:solidFill>
                  <a:schemeClr val="bg2"/>
                </a:solidFill>
                <a:ea typeface="+mn-lt"/>
                <a:cs typeface="+mn-lt"/>
              </a:rPr>
              <a:t>side</a:t>
            </a:r>
            <a:r>
              <a:rPr lang="hu-HU" sz="2000" dirty="0">
                <a:solidFill>
                  <a:schemeClr val="bg2"/>
                </a:solidFill>
                <a:ea typeface="+mn-lt"/>
                <a:cs typeface="+mn-lt"/>
              </a:rPr>
              <a:t> </a:t>
            </a:r>
            <a:r>
              <a:rPr lang="hu-HU" sz="2000" err="1">
                <a:solidFill>
                  <a:schemeClr val="bg2"/>
                </a:solidFill>
                <a:ea typeface="+mn-lt"/>
                <a:cs typeface="+mn-lt"/>
              </a:rPr>
              <a:t>logic</a:t>
            </a:r>
            <a:r>
              <a:rPr lang="hu-HU" sz="2000" dirty="0">
                <a:solidFill>
                  <a:schemeClr val="bg2"/>
                </a:solidFill>
                <a:ea typeface="+mn-lt"/>
                <a:cs typeface="+mn-lt"/>
              </a:rPr>
              <a:t> and </a:t>
            </a:r>
            <a:r>
              <a:rPr lang="hu-HU" sz="2000" err="1">
                <a:solidFill>
                  <a:schemeClr val="bg2"/>
                </a:solidFill>
                <a:ea typeface="+mn-lt"/>
                <a:cs typeface="+mn-lt"/>
              </a:rPr>
              <a:t>routing</a:t>
            </a:r>
            <a:r>
              <a:rPr lang="hu-HU" sz="2000" dirty="0">
                <a:solidFill>
                  <a:schemeClr val="bg2"/>
                </a:solidFill>
                <a:ea typeface="+mn-lt"/>
                <a:cs typeface="+mn-lt"/>
              </a:rPr>
              <a:t>. </a:t>
            </a:r>
            <a:endParaRPr lang="hu-HU" sz="2000" err="1">
              <a:solidFill>
                <a:schemeClr val="bg2"/>
              </a:solidFill>
              <a:ea typeface="+mn-lt"/>
              <a:cs typeface="+mn-lt"/>
            </a:endParaRPr>
          </a:p>
          <a:p>
            <a:r>
              <a:rPr lang="hu-HU" sz="2000" dirty="0" err="1">
                <a:solidFill>
                  <a:schemeClr val="bg2"/>
                </a:solidFill>
                <a:ea typeface="+mn-lt"/>
                <a:cs typeface="+mn-lt"/>
              </a:rPr>
              <a:t>It</a:t>
            </a:r>
            <a:r>
              <a:rPr lang="hu-HU" sz="2000" dirty="0">
                <a:solidFill>
                  <a:schemeClr val="bg2"/>
                </a:solidFill>
                <a:ea typeface="+mn-lt"/>
                <a:cs typeface="+mn-lt"/>
              </a:rPr>
              <a:t> </a:t>
            </a:r>
            <a:r>
              <a:rPr lang="hu-HU" sz="2000" dirty="0" err="1">
                <a:solidFill>
                  <a:schemeClr val="bg2"/>
                </a:solidFill>
                <a:ea typeface="+mn-lt"/>
                <a:cs typeface="+mn-lt"/>
              </a:rPr>
              <a:t>connects</a:t>
            </a:r>
            <a:r>
              <a:rPr lang="hu-HU" sz="2000" dirty="0">
                <a:solidFill>
                  <a:schemeClr val="bg2"/>
                </a:solidFill>
                <a:ea typeface="+mn-lt"/>
                <a:cs typeface="+mn-lt"/>
              </a:rPr>
              <a:t> </a:t>
            </a:r>
            <a:r>
              <a:rPr lang="hu-HU" sz="2000" dirty="0" err="1">
                <a:solidFill>
                  <a:schemeClr val="bg2"/>
                </a:solidFill>
                <a:ea typeface="+mn-lt"/>
                <a:cs typeface="+mn-lt"/>
              </a:rPr>
              <a:t>to</a:t>
            </a:r>
            <a:r>
              <a:rPr lang="hu-HU" sz="2000" dirty="0">
                <a:solidFill>
                  <a:schemeClr val="bg2"/>
                </a:solidFill>
                <a:ea typeface="+mn-lt"/>
                <a:cs typeface="+mn-lt"/>
              </a:rPr>
              <a:t> a </a:t>
            </a:r>
            <a:r>
              <a:rPr lang="hu-HU" sz="2000" dirty="0" err="1">
                <a:solidFill>
                  <a:schemeClr val="bg2"/>
                </a:solidFill>
                <a:ea typeface="+mn-lt"/>
                <a:cs typeface="+mn-lt"/>
              </a:rPr>
              <a:t>MySQL</a:t>
            </a:r>
            <a:r>
              <a:rPr lang="hu-HU" sz="2000" dirty="0">
                <a:solidFill>
                  <a:schemeClr val="bg2"/>
                </a:solidFill>
                <a:ea typeface="+mn-lt"/>
                <a:cs typeface="+mn-lt"/>
              </a:rPr>
              <a:t> </a:t>
            </a:r>
            <a:r>
              <a:rPr lang="hu-HU" sz="2000" dirty="0" err="1">
                <a:solidFill>
                  <a:schemeClr val="bg2"/>
                </a:solidFill>
                <a:ea typeface="+mn-lt"/>
                <a:cs typeface="+mn-lt"/>
              </a:rPr>
              <a:t>database</a:t>
            </a:r>
            <a:endParaRPr lang="hu-HU" sz="2000" dirty="0">
              <a:solidFill>
                <a:schemeClr val="bg2"/>
              </a:solidFill>
              <a:cs typeface="Segoe UI Light"/>
            </a:endParaRPr>
          </a:p>
        </p:txBody>
      </p:sp>
    </p:spTree>
    <p:extLst>
      <p:ext uri="{BB962C8B-B14F-4D97-AF65-F5344CB8AC3E}">
        <p14:creationId xmlns:p14="http://schemas.microsoft.com/office/powerpoint/2010/main" val="24181631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téma">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5055155_TF56488565" id="{2207422B-20BE-480A-A66F-F9EB08B31407}" vid="{82CF816D-5C22-4A9F-882C-F6DF4C3CF9EC}"/>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Futurisztikus befektetői prezentáció</Template>
  <TotalTime>0</TotalTime>
  <Words>399</Words>
  <Application>Microsoft Office PowerPoint</Application>
  <PresentationFormat>Szélesvásznú</PresentationFormat>
  <Paragraphs>84</Paragraphs>
  <Slides>10</Slides>
  <Notes>5</Notes>
  <HiddenSlides>0</HiddenSlides>
  <MMClips>0</MMClips>
  <ScaleCrop>false</ScaleCrop>
  <HeadingPairs>
    <vt:vector size="4" baseType="variant">
      <vt:variant>
        <vt:lpstr>Téma</vt:lpstr>
      </vt:variant>
      <vt:variant>
        <vt:i4>1</vt:i4>
      </vt:variant>
      <vt:variant>
        <vt:lpstr>Diacímek</vt:lpstr>
      </vt:variant>
      <vt:variant>
        <vt:i4>10</vt:i4>
      </vt:variant>
    </vt:vector>
  </HeadingPairs>
  <TitlesOfParts>
    <vt:vector size="11" baseType="lpstr">
      <vt:lpstr>Office-téma</vt:lpstr>
      <vt:lpstr>ConsoleX Website  Presentation</vt:lpstr>
      <vt:lpstr>What is the ConsoleX?</vt:lpstr>
      <vt:lpstr>Design That Delivers: A Seamless User Journey</vt:lpstr>
      <vt:lpstr>Modern Tools, Fast Interfaces</vt:lpstr>
      <vt:lpstr>Functions of the website</vt:lpstr>
      <vt:lpstr>Database</vt:lpstr>
      <vt:lpstr>Landing Page</vt:lpstr>
      <vt:lpstr>Responsivity</vt:lpstr>
      <vt:lpstr>Backend</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59</cp:revision>
  <dcterms:created xsi:type="dcterms:W3CDTF">2025-04-14T16:05:33Z</dcterms:created>
  <dcterms:modified xsi:type="dcterms:W3CDTF">2025-04-20T09:15:35Z</dcterms:modified>
</cp:coreProperties>
</file>