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0" r:id="rId4"/>
    <p:sldId id="261" r:id="rId5"/>
    <p:sldId id="262" r:id="rId6"/>
    <p:sldId id="272" r:id="rId7"/>
    <p:sldId id="276" r:id="rId8"/>
    <p:sldId id="273" r:id="rId9"/>
    <p:sldId id="275" r:id="rId10"/>
    <p:sldId id="274" r:id="rId11"/>
    <p:sldId id="263" r:id="rId12"/>
    <p:sldId id="264" r:id="rId13"/>
    <p:sldId id="27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658"/>
    <a:srgbClr val="14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AED28A8-6A23-BE75-C995-D439954E51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9A208A-2703-B662-3EEA-0021AAEDA7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BD4F-CDAC-4F33-8C81-8BEC2887E049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6CA4E7-117B-ECFE-5CF7-1DAE1C321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D92B4E-2D2C-1D2C-9B5B-A0A3BD893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4D1B-A5F9-42F3-AC25-077944160B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8918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oundRect">
            <a:avLst/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oundRect">
            <a:avLst/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oundRect">
            <a:avLst/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 vert="eaVert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9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63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8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chemeClr val="bg2"/>
            </a:solidFill>
          </a:ln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9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2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28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2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12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92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44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3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2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14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04" y="595618"/>
            <a:ext cx="3288484" cy="1375795"/>
          </a:xfrm>
          <a:prstGeom prst="roundRect">
            <a:avLst/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73886-46C9-9BDE-7151-C1645921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8447" y="2187389"/>
            <a:ext cx="9753600" cy="2232212"/>
          </a:xfrm>
          <a:prstGeom prst="roundRect">
            <a:avLst>
              <a:gd name="adj" fmla="val 46599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>
            <a:noAutofit/>
          </a:bodyPr>
          <a:lstStyle/>
          <a:p>
            <a:r>
              <a:rPr lang="en-US" sz="10000" noProof="0" dirty="0" err="1">
                <a:solidFill>
                  <a:schemeClr val="tx1"/>
                </a:solidFill>
              </a:rPr>
              <a:t>Pollák</a:t>
            </a:r>
            <a:r>
              <a:rPr lang="en-US" sz="10000" noProof="0" dirty="0"/>
              <a:t> </a:t>
            </a:r>
            <a:r>
              <a:rPr lang="en-US" sz="10000" noProof="0" dirty="0" err="1">
                <a:solidFill>
                  <a:srgbClr val="FC2658"/>
                </a:solidFill>
              </a:rPr>
              <a:t>Csengő</a:t>
            </a:r>
            <a:endParaRPr lang="en-US" sz="10000" noProof="0" dirty="0">
              <a:solidFill>
                <a:srgbClr val="FC2658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CF6D881-A527-C62B-F7DE-4CF09AE73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00143"/>
          </a:xfrm>
        </p:spPr>
        <p:txBody>
          <a:bodyPr>
            <a:normAutofit/>
          </a:bodyPr>
          <a:lstStyle/>
          <a:p>
            <a:r>
              <a:rPr lang="en-US" sz="4400" noProof="0" dirty="0"/>
              <a:t>The music of the future</a:t>
            </a:r>
          </a:p>
        </p:txBody>
      </p:sp>
      <p:pic>
        <p:nvPicPr>
          <p:cNvPr id="5" name="Kép 4" descr="A képen Grafika, kör, képernyőkép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507C8A5-3A32-ABAB-7F6B-C5A0CAC5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039905"/>
            <a:ext cx="1604262" cy="1586753"/>
          </a:xfrm>
          <a:prstGeom prst="rect">
            <a:avLst/>
          </a:prstGeom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6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909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555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40B5-8E18-F884-266B-0343332D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1F349-C44A-8C25-BCCA-1CFBDEA6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9153150" cy="970450"/>
          </a:xfrm>
        </p:spPr>
        <p:txBody>
          <a:bodyPr/>
          <a:lstStyle/>
          <a:p>
            <a:r>
              <a:rPr lang="en-US" noProof="0" dirty="0"/>
              <a:t>M</a:t>
            </a:r>
            <a:r>
              <a:rPr lang="hu-HU" noProof="0" dirty="0" err="1"/>
              <a:t>áté</a:t>
            </a:r>
            <a:r>
              <a:rPr lang="hu-HU" noProof="0" dirty="0"/>
              <a:t> Barna</a:t>
            </a:r>
            <a:r>
              <a:rPr lang="en-US" noProof="0" dirty="0"/>
              <a:t>’s Highlighted Algorithm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20417-F427-2DD0-2BD1-26AFAA3A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5762625" cy="4188525"/>
          </a:xfrm>
        </p:spPr>
        <p:txBody>
          <a:bodyPr>
            <a:normAutofit/>
          </a:bodyPr>
          <a:lstStyle/>
          <a:p>
            <a:r>
              <a:rPr lang="en-US" sz="2000" dirty="0"/>
              <a:t>Frontend </a:t>
            </a:r>
            <a:r>
              <a:rPr lang="en-US" sz="2000" b="1" dirty="0">
                <a:solidFill>
                  <a:srgbClr val="FC2658"/>
                </a:solidFill>
              </a:rPr>
              <a:t>two-way slider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rgbClr val="FC2658"/>
                </a:solidFill>
              </a:rPr>
              <a:t>limiter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Since the </a:t>
            </a:r>
            <a:r>
              <a:rPr lang="en-US" sz="1800" b="1" dirty="0"/>
              <a:t>maximum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C2658"/>
                </a:solidFill>
              </a:rPr>
              <a:t>length</a:t>
            </a:r>
            <a:r>
              <a:rPr lang="en-US" sz="1800" dirty="0"/>
              <a:t> of the bell's </a:t>
            </a:r>
            <a:r>
              <a:rPr lang="en-US" sz="1800" b="1" dirty="0">
                <a:solidFill>
                  <a:srgbClr val="FC2658"/>
                </a:solidFill>
              </a:rPr>
              <a:t>uploaded</a:t>
            </a:r>
            <a:r>
              <a:rPr lang="en-US" sz="1800" dirty="0"/>
              <a:t> must be between </a:t>
            </a:r>
            <a:r>
              <a:rPr lang="en-US" sz="1800" b="1" dirty="0">
                <a:solidFill>
                  <a:srgbClr val="FC2658"/>
                </a:solidFill>
              </a:rPr>
              <a:t>5-15 seconds</a:t>
            </a:r>
            <a:r>
              <a:rPr lang="en-US" sz="1800" dirty="0"/>
              <a:t>, a </a:t>
            </a:r>
            <a:r>
              <a:rPr lang="en-US" sz="1800" b="1" dirty="0">
                <a:solidFill>
                  <a:srgbClr val="FC2658"/>
                </a:solidFill>
              </a:rPr>
              <a:t>two-way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C2658"/>
                </a:solidFill>
              </a:rPr>
              <a:t>slider</a:t>
            </a:r>
            <a:r>
              <a:rPr lang="en-US" sz="1800" dirty="0"/>
              <a:t> had to implemented. </a:t>
            </a:r>
          </a:p>
          <a:p>
            <a:pPr lvl="1"/>
            <a:r>
              <a:rPr lang="en-US" sz="1800" dirty="0"/>
              <a:t>When </a:t>
            </a:r>
            <a:r>
              <a:rPr lang="en-US" sz="1800" b="1" dirty="0"/>
              <a:t>one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C2658"/>
                </a:solidFill>
              </a:rPr>
              <a:t>dragged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C2658"/>
                </a:solidFill>
              </a:rPr>
              <a:t>over</a:t>
            </a:r>
            <a:r>
              <a:rPr lang="en-US" sz="1800" dirty="0"/>
              <a:t> the </a:t>
            </a:r>
            <a:r>
              <a:rPr lang="en-US" sz="1800" b="1" dirty="0"/>
              <a:t>maximum</a:t>
            </a:r>
            <a:r>
              <a:rPr lang="en-US" sz="1800" dirty="0"/>
              <a:t> allowed </a:t>
            </a:r>
            <a:r>
              <a:rPr lang="en-US" sz="1800" b="1" dirty="0">
                <a:solidFill>
                  <a:srgbClr val="FC2658"/>
                </a:solidFill>
              </a:rPr>
              <a:t>interval</a:t>
            </a:r>
            <a:r>
              <a:rPr lang="en-US" sz="1800" dirty="0"/>
              <a:t> then the </a:t>
            </a:r>
            <a:r>
              <a:rPr lang="en-US" sz="1800" b="1" dirty="0">
                <a:solidFill>
                  <a:srgbClr val="FC2658"/>
                </a:solidFill>
              </a:rPr>
              <a:t>counterpart</a:t>
            </a:r>
            <a:r>
              <a:rPr lang="en-US" sz="1800" dirty="0"/>
              <a:t> should </a:t>
            </a:r>
            <a:r>
              <a:rPr lang="en-US" sz="1800" b="1" dirty="0"/>
              <a:t>follow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This </a:t>
            </a:r>
            <a:r>
              <a:rPr lang="en-US" sz="1800" b="1" dirty="0">
                <a:solidFill>
                  <a:srgbClr val="FC2658"/>
                </a:solidFill>
              </a:rPr>
              <a:t>results</a:t>
            </a:r>
            <a:r>
              <a:rPr lang="en-US" sz="1800" dirty="0"/>
              <a:t> in a </a:t>
            </a:r>
            <a:r>
              <a:rPr lang="en-US" sz="1800" b="1" dirty="0">
                <a:solidFill>
                  <a:srgbClr val="FC2658"/>
                </a:solidFill>
              </a:rPr>
              <a:t>neat</a:t>
            </a:r>
            <a:r>
              <a:rPr lang="en-US" sz="1800" dirty="0"/>
              <a:t> and rather </a:t>
            </a:r>
            <a:r>
              <a:rPr lang="en-US" sz="1800" b="1" dirty="0">
                <a:solidFill>
                  <a:srgbClr val="FC2658"/>
                </a:solidFill>
              </a:rPr>
              <a:t>reactive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C2658"/>
                </a:solidFill>
              </a:rPr>
              <a:t>slider</a:t>
            </a:r>
            <a:r>
              <a:rPr lang="en-US" sz="1800" dirty="0"/>
              <a:t> acknowledging the user of the </a:t>
            </a:r>
            <a:r>
              <a:rPr lang="en-US" sz="1800" b="1" dirty="0">
                <a:solidFill>
                  <a:srgbClr val="FC2658"/>
                </a:solidFill>
              </a:rPr>
              <a:t>maximum lengths</a:t>
            </a:r>
            <a:r>
              <a:rPr lang="en-US" sz="1800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2F118-9175-F0CF-C07D-3F959198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2127037"/>
            <a:ext cx="4115374" cy="45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1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22185-79B1-885C-E183-BD2EB712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6450" cy="970450"/>
          </a:xfrm>
        </p:spPr>
        <p:txBody>
          <a:bodyPr/>
          <a:lstStyle/>
          <a:p>
            <a:r>
              <a:rPr lang="en-US" noProof="0" dirty="0"/>
              <a:t>Core 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2CC160-9991-BC6B-1977-2DE640762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4" y="2222287"/>
            <a:ext cx="5672891" cy="4465384"/>
          </a:xfrm>
        </p:spPr>
        <p:txBody>
          <a:bodyPr>
            <a:normAutofit lnSpcReduction="10000"/>
          </a:bodyPr>
          <a:lstStyle/>
          <a:p>
            <a:r>
              <a:rPr lang="en-US" b="1" noProof="0" dirty="0"/>
              <a:t>TypeScript</a:t>
            </a:r>
            <a:r>
              <a:rPr lang="en-US" noProof="0" dirty="0"/>
              <a:t>:</a:t>
            </a:r>
          </a:p>
          <a:p>
            <a:pPr lvl="1"/>
            <a:r>
              <a:rPr lang="en-US" b="1" noProof="0" dirty="0"/>
              <a:t>Statically</a:t>
            </a:r>
            <a:r>
              <a:rPr lang="en-US" noProof="0" dirty="0"/>
              <a:t> typed JavaScript extension</a:t>
            </a:r>
          </a:p>
          <a:p>
            <a:pPr lvl="1"/>
            <a:r>
              <a:rPr lang="en-US" noProof="0" dirty="0"/>
              <a:t>Enhances code </a:t>
            </a:r>
            <a:r>
              <a:rPr lang="en-US" b="1" noProof="0" dirty="0">
                <a:solidFill>
                  <a:srgbClr val="FC2658"/>
                </a:solidFill>
              </a:rPr>
              <a:t>maintainability</a:t>
            </a:r>
            <a:r>
              <a:rPr lang="en-US" noProof="0" dirty="0"/>
              <a:t> and </a:t>
            </a:r>
            <a:r>
              <a:rPr lang="en-US" b="1" noProof="0" dirty="0"/>
              <a:t>readability</a:t>
            </a:r>
          </a:p>
          <a:p>
            <a:pPr lvl="1"/>
            <a:r>
              <a:rPr lang="en-US" noProof="0" dirty="0"/>
              <a:t>Integrates well with </a:t>
            </a:r>
            <a:r>
              <a:rPr lang="en-US" b="1" noProof="0" dirty="0"/>
              <a:t>Vue</a:t>
            </a:r>
          </a:p>
          <a:p>
            <a:r>
              <a:rPr lang="en-US" b="1" noProof="0" dirty="0" err="1">
                <a:solidFill>
                  <a:srgbClr val="FC2658"/>
                </a:solidFill>
              </a:rPr>
              <a:t>NestJS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Progressive Node.js framework using </a:t>
            </a:r>
            <a:r>
              <a:rPr lang="en-US" b="1" noProof="0" dirty="0"/>
              <a:t>TypeScript</a:t>
            </a:r>
          </a:p>
          <a:p>
            <a:pPr lvl="1"/>
            <a:r>
              <a:rPr lang="en-US" b="1" noProof="0" dirty="0"/>
              <a:t>Modular</a:t>
            </a:r>
            <a:r>
              <a:rPr lang="en-US" noProof="0" dirty="0"/>
              <a:t> architecture for </a:t>
            </a:r>
            <a:r>
              <a:rPr lang="en-US" b="1" noProof="0" dirty="0">
                <a:solidFill>
                  <a:srgbClr val="FC2658"/>
                </a:solidFill>
              </a:rPr>
              <a:t>scalable</a:t>
            </a:r>
            <a:r>
              <a:rPr lang="en-US" noProof="0" dirty="0"/>
              <a:t> backend applications</a:t>
            </a:r>
          </a:p>
          <a:p>
            <a:r>
              <a:rPr lang="en-US" b="1" noProof="0" dirty="0" err="1">
                <a:solidFill>
                  <a:srgbClr val="FC2658"/>
                </a:solidFill>
              </a:rPr>
              <a:t>Vuetify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Material Design component framework for </a:t>
            </a:r>
            <a:r>
              <a:rPr lang="en-US" b="1" noProof="0" dirty="0">
                <a:solidFill>
                  <a:srgbClr val="FC2658"/>
                </a:solidFill>
              </a:rPr>
              <a:t>Vue.js</a:t>
            </a:r>
          </a:p>
          <a:p>
            <a:pPr lvl="1"/>
            <a:r>
              <a:rPr lang="en-US" noProof="0" dirty="0"/>
              <a:t>Pre-designed components following </a:t>
            </a:r>
            <a:r>
              <a:rPr lang="en-US" b="1" noProof="0" dirty="0"/>
              <a:t>Google Material Design</a:t>
            </a:r>
            <a:r>
              <a:rPr lang="en-US" noProof="0" dirty="0"/>
              <a:t> guidelines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A27B1D-24FD-3AB5-27FB-A58AF04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72891" cy="4465384"/>
          </a:xfrm>
        </p:spPr>
        <p:txBody>
          <a:bodyPr>
            <a:noAutofit/>
          </a:bodyPr>
          <a:lstStyle/>
          <a:p>
            <a:r>
              <a:rPr lang="en-US" b="1" noProof="0" dirty="0"/>
              <a:t>Playwright</a:t>
            </a:r>
            <a:r>
              <a:rPr lang="en-US" noProof="0" dirty="0"/>
              <a:t>:</a:t>
            </a:r>
          </a:p>
          <a:p>
            <a:pPr lvl="1"/>
            <a:r>
              <a:rPr lang="en-US" b="1" noProof="0" dirty="0"/>
              <a:t>End-to-end testing framework </a:t>
            </a:r>
            <a:r>
              <a:rPr lang="en-US" noProof="0" dirty="0"/>
              <a:t>developed by Microsoft</a:t>
            </a:r>
          </a:p>
          <a:p>
            <a:pPr lvl="1"/>
            <a:r>
              <a:rPr lang="en-US" noProof="0" dirty="0"/>
              <a:t>Simulates </a:t>
            </a:r>
            <a:r>
              <a:rPr lang="en-US" b="1" noProof="0" dirty="0">
                <a:solidFill>
                  <a:srgbClr val="FC2658"/>
                </a:solidFill>
              </a:rPr>
              <a:t>user</a:t>
            </a:r>
            <a:r>
              <a:rPr lang="en-US" noProof="0" dirty="0"/>
              <a:t> </a:t>
            </a:r>
            <a:r>
              <a:rPr lang="en-US" b="1" noProof="0" dirty="0">
                <a:solidFill>
                  <a:srgbClr val="FC2658"/>
                </a:solidFill>
              </a:rPr>
              <a:t>interactions</a:t>
            </a:r>
            <a:r>
              <a:rPr lang="en-US" noProof="0" dirty="0"/>
              <a:t> to ensure expected application behavior</a:t>
            </a:r>
          </a:p>
          <a:p>
            <a:r>
              <a:rPr lang="en-US" noProof="0" dirty="0"/>
              <a:t>Vite: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Next-generation</a:t>
            </a:r>
            <a:r>
              <a:rPr lang="en-US" noProof="0" dirty="0"/>
              <a:t> frontend build tool</a:t>
            </a:r>
          </a:p>
          <a:p>
            <a:pPr lvl="1"/>
            <a:r>
              <a:rPr lang="en-US" noProof="0" dirty="0"/>
              <a:t>Instant hot module replacement and fast builds</a:t>
            </a:r>
          </a:p>
          <a:p>
            <a:r>
              <a:rPr lang="en-US" b="1" noProof="0" dirty="0">
                <a:solidFill>
                  <a:srgbClr val="FC2658"/>
                </a:solidFill>
              </a:rPr>
              <a:t>Prisma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Open-source </a:t>
            </a:r>
            <a:r>
              <a:rPr lang="en-US" b="1" noProof="0" dirty="0">
                <a:solidFill>
                  <a:srgbClr val="FC2658"/>
                </a:solidFill>
              </a:rPr>
              <a:t>ORM</a:t>
            </a:r>
            <a:r>
              <a:rPr lang="en-US" noProof="0" dirty="0"/>
              <a:t> for Node.js and </a:t>
            </a:r>
            <a:r>
              <a:rPr lang="en-US" b="1" noProof="0" dirty="0">
                <a:solidFill>
                  <a:srgbClr val="FC2658"/>
                </a:solidFill>
              </a:rPr>
              <a:t>TypeScript</a:t>
            </a:r>
          </a:p>
          <a:p>
            <a:pPr lvl="1"/>
            <a:r>
              <a:rPr lang="en-US" b="1" noProof="0" dirty="0"/>
              <a:t>Type-safe</a:t>
            </a:r>
            <a:r>
              <a:rPr lang="en-US" noProof="0" dirty="0"/>
              <a:t> query builder and intuitive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3649588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C3C9-C81B-BC9C-E26B-23CFD744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2B788F-0B39-8798-F44E-CBE699C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038600" cy="970450"/>
          </a:xfrm>
        </p:spPr>
        <p:txBody>
          <a:bodyPr/>
          <a:lstStyle/>
          <a:p>
            <a:r>
              <a:rPr lang="en-US" noProof="0" dirty="0"/>
              <a:t>Development environment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006432-8B34-4364-4861-06E21CCDF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4" y="2222287"/>
            <a:ext cx="5672891" cy="4465384"/>
          </a:xfrm>
        </p:spPr>
        <p:txBody>
          <a:bodyPr>
            <a:normAutofit fontScale="92500" lnSpcReduction="10000"/>
          </a:bodyPr>
          <a:lstStyle/>
          <a:p>
            <a:r>
              <a:rPr lang="en-US" b="1" noProof="0" dirty="0"/>
              <a:t>WebStorm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Developed by JetBrains</a:t>
            </a:r>
          </a:p>
          <a:p>
            <a:pPr lvl="1"/>
            <a:r>
              <a:rPr lang="en-US" noProof="0" dirty="0"/>
              <a:t>Deep integration with JavaScript frameworks like </a:t>
            </a:r>
            <a:r>
              <a:rPr lang="en-US" b="1" noProof="0" dirty="0">
                <a:solidFill>
                  <a:srgbClr val="FC2658"/>
                </a:solidFill>
              </a:rPr>
              <a:t>Vue</a:t>
            </a:r>
          </a:p>
          <a:p>
            <a:pPr lvl="1"/>
            <a:r>
              <a:rPr lang="en-US" noProof="0" dirty="0"/>
              <a:t>Intelligent code completion and </a:t>
            </a:r>
            <a:r>
              <a:rPr lang="en-US" b="1" noProof="0" dirty="0">
                <a:solidFill>
                  <a:srgbClr val="FC2658"/>
                </a:solidFill>
              </a:rPr>
              <a:t>robust debugging</a:t>
            </a:r>
          </a:p>
          <a:p>
            <a:pPr lvl="1"/>
            <a:r>
              <a:rPr lang="en-US" noProof="0" dirty="0"/>
              <a:t>Advanced features compared to Sublime Text</a:t>
            </a:r>
          </a:p>
          <a:p>
            <a:r>
              <a:rPr lang="en-US" b="1" noProof="0" dirty="0">
                <a:solidFill>
                  <a:srgbClr val="FC2658"/>
                </a:solidFill>
              </a:rPr>
              <a:t>Docker</a:t>
            </a:r>
            <a:r>
              <a:rPr lang="en-US" noProof="0" dirty="0"/>
              <a:t> and Docker-compose: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Containerization</a:t>
            </a:r>
            <a:r>
              <a:rPr lang="en-US" noProof="0" dirty="0"/>
              <a:t> for </a:t>
            </a:r>
            <a:r>
              <a:rPr lang="en-US" b="1" noProof="0" dirty="0"/>
              <a:t>consistent</a:t>
            </a:r>
            <a:r>
              <a:rPr lang="en-US" noProof="0" dirty="0"/>
              <a:t> development environments</a:t>
            </a:r>
          </a:p>
          <a:p>
            <a:pPr lvl="1"/>
            <a:r>
              <a:rPr lang="en-US" noProof="0" dirty="0"/>
              <a:t>Simplifies </a:t>
            </a:r>
            <a:r>
              <a:rPr lang="en-US" b="1" noProof="0" dirty="0">
                <a:solidFill>
                  <a:srgbClr val="FC2658"/>
                </a:solidFill>
              </a:rPr>
              <a:t>multi-container application </a:t>
            </a:r>
            <a:r>
              <a:rPr lang="en-US" noProof="0" dirty="0"/>
              <a:t>management</a:t>
            </a:r>
          </a:p>
          <a:p>
            <a:pPr lvl="1"/>
            <a:r>
              <a:rPr lang="en-US" b="1" noProof="0" dirty="0"/>
              <a:t>Lighter</a:t>
            </a:r>
            <a:r>
              <a:rPr lang="en-US" noProof="0" dirty="0"/>
              <a:t> and </a:t>
            </a:r>
            <a:r>
              <a:rPr lang="en-US" b="1" noProof="0" dirty="0">
                <a:solidFill>
                  <a:srgbClr val="FC2658"/>
                </a:solidFill>
              </a:rPr>
              <a:t>faster</a:t>
            </a:r>
            <a:r>
              <a:rPr lang="en-US" noProof="0" dirty="0"/>
              <a:t> containerization compared to Vagrant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994997-C41A-1E5B-1EE9-87436715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72891" cy="4465384"/>
          </a:xfrm>
        </p:spPr>
        <p:txBody>
          <a:bodyPr>
            <a:normAutofit fontScale="92500" lnSpcReduction="10000"/>
          </a:bodyPr>
          <a:lstStyle/>
          <a:p>
            <a:r>
              <a:rPr lang="en-US" b="1" noProof="0" dirty="0">
                <a:solidFill>
                  <a:srgbClr val="FC2658"/>
                </a:solidFill>
              </a:rPr>
              <a:t>Visual Studio Code (VS Code)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Free and </a:t>
            </a:r>
            <a:r>
              <a:rPr lang="en-US" b="1" noProof="0" dirty="0"/>
              <a:t>open-source</a:t>
            </a:r>
            <a:r>
              <a:rPr lang="en-US" noProof="0" dirty="0"/>
              <a:t> code editor</a:t>
            </a:r>
          </a:p>
          <a:p>
            <a:pPr lvl="1"/>
            <a:r>
              <a:rPr lang="en-US" noProof="0" dirty="0"/>
              <a:t>Extensive </a:t>
            </a:r>
            <a:r>
              <a:rPr lang="en-US" b="1" noProof="0" dirty="0">
                <a:solidFill>
                  <a:srgbClr val="FC2658"/>
                </a:solidFill>
              </a:rPr>
              <a:t>plugin</a:t>
            </a:r>
            <a:r>
              <a:rPr lang="en-US" noProof="0" dirty="0"/>
              <a:t> </a:t>
            </a:r>
            <a:r>
              <a:rPr lang="en-US" b="1" noProof="0" dirty="0">
                <a:solidFill>
                  <a:srgbClr val="FC2658"/>
                </a:solidFill>
              </a:rPr>
              <a:t>ecosystem</a:t>
            </a:r>
          </a:p>
          <a:p>
            <a:pPr lvl="1"/>
            <a:r>
              <a:rPr lang="en-US" noProof="0" dirty="0"/>
              <a:t>Supports </a:t>
            </a:r>
            <a:r>
              <a:rPr lang="en-US" b="1" noProof="0" dirty="0">
                <a:solidFill>
                  <a:srgbClr val="FC2658"/>
                </a:solidFill>
              </a:rPr>
              <a:t>many</a:t>
            </a:r>
            <a:r>
              <a:rPr lang="en-US" noProof="0" dirty="0"/>
              <a:t> programming languages and frameworks</a:t>
            </a:r>
          </a:p>
          <a:p>
            <a:pPr lvl="1"/>
            <a:r>
              <a:rPr lang="en-US" noProof="0" dirty="0"/>
              <a:t>Features </a:t>
            </a:r>
            <a:r>
              <a:rPr lang="en-US" b="1" noProof="0" dirty="0"/>
              <a:t>IntelliSense</a:t>
            </a:r>
            <a:r>
              <a:rPr lang="en-US" noProof="0" dirty="0"/>
              <a:t>, built-in </a:t>
            </a:r>
            <a:r>
              <a:rPr lang="en-US" b="1" noProof="0" dirty="0">
                <a:solidFill>
                  <a:srgbClr val="FC2658"/>
                </a:solidFill>
              </a:rPr>
              <a:t>Git support</a:t>
            </a:r>
            <a:r>
              <a:rPr lang="en-US" noProof="0" dirty="0"/>
              <a:t>, and </a:t>
            </a:r>
            <a:r>
              <a:rPr lang="en-US" b="1" noProof="0" dirty="0"/>
              <a:t>terminal</a:t>
            </a:r>
          </a:p>
          <a:p>
            <a:r>
              <a:rPr lang="en-US" b="1" noProof="0" dirty="0"/>
              <a:t>GitHub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/>
              <a:t>Combines code </a:t>
            </a:r>
            <a:r>
              <a:rPr lang="en-US" b="1" noProof="0" dirty="0">
                <a:solidFill>
                  <a:srgbClr val="FC2658"/>
                </a:solidFill>
              </a:rPr>
              <a:t>hosting</a:t>
            </a:r>
            <a:r>
              <a:rPr lang="en-US" noProof="0" dirty="0"/>
              <a:t>, </a:t>
            </a:r>
            <a:r>
              <a:rPr lang="en-US" b="1" noProof="0" dirty="0">
                <a:solidFill>
                  <a:srgbClr val="FC2658"/>
                </a:solidFill>
              </a:rPr>
              <a:t>version control</a:t>
            </a:r>
            <a:r>
              <a:rPr lang="en-US" noProof="0" dirty="0"/>
              <a:t>, and </a:t>
            </a:r>
            <a:r>
              <a:rPr lang="en-US" b="1" noProof="0" dirty="0">
                <a:solidFill>
                  <a:srgbClr val="FC2658"/>
                </a:solidFill>
              </a:rPr>
              <a:t>collaboration</a:t>
            </a:r>
            <a:r>
              <a:rPr lang="en-US" noProof="0" dirty="0"/>
              <a:t>, avoiding tool-switching like Jira requires</a:t>
            </a:r>
          </a:p>
          <a:p>
            <a:pPr lvl="1"/>
            <a:r>
              <a:rPr lang="en-US" b="1" noProof="0" dirty="0"/>
              <a:t>Pull requests</a:t>
            </a:r>
            <a:r>
              <a:rPr lang="en-US" noProof="0" dirty="0"/>
              <a:t>, </a:t>
            </a:r>
            <a:r>
              <a:rPr lang="en-US" b="1" noProof="0" dirty="0">
                <a:solidFill>
                  <a:srgbClr val="FC2658"/>
                </a:solidFill>
              </a:rPr>
              <a:t>code reviews</a:t>
            </a:r>
            <a:r>
              <a:rPr lang="en-US" noProof="0" dirty="0"/>
              <a:t>, and </a:t>
            </a:r>
            <a:r>
              <a:rPr lang="en-US" b="1" noProof="0" dirty="0">
                <a:solidFill>
                  <a:srgbClr val="FC2658"/>
                </a:solidFill>
              </a:rPr>
              <a:t>CI/CD</a:t>
            </a:r>
            <a:r>
              <a:rPr lang="en-US" noProof="0" dirty="0"/>
              <a:t> tools made GitHub ideal for us  </a:t>
            </a:r>
          </a:p>
          <a:p>
            <a:pPr lvl="1"/>
            <a:r>
              <a:rPr lang="en-US" noProof="0" dirty="0"/>
              <a:t>GitHub's </a:t>
            </a:r>
            <a:r>
              <a:rPr lang="en-US" b="1" noProof="0" dirty="0">
                <a:solidFill>
                  <a:srgbClr val="FC2658"/>
                </a:solidFill>
              </a:rPr>
              <a:t>integrations</a:t>
            </a:r>
            <a:r>
              <a:rPr lang="en-US" noProof="0" dirty="0"/>
              <a:t> and community surpass Jira's project focus</a:t>
            </a:r>
          </a:p>
        </p:txBody>
      </p:sp>
    </p:spTree>
    <p:extLst>
      <p:ext uri="{BB962C8B-B14F-4D97-AF65-F5344CB8AC3E}">
        <p14:creationId xmlns:p14="http://schemas.microsoft.com/office/powerpoint/2010/main" val="19480455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1DB1D-F544-6876-FF44-CF7F1AAF5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0518A-195A-B547-F1AF-0FA538D7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286000" cy="970450"/>
          </a:xfrm>
        </p:spPr>
        <p:txBody>
          <a:bodyPr/>
          <a:lstStyle/>
          <a:p>
            <a:r>
              <a:rPr lang="en-US" noProof="0" dirty="0"/>
              <a:t>Unit and E2E 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CEAFB1-FB5E-7AE4-144B-6ABDABDF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4" y="2222288"/>
            <a:ext cx="5672891" cy="444844"/>
          </a:xfrm>
        </p:spPr>
        <p:txBody>
          <a:bodyPr>
            <a:normAutofit/>
          </a:bodyPr>
          <a:lstStyle/>
          <a:p>
            <a:r>
              <a:rPr lang="hu-HU" b="1" noProof="0" dirty="0"/>
              <a:t>Frontend </a:t>
            </a:r>
            <a:r>
              <a:rPr lang="en-US" b="1" noProof="0" dirty="0"/>
              <a:t>Tests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D6E21D-6C4C-1093-ED62-51EA390F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72891" cy="444844"/>
          </a:xfrm>
        </p:spPr>
        <p:txBody>
          <a:bodyPr>
            <a:normAutofit/>
          </a:bodyPr>
          <a:lstStyle/>
          <a:p>
            <a:r>
              <a:rPr lang="hu-HU" b="1" noProof="0" dirty="0"/>
              <a:t>Backend </a:t>
            </a:r>
            <a:r>
              <a:rPr lang="en-US" b="1" noProof="0" dirty="0"/>
              <a:t>Tests</a:t>
            </a:r>
          </a:p>
        </p:txBody>
      </p:sp>
      <p:pic>
        <p:nvPicPr>
          <p:cNvPr id="5" name="Kép 4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65F964D-3E45-B57C-75A6-994E6AA79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r="23433"/>
          <a:stretch/>
        </p:blipFill>
        <p:spPr bwMode="auto">
          <a:xfrm>
            <a:off x="810000" y="2667131"/>
            <a:ext cx="4268881" cy="402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1D9F45C-9C15-54DC-6907-4B01B4C8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15" y="2667131"/>
            <a:ext cx="4268881" cy="11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7F0E0D-0F5A-8D7A-D96F-A43B874B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672" r="7303"/>
          <a:stretch/>
        </p:blipFill>
        <p:spPr>
          <a:xfrm>
            <a:off x="6187415" y="3895726"/>
            <a:ext cx="5286665" cy="27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E091-77CF-D9C6-FB6B-990BF6BB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6B826-EEC3-F50A-8C0A-B209097C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8572125" cy="970450"/>
          </a:xfrm>
        </p:spPr>
        <p:txBody>
          <a:bodyPr/>
          <a:lstStyle/>
          <a:p>
            <a:r>
              <a:rPr lang="en-US" noProof="0" dirty="0"/>
              <a:t>Gyula Tamáskovits' Contributions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0FAF4D-69C0-05D5-5D1D-A9F04ED7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4" y="2222287"/>
            <a:ext cx="5672891" cy="4465384"/>
          </a:xfrm>
        </p:spPr>
        <p:txBody>
          <a:bodyPr>
            <a:normAutofit lnSpcReduction="10000"/>
          </a:bodyPr>
          <a:lstStyle/>
          <a:p>
            <a:r>
              <a:rPr lang="en-US" b="1" noProof="0" dirty="0"/>
              <a:t>Frontend</a:t>
            </a:r>
            <a:r>
              <a:rPr lang="en-US" noProof="0" dirty="0"/>
              <a:t> Development &amp; Testing:</a:t>
            </a:r>
          </a:p>
          <a:p>
            <a:pPr lvl="1"/>
            <a:r>
              <a:rPr lang="en-US" noProof="0" dirty="0"/>
              <a:t>Pages implemented, </a:t>
            </a:r>
            <a:r>
              <a:rPr lang="en-US" b="1" noProof="0" dirty="0"/>
              <a:t>tested</a:t>
            </a:r>
            <a:r>
              <a:rPr lang="en-US" noProof="0" dirty="0"/>
              <a:t> and </a:t>
            </a:r>
            <a:r>
              <a:rPr lang="en-US" b="1" noProof="0" dirty="0">
                <a:solidFill>
                  <a:srgbClr val="FC2658"/>
                </a:solidFill>
              </a:rPr>
              <a:t>connected to backend</a:t>
            </a:r>
            <a:r>
              <a:rPr lang="en-US" noProof="0" dirty="0"/>
              <a:t>:</a:t>
            </a:r>
          </a:p>
          <a:p>
            <a:pPr lvl="2"/>
            <a:r>
              <a:rPr lang="en-US" b="1" noProof="0" dirty="0">
                <a:solidFill>
                  <a:srgbClr val="FC2658"/>
                </a:solidFill>
              </a:rPr>
              <a:t>Admin Page</a:t>
            </a:r>
          </a:p>
          <a:p>
            <a:pPr lvl="2"/>
            <a:r>
              <a:rPr lang="en-US" b="1" noProof="0" dirty="0"/>
              <a:t>Tv Page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Containerized</a:t>
            </a:r>
            <a:r>
              <a:rPr lang="en-US" noProof="0" dirty="0"/>
              <a:t> frontend with </a:t>
            </a:r>
            <a:r>
              <a:rPr lang="en-US" b="1" noProof="0" dirty="0"/>
              <a:t>docker</a:t>
            </a:r>
          </a:p>
          <a:p>
            <a:pPr lvl="1"/>
            <a:r>
              <a:rPr lang="en-US" noProof="0" dirty="0"/>
              <a:t>Implemented </a:t>
            </a:r>
            <a:r>
              <a:rPr lang="en-US" b="1" noProof="0" dirty="0">
                <a:solidFill>
                  <a:srgbClr val="FC2658"/>
                </a:solidFill>
              </a:rPr>
              <a:t>docker-compose</a:t>
            </a:r>
            <a:r>
              <a:rPr lang="en-US" noProof="0" dirty="0"/>
              <a:t> for </a:t>
            </a:r>
            <a:r>
              <a:rPr lang="en-US" b="1" noProof="0" dirty="0"/>
              <a:t>frontend</a:t>
            </a:r>
          </a:p>
          <a:p>
            <a:pPr lvl="1"/>
            <a:r>
              <a:rPr lang="en-US" noProof="0" dirty="0"/>
              <a:t>Added </a:t>
            </a:r>
            <a:r>
              <a:rPr lang="en-US" b="1" noProof="0" dirty="0"/>
              <a:t>continuous integration </a:t>
            </a:r>
            <a:r>
              <a:rPr lang="en-US" noProof="0" dirty="0"/>
              <a:t>with </a:t>
            </a:r>
            <a:r>
              <a:rPr lang="en-US" b="1" noProof="0" dirty="0" err="1">
                <a:solidFill>
                  <a:srgbClr val="FC2658"/>
                </a:solidFill>
              </a:rPr>
              <a:t>Github</a:t>
            </a:r>
            <a:r>
              <a:rPr lang="en-US" b="1" noProof="0" dirty="0">
                <a:solidFill>
                  <a:srgbClr val="FC2658"/>
                </a:solidFill>
              </a:rPr>
              <a:t> Actions</a:t>
            </a:r>
          </a:p>
          <a:p>
            <a:r>
              <a:rPr lang="en-US" noProof="0" dirty="0"/>
              <a:t>Project Documentation: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Developer </a:t>
            </a:r>
            <a:r>
              <a:rPr lang="en-US" b="1" noProof="0" dirty="0"/>
              <a:t>documentation</a:t>
            </a:r>
          </a:p>
          <a:p>
            <a:pPr lvl="1"/>
            <a:r>
              <a:rPr lang="en-US" noProof="0" dirty="0"/>
              <a:t>Power Point Presentation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3A62E1-95F1-E3B6-1F32-271895F6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72891" cy="4465384"/>
          </a:xfrm>
        </p:spPr>
        <p:txBody>
          <a:bodyPr>
            <a:normAutofit lnSpcReduction="10000"/>
          </a:bodyPr>
          <a:lstStyle/>
          <a:p>
            <a:r>
              <a:rPr lang="en-US" b="1" noProof="0" dirty="0"/>
              <a:t>Backend</a:t>
            </a:r>
            <a:r>
              <a:rPr lang="en-US" noProof="0" dirty="0"/>
              <a:t> Implementation &amp; Testing:</a:t>
            </a:r>
          </a:p>
          <a:p>
            <a:pPr lvl="1"/>
            <a:r>
              <a:rPr lang="en-US" noProof="0" dirty="0"/>
              <a:t>Defined </a:t>
            </a:r>
            <a:r>
              <a:rPr lang="en-US" b="1" noProof="0" dirty="0">
                <a:solidFill>
                  <a:srgbClr val="FC2658"/>
                </a:solidFill>
              </a:rPr>
              <a:t>API endpoints</a:t>
            </a:r>
          </a:p>
          <a:p>
            <a:pPr lvl="2"/>
            <a:r>
              <a:rPr lang="en-US" noProof="0" dirty="0"/>
              <a:t>APIs implemented and tested:</a:t>
            </a:r>
          </a:p>
          <a:p>
            <a:pPr lvl="3"/>
            <a:r>
              <a:rPr lang="en-US" noProof="0" dirty="0"/>
              <a:t>Auth API</a:t>
            </a:r>
          </a:p>
          <a:p>
            <a:pPr lvl="3"/>
            <a:r>
              <a:rPr lang="en-US" noProof="0" dirty="0"/>
              <a:t>Songs API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Tested server-side </a:t>
            </a:r>
            <a:r>
              <a:rPr lang="en-US" b="1" noProof="0" dirty="0"/>
              <a:t>rendering</a:t>
            </a:r>
          </a:p>
          <a:p>
            <a:pPr lvl="1"/>
            <a:r>
              <a:rPr lang="en-US" b="1" noProof="0" dirty="0"/>
              <a:t>Services</a:t>
            </a:r>
            <a:r>
              <a:rPr lang="en-US" noProof="0" dirty="0"/>
              <a:t> implemented and tested:</a:t>
            </a:r>
          </a:p>
          <a:p>
            <a:pPr lvl="2"/>
            <a:r>
              <a:rPr lang="en-US" noProof="0" dirty="0"/>
              <a:t>Auth Guard</a:t>
            </a:r>
          </a:p>
          <a:p>
            <a:pPr lvl="2"/>
            <a:r>
              <a:rPr lang="en-US" noProof="0" dirty="0"/>
              <a:t>Role Guard</a:t>
            </a:r>
          </a:p>
          <a:p>
            <a:pPr lvl="2"/>
            <a:r>
              <a:rPr lang="en-US" noProof="0" dirty="0"/>
              <a:t>File validator</a:t>
            </a:r>
          </a:p>
          <a:p>
            <a:pPr lvl="1"/>
            <a:r>
              <a:rPr lang="en-US" b="1" noProof="0" dirty="0">
                <a:solidFill>
                  <a:srgbClr val="FC2658"/>
                </a:solidFill>
              </a:rPr>
              <a:t>Containerized</a:t>
            </a:r>
            <a:r>
              <a:rPr lang="en-US" noProof="0" dirty="0"/>
              <a:t> backend with </a:t>
            </a:r>
            <a:r>
              <a:rPr lang="en-US" b="1" noProof="0" dirty="0"/>
              <a:t>docker</a:t>
            </a:r>
          </a:p>
          <a:p>
            <a:pPr lvl="1"/>
            <a:r>
              <a:rPr lang="en-US" noProof="0" dirty="0"/>
              <a:t>Implemented </a:t>
            </a:r>
            <a:r>
              <a:rPr lang="en-US" b="1" noProof="0" dirty="0">
                <a:solidFill>
                  <a:srgbClr val="FC2658"/>
                </a:solidFill>
              </a:rPr>
              <a:t>docker-compose</a:t>
            </a:r>
            <a:r>
              <a:rPr lang="en-US" noProof="0" dirty="0"/>
              <a:t> for </a:t>
            </a:r>
            <a:r>
              <a:rPr lang="en-US" b="1" noProof="0" dirty="0"/>
              <a:t>backend</a:t>
            </a:r>
          </a:p>
          <a:p>
            <a:pPr lvl="1"/>
            <a:r>
              <a:rPr lang="en-US" noProof="0" dirty="0"/>
              <a:t>Added </a:t>
            </a:r>
            <a:r>
              <a:rPr lang="en-US" b="1" noProof="0" dirty="0"/>
              <a:t>continuous integration</a:t>
            </a:r>
            <a:r>
              <a:rPr lang="en-US" noProof="0" dirty="0"/>
              <a:t> with </a:t>
            </a:r>
            <a:r>
              <a:rPr lang="en-US" b="1" noProof="0" dirty="0" err="1">
                <a:solidFill>
                  <a:srgbClr val="FC2658"/>
                </a:solidFill>
              </a:rPr>
              <a:t>Github</a:t>
            </a:r>
            <a:r>
              <a:rPr lang="en-US" b="1" noProof="0" dirty="0">
                <a:solidFill>
                  <a:srgbClr val="FC2658"/>
                </a:solidFill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6490466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E5635-E17C-47D8-0301-CA61F302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EA3665-F114-3AB6-E8F7-C8EC1252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664824" cy="970450"/>
          </a:xfrm>
        </p:spPr>
        <p:txBody>
          <a:bodyPr/>
          <a:lstStyle/>
          <a:p>
            <a:r>
              <a:rPr lang="en-US" noProof="0" dirty="0"/>
              <a:t>Gyula Tam</a:t>
            </a:r>
            <a:r>
              <a:rPr lang="hu-HU" noProof="0" dirty="0"/>
              <a:t>á</a:t>
            </a:r>
            <a:r>
              <a:rPr lang="en-US" noProof="0" dirty="0" err="1"/>
              <a:t>skovits</a:t>
            </a:r>
            <a:r>
              <a:rPr lang="en-US" noProof="0" dirty="0"/>
              <a:t>' Highlighted Algorithm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150B7D-08C8-357F-A74C-9B2147230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5" y="2222287"/>
            <a:ext cx="4360086" cy="4465384"/>
          </a:xfrm>
        </p:spPr>
        <p:txBody>
          <a:bodyPr>
            <a:normAutofit/>
          </a:bodyPr>
          <a:lstStyle/>
          <a:p>
            <a:r>
              <a:rPr lang="en-US" sz="2000" noProof="0" dirty="0"/>
              <a:t>Uploaded file </a:t>
            </a:r>
            <a:r>
              <a:rPr lang="en-US" sz="2000" b="1" noProof="0" dirty="0">
                <a:solidFill>
                  <a:srgbClr val="FC2658"/>
                </a:solidFill>
              </a:rPr>
              <a:t>validator</a:t>
            </a:r>
            <a:r>
              <a:rPr lang="en-US" sz="2000" noProof="0" dirty="0"/>
              <a:t> and </a:t>
            </a:r>
            <a:r>
              <a:rPr lang="en-US" sz="2000" b="1" noProof="0" dirty="0">
                <a:solidFill>
                  <a:srgbClr val="FC2658"/>
                </a:solidFill>
              </a:rPr>
              <a:t>uploader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noProof="0" dirty="0"/>
              <a:t>It </a:t>
            </a:r>
            <a:r>
              <a:rPr lang="en-US" sz="1800" b="1" noProof="0" dirty="0">
                <a:solidFill>
                  <a:srgbClr val="FC2658"/>
                </a:solidFill>
              </a:rPr>
              <a:t>checks</a:t>
            </a:r>
            <a:r>
              <a:rPr lang="en-US" sz="1800" noProof="0" dirty="0"/>
              <a:t> if the </a:t>
            </a:r>
            <a:r>
              <a:rPr lang="en-US" sz="1800" b="1" noProof="0" dirty="0"/>
              <a:t>uploaded file</a:t>
            </a:r>
            <a:r>
              <a:rPr lang="en-US" sz="1800" noProof="0" dirty="0"/>
              <a:t> is an audio file of</a:t>
            </a:r>
            <a:r>
              <a:rPr lang="en-US" sz="1800" b="1" noProof="0" dirty="0">
                <a:solidFill>
                  <a:srgbClr val="FC2658"/>
                </a:solidFill>
              </a:rPr>
              <a:t> type 'audio/mpeg' </a:t>
            </a:r>
            <a:r>
              <a:rPr lang="en-US" sz="1800" noProof="0" dirty="0"/>
              <a:t>and ensures that its </a:t>
            </a:r>
            <a:r>
              <a:rPr lang="en-US" sz="1800" b="1" noProof="0" dirty="0"/>
              <a:t>duration</a:t>
            </a:r>
            <a:r>
              <a:rPr lang="en-US" sz="1800" noProof="0" dirty="0"/>
              <a:t> </a:t>
            </a:r>
            <a:r>
              <a:rPr lang="en-US" sz="1800" b="1" noProof="0" dirty="0">
                <a:solidFill>
                  <a:srgbClr val="FC2658"/>
                </a:solidFill>
              </a:rPr>
              <a:t>does not exceed 15 seconds</a:t>
            </a:r>
            <a:r>
              <a:rPr lang="en-US" sz="1800" noProof="0" dirty="0"/>
              <a:t>. </a:t>
            </a:r>
          </a:p>
          <a:p>
            <a:pPr lvl="1"/>
            <a:r>
              <a:rPr lang="en-US" sz="1800" noProof="0" dirty="0"/>
              <a:t>If the </a:t>
            </a:r>
            <a:r>
              <a:rPr lang="en-US" sz="1800" b="1" noProof="0" dirty="0">
                <a:solidFill>
                  <a:srgbClr val="FC2658"/>
                </a:solidFill>
              </a:rPr>
              <a:t>file fails</a:t>
            </a:r>
            <a:r>
              <a:rPr lang="en-US" sz="1800" noProof="0" dirty="0"/>
              <a:t> </a:t>
            </a:r>
            <a:r>
              <a:rPr lang="en-US" sz="1800" b="1" noProof="0" dirty="0"/>
              <a:t>validation</a:t>
            </a:r>
            <a:r>
              <a:rPr lang="en-US" sz="1800" noProof="0" dirty="0"/>
              <a:t>, the it </a:t>
            </a:r>
            <a:r>
              <a:rPr lang="en-US" sz="1800" b="1" noProof="0" dirty="0">
                <a:solidFill>
                  <a:srgbClr val="FC2658"/>
                </a:solidFill>
              </a:rPr>
              <a:t>deletes</a:t>
            </a:r>
            <a:r>
              <a:rPr lang="en-US" sz="1800" noProof="0" dirty="0"/>
              <a:t> the </a:t>
            </a:r>
            <a:r>
              <a:rPr lang="en-US" sz="1800" b="1" noProof="0" dirty="0"/>
              <a:t>uploaded file</a:t>
            </a:r>
            <a:r>
              <a:rPr lang="en-US" sz="1800" noProof="0" dirty="0"/>
              <a:t>.</a:t>
            </a:r>
          </a:p>
          <a:p>
            <a:pPr lvl="1"/>
            <a:r>
              <a:rPr lang="en-US" sz="1800" noProof="0" dirty="0"/>
              <a:t>If the </a:t>
            </a:r>
            <a:r>
              <a:rPr lang="en-US" sz="1800" b="1" noProof="0" dirty="0"/>
              <a:t>validation</a:t>
            </a:r>
            <a:r>
              <a:rPr lang="en-US" sz="1800" noProof="0" dirty="0"/>
              <a:t> is </a:t>
            </a:r>
            <a:r>
              <a:rPr lang="en-US" sz="1800" b="1" noProof="0" dirty="0">
                <a:solidFill>
                  <a:srgbClr val="FC2658"/>
                </a:solidFill>
              </a:rPr>
              <a:t>successful</a:t>
            </a:r>
            <a:r>
              <a:rPr lang="en-US" sz="1800" noProof="0" dirty="0"/>
              <a:t>, it handles the file </a:t>
            </a:r>
            <a:r>
              <a:rPr lang="en-US" sz="1800" b="1" noProof="0" dirty="0">
                <a:solidFill>
                  <a:srgbClr val="FC2658"/>
                </a:solidFill>
              </a:rPr>
              <a:t>upload process</a:t>
            </a:r>
            <a:r>
              <a:rPr lang="en-US" sz="1800" noProof="0" dirty="0"/>
              <a:t>, </a:t>
            </a:r>
            <a:r>
              <a:rPr lang="en-US" sz="1800" b="1" noProof="0" dirty="0">
                <a:solidFill>
                  <a:srgbClr val="FC2658"/>
                </a:solidFill>
              </a:rPr>
              <a:t>logging</a:t>
            </a:r>
            <a:r>
              <a:rPr lang="en-US" sz="1800" noProof="0" dirty="0"/>
              <a:t> the success and </a:t>
            </a:r>
            <a:r>
              <a:rPr lang="en-US" sz="1800" b="1" noProof="0" dirty="0">
                <a:solidFill>
                  <a:srgbClr val="FC2658"/>
                </a:solidFill>
              </a:rPr>
              <a:t>stores</a:t>
            </a:r>
            <a:r>
              <a:rPr lang="en-US" sz="1800" noProof="0" dirty="0"/>
              <a:t> the </a:t>
            </a:r>
            <a:r>
              <a:rPr lang="en-US" sz="1800" b="1" noProof="0" dirty="0"/>
              <a:t>validated</a:t>
            </a:r>
            <a:r>
              <a:rPr lang="en-US" sz="1800" noProof="0" dirty="0"/>
              <a:t> file data.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54A7AA-A455-B99C-106B-F8E474EF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80" y="2936643"/>
            <a:ext cx="7199093" cy="29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22DD-69DF-F23F-A46B-F8661C50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F0A60-B705-134E-E962-27F64FB9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8447" y="1866900"/>
            <a:ext cx="8892428" cy="2552701"/>
          </a:xfrm>
          <a:prstGeom prst="roundRect">
            <a:avLst>
              <a:gd name="adj" fmla="val 46599"/>
            </a:avLst>
          </a:prstGeom>
          <a:solidFill>
            <a:srgbClr val="141E30"/>
          </a:solidFill>
          <a:ln w="76200">
            <a:solidFill>
              <a:srgbClr val="141E30"/>
            </a:solidFill>
          </a:ln>
        </p:spPr>
        <p:txBody>
          <a:bodyPr>
            <a:noAutofit/>
          </a:bodyPr>
          <a:lstStyle/>
          <a:p>
            <a:r>
              <a:rPr lang="en-US" sz="12000" noProof="0" dirty="0">
                <a:solidFill>
                  <a:schemeClr val="tx1"/>
                </a:solidFill>
              </a:rPr>
              <a:t>Thank </a:t>
            </a:r>
            <a:r>
              <a:rPr lang="en-US" sz="12000" noProof="0" dirty="0">
                <a:solidFill>
                  <a:srgbClr val="FC2658"/>
                </a:solidFill>
              </a:rPr>
              <a:t>you!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07772D-C14B-9D00-31A6-FA686A56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00143"/>
          </a:xfrm>
        </p:spPr>
        <p:txBody>
          <a:bodyPr>
            <a:normAutofit/>
          </a:bodyPr>
          <a:lstStyle/>
          <a:p>
            <a:r>
              <a:rPr lang="en-US" sz="2000" noProof="0" dirty="0"/>
              <a:t>Made by: Tam</a:t>
            </a:r>
            <a:r>
              <a:rPr lang="hu-HU" sz="2000" dirty="0" err="1"/>
              <a:t>áskovits</a:t>
            </a:r>
            <a:r>
              <a:rPr lang="hu-HU" sz="2000" dirty="0"/>
              <a:t> Gyula, Jani Patrik, Barna Máté</a:t>
            </a:r>
            <a:endParaRPr lang="en-US" sz="2000" noProof="0" dirty="0"/>
          </a:p>
        </p:txBody>
      </p:sp>
      <p:pic>
        <p:nvPicPr>
          <p:cNvPr id="5" name="Kép 4" descr="A képen Grafika, kör, képernyőkép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3219631-818A-29C6-C889-6E13BE75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039905"/>
            <a:ext cx="1604262" cy="1586753"/>
          </a:xfrm>
          <a:prstGeom prst="rect">
            <a:avLst/>
          </a:prstGeom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89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909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555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AF47F-B240-93B6-A158-B15057A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648200" cy="970450"/>
          </a:xfrm>
        </p:spPr>
        <p:txBody>
          <a:bodyPr/>
          <a:lstStyle/>
          <a:p>
            <a:r>
              <a:rPr lang="en-US" noProof="0" dirty="0"/>
              <a:t>Project Concept &amp; Inspiration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B0D533-D3A0-BFDD-2B94-ECB6EB8C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039911" cy="4519172"/>
          </a:xfrm>
        </p:spPr>
        <p:txBody>
          <a:bodyPr>
            <a:normAutofit lnSpcReduction="10000"/>
          </a:bodyPr>
          <a:lstStyle/>
          <a:p>
            <a:r>
              <a:rPr lang="en-US" sz="2400" b="1" noProof="0" dirty="0"/>
              <a:t>Project Selection:</a:t>
            </a:r>
          </a:p>
          <a:p>
            <a:pPr lvl="1"/>
            <a:r>
              <a:rPr lang="en-US" sz="2000" noProof="0" dirty="0"/>
              <a:t>Chose a topic related to </a:t>
            </a:r>
            <a:r>
              <a:rPr lang="en-US" sz="2000" b="1" noProof="0" dirty="0"/>
              <a:t>education</a:t>
            </a:r>
          </a:p>
          <a:p>
            <a:pPr lvl="1"/>
            <a:r>
              <a:rPr lang="en-US" sz="2000" noProof="0" dirty="0"/>
              <a:t>Aimed to bring </a:t>
            </a:r>
            <a:r>
              <a:rPr lang="en-US" sz="2000" b="1" noProof="0" dirty="0">
                <a:solidFill>
                  <a:srgbClr val="FC2658"/>
                </a:solidFill>
              </a:rPr>
              <a:t>tangible change</a:t>
            </a:r>
            <a:r>
              <a:rPr lang="en-US" sz="2000" noProof="0" dirty="0">
                <a:solidFill>
                  <a:srgbClr val="FC2658"/>
                </a:solidFill>
              </a:rPr>
              <a:t> </a:t>
            </a:r>
            <a:r>
              <a:rPr lang="en-US" sz="2000" noProof="0" dirty="0"/>
              <a:t>to school life</a:t>
            </a:r>
          </a:p>
          <a:p>
            <a:r>
              <a:rPr lang="en-US" sz="2400" b="1" noProof="0" dirty="0"/>
              <a:t>Idea Origin:</a:t>
            </a:r>
          </a:p>
          <a:p>
            <a:pPr lvl="1"/>
            <a:r>
              <a:rPr lang="en-US" sz="2000" noProof="0" dirty="0"/>
              <a:t>Inspired by a </a:t>
            </a:r>
            <a:r>
              <a:rPr lang="en-US" sz="2000" b="1" noProof="0" dirty="0"/>
              <a:t>team member’s suggestion</a:t>
            </a:r>
          </a:p>
          <a:p>
            <a:pPr lvl="1"/>
            <a:r>
              <a:rPr lang="en-US" sz="2000" noProof="0" dirty="0"/>
              <a:t>Proposed a </a:t>
            </a:r>
            <a:r>
              <a:rPr lang="en-US" sz="2000" b="1" noProof="0" dirty="0">
                <a:solidFill>
                  <a:srgbClr val="FC2658"/>
                </a:solidFill>
              </a:rPr>
              <a:t>web application </a:t>
            </a:r>
            <a:r>
              <a:rPr lang="en-US" sz="2000" noProof="0" dirty="0"/>
              <a:t>to enhance the school atmosphere</a:t>
            </a:r>
          </a:p>
          <a:p>
            <a:r>
              <a:rPr lang="en-US" sz="2400" b="1" noProof="0" dirty="0" err="1"/>
              <a:t>Pollák</a:t>
            </a:r>
            <a:r>
              <a:rPr lang="en-US" sz="2400" b="1" noProof="0" dirty="0"/>
              <a:t> Bell Concept:</a:t>
            </a:r>
          </a:p>
          <a:p>
            <a:pPr lvl="1"/>
            <a:r>
              <a:rPr lang="en-US" sz="2000" noProof="0" dirty="0"/>
              <a:t>Replacing the traditional school bell</a:t>
            </a:r>
          </a:p>
          <a:p>
            <a:pPr lvl="1"/>
            <a:r>
              <a:rPr lang="en-US" sz="2000" noProof="0" dirty="0"/>
              <a:t>Introducing a </a:t>
            </a:r>
            <a:r>
              <a:rPr lang="en-US" sz="2000" b="1" noProof="0" dirty="0"/>
              <a:t>dynamic</a:t>
            </a:r>
            <a:r>
              <a:rPr lang="en-US" sz="2000" noProof="0" dirty="0"/>
              <a:t>, varied </a:t>
            </a:r>
            <a:r>
              <a:rPr lang="en-US" sz="2000" b="1" noProof="0" dirty="0">
                <a:solidFill>
                  <a:srgbClr val="FC2658"/>
                </a:solidFill>
              </a:rPr>
              <a:t>sound system</a:t>
            </a:r>
          </a:p>
          <a:p>
            <a:pPr lvl="1"/>
            <a:r>
              <a:rPr lang="en-US" sz="2000" noProof="0" dirty="0"/>
              <a:t>Designed to make </a:t>
            </a:r>
            <a:r>
              <a:rPr lang="en-US" sz="2000" b="1" noProof="0" dirty="0"/>
              <a:t>breaks more engaging </a:t>
            </a:r>
            <a:r>
              <a:rPr lang="en-US" sz="2000" noProof="0" dirty="0"/>
              <a:t>and </a:t>
            </a:r>
            <a:r>
              <a:rPr lang="en-US" sz="2000" b="1" noProof="0" dirty="0">
                <a:solidFill>
                  <a:srgbClr val="FC2658"/>
                </a:solidFill>
              </a:rPr>
              <a:t>break monotony</a:t>
            </a:r>
          </a:p>
        </p:txBody>
      </p:sp>
    </p:spTree>
    <p:extLst>
      <p:ext uri="{BB962C8B-B14F-4D97-AF65-F5344CB8AC3E}">
        <p14:creationId xmlns:p14="http://schemas.microsoft.com/office/powerpoint/2010/main" val="1340394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F1A07-A368-D0B1-A791-8E7E3C59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228975" cy="970450"/>
          </a:xfrm>
        </p:spPr>
        <p:txBody>
          <a:bodyPr/>
          <a:lstStyle/>
          <a:p>
            <a:r>
              <a:rPr lang="en-US" noProof="0" dirty="0"/>
              <a:t>Purpose of the Software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B4B62B-0E17-C7D2-63AC-9BB607CF6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60" y="2222287"/>
            <a:ext cx="5663926" cy="4501242"/>
          </a:xfrm>
        </p:spPr>
        <p:txBody>
          <a:bodyPr>
            <a:normAutofit/>
          </a:bodyPr>
          <a:lstStyle/>
          <a:p>
            <a:r>
              <a:rPr lang="en-US" sz="2000" b="1" noProof="0" dirty="0"/>
              <a:t>Seamless Integration </a:t>
            </a:r>
            <a:r>
              <a:rPr lang="en-US" sz="2000" noProof="0" dirty="0"/>
              <a:t>&amp; </a:t>
            </a:r>
            <a:r>
              <a:rPr lang="en-US" sz="2000" b="1" noProof="0" dirty="0">
                <a:solidFill>
                  <a:srgbClr val="FC2658"/>
                </a:solidFill>
              </a:rPr>
              <a:t>User-Friendly Design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noProof="0" dirty="0"/>
              <a:t>Strengthens the </a:t>
            </a:r>
            <a:r>
              <a:rPr lang="en-US" sz="1800" b="1" noProof="0" dirty="0">
                <a:solidFill>
                  <a:schemeClr val="accent1"/>
                </a:solidFill>
              </a:rPr>
              <a:t>sense of community</a:t>
            </a:r>
          </a:p>
          <a:p>
            <a:pPr lvl="1"/>
            <a:r>
              <a:rPr lang="en-US" sz="1800" noProof="0" dirty="0"/>
              <a:t>Adds </a:t>
            </a:r>
            <a:r>
              <a:rPr lang="en-US" sz="1800" b="1" noProof="0" dirty="0"/>
              <a:t>excitement</a:t>
            </a:r>
            <a:r>
              <a:rPr lang="en-US" sz="1800" noProof="0" dirty="0"/>
              <a:t> and </a:t>
            </a:r>
            <a:r>
              <a:rPr lang="en-US" sz="1800" b="1" noProof="0" dirty="0"/>
              <a:t>innovation</a:t>
            </a:r>
            <a:r>
              <a:rPr lang="en-US" sz="1800" noProof="0" dirty="0"/>
              <a:t> to the educational environment</a:t>
            </a:r>
            <a:endParaRPr lang="en-US" sz="2000" noProof="0" dirty="0"/>
          </a:p>
          <a:p>
            <a:r>
              <a:rPr lang="en-US" sz="2000" noProof="0" dirty="0"/>
              <a:t>Interactive </a:t>
            </a:r>
            <a:r>
              <a:rPr lang="en-US" sz="2000" b="1" noProof="0" dirty="0">
                <a:solidFill>
                  <a:srgbClr val="FC2658"/>
                </a:solidFill>
              </a:rPr>
              <a:t>Student Participation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noProof="0" dirty="0"/>
              <a:t>Students vote for their favorite songs</a:t>
            </a:r>
          </a:p>
          <a:p>
            <a:pPr lvl="1"/>
            <a:r>
              <a:rPr lang="en-US" sz="1800" noProof="0" dirty="0"/>
              <a:t>Determines the </a:t>
            </a:r>
            <a:r>
              <a:rPr lang="en-US" sz="1800" b="1" noProof="0" dirty="0">
                <a:solidFill>
                  <a:srgbClr val="FC2658"/>
                </a:solidFill>
              </a:rPr>
              <a:t>“Ringtone of the Month”</a:t>
            </a:r>
          </a:p>
          <a:p>
            <a:pPr lvl="1"/>
            <a:r>
              <a:rPr lang="en-US" sz="1800" noProof="0" dirty="0"/>
              <a:t>Introduces a </a:t>
            </a:r>
            <a:r>
              <a:rPr lang="en-US" sz="1800" b="1" noProof="0" dirty="0"/>
              <a:t>dynamic rotation </a:t>
            </a:r>
            <a:r>
              <a:rPr lang="en-US" sz="1800" noProof="0" dirty="0"/>
              <a:t>of bell sounds throughout the </a:t>
            </a:r>
            <a:r>
              <a:rPr lang="en-US" sz="1800" b="1" noProof="0" dirty="0"/>
              <a:t>school year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6C21AF-D898-A2DA-45F4-ED64592E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663925" cy="4501242"/>
          </a:xfrm>
        </p:spPr>
        <p:txBody>
          <a:bodyPr>
            <a:normAutofit/>
          </a:bodyPr>
          <a:lstStyle/>
          <a:p>
            <a:r>
              <a:rPr lang="en-US" sz="2000" b="1" noProof="0" dirty="0"/>
              <a:t>Innovative</a:t>
            </a:r>
            <a:r>
              <a:rPr lang="en-US" sz="2000" noProof="0" dirty="0"/>
              <a:t> Web Platform:</a:t>
            </a:r>
          </a:p>
          <a:p>
            <a:pPr lvl="1"/>
            <a:r>
              <a:rPr lang="en-US" sz="1800" noProof="0" dirty="0"/>
              <a:t>Accessible on both </a:t>
            </a:r>
            <a:r>
              <a:rPr lang="en-US" sz="1800" b="1" noProof="0" dirty="0">
                <a:solidFill>
                  <a:srgbClr val="FC2658"/>
                </a:solidFill>
              </a:rPr>
              <a:t>mobile devices </a:t>
            </a:r>
            <a:r>
              <a:rPr lang="en-US" sz="1800" noProof="0" dirty="0"/>
              <a:t>and </a:t>
            </a:r>
            <a:r>
              <a:rPr lang="en-US" sz="1800" b="1" noProof="0" dirty="0"/>
              <a:t>computers</a:t>
            </a:r>
          </a:p>
          <a:p>
            <a:pPr lvl="1"/>
            <a:r>
              <a:rPr lang="en-US" sz="1800" noProof="0" dirty="0"/>
              <a:t>Ensures </a:t>
            </a:r>
            <a:r>
              <a:rPr lang="en-US" sz="1800" b="1" noProof="0" dirty="0"/>
              <a:t>broad usability </a:t>
            </a:r>
            <a:r>
              <a:rPr lang="en-US" sz="1800" noProof="0" dirty="0"/>
              <a:t>and </a:t>
            </a:r>
            <a:r>
              <a:rPr lang="en-US" sz="1800" b="1" noProof="0" dirty="0">
                <a:solidFill>
                  <a:srgbClr val="FC2658"/>
                </a:solidFill>
              </a:rPr>
              <a:t>convenience</a:t>
            </a:r>
            <a:endParaRPr lang="en-US" sz="2000" b="1" noProof="0" dirty="0">
              <a:solidFill>
                <a:srgbClr val="FC2658"/>
              </a:solidFill>
            </a:endParaRPr>
          </a:p>
          <a:p>
            <a:r>
              <a:rPr lang="en-US" sz="2000" noProof="0" dirty="0"/>
              <a:t>Positive Impact on School Life:</a:t>
            </a:r>
          </a:p>
          <a:p>
            <a:pPr lvl="1"/>
            <a:r>
              <a:rPr lang="en-US" sz="1800" noProof="0" dirty="0"/>
              <a:t>Brings </a:t>
            </a:r>
            <a:r>
              <a:rPr lang="en-US" sz="1800" b="1" noProof="0" dirty="0">
                <a:solidFill>
                  <a:srgbClr val="FC2658"/>
                </a:solidFill>
              </a:rPr>
              <a:t>freshness</a:t>
            </a:r>
            <a:r>
              <a:rPr lang="en-US" sz="1800" noProof="0" dirty="0"/>
              <a:t> and </a:t>
            </a:r>
            <a:r>
              <a:rPr lang="en-US" sz="1800" b="1" noProof="0" dirty="0"/>
              <a:t>enjoyment</a:t>
            </a:r>
            <a:r>
              <a:rPr lang="en-US" sz="1800" noProof="0" dirty="0"/>
              <a:t> to daily routines</a:t>
            </a:r>
          </a:p>
          <a:p>
            <a:pPr lvl="1"/>
            <a:r>
              <a:rPr lang="en-US" sz="1800" b="1" noProof="0" dirty="0"/>
              <a:t>Encourages student engagement</a:t>
            </a:r>
            <a:r>
              <a:rPr lang="en-US" sz="1800" noProof="0" dirty="0"/>
              <a:t> in a </a:t>
            </a:r>
            <a:r>
              <a:rPr lang="en-US" sz="1800" b="1" noProof="0" dirty="0">
                <a:solidFill>
                  <a:schemeClr val="accent1"/>
                </a:solidFill>
              </a:rPr>
              <a:t>fun</a:t>
            </a:r>
            <a:r>
              <a:rPr lang="en-US" sz="1800" noProof="0" dirty="0"/>
              <a:t> and </a:t>
            </a:r>
            <a:r>
              <a:rPr lang="en-US" sz="1800" b="1" noProof="0" dirty="0">
                <a:solidFill>
                  <a:schemeClr val="accent1"/>
                </a:solidFill>
              </a:rPr>
              <a:t>interactive</a:t>
            </a:r>
            <a:r>
              <a:rPr lang="en-US" sz="1800" noProof="0" dirty="0"/>
              <a:t> way</a:t>
            </a:r>
          </a:p>
          <a:p>
            <a:pPr lvl="1"/>
            <a:r>
              <a:rPr lang="en-US" sz="1800" noProof="0" dirty="0"/>
              <a:t>Contributes to student well-being and school experience</a:t>
            </a:r>
          </a:p>
        </p:txBody>
      </p:sp>
    </p:spTree>
    <p:extLst>
      <p:ext uri="{BB962C8B-B14F-4D97-AF65-F5344CB8AC3E}">
        <p14:creationId xmlns:p14="http://schemas.microsoft.com/office/powerpoint/2010/main" val="24801932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AB98E-C7B0-1008-E5B4-AC001653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724275" cy="970450"/>
          </a:xfrm>
        </p:spPr>
        <p:txBody>
          <a:bodyPr/>
          <a:lstStyle/>
          <a:p>
            <a:r>
              <a:rPr lang="en-US" noProof="0" dirty="0"/>
              <a:t>Patrik Jani’s Contributions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933915-AE85-73B3-A0EA-A0421D41F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624" y="2222287"/>
            <a:ext cx="5654961" cy="4438489"/>
          </a:xfrm>
        </p:spPr>
        <p:txBody>
          <a:bodyPr>
            <a:normAutofit/>
          </a:bodyPr>
          <a:lstStyle/>
          <a:p>
            <a:r>
              <a:rPr lang="en-US" sz="2400" b="1" noProof="0" dirty="0">
                <a:solidFill>
                  <a:schemeClr val="accent1"/>
                </a:solidFill>
              </a:rPr>
              <a:t>Figma</a:t>
            </a:r>
            <a:r>
              <a:rPr lang="en-US" sz="2400" noProof="0" dirty="0"/>
              <a:t> &amp; </a:t>
            </a:r>
            <a:r>
              <a:rPr lang="en-US" sz="2400" b="1" noProof="0" dirty="0"/>
              <a:t>Template-Based Frontend </a:t>
            </a:r>
            <a:r>
              <a:rPr lang="en-US" sz="2400" noProof="0" dirty="0"/>
              <a:t>Design</a:t>
            </a:r>
          </a:p>
          <a:p>
            <a:r>
              <a:rPr lang="en-US" sz="2400" b="1" noProof="0" dirty="0"/>
              <a:t>Frontend</a:t>
            </a:r>
            <a:r>
              <a:rPr lang="en-US" sz="2400" noProof="0" dirty="0"/>
              <a:t> Development &amp; Testing:</a:t>
            </a:r>
          </a:p>
          <a:p>
            <a:pPr lvl="1"/>
            <a:r>
              <a:rPr lang="en-US" sz="2200" noProof="0" dirty="0"/>
              <a:t>Implementation and testing of the </a:t>
            </a:r>
            <a:r>
              <a:rPr lang="en-US" sz="2200" b="1" noProof="0" dirty="0">
                <a:solidFill>
                  <a:schemeClr val="accent1"/>
                </a:solidFill>
              </a:rPr>
              <a:t>Home Page</a:t>
            </a:r>
          </a:p>
          <a:p>
            <a:r>
              <a:rPr lang="en-US" sz="2400" noProof="0" dirty="0"/>
              <a:t>Backend Development:</a:t>
            </a:r>
          </a:p>
          <a:p>
            <a:pPr lvl="1"/>
            <a:r>
              <a:rPr lang="en-US" sz="2000" noProof="0" dirty="0"/>
              <a:t>Defining </a:t>
            </a:r>
            <a:r>
              <a:rPr lang="en-US" sz="2000" b="1" noProof="0" dirty="0">
                <a:solidFill>
                  <a:schemeClr val="accent1"/>
                </a:solidFill>
              </a:rPr>
              <a:t>API endpoints</a:t>
            </a:r>
          </a:p>
          <a:p>
            <a:pPr lvl="1"/>
            <a:r>
              <a:rPr lang="en-US" sz="2000" noProof="0" dirty="0"/>
              <a:t>Writing the </a:t>
            </a:r>
            <a:r>
              <a:rPr lang="en-US" sz="2000" b="1" noProof="0" dirty="0"/>
              <a:t>Prisma schema</a:t>
            </a:r>
          </a:p>
          <a:p>
            <a:pPr lvl="1"/>
            <a:r>
              <a:rPr lang="en-US" sz="2000" noProof="0" dirty="0"/>
              <a:t>Creating the </a:t>
            </a:r>
            <a:r>
              <a:rPr lang="en-US" sz="2000" b="1" noProof="0" dirty="0">
                <a:solidFill>
                  <a:schemeClr val="accent1"/>
                </a:solidFill>
              </a:rPr>
              <a:t>ER diagram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9DAEAE-2CCA-388A-A904-739BE3B2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54961" cy="4438488"/>
          </a:xfrm>
        </p:spPr>
        <p:txBody>
          <a:bodyPr>
            <a:normAutofit/>
          </a:bodyPr>
          <a:lstStyle/>
          <a:p>
            <a:r>
              <a:rPr lang="en-US" sz="2400" b="1" noProof="0" dirty="0"/>
              <a:t>Backend</a:t>
            </a:r>
            <a:r>
              <a:rPr lang="en-US" sz="2400" noProof="0" dirty="0"/>
              <a:t> Implementation &amp; Testing:</a:t>
            </a:r>
          </a:p>
          <a:p>
            <a:pPr lvl="1"/>
            <a:r>
              <a:rPr lang="en-US" sz="2000" b="1" noProof="0" dirty="0">
                <a:solidFill>
                  <a:schemeClr val="accent1"/>
                </a:solidFill>
              </a:rPr>
              <a:t>Server-side rendering</a:t>
            </a:r>
          </a:p>
          <a:p>
            <a:pPr lvl="1"/>
            <a:r>
              <a:rPr lang="en-US" sz="2000" noProof="0" dirty="0"/>
              <a:t>APIs for:</a:t>
            </a:r>
          </a:p>
          <a:p>
            <a:pPr lvl="2"/>
            <a:r>
              <a:rPr lang="en-US" sz="1800" noProof="0" dirty="0"/>
              <a:t>TV content</a:t>
            </a:r>
          </a:p>
          <a:p>
            <a:pPr lvl="2"/>
            <a:r>
              <a:rPr lang="en-US" sz="1800" b="1" noProof="0" dirty="0">
                <a:solidFill>
                  <a:schemeClr val="accent1"/>
                </a:solidFill>
              </a:rPr>
              <a:t>User management</a:t>
            </a:r>
          </a:p>
          <a:p>
            <a:pPr lvl="2"/>
            <a:r>
              <a:rPr lang="en-US" sz="1800" b="1" noProof="0" dirty="0"/>
              <a:t>Songs &amp; Pending Songs</a:t>
            </a:r>
          </a:p>
          <a:p>
            <a:r>
              <a:rPr lang="en-US" sz="2400" noProof="0" dirty="0"/>
              <a:t>Project Documentation:</a:t>
            </a:r>
          </a:p>
          <a:p>
            <a:pPr lvl="1"/>
            <a:r>
              <a:rPr lang="en-US" sz="2000" b="1" noProof="0" dirty="0"/>
              <a:t>Overview</a:t>
            </a:r>
            <a:r>
              <a:rPr lang="en-US" sz="2000" noProof="0" dirty="0"/>
              <a:t> &amp; </a:t>
            </a:r>
            <a:r>
              <a:rPr lang="en-US" sz="2000" b="1" noProof="0" dirty="0">
                <a:solidFill>
                  <a:schemeClr val="accent1"/>
                </a:solidFill>
              </a:rPr>
              <a:t>Summary</a:t>
            </a:r>
          </a:p>
          <a:p>
            <a:pPr lvl="1"/>
            <a:r>
              <a:rPr lang="en-US" sz="2000" b="1" noProof="0" dirty="0">
                <a:solidFill>
                  <a:srgbClr val="FC2658"/>
                </a:solidFill>
              </a:rPr>
              <a:t>Bibliography</a:t>
            </a:r>
            <a:r>
              <a:rPr lang="en-US" sz="2000" noProof="0" dirty="0"/>
              <a:t> &amp; </a:t>
            </a:r>
            <a:r>
              <a:rPr lang="en-US" sz="2000" b="1" noProof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16828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5A43E-F80D-346D-D329-6ED433C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8810250" cy="970450"/>
          </a:xfrm>
        </p:spPr>
        <p:txBody>
          <a:bodyPr/>
          <a:lstStyle/>
          <a:p>
            <a:r>
              <a:rPr lang="en-US" noProof="0" dirty="0"/>
              <a:t>Patrik Jani’s Highlighted Algorithm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EB6AAA-8609-2E9D-7524-53FB4B57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3829049" cy="4308907"/>
          </a:xfrm>
        </p:spPr>
        <p:txBody>
          <a:bodyPr>
            <a:normAutofit/>
          </a:bodyPr>
          <a:lstStyle/>
          <a:p>
            <a:r>
              <a:rPr lang="en-US" sz="2000" b="1" noProof="0" dirty="0"/>
              <a:t>Pending Songs </a:t>
            </a:r>
            <a:r>
              <a:rPr lang="en-US" sz="2000" b="1" noProof="0" dirty="0">
                <a:solidFill>
                  <a:srgbClr val="FC2658"/>
                </a:solidFill>
              </a:rPr>
              <a:t>Approval system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noProof="0" dirty="0"/>
              <a:t>If </a:t>
            </a:r>
            <a:r>
              <a:rPr lang="en-US" sz="1800" b="1" noProof="0" dirty="0"/>
              <a:t>approved</a:t>
            </a:r>
            <a:r>
              <a:rPr lang="en-US" sz="1800" noProof="0" dirty="0"/>
              <a:t>: </a:t>
            </a:r>
            <a:r>
              <a:rPr lang="en-US" sz="1800" b="1" noProof="0" dirty="0">
                <a:solidFill>
                  <a:srgbClr val="FC2658"/>
                </a:solidFill>
              </a:rPr>
              <a:t>transfers</a:t>
            </a:r>
            <a:r>
              <a:rPr lang="en-US" sz="1800" noProof="0" dirty="0"/>
              <a:t> the </a:t>
            </a:r>
            <a:r>
              <a:rPr lang="en-US" sz="1800" b="1" noProof="0" dirty="0">
                <a:solidFill>
                  <a:srgbClr val="FC2658"/>
                </a:solidFill>
              </a:rPr>
              <a:t>pending song</a:t>
            </a:r>
            <a:r>
              <a:rPr lang="en-US" sz="1800" noProof="0" dirty="0"/>
              <a:t> from the Pending Songs table to the </a:t>
            </a:r>
            <a:r>
              <a:rPr lang="en-US" sz="1800" b="1" noProof="0" dirty="0">
                <a:solidFill>
                  <a:srgbClr val="FC2658"/>
                </a:solidFill>
              </a:rPr>
              <a:t>Songs table</a:t>
            </a:r>
            <a:r>
              <a:rPr lang="en-US" sz="1800" noProof="0" dirty="0"/>
              <a:t>.</a:t>
            </a:r>
          </a:p>
          <a:p>
            <a:pPr lvl="1"/>
            <a:r>
              <a:rPr lang="en-US" sz="1800" noProof="0" dirty="0"/>
              <a:t>If </a:t>
            </a:r>
            <a:r>
              <a:rPr lang="en-US" sz="1800" b="1" noProof="0" dirty="0"/>
              <a:t>disapproved</a:t>
            </a:r>
            <a:r>
              <a:rPr lang="en-US" sz="1800" noProof="0" dirty="0"/>
              <a:t>: </a:t>
            </a:r>
            <a:r>
              <a:rPr lang="en-US" sz="1800" b="1" noProof="0" dirty="0">
                <a:solidFill>
                  <a:srgbClr val="FC2658"/>
                </a:solidFill>
              </a:rPr>
              <a:t>deletes</a:t>
            </a:r>
            <a:r>
              <a:rPr lang="en-US" sz="1800" noProof="0" dirty="0"/>
              <a:t> the record from the </a:t>
            </a:r>
            <a:r>
              <a:rPr lang="en-US" sz="1800" b="1" noProof="0" dirty="0">
                <a:solidFill>
                  <a:srgbClr val="FC2658"/>
                </a:solidFill>
              </a:rPr>
              <a:t>Pending Songs </a:t>
            </a:r>
            <a:r>
              <a:rPr lang="en-US" sz="1800" noProof="0" dirty="0"/>
              <a:t>table along with the </a:t>
            </a:r>
            <a:r>
              <a:rPr lang="en-US" sz="1800" b="1" noProof="0" dirty="0">
                <a:solidFill>
                  <a:srgbClr val="FC2658"/>
                </a:solidFill>
              </a:rPr>
              <a:t>mp3 file</a:t>
            </a:r>
            <a:r>
              <a:rPr lang="en-US" sz="1800" noProof="0" dirty="0"/>
              <a:t>.</a:t>
            </a:r>
          </a:p>
        </p:txBody>
      </p:sp>
      <p:pic>
        <p:nvPicPr>
          <p:cNvPr id="5" name="Kép 4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62D66B4-8818-60B8-66AD-E9E5ACA3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222287"/>
            <a:ext cx="7696200" cy="43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1373D5-BADC-1331-CED5-4269BFF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800350" cy="970450"/>
          </a:xfrm>
        </p:spPr>
        <p:txBody>
          <a:bodyPr/>
          <a:lstStyle/>
          <a:p>
            <a:r>
              <a:rPr lang="en-US" dirty="0"/>
              <a:t>Who is it for and why?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74C65-B1B2-5FCE-2489-58F85389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039911" cy="4435688"/>
          </a:xfrm>
        </p:spPr>
        <p:txBody>
          <a:bodyPr>
            <a:normAutofit/>
          </a:bodyPr>
          <a:lstStyle/>
          <a:p>
            <a:r>
              <a:rPr lang="en-US" sz="2400" dirty="0"/>
              <a:t>Primarily designed for </a:t>
            </a:r>
            <a:r>
              <a:rPr lang="en-US" sz="2400" b="1" dirty="0">
                <a:solidFill>
                  <a:srgbClr val="FC2658"/>
                </a:solidFill>
              </a:rPr>
              <a:t>schools</a:t>
            </a:r>
          </a:p>
          <a:p>
            <a:r>
              <a:rPr lang="en-US" sz="2400" dirty="0"/>
              <a:t>Aims to </a:t>
            </a:r>
            <a:r>
              <a:rPr lang="en-US" sz="2400" b="1" dirty="0">
                <a:solidFill>
                  <a:srgbClr val="FC2658"/>
                </a:solidFill>
              </a:rPr>
              <a:t>improve</a:t>
            </a:r>
            <a:r>
              <a:rPr lang="en-US" sz="2400" dirty="0"/>
              <a:t> </a:t>
            </a:r>
            <a:r>
              <a:rPr lang="en-US" sz="2400" b="1" dirty="0"/>
              <a:t>students</a:t>
            </a:r>
            <a:r>
              <a:rPr lang="en-US" sz="2400" dirty="0"/>
              <a:t>' school </a:t>
            </a:r>
            <a:r>
              <a:rPr lang="en-US" sz="2400" b="1" dirty="0">
                <a:solidFill>
                  <a:srgbClr val="FC2658"/>
                </a:solidFill>
              </a:rPr>
              <a:t>experience</a:t>
            </a:r>
          </a:p>
          <a:p>
            <a:r>
              <a:rPr lang="en-US" sz="2400" dirty="0"/>
              <a:t>Fosters a </a:t>
            </a:r>
            <a:r>
              <a:rPr lang="en-US" sz="2400" b="1" dirty="0"/>
              <a:t>positive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C2658"/>
                </a:solidFill>
              </a:rPr>
              <a:t>community-oriented</a:t>
            </a:r>
            <a:r>
              <a:rPr lang="en-US" sz="2400" dirty="0"/>
              <a:t> atmosphere</a:t>
            </a:r>
          </a:p>
          <a:p>
            <a:r>
              <a:rPr lang="en-US" sz="2400" dirty="0"/>
              <a:t>Students </a:t>
            </a:r>
            <a:r>
              <a:rPr lang="en-US" sz="2400" b="1" dirty="0">
                <a:solidFill>
                  <a:srgbClr val="FC2658"/>
                </a:solidFill>
              </a:rPr>
              <a:t>vote</a:t>
            </a:r>
            <a:r>
              <a:rPr lang="en-US" sz="2400" dirty="0"/>
              <a:t> for their </a:t>
            </a:r>
            <a:r>
              <a:rPr lang="en-US" sz="2400" b="1" dirty="0">
                <a:solidFill>
                  <a:srgbClr val="FC2658"/>
                </a:solidFill>
              </a:rPr>
              <a:t>favorite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C2658"/>
                </a:solidFill>
              </a:rPr>
              <a:t>songs</a:t>
            </a:r>
          </a:p>
          <a:p>
            <a:r>
              <a:rPr lang="en-US" sz="2400" dirty="0"/>
              <a:t>Adds a </a:t>
            </a:r>
            <a:r>
              <a:rPr lang="en-US" sz="2400" b="1" dirty="0">
                <a:solidFill>
                  <a:srgbClr val="FC2658"/>
                </a:solidFill>
              </a:rPr>
              <a:t>fun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C2658"/>
                </a:solidFill>
              </a:rPr>
              <a:t>interactive</a:t>
            </a:r>
            <a:r>
              <a:rPr lang="en-US" sz="2400" dirty="0"/>
              <a:t> element to </a:t>
            </a:r>
            <a:r>
              <a:rPr lang="en-US" sz="2400" b="1" dirty="0">
                <a:solidFill>
                  <a:srgbClr val="FC2658"/>
                </a:solidFill>
              </a:rPr>
              <a:t>everyday</a:t>
            </a:r>
            <a:r>
              <a:rPr lang="en-US" sz="2400" dirty="0"/>
              <a:t> </a:t>
            </a:r>
            <a:r>
              <a:rPr lang="en-US" sz="2400" b="1" dirty="0"/>
              <a:t>school life</a:t>
            </a:r>
          </a:p>
          <a:p>
            <a:r>
              <a:rPr lang="en-US" sz="2400" dirty="0"/>
              <a:t>Students vote for the </a:t>
            </a:r>
            <a:r>
              <a:rPr lang="en-US" sz="2400" b="1" dirty="0">
                <a:solidFill>
                  <a:srgbClr val="FC2658"/>
                </a:solidFill>
              </a:rPr>
              <a:t>“Ringtone of the Month”</a:t>
            </a:r>
          </a:p>
          <a:p>
            <a:r>
              <a:rPr lang="en-US" sz="2400" dirty="0"/>
              <a:t>Ensures </a:t>
            </a:r>
            <a:r>
              <a:rPr lang="en-US" sz="2400" b="1" dirty="0">
                <a:solidFill>
                  <a:srgbClr val="FC2658"/>
                </a:solidFill>
              </a:rPr>
              <a:t>fresh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C2658"/>
                </a:solidFill>
              </a:rPr>
              <a:t>engaging</a:t>
            </a:r>
            <a:r>
              <a:rPr lang="en-US" sz="2400" dirty="0"/>
              <a:t> </a:t>
            </a:r>
            <a:r>
              <a:rPr lang="en-US" sz="2400" b="1" dirty="0"/>
              <a:t>auditory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C2658"/>
                </a:solidFill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8805599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A1F8-123F-64A1-1B70-5BB746E3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C6FC9-8DDD-41FE-C10E-D50552AF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019550" cy="970450"/>
          </a:xfrm>
        </p:spPr>
        <p:txBody>
          <a:bodyPr/>
          <a:lstStyle/>
          <a:p>
            <a:r>
              <a:rPr lang="en-US" dirty="0"/>
              <a:t>Target groups and benefits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0FCBE2-FD3C-48ED-988E-54BB2019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410949" cy="4292813"/>
          </a:xfrm>
        </p:spPr>
        <p:txBody>
          <a:bodyPr>
            <a:normAutofit/>
          </a:bodyPr>
          <a:lstStyle/>
          <a:p>
            <a:r>
              <a:rPr lang="en-US" sz="2800" dirty="0"/>
              <a:t>Schools:</a:t>
            </a:r>
          </a:p>
          <a:p>
            <a:pPr lvl="1"/>
            <a:r>
              <a:rPr lang="en-US" sz="2400" dirty="0"/>
              <a:t>Helps </a:t>
            </a:r>
            <a:r>
              <a:rPr lang="en-US" sz="2400" b="1" dirty="0"/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FC2658"/>
                </a:solidFill>
              </a:rPr>
              <a:t>livelier</a:t>
            </a:r>
            <a:r>
              <a:rPr lang="en-US" sz="2400" dirty="0"/>
              <a:t> and more </a:t>
            </a:r>
            <a:r>
              <a:rPr lang="en-US" sz="2400" b="1" dirty="0">
                <a:solidFill>
                  <a:srgbClr val="FC2658"/>
                </a:solidFill>
              </a:rPr>
              <a:t>cohesive</a:t>
            </a:r>
            <a:r>
              <a:rPr lang="en-US" sz="2400" dirty="0"/>
              <a:t> </a:t>
            </a:r>
            <a:r>
              <a:rPr lang="en-US" sz="2400" b="1" dirty="0"/>
              <a:t>community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C2658"/>
                </a:solidFill>
              </a:rPr>
              <a:t>atmosphere</a:t>
            </a:r>
            <a:r>
              <a:rPr lang="en-US" sz="2400" dirty="0"/>
              <a:t>.</a:t>
            </a:r>
          </a:p>
          <a:p>
            <a:r>
              <a:rPr lang="en-US" sz="2800" dirty="0"/>
              <a:t>Students:</a:t>
            </a:r>
          </a:p>
          <a:p>
            <a:pPr lvl="1"/>
            <a:r>
              <a:rPr lang="en-US" sz="2400" dirty="0"/>
              <a:t>Gives them the </a:t>
            </a:r>
            <a:r>
              <a:rPr lang="en-US" sz="2400" b="1" dirty="0">
                <a:solidFill>
                  <a:srgbClr val="FC2658"/>
                </a:solidFill>
              </a:rPr>
              <a:t>opportunity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C2658"/>
                </a:solidFill>
              </a:rPr>
              <a:t>influence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C2658"/>
                </a:solidFill>
              </a:rPr>
              <a:t>daily</a:t>
            </a:r>
            <a:r>
              <a:rPr lang="en-US" sz="2400" dirty="0"/>
              <a:t> </a:t>
            </a:r>
            <a:r>
              <a:rPr lang="en-US" sz="2400" b="1" dirty="0"/>
              <a:t>mood</a:t>
            </a:r>
            <a:r>
              <a:rPr lang="en-US" sz="2400" dirty="0"/>
              <a:t> of the school by </a:t>
            </a:r>
            <a:r>
              <a:rPr lang="en-US" sz="2400" b="1" dirty="0">
                <a:solidFill>
                  <a:srgbClr val="FC2658"/>
                </a:solidFill>
              </a:rPr>
              <a:t>voting</a:t>
            </a:r>
            <a:r>
              <a:rPr lang="en-US" sz="2400" dirty="0"/>
              <a:t> for their </a:t>
            </a:r>
            <a:r>
              <a:rPr lang="en-US" sz="2400" b="1" dirty="0">
                <a:solidFill>
                  <a:srgbClr val="FC2658"/>
                </a:solidFill>
              </a:rPr>
              <a:t>favorite</a:t>
            </a:r>
            <a:r>
              <a:rPr lang="en-US" sz="2400" dirty="0"/>
              <a:t> </a:t>
            </a:r>
            <a:r>
              <a:rPr lang="en-US" sz="2400" b="1" dirty="0"/>
              <a:t>songs</a:t>
            </a:r>
            <a:r>
              <a:rPr lang="en-US" sz="2400" dirty="0"/>
              <a:t>.</a:t>
            </a:r>
          </a:p>
          <a:p>
            <a:r>
              <a:rPr lang="en-US" sz="2800" dirty="0"/>
              <a:t>Teachers and staff:</a:t>
            </a:r>
          </a:p>
          <a:p>
            <a:pPr lvl="1"/>
            <a:r>
              <a:rPr lang="en-US" sz="2400" dirty="0"/>
              <a:t>Creates a more </a:t>
            </a:r>
            <a:r>
              <a:rPr lang="en-US" sz="2400" b="1" dirty="0">
                <a:solidFill>
                  <a:srgbClr val="FC2658"/>
                </a:solidFill>
              </a:rPr>
              <a:t>dynamic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C2658"/>
                </a:solidFill>
              </a:rPr>
              <a:t>inspiring</a:t>
            </a:r>
            <a:r>
              <a:rPr lang="en-US" sz="2400" dirty="0"/>
              <a:t> </a:t>
            </a:r>
            <a:r>
              <a:rPr lang="en-US" sz="2400" b="1" dirty="0"/>
              <a:t>environment</a:t>
            </a:r>
            <a:r>
              <a:rPr lang="en-US" sz="2400" dirty="0"/>
              <a:t> that </a:t>
            </a:r>
            <a:r>
              <a:rPr lang="en-US" sz="2400" b="1" dirty="0"/>
              <a:t>fosters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C2658"/>
                </a:solidFill>
              </a:rPr>
              <a:t>learning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C2658"/>
                </a:solidFill>
              </a:rPr>
              <a:t>social</a:t>
            </a:r>
            <a:r>
              <a:rPr lang="en-US" sz="2400" dirty="0"/>
              <a:t> </a:t>
            </a:r>
            <a:r>
              <a:rPr lang="en-US" sz="2400" b="1" dirty="0"/>
              <a:t>relationships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2334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97B55-0F5C-23D5-F091-E19EFC71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5D429-76C0-A741-D048-1A689D0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3476250" cy="970450"/>
          </a:xfrm>
        </p:spPr>
        <p:txBody>
          <a:bodyPr/>
          <a:lstStyle/>
          <a:p>
            <a:r>
              <a:rPr lang="en-US" noProof="0" dirty="0"/>
              <a:t>Competitors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22EF5F-551E-F203-D6A8-BFD6B1F24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624" y="2222287"/>
            <a:ext cx="5654961" cy="4438489"/>
          </a:xfrm>
        </p:spPr>
        <p:txBody>
          <a:bodyPr>
            <a:normAutofit/>
          </a:bodyPr>
          <a:lstStyle/>
          <a:p>
            <a:r>
              <a:rPr lang="en-US" sz="2400" b="1" noProof="0" dirty="0"/>
              <a:t>Bella-</a:t>
            </a:r>
            <a:r>
              <a:rPr lang="en-US" sz="2400" b="1" noProof="0" dirty="0" err="1"/>
              <a:t>Iskolacsengő</a:t>
            </a:r>
            <a:r>
              <a:rPr lang="en-US" sz="2400" noProof="0" dirty="0"/>
              <a:t>:</a:t>
            </a:r>
          </a:p>
          <a:p>
            <a:r>
              <a:rPr lang="en-US" sz="2400" b="1" noProof="0" dirty="0">
                <a:solidFill>
                  <a:srgbClr val="FC2658"/>
                </a:solidFill>
              </a:rPr>
              <a:t>Customizable</a:t>
            </a:r>
            <a:r>
              <a:rPr lang="en-US" sz="2400" noProof="0" dirty="0"/>
              <a:t> bell sound selection</a:t>
            </a:r>
          </a:p>
          <a:p>
            <a:r>
              <a:rPr lang="en-US" sz="2400" noProof="0" dirty="0"/>
              <a:t>Convenient </a:t>
            </a:r>
            <a:r>
              <a:rPr lang="en-US" sz="2400" b="1" noProof="0" dirty="0">
                <a:solidFill>
                  <a:srgbClr val="FC2658"/>
                </a:solidFill>
              </a:rPr>
              <a:t>ringing</a:t>
            </a:r>
            <a:r>
              <a:rPr lang="en-US" sz="2400" noProof="0" dirty="0"/>
              <a:t> schedule management </a:t>
            </a:r>
            <a:r>
              <a:rPr lang="en-US" sz="2400" b="1" noProof="0" dirty="0"/>
              <a:t>via</a:t>
            </a:r>
            <a:r>
              <a:rPr lang="en-US" sz="2400" noProof="0" dirty="0"/>
              <a:t> </a:t>
            </a:r>
            <a:r>
              <a:rPr lang="en-US" sz="2400" b="1" noProof="0" dirty="0"/>
              <a:t>app</a:t>
            </a:r>
          </a:p>
          <a:p>
            <a:r>
              <a:rPr lang="en-US" sz="2400" b="1" noProof="0" dirty="0">
                <a:solidFill>
                  <a:srgbClr val="FC2658"/>
                </a:solidFill>
              </a:rPr>
              <a:t>Personalized</a:t>
            </a:r>
            <a:r>
              <a:rPr lang="en-US" sz="2400" noProof="0" dirty="0"/>
              <a:t> ringtone choices</a:t>
            </a:r>
          </a:p>
          <a:p>
            <a:r>
              <a:rPr lang="en-US" sz="2400" noProof="0" dirty="0"/>
              <a:t>User-friendly interface for easy interaction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D6ECF6-E178-BE9E-5FB5-06C450F0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54961" cy="4438488"/>
          </a:xfrm>
        </p:spPr>
        <p:txBody>
          <a:bodyPr>
            <a:normAutofit/>
          </a:bodyPr>
          <a:lstStyle/>
          <a:p>
            <a:r>
              <a:rPr lang="en-US" sz="2400" b="1" noProof="0" dirty="0" err="1">
                <a:solidFill>
                  <a:srgbClr val="FC2658"/>
                </a:solidFill>
              </a:rPr>
              <a:t>Gipen</a:t>
            </a:r>
            <a:r>
              <a:rPr lang="en-US" sz="2400" b="1" noProof="0" dirty="0">
                <a:solidFill>
                  <a:srgbClr val="FC2658"/>
                </a:solidFill>
              </a:rPr>
              <a:t> </a:t>
            </a:r>
            <a:r>
              <a:rPr lang="en-US" sz="2400" b="1" noProof="0" dirty="0" err="1">
                <a:solidFill>
                  <a:srgbClr val="FC2658"/>
                </a:solidFill>
              </a:rPr>
              <a:t>Iskolacsengő</a:t>
            </a:r>
            <a:r>
              <a:rPr lang="en-US" sz="2400" noProof="0" dirty="0"/>
              <a:t>:</a:t>
            </a:r>
          </a:p>
          <a:p>
            <a:r>
              <a:rPr lang="en-US" sz="2400" b="1" noProof="0" dirty="0"/>
              <a:t>Modern</a:t>
            </a:r>
            <a:r>
              <a:rPr lang="en-US" sz="2400" noProof="0" dirty="0"/>
              <a:t> and </a:t>
            </a:r>
            <a:r>
              <a:rPr lang="en-US" sz="2400" b="1" noProof="0" dirty="0">
                <a:solidFill>
                  <a:srgbClr val="FC2658"/>
                </a:solidFill>
              </a:rPr>
              <a:t>minimalist</a:t>
            </a:r>
            <a:r>
              <a:rPr lang="en-US" sz="2400" noProof="0" dirty="0"/>
              <a:t> solution</a:t>
            </a:r>
          </a:p>
          <a:p>
            <a:r>
              <a:rPr lang="en-US" sz="2400" noProof="0" dirty="0"/>
              <a:t>Allows schools to choose their own bell sound</a:t>
            </a:r>
          </a:p>
          <a:p>
            <a:r>
              <a:rPr lang="en-US" sz="2400" noProof="0" dirty="0"/>
              <a:t>Provides </a:t>
            </a:r>
            <a:r>
              <a:rPr lang="en-US" sz="2400" b="1" noProof="0" dirty="0">
                <a:solidFill>
                  <a:srgbClr val="FC2658"/>
                </a:solidFill>
              </a:rPr>
              <a:t>voting</a:t>
            </a:r>
            <a:r>
              <a:rPr lang="en-US" sz="2400" noProof="0" dirty="0">
                <a:solidFill>
                  <a:srgbClr val="FC2658"/>
                </a:solidFill>
              </a:rPr>
              <a:t> </a:t>
            </a:r>
            <a:r>
              <a:rPr lang="en-US" sz="2400" b="1" noProof="0" dirty="0">
                <a:solidFill>
                  <a:srgbClr val="FC2658"/>
                </a:solidFill>
              </a:rPr>
              <a:t>opportunity</a:t>
            </a:r>
            <a:r>
              <a:rPr lang="en-US" sz="2400" noProof="0" dirty="0">
                <a:solidFill>
                  <a:srgbClr val="FC2658"/>
                </a:solidFill>
              </a:rPr>
              <a:t> </a:t>
            </a:r>
            <a:r>
              <a:rPr lang="en-US" sz="2400" noProof="0" dirty="0"/>
              <a:t>for students</a:t>
            </a:r>
          </a:p>
          <a:p>
            <a:r>
              <a:rPr lang="en-US" sz="2400" noProof="0" dirty="0"/>
              <a:t>Simple and clean interface</a:t>
            </a:r>
          </a:p>
          <a:p>
            <a:r>
              <a:rPr lang="en-US" sz="2400" noProof="0" dirty="0"/>
              <a:t>Quick and </a:t>
            </a:r>
            <a:r>
              <a:rPr lang="en-US" sz="2400" b="1" noProof="0" dirty="0">
                <a:solidFill>
                  <a:srgbClr val="FC2658"/>
                </a:solidFill>
              </a:rPr>
              <a:t>efficient</a:t>
            </a:r>
            <a:r>
              <a:rPr lang="en-US" sz="2400" noProof="0" dirty="0"/>
              <a:t> use for students and school staff</a:t>
            </a:r>
          </a:p>
        </p:txBody>
      </p:sp>
    </p:spTree>
    <p:extLst>
      <p:ext uri="{BB962C8B-B14F-4D97-AF65-F5344CB8AC3E}">
        <p14:creationId xmlns:p14="http://schemas.microsoft.com/office/powerpoint/2010/main" val="3676944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68006-9B5F-97F3-95C1-9C34CD2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159CE-78A0-12BF-D762-6F09775F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7067175" cy="970450"/>
          </a:xfrm>
        </p:spPr>
        <p:txBody>
          <a:bodyPr/>
          <a:lstStyle/>
          <a:p>
            <a:r>
              <a:rPr lang="en-US" noProof="0" dirty="0"/>
              <a:t>M</a:t>
            </a:r>
            <a:r>
              <a:rPr lang="hu-HU" noProof="0" dirty="0" err="1"/>
              <a:t>áté</a:t>
            </a:r>
            <a:r>
              <a:rPr lang="hu-HU" noProof="0" dirty="0"/>
              <a:t> Barna</a:t>
            </a:r>
            <a:r>
              <a:rPr lang="en-US" noProof="0" dirty="0"/>
              <a:t>’s Contributions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9DBA96-6BE3-349B-EB71-9A84E267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624" y="2222287"/>
            <a:ext cx="5654961" cy="4438489"/>
          </a:xfrm>
        </p:spPr>
        <p:txBody>
          <a:bodyPr>
            <a:normAutofit lnSpcReduction="10000"/>
          </a:bodyPr>
          <a:lstStyle/>
          <a:p>
            <a:r>
              <a:rPr lang="en-US" sz="2000" b="1" noProof="0" dirty="0"/>
              <a:t>Frontend Development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b="1" noProof="0" dirty="0">
                <a:solidFill>
                  <a:srgbClr val="FC2658"/>
                </a:solidFill>
              </a:rPr>
              <a:t>Integrated</a:t>
            </a:r>
            <a:r>
              <a:rPr lang="en-US" sz="1800" noProof="0" dirty="0"/>
              <a:t> a </a:t>
            </a:r>
            <a:r>
              <a:rPr lang="en-US" sz="1800" b="1" noProof="0" dirty="0">
                <a:solidFill>
                  <a:srgbClr val="FC2658"/>
                </a:solidFill>
              </a:rPr>
              <a:t>YouTube</a:t>
            </a:r>
            <a:r>
              <a:rPr lang="en-US" sz="1800" noProof="0" dirty="0"/>
              <a:t> embed to the snipper</a:t>
            </a:r>
          </a:p>
          <a:p>
            <a:pPr lvl="1"/>
            <a:r>
              <a:rPr lang="en-US" sz="1800" b="1" noProof="0" dirty="0">
                <a:solidFill>
                  <a:srgbClr val="FC2658"/>
                </a:solidFill>
              </a:rPr>
              <a:t>Login</a:t>
            </a:r>
            <a:r>
              <a:rPr lang="en-US" sz="1800" noProof="0" dirty="0"/>
              <a:t> and </a:t>
            </a:r>
            <a:r>
              <a:rPr lang="en-US" sz="1800" b="1" noProof="0" dirty="0">
                <a:solidFill>
                  <a:srgbClr val="FC2658"/>
                </a:solidFill>
              </a:rPr>
              <a:t>register </a:t>
            </a:r>
            <a:r>
              <a:rPr lang="en-US" sz="1800" noProof="0" dirty="0"/>
              <a:t>pages</a:t>
            </a:r>
          </a:p>
          <a:p>
            <a:pPr lvl="1"/>
            <a:r>
              <a:rPr lang="en-US" sz="1800" noProof="0" dirty="0"/>
              <a:t>Tests for login, register, tv and the snipper page</a:t>
            </a:r>
          </a:p>
          <a:p>
            <a:pPr lvl="1"/>
            <a:r>
              <a:rPr lang="en-US" sz="1800" noProof="0" dirty="0"/>
              <a:t>Layouts for authentication pages</a:t>
            </a:r>
          </a:p>
          <a:p>
            <a:r>
              <a:rPr lang="en-US" sz="2000" b="1" noProof="0" dirty="0"/>
              <a:t>Project Documentation</a:t>
            </a:r>
            <a:r>
              <a:rPr lang="en-US" sz="2000" noProof="0" dirty="0"/>
              <a:t>:</a:t>
            </a:r>
          </a:p>
          <a:p>
            <a:pPr lvl="1"/>
            <a:r>
              <a:rPr lang="en-US" sz="1800" noProof="0" dirty="0"/>
              <a:t>Documentation introduction</a:t>
            </a:r>
          </a:p>
          <a:p>
            <a:pPr lvl="1"/>
            <a:r>
              <a:rPr lang="en-US" sz="1800" b="1" noProof="0" dirty="0">
                <a:solidFill>
                  <a:srgbClr val="FC2658"/>
                </a:solidFill>
              </a:rPr>
              <a:t>User documentation</a:t>
            </a:r>
          </a:p>
          <a:p>
            <a:pPr lvl="1"/>
            <a:r>
              <a:rPr lang="en-US" sz="1800" noProof="0" dirty="0"/>
              <a:t>Installation steps</a:t>
            </a:r>
          </a:p>
          <a:p>
            <a:pPr lvl="1"/>
            <a:r>
              <a:rPr lang="en-US" sz="1800" noProof="0" dirty="0"/>
              <a:t>Administration guide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CE05CA-FED0-1D6D-A7D2-E645D5E1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54961" cy="4438488"/>
          </a:xfrm>
        </p:spPr>
        <p:txBody>
          <a:bodyPr>
            <a:normAutofit lnSpcReduction="10000"/>
          </a:bodyPr>
          <a:lstStyle/>
          <a:p>
            <a:r>
              <a:rPr lang="en-US" sz="2400" b="1" noProof="0" dirty="0"/>
              <a:t>Backend Development</a:t>
            </a:r>
            <a:r>
              <a:rPr lang="en-US" sz="2400" noProof="0" dirty="0"/>
              <a:t>:</a:t>
            </a:r>
          </a:p>
          <a:p>
            <a:pPr lvl="1"/>
            <a:r>
              <a:rPr lang="en-US" sz="2000" noProof="0" dirty="0"/>
              <a:t>Writing logic for </a:t>
            </a:r>
            <a:r>
              <a:rPr lang="en-US" sz="2000" b="1" noProof="0" dirty="0">
                <a:solidFill>
                  <a:srgbClr val="FC2658"/>
                </a:solidFill>
              </a:rPr>
              <a:t>YouTube parsing</a:t>
            </a:r>
          </a:p>
          <a:p>
            <a:pPr lvl="1"/>
            <a:r>
              <a:rPr lang="en-US" sz="2000" noProof="0" dirty="0"/>
              <a:t>Writing </a:t>
            </a:r>
            <a:r>
              <a:rPr lang="en-US" sz="2000" b="1" noProof="0" dirty="0">
                <a:solidFill>
                  <a:srgbClr val="FC2658"/>
                </a:solidFill>
              </a:rPr>
              <a:t>REST</a:t>
            </a:r>
            <a:r>
              <a:rPr lang="en-US" sz="2000" noProof="0" dirty="0"/>
              <a:t> </a:t>
            </a:r>
            <a:r>
              <a:rPr lang="en-US" sz="2000" b="1" noProof="0" dirty="0"/>
              <a:t>endpoints</a:t>
            </a:r>
          </a:p>
          <a:p>
            <a:pPr lvl="1"/>
            <a:r>
              <a:rPr lang="en-US" sz="2000" b="1" noProof="0" dirty="0">
                <a:solidFill>
                  <a:srgbClr val="FC2658"/>
                </a:solidFill>
              </a:rPr>
              <a:t>Voting</a:t>
            </a:r>
            <a:r>
              <a:rPr lang="en-US" sz="2000" noProof="0" dirty="0"/>
              <a:t> </a:t>
            </a:r>
            <a:r>
              <a:rPr lang="en-US" sz="2000" b="1" noProof="0" dirty="0"/>
              <a:t>service</a:t>
            </a:r>
            <a:r>
              <a:rPr lang="en-US" sz="2000" noProof="0" dirty="0"/>
              <a:t>, </a:t>
            </a:r>
            <a:r>
              <a:rPr lang="en-US" sz="2000" b="1" noProof="0" dirty="0"/>
              <a:t>module</a:t>
            </a:r>
            <a:r>
              <a:rPr lang="en-US" sz="2000" noProof="0" dirty="0"/>
              <a:t> and </a:t>
            </a:r>
            <a:r>
              <a:rPr lang="en-US" sz="2000" b="1" noProof="0" dirty="0"/>
              <a:t>controller</a:t>
            </a:r>
          </a:p>
          <a:p>
            <a:pPr lvl="1"/>
            <a:r>
              <a:rPr lang="en-US" sz="2000" b="1" noProof="0" dirty="0"/>
              <a:t>Tests</a:t>
            </a:r>
            <a:r>
              <a:rPr lang="en-US" sz="2000" noProof="0" dirty="0"/>
              <a:t> for </a:t>
            </a:r>
            <a:r>
              <a:rPr lang="en-US" sz="2000" b="1" noProof="0" dirty="0">
                <a:solidFill>
                  <a:srgbClr val="FC2658"/>
                </a:solidFill>
              </a:rPr>
              <a:t>modules</a:t>
            </a:r>
          </a:p>
          <a:p>
            <a:pPr lvl="1"/>
            <a:r>
              <a:rPr lang="en-US" sz="2000" b="1" noProof="0" dirty="0">
                <a:solidFill>
                  <a:srgbClr val="FC2658"/>
                </a:solidFill>
              </a:rPr>
              <a:t>Gant diagram</a:t>
            </a:r>
          </a:p>
          <a:p>
            <a:pPr lvl="1"/>
            <a:r>
              <a:rPr lang="en-US" sz="2000" noProof="0" dirty="0"/>
              <a:t>Continuous integration (and some deployment for testing)</a:t>
            </a:r>
          </a:p>
          <a:p>
            <a:pPr lvl="1"/>
            <a:r>
              <a:rPr lang="en-US" sz="2000" b="1" noProof="0" dirty="0">
                <a:solidFill>
                  <a:srgbClr val="FC2658"/>
                </a:solidFill>
              </a:rPr>
              <a:t>Setup scripts </a:t>
            </a:r>
            <a:r>
              <a:rPr lang="en-US" sz="2000" noProof="0" dirty="0"/>
              <a:t>for deployment on </a:t>
            </a:r>
            <a:r>
              <a:rPr lang="en-US" sz="2000" b="1" noProof="0" dirty="0">
                <a:solidFill>
                  <a:srgbClr val="FC2658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447433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Pollák Csengő">
      <a:dk1>
        <a:srgbClr val="000000"/>
      </a:dk1>
      <a:lt1>
        <a:srgbClr val="FFFFFF"/>
      </a:lt1>
      <a:dk2>
        <a:srgbClr val="141E30"/>
      </a:dk2>
      <a:lt2>
        <a:srgbClr val="525F72"/>
      </a:lt2>
      <a:accent1>
        <a:srgbClr val="FC2658"/>
      </a:accent1>
      <a:accent2>
        <a:srgbClr val="00C6BB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278</TotalTime>
  <Words>985</Words>
  <Application>Microsoft Office PowerPoint</Application>
  <PresentationFormat>Szélesvásznú</PresentationFormat>
  <Paragraphs>173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Aptos</vt:lpstr>
      <vt:lpstr>Century Gothic</vt:lpstr>
      <vt:lpstr>Wingdings 2</vt:lpstr>
      <vt:lpstr>Jegyezhető</vt:lpstr>
      <vt:lpstr>Pollák Csengő</vt:lpstr>
      <vt:lpstr>Project Concept &amp; Inspiration</vt:lpstr>
      <vt:lpstr>Purpose of the Software</vt:lpstr>
      <vt:lpstr>Patrik Jani’s Contributions</vt:lpstr>
      <vt:lpstr>Patrik Jani’s Highlighted Algorithm</vt:lpstr>
      <vt:lpstr>Who is it for and why?</vt:lpstr>
      <vt:lpstr>Target groups and benefits</vt:lpstr>
      <vt:lpstr>Competitors</vt:lpstr>
      <vt:lpstr>Máté Barna’s Contributions</vt:lpstr>
      <vt:lpstr>Máté Barna’s Highlighted Algorithm</vt:lpstr>
      <vt:lpstr>Core Technologies</vt:lpstr>
      <vt:lpstr>Development environment</vt:lpstr>
      <vt:lpstr>Unit and E2E Testing</vt:lpstr>
      <vt:lpstr>Gyula Tamáskovits' Contributions</vt:lpstr>
      <vt:lpstr>Gyula Tamáskovits' Highlighted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Akos TGy</dc:creator>
  <cp:lastModifiedBy>Akos TGy</cp:lastModifiedBy>
  <cp:revision>32</cp:revision>
  <dcterms:created xsi:type="dcterms:W3CDTF">2025-03-30T12:13:36Z</dcterms:created>
  <dcterms:modified xsi:type="dcterms:W3CDTF">2025-04-09T07:25:51Z</dcterms:modified>
</cp:coreProperties>
</file>