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261" r:id="rId3"/>
    <p:sldId id="263" r:id="rId4"/>
    <p:sldId id="264" r:id="rId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EAE62-F8B8-41A3-B9D6-C96C14F577FF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B3AC-7590-45C4-80BD-AFB46D89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05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1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41E3-5012-4F74-B850-AAB2AABBE1D4}" type="datetimeFigureOut">
              <a:rPr lang="en-US" smtClean="0"/>
              <a:t>23-Oct-19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96A4-2C5D-4CD0-8431-31C40DED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F03DA-920E-4AC2-96A4-51692B1D1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42" y="473639"/>
            <a:ext cx="2882515" cy="9443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B8F7D6-7D9B-4C7D-810D-AB3660995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5">
                    <a:lumMod val="75000"/>
                  </a:schemeClr>
                </a:solidFill>
              </a:rPr>
              <a:t>Hydrone</a:t>
            </a:r>
            <a:r>
              <a:rPr lang="en-US" sz="4000" b="1" dirty="0"/>
              <a:t>: Innovative drone technology for lake conservation management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2E9FDF7-5BD6-4C48-B892-84436C131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687"/>
            <a:ext cx="9144000" cy="1655762"/>
          </a:xfrm>
        </p:spPr>
        <p:txBody>
          <a:bodyPr/>
          <a:lstStyle/>
          <a:p>
            <a:r>
              <a:rPr lang="en-US" dirty="0"/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242218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lake aerial vie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18357" r="6805"/>
          <a:stretch/>
        </p:blipFill>
        <p:spPr bwMode="auto">
          <a:xfrm>
            <a:off x="1434528" y="931368"/>
            <a:ext cx="6667500" cy="362155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ji matrice 6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7460" r="923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2" r="10333"/>
          <a:stretch/>
        </p:blipFill>
        <p:spPr bwMode="auto">
          <a:xfrm rot="20052800" flipH="1">
            <a:off x="115458" y="380794"/>
            <a:ext cx="3302921" cy="22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3266098" y="1736253"/>
            <a:ext cx="484094" cy="470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</a:t>
            </a:r>
            <a:endParaRPr lang="en-MY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39971" y="1549808"/>
            <a:ext cx="484094" cy="470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2</a:t>
            </a:r>
            <a:endParaRPr lang="en-MY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3875" y="3754894"/>
            <a:ext cx="484094" cy="4706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3</a:t>
            </a:r>
            <a:endParaRPr lang="en-MY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74" y="4798831"/>
            <a:ext cx="2552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Clean, Safe, Healthy &amp; Productive Lake Monitoring for Sustainable Development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51530" y="4770831"/>
            <a:ext cx="3976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drone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On-board Water Quality Sensor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Monitoring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27284" y="4798831"/>
            <a:ext cx="4084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of sampling mechanism for novel drone attachment for UM </a:t>
            </a:r>
            <a:r>
              <a:rPr lang="en-US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Tasik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Varsity conservation Management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606856" y="-232485"/>
            <a:ext cx="1893497" cy="1782293"/>
            <a:chOff x="12981744" y="382168"/>
            <a:chExt cx="2857500" cy="28575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1744" y="382168"/>
              <a:ext cx="2857500" cy="28575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3334722" y="1563827"/>
              <a:ext cx="1940144" cy="925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1">
                      <a:lumMod val="50000"/>
                    </a:schemeClr>
                  </a:solidFill>
                </a:rPr>
                <a:t>Transmit water quality data to backend</a:t>
              </a:r>
              <a:endParaRPr lang="en-MY" sz="105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7" y="1179848"/>
            <a:ext cx="3343868" cy="18715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96CF59-FF7A-4C9E-9C13-813DDF047CDC}"/>
              </a:ext>
            </a:extLst>
          </p:cNvPr>
          <p:cNvSpPr txBox="1"/>
          <p:nvPr/>
        </p:nvSpPr>
        <p:spPr>
          <a:xfrm>
            <a:off x="3675912" y="1785131"/>
            <a:ext cx="1522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Hydrone</a:t>
            </a:r>
          </a:p>
          <a:p>
            <a:pPr algn="ctr"/>
            <a:r>
              <a:rPr lang="en-US" sz="1600" b="1" dirty="0">
                <a:solidFill>
                  <a:srgbClr val="FFFF00"/>
                </a:solidFill>
              </a:rPr>
              <a:t>Lake Sampling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DD02EC-EA57-4CAE-8F31-D19957129DBB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3750192" y="1785132"/>
            <a:ext cx="2289779" cy="186445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41E752-2BCC-4AE1-AB56-7B4052A9BF6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495922" y="2020455"/>
            <a:ext cx="786096" cy="1734439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AD906-682F-4738-9E02-A4666BF3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997" y="3394642"/>
            <a:ext cx="1278261" cy="1936759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55E23-A7E8-4E49-B117-A75F1EE03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704" y="3007110"/>
            <a:ext cx="1975428" cy="1422309"/>
          </a:xfrm>
          <a:prstGeom prst="rect">
            <a:avLst/>
          </a:prstGeom>
        </p:spPr>
      </p:pic>
      <p:pic>
        <p:nvPicPr>
          <p:cNvPr id="1028" name="Picture 4" descr="Image result for ESP32 Devkitc">
            <a:extLst>
              <a:ext uri="{FF2B5EF4-FFF2-40B4-BE49-F238E27FC236}">
                <a16:creationId xmlns:a16="http://schemas.microsoft.com/office/drawing/2014/main" id="{5C7A624E-C31E-40FB-8F1A-403AB2F5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403" y="4980776"/>
            <a:ext cx="1204324" cy="8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0A3D0A-B00B-427C-B83D-98AAFCA2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549" y="3718265"/>
            <a:ext cx="1362374" cy="1676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534CA-C8FD-4103-90EA-969180B92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886285" y="988686"/>
            <a:ext cx="2026839" cy="461105"/>
          </a:xfrm>
          <a:prstGeom prst="rect">
            <a:avLst/>
          </a:prstGeom>
        </p:spPr>
      </p:pic>
      <p:pic>
        <p:nvPicPr>
          <p:cNvPr id="1026" name="Picture 2" descr="Image result for dfrobot dissolved oxygen sensor">
            <a:extLst>
              <a:ext uri="{FF2B5EF4-FFF2-40B4-BE49-F238E27FC236}">
                <a16:creationId xmlns:a16="http://schemas.microsoft.com/office/drawing/2014/main" id="{927BE65A-8F20-4D59-B44B-F20ECA2E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209" y="604523"/>
            <a:ext cx="1740598" cy="222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8DD91-846B-4C66-B25E-72071EC868BE}"/>
              </a:ext>
            </a:extLst>
          </p:cNvPr>
          <p:cNvSpPr txBox="1"/>
          <p:nvPr/>
        </p:nvSpPr>
        <p:spPr>
          <a:xfrm>
            <a:off x="1361872" y="3180647"/>
            <a:ext cx="174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Dissolved Oxygen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4929D-3591-4284-9087-1D6595DFF2C3}"/>
              </a:ext>
            </a:extLst>
          </p:cNvPr>
          <p:cNvSpPr txBox="1"/>
          <p:nvPr/>
        </p:nvSpPr>
        <p:spPr>
          <a:xfrm>
            <a:off x="10642060" y="1361872"/>
            <a:ext cx="122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EAF32-8FFD-410F-BEFE-9D9054ECD9D9}"/>
              </a:ext>
            </a:extLst>
          </p:cNvPr>
          <p:cNvSpPr txBox="1"/>
          <p:nvPr/>
        </p:nvSpPr>
        <p:spPr>
          <a:xfrm>
            <a:off x="8015045" y="5408320"/>
            <a:ext cx="149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Turbidity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61BA9-9F4E-4A17-959E-D3409A44FF1E}"/>
              </a:ext>
            </a:extLst>
          </p:cNvPr>
          <p:cNvSpPr txBox="1"/>
          <p:nvPr/>
        </p:nvSpPr>
        <p:spPr>
          <a:xfrm>
            <a:off x="10190997" y="5622587"/>
            <a:ext cx="149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4CFD5-77BC-4087-B1F5-27B5F34140A2}"/>
              </a:ext>
            </a:extLst>
          </p:cNvPr>
          <p:cNvSpPr txBox="1"/>
          <p:nvPr/>
        </p:nvSpPr>
        <p:spPr>
          <a:xfrm>
            <a:off x="4914925" y="2614514"/>
            <a:ext cx="1975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Portable Device with Display for offline monitoring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3780B-3A1A-49D9-BFC9-432E4145E318}"/>
              </a:ext>
            </a:extLst>
          </p:cNvPr>
          <p:cNvSpPr txBox="1"/>
          <p:nvPr/>
        </p:nvSpPr>
        <p:spPr>
          <a:xfrm>
            <a:off x="4856455" y="4513130"/>
            <a:ext cx="1539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WiFi</a:t>
            </a:r>
            <a:r>
              <a:rPr lang="en-US" sz="1050" dirty="0"/>
              <a:t> enabled MCU for Online connectivity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735A2-6C8D-4566-9F6F-512A6DE5DF3C}"/>
              </a:ext>
            </a:extLst>
          </p:cNvPr>
          <p:cNvSpPr txBox="1"/>
          <p:nvPr/>
        </p:nvSpPr>
        <p:spPr>
          <a:xfrm>
            <a:off x="5168513" y="40651"/>
            <a:ext cx="2548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Water Quality Measurement Device</a:t>
            </a:r>
          </a:p>
        </p:txBody>
      </p:sp>
    </p:spTree>
    <p:extLst>
      <p:ext uri="{BB962C8B-B14F-4D97-AF65-F5344CB8AC3E}">
        <p14:creationId xmlns:p14="http://schemas.microsoft.com/office/powerpoint/2010/main" val="33883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FCB4B-9F35-4A63-A9EB-A5CA01B804EA}"/>
              </a:ext>
            </a:extLst>
          </p:cNvPr>
          <p:cNvSpPr txBox="1"/>
          <p:nvPr/>
        </p:nvSpPr>
        <p:spPr>
          <a:xfrm>
            <a:off x="764849" y="1798445"/>
            <a:ext cx="10178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improve lake sampling, we propose the our drone called the </a:t>
            </a:r>
            <a:r>
              <a:rPr lang="en-US" dirty="0" err="1"/>
              <a:t>Hydrone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drone will fly semi-autonomously and land on the body of water</a:t>
            </a:r>
          </a:p>
          <a:p>
            <a:r>
              <a:rPr lang="en-US" dirty="0"/>
              <a:t>It will conduct real time water sampling and the data will be available for analysis on the backend</a:t>
            </a:r>
          </a:p>
          <a:p>
            <a:endParaRPr lang="en-US" dirty="0"/>
          </a:p>
          <a:p>
            <a:r>
              <a:rPr lang="en-US" dirty="0"/>
              <a:t>To eliminate the dependency on connectivity, the water sampler can store data offline and the on board LCD can display the measured parameters</a:t>
            </a:r>
          </a:p>
          <a:p>
            <a:endParaRPr lang="en-US" dirty="0"/>
          </a:p>
          <a:p>
            <a:r>
              <a:rPr lang="en-US" dirty="0"/>
              <a:t>Analytics will be performed on the data collected and will data visualization techniques will be used to communicate the information effectively to the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3187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Hydrone: Innovative drone technology for lake conservation management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Hydrone: Innovative drone technology for lake conservation management</dc:title>
  <dc:creator>Pollock Kumar</dc:creator>
  <cp:lastModifiedBy>Pollock Kumar</cp:lastModifiedBy>
  <cp:revision>4</cp:revision>
  <dcterms:created xsi:type="dcterms:W3CDTF">2019-10-23T07:44:11Z</dcterms:created>
  <dcterms:modified xsi:type="dcterms:W3CDTF">2019-10-23T08:07:54Z</dcterms:modified>
</cp:coreProperties>
</file>