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21599525" cy="9144000"/>
  <p:notesSz cx="6858000" cy="9144000"/>
  <p:defaultTextStyle>
    <a:defPPr>
      <a:defRPr lang="en-US"/>
    </a:defPPr>
    <a:lvl1pPr marL="0" algn="l" defTabSz="1536192" rtl="0" eaLnBrk="1" latinLnBrk="0" hangingPunct="1">
      <a:defRPr sz="3024" kern="1200">
        <a:solidFill>
          <a:schemeClr val="tx1"/>
        </a:solidFill>
        <a:latin typeface="+mn-lt"/>
        <a:ea typeface="+mn-ea"/>
        <a:cs typeface="+mn-cs"/>
      </a:defRPr>
    </a:lvl1pPr>
    <a:lvl2pPr marL="768096" algn="l" defTabSz="1536192" rtl="0" eaLnBrk="1" latinLnBrk="0" hangingPunct="1">
      <a:defRPr sz="3024" kern="1200">
        <a:solidFill>
          <a:schemeClr val="tx1"/>
        </a:solidFill>
        <a:latin typeface="+mn-lt"/>
        <a:ea typeface="+mn-ea"/>
        <a:cs typeface="+mn-cs"/>
      </a:defRPr>
    </a:lvl2pPr>
    <a:lvl3pPr marL="1536192" algn="l" defTabSz="1536192" rtl="0" eaLnBrk="1" latinLnBrk="0" hangingPunct="1">
      <a:defRPr sz="3024" kern="1200">
        <a:solidFill>
          <a:schemeClr val="tx1"/>
        </a:solidFill>
        <a:latin typeface="+mn-lt"/>
        <a:ea typeface="+mn-ea"/>
        <a:cs typeface="+mn-cs"/>
      </a:defRPr>
    </a:lvl3pPr>
    <a:lvl4pPr marL="2304288" algn="l" defTabSz="1536192" rtl="0" eaLnBrk="1" latinLnBrk="0" hangingPunct="1">
      <a:defRPr sz="3024" kern="1200">
        <a:solidFill>
          <a:schemeClr val="tx1"/>
        </a:solidFill>
        <a:latin typeface="+mn-lt"/>
        <a:ea typeface="+mn-ea"/>
        <a:cs typeface="+mn-cs"/>
      </a:defRPr>
    </a:lvl4pPr>
    <a:lvl5pPr marL="3072384" algn="l" defTabSz="1536192" rtl="0" eaLnBrk="1" latinLnBrk="0" hangingPunct="1">
      <a:defRPr sz="3024" kern="1200">
        <a:solidFill>
          <a:schemeClr val="tx1"/>
        </a:solidFill>
        <a:latin typeface="+mn-lt"/>
        <a:ea typeface="+mn-ea"/>
        <a:cs typeface="+mn-cs"/>
      </a:defRPr>
    </a:lvl5pPr>
    <a:lvl6pPr marL="3840480" algn="l" defTabSz="1536192" rtl="0" eaLnBrk="1" latinLnBrk="0" hangingPunct="1">
      <a:defRPr sz="3024" kern="1200">
        <a:solidFill>
          <a:schemeClr val="tx1"/>
        </a:solidFill>
        <a:latin typeface="+mn-lt"/>
        <a:ea typeface="+mn-ea"/>
        <a:cs typeface="+mn-cs"/>
      </a:defRPr>
    </a:lvl6pPr>
    <a:lvl7pPr marL="4608576" algn="l" defTabSz="1536192" rtl="0" eaLnBrk="1" latinLnBrk="0" hangingPunct="1">
      <a:defRPr sz="3024" kern="1200">
        <a:solidFill>
          <a:schemeClr val="tx1"/>
        </a:solidFill>
        <a:latin typeface="+mn-lt"/>
        <a:ea typeface="+mn-ea"/>
        <a:cs typeface="+mn-cs"/>
      </a:defRPr>
    </a:lvl7pPr>
    <a:lvl8pPr marL="5376672" algn="l" defTabSz="1536192" rtl="0" eaLnBrk="1" latinLnBrk="0" hangingPunct="1">
      <a:defRPr sz="3024" kern="1200">
        <a:solidFill>
          <a:schemeClr val="tx1"/>
        </a:solidFill>
        <a:latin typeface="+mn-lt"/>
        <a:ea typeface="+mn-ea"/>
        <a:cs typeface="+mn-cs"/>
      </a:defRPr>
    </a:lvl8pPr>
    <a:lvl9pPr marL="6144768" algn="l" defTabSz="1536192" rtl="0" eaLnBrk="1" latinLnBrk="0" hangingPunct="1">
      <a:defRPr sz="302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9999"/>
    <a:srgbClr val="FF9933"/>
    <a:srgbClr val="DDDDDD"/>
    <a:srgbClr val="CCCC00"/>
    <a:srgbClr val="00FF99"/>
    <a:srgbClr val="3BCCFF"/>
    <a:srgbClr val="75DBFF"/>
    <a:srgbClr val="544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94" autoAdjust="0"/>
    <p:restoredTop sz="94660"/>
  </p:normalViewPr>
  <p:slideViewPr>
    <p:cSldViewPr snapToGrid="0">
      <p:cViewPr varScale="1">
        <p:scale>
          <a:sx n="49" d="100"/>
          <a:sy n="49" d="100"/>
        </p:scale>
        <p:origin x="9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681077-25DF-41A5-AAEF-8586D5B71DC8}" type="doc">
      <dgm:prSet loTypeId="urn:microsoft.com/office/officeart/2008/layout/VerticalCurvedList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MY"/>
        </a:p>
      </dgm:t>
    </dgm:pt>
    <dgm:pt modelId="{8595B522-78BC-4CC3-8117-E5ADA6AF6FCC}">
      <dgm:prSet phldrT="[Text]"/>
      <dgm:spPr>
        <a:solidFill>
          <a:srgbClr val="FFFF99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Big Data</a:t>
          </a:r>
          <a:endParaRPr lang="en-MY" dirty="0">
            <a:solidFill>
              <a:schemeClr val="tx1"/>
            </a:solidFill>
          </a:endParaRPr>
        </a:p>
      </dgm:t>
    </dgm:pt>
    <dgm:pt modelId="{20548D8D-0C37-4200-A00F-7BA13735FA34}" type="parTrans" cxnId="{85E8078C-0D08-4CE0-B5D5-BCC9492CE1D3}">
      <dgm:prSet/>
      <dgm:spPr/>
      <dgm:t>
        <a:bodyPr/>
        <a:lstStyle/>
        <a:p>
          <a:endParaRPr lang="en-MY"/>
        </a:p>
      </dgm:t>
    </dgm:pt>
    <dgm:pt modelId="{7A35FC8D-6097-48D1-8387-39B225D2540A}" type="sibTrans" cxnId="{85E8078C-0D08-4CE0-B5D5-BCC9492CE1D3}">
      <dgm:prSet/>
      <dgm:spPr/>
      <dgm:t>
        <a:bodyPr/>
        <a:lstStyle/>
        <a:p>
          <a:endParaRPr lang="en-MY"/>
        </a:p>
      </dgm:t>
    </dgm:pt>
    <dgm:pt modelId="{63F7B115-E1DD-4BBF-A4A9-D53D7DDEA98E}">
      <dgm:prSet phldrT="[Text]"/>
      <dgm:spPr>
        <a:solidFill>
          <a:srgbClr val="FF9933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Internet of Things</a:t>
          </a:r>
          <a:endParaRPr lang="en-MY" dirty="0">
            <a:solidFill>
              <a:schemeClr val="tx1"/>
            </a:solidFill>
          </a:endParaRPr>
        </a:p>
      </dgm:t>
    </dgm:pt>
    <dgm:pt modelId="{BE5EEAEA-CCEA-4D7D-AD53-9BF2313DA70E}" type="parTrans" cxnId="{13A9AE33-F245-4855-A4C8-0AD284AB526D}">
      <dgm:prSet/>
      <dgm:spPr/>
      <dgm:t>
        <a:bodyPr/>
        <a:lstStyle/>
        <a:p>
          <a:endParaRPr lang="en-MY"/>
        </a:p>
      </dgm:t>
    </dgm:pt>
    <dgm:pt modelId="{365E92DB-E0C6-44F4-A9BB-BAEB9B6304D2}" type="sibTrans" cxnId="{13A9AE33-F245-4855-A4C8-0AD284AB526D}">
      <dgm:prSet/>
      <dgm:spPr/>
      <dgm:t>
        <a:bodyPr/>
        <a:lstStyle/>
        <a:p>
          <a:endParaRPr lang="en-MY"/>
        </a:p>
      </dgm:t>
    </dgm:pt>
    <dgm:pt modelId="{C766E0FF-7072-48BF-A251-FD5D59699B99}">
      <dgm:prSet phldrT="[Text]"/>
      <dgm:spPr>
        <a:solidFill>
          <a:srgbClr val="FF9999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System Integration</a:t>
          </a:r>
          <a:endParaRPr lang="en-MY" dirty="0">
            <a:solidFill>
              <a:schemeClr val="tx1"/>
            </a:solidFill>
          </a:endParaRPr>
        </a:p>
      </dgm:t>
    </dgm:pt>
    <dgm:pt modelId="{364F28C5-B855-40EB-9023-B2546392BCE7}" type="parTrans" cxnId="{35D7F9A9-290B-44DE-893B-FE337A620F1A}">
      <dgm:prSet/>
      <dgm:spPr/>
      <dgm:t>
        <a:bodyPr/>
        <a:lstStyle/>
        <a:p>
          <a:endParaRPr lang="en-MY"/>
        </a:p>
      </dgm:t>
    </dgm:pt>
    <dgm:pt modelId="{E5F588DC-E54E-480D-8E63-910AA91BF3CF}" type="sibTrans" cxnId="{35D7F9A9-290B-44DE-893B-FE337A620F1A}">
      <dgm:prSet/>
      <dgm:spPr/>
      <dgm:t>
        <a:bodyPr/>
        <a:lstStyle/>
        <a:p>
          <a:endParaRPr lang="en-MY"/>
        </a:p>
      </dgm:t>
    </dgm:pt>
    <dgm:pt modelId="{3BD580AF-7132-48DE-85E1-14471DEEB3B0}" type="pres">
      <dgm:prSet presAssocID="{F6681077-25DF-41A5-AAEF-8586D5B71DC8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MY"/>
        </a:p>
      </dgm:t>
    </dgm:pt>
    <dgm:pt modelId="{9A10B3FA-D95B-4B13-865F-BD605F14FCE4}" type="pres">
      <dgm:prSet presAssocID="{F6681077-25DF-41A5-AAEF-8586D5B71DC8}" presName="Name1" presStyleCnt="0"/>
      <dgm:spPr/>
    </dgm:pt>
    <dgm:pt modelId="{FDEDFF98-8A49-4CE6-8C5A-C3F4613C45DA}" type="pres">
      <dgm:prSet presAssocID="{F6681077-25DF-41A5-AAEF-8586D5B71DC8}" presName="cycle" presStyleCnt="0"/>
      <dgm:spPr/>
    </dgm:pt>
    <dgm:pt modelId="{F90EDFBE-E512-4430-BA73-D6054BEE5050}" type="pres">
      <dgm:prSet presAssocID="{F6681077-25DF-41A5-AAEF-8586D5B71DC8}" presName="srcNode" presStyleLbl="node1" presStyleIdx="0" presStyleCnt="3"/>
      <dgm:spPr/>
    </dgm:pt>
    <dgm:pt modelId="{EFC497E0-7D6D-45FC-BFFC-6CDD44984D71}" type="pres">
      <dgm:prSet presAssocID="{F6681077-25DF-41A5-AAEF-8586D5B71DC8}" presName="conn" presStyleLbl="parChTrans1D2" presStyleIdx="0" presStyleCnt="1"/>
      <dgm:spPr/>
      <dgm:t>
        <a:bodyPr/>
        <a:lstStyle/>
        <a:p>
          <a:endParaRPr lang="en-MY"/>
        </a:p>
      </dgm:t>
    </dgm:pt>
    <dgm:pt modelId="{B61D6495-8578-4431-8D19-C72854C5603D}" type="pres">
      <dgm:prSet presAssocID="{F6681077-25DF-41A5-AAEF-8586D5B71DC8}" presName="extraNode" presStyleLbl="node1" presStyleIdx="0" presStyleCnt="3"/>
      <dgm:spPr/>
    </dgm:pt>
    <dgm:pt modelId="{3969D98C-B4F5-4DFD-A126-D35213DA47A9}" type="pres">
      <dgm:prSet presAssocID="{F6681077-25DF-41A5-AAEF-8586D5B71DC8}" presName="dstNode" presStyleLbl="node1" presStyleIdx="0" presStyleCnt="3"/>
      <dgm:spPr/>
    </dgm:pt>
    <dgm:pt modelId="{EBD5F799-5006-439C-BA29-3B3F3EE08D12}" type="pres">
      <dgm:prSet presAssocID="{8595B522-78BC-4CC3-8117-E5ADA6AF6FCC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549954A6-42E1-49BD-9112-ACDD33A4167C}" type="pres">
      <dgm:prSet presAssocID="{8595B522-78BC-4CC3-8117-E5ADA6AF6FCC}" presName="accent_1" presStyleCnt="0"/>
      <dgm:spPr/>
    </dgm:pt>
    <dgm:pt modelId="{5C4DCA8D-1F54-4A25-8883-564C5EA755E0}" type="pres">
      <dgm:prSet presAssocID="{8595B522-78BC-4CC3-8117-E5ADA6AF6FCC}" presName="accentRepeatNode" presStyleLbl="solidFgAcc1" presStyleIdx="0" presStyleCnt="3"/>
      <dgm:spPr/>
    </dgm:pt>
    <dgm:pt modelId="{FCE1AEEC-5FD5-416F-9A3F-253ED0E78971}" type="pres">
      <dgm:prSet presAssocID="{63F7B115-E1DD-4BBF-A4A9-D53D7DDEA98E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42E85279-29B9-4293-9FBE-36A3A1C2BAD5}" type="pres">
      <dgm:prSet presAssocID="{63F7B115-E1DD-4BBF-A4A9-D53D7DDEA98E}" presName="accent_2" presStyleCnt="0"/>
      <dgm:spPr/>
    </dgm:pt>
    <dgm:pt modelId="{6095EC2F-6E2A-4E44-AA37-9BCA68056DDC}" type="pres">
      <dgm:prSet presAssocID="{63F7B115-E1DD-4BBF-A4A9-D53D7DDEA98E}" presName="accentRepeatNode" presStyleLbl="solidFgAcc1" presStyleIdx="1" presStyleCnt="3"/>
      <dgm:spPr/>
    </dgm:pt>
    <dgm:pt modelId="{3CDC4FC5-A653-4BA6-8E98-E2828E629D1E}" type="pres">
      <dgm:prSet presAssocID="{C766E0FF-7072-48BF-A251-FD5D59699B99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C999C3E7-06EF-4E0F-ADA0-C7B6AED54544}" type="pres">
      <dgm:prSet presAssocID="{C766E0FF-7072-48BF-A251-FD5D59699B99}" presName="accent_3" presStyleCnt="0"/>
      <dgm:spPr/>
    </dgm:pt>
    <dgm:pt modelId="{69E7B66B-5537-47EF-8A6B-8ACCA43DFAA1}" type="pres">
      <dgm:prSet presAssocID="{C766E0FF-7072-48BF-A251-FD5D59699B99}" presName="accentRepeatNode" presStyleLbl="solidFgAcc1" presStyleIdx="2" presStyleCnt="3"/>
      <dgm:spPr/>
    </dgm:pt>
  </dgm:ptLst>
  <dgm:cxnLst>
    <dgm:cxn modelId="{95F468B1-A413-4A49-87CA-CC36ED6018E9}" type="presOf" srcId="{C766E0FF-7072-48BF-A251-FD5D59699B99}" destId="{3CDC4FC5-A653-4BA6-8E98-E2828E629D1E}" srcOrd="0" destOrd="0" presId="urn:microsoft.com/office/officeart/2008/layout/VerticalCurvedList"/>
    <dgm:cxn modelId="{C49B459E-63D3-47CC-8EA3-2B4838093D97}" type="presOf" srcId="{8595B522-78BC-4CC3-8117-E5ADA6AF6FCC}" destId="{EBD5F799-5006-439C-BA29-3B3F3EE08D12}" srcOrd="0" destOrd="0" presId="urn:microsoft.com/office/officeart/2008/layout/VerticalCurvedList"/>
    <dgm:cxn modelId="{0525A975-24AF-4E0F-93AB-9442FE353F2F}" type="presOf" srcId="{63F7B115-E1DD-4BBF-A4A9-D53D7DDEA98E}" destId="{FCE1AEEC-5FD5-416F-9A3F-253ED0E78971}" srcOrd="0" destOrd="0" presId="urn:microsoft.com/office/officeart/2008/layout/VerticalCurvedList"/>
    <dgm:cxn modelId="{13A9AE33-F245-4855-A4C8-0AD284AB526D}" srcId="{F6681077-25DF-41A5-AAEF-8586D5B71DC8}" destId="{63F7B115-E1DD-4BBF-A4A9-D53D7DDEA98E}" srcOrd="1" destOrd="0" parTransId="{BE5EEAEA-CCEA-4D7D-AD53-9BF2313DA70E}" sibTransId="{365E92DB-E0C6-44F4-A9BB-BAEB9B6304D2}"/>
    <dgm:cxn modelId="{35D7F9A9-290B-44DE-893B-FE337A620F1A}" srcId="{F6681077-25DF-41A5-AAEF-8586D5B71DC8}" destId="{C766E0FF-7072-48BF-A251-FD5D59699B99}" srcOrd="2" destOrd="0" parTransId="{364F28C5-B855-40EB-9023-B2546392BCE7}" sibTransId="{E5F588DC-E54E-480D-8E63-910AA91BF3CF}"/>
    <dgm:cxn modelId="{85E8078C-0D08-4CE0-B5D5-BCC9492CE1D3}" srcId="{F6681077-25DF-41A5-AAEF-8586D5B71DC8}" destId="{8595B522-78BC-4CC3-8117-E5ADA6AF6FCC}" srcOrd="0" destOrd="0" parTransId="{20548D8D-0C37-4200-A00F-7BA13735FA34}" sibTransId="{7A35FC8D-6097-48D1-8387-39B225D2540A}"/>
    <dgm:cxn modelId="{34A9016A-8643-4FBE-B018-F5A44ACB26CC}" type="presOf" srcId="{7A35FC8D-6097-48D1-8387-39B225D2540A}" destId="{EFC497E0-7D6D-45FC-BFFC-6CDD44984D71}" srcOrd="0" destOrd="0" presId="urn:microsoft.com/office/officeart/2008/layout/VerticalCurvedList"/>
    <dgm:cxn modelId="{840D560E-1EBD-4866-8134-58A4A0DFA7AD}" type="presOf" srcId="{F6681077-25DF-41A5-AAEF-8586D5B71DC8}" destId="{3BD580AF-7132-48DE-85E1-14471DEEB3B0}" srcOrd="0" destOrd="0" presId="urn:microsoft.com/office/officeart/2008/layout/VerticalCurvedList"/>
    <dgm:cxn modelId="{1AE921E2-81C4-4975-94A7-1338DF2B7BB0}" type="presParOf" srcId="{3BD580AF-7132-48DE-85E1-14471DEEB3B0}" destId="{9A10B3FA-D95B-4B13-865F-BD605F14FCE4}" srcOrd="0" destOrd="0" presId="urn:microsoft.com/office/officeart/2008/layout/VerticalCurvedList"/>
    <dgm:cxn modelId="{31D3F2D4-73F6-49F2-A057-2D5ECBF7D00F}" type="presParOf" srcId="{9A10B3FA-D95B-4B13-865F-BD605F14FCE4}" destId="{FDEDFF98-8A49-4CE6-8C5A-C3F4613C45DA}" srcOrd="0" destOrd="0" presId="urn:microsoft.com/office/officeart/2008/layout/VerticalCurvedList"/>
    <dgm:cxn modelId="{63A1FAA9-28BE-4BCA-A3D0-875A41DD7326}" type="presParOf" srcId="{FDEDFF98-8A49-4CE6-8C5A-C3F4613C45DA}" destId="{F90EDFBE-E512-4430-BA73-D6054BEE5050}" srcOrd="0" destOrd="0" presId="urn:microsoft.com/office/officeart/2008/layout/VerticalCurvedList"/>
    <dgm:cxn modelId="{8A098CC9-6044-4A29-9175-434289875D84}" type="presParOf" srcId="{FDEDFF98-8A49-4CE6-8C5A-C3F4613C45DA}" destId="{EFC497E0-7D6D-45FC-BFFC-6CDD44984D71}" srcOrd="1" destOrd="0" presId="urn:microsoft.com/office/officeart/2008/layout/VerticalCurvedList"/>
    <dgm:cxn modelId="{E19CAE04-B07A-497C-AB99-73C66F5AEFA3}" type="presParOf" srcId="{FDEDFF98-8A49-4CE6-8C5A-C3F4613C45DA}" destId="{B61D6495-8578-4431-8D19-C72854C5603D}" srcOrd="2" destOrd="0" presId="urn:microsoft.com/office/officeart/2008/layout/VerticalCurvedList"/>
    <dgm:cxn modelId="{5CFB43FA-135D-46EA-95CF-340ECBA9D48E}" type="presParOf" srcId="{FDEDFF98-8A49-4CE6-8C5A-C3F4613C45DA}" destId="{3969D98C-B4F5-4DFD-A126-D35213DA47A9}" srcOrd="3" destOrd="0" presId="urn:microsoft.com/office/officeart/2008/layout/VerticalCurvedList"/>
    <dgm:cxn modelId="{28A1B036-A7F6-4A0A-B72E-2BCA217CD15A}" type="presParOf" srcId="{9A10B3FA-D95B-4B13-865F-BD605F14FCE4}" destId="{EBD5F799-5006-439C-BA29-3B3F3EE08D12}" srcOrd="1" destOrd="0" presId="urn:microsoft.com/office/officeart/2008/layout/VerticalCurvedList"/>
    <dgm:cxn modelId="{7CCD3A5A-39C9-4D5C-B851-CA08BF4F6AB4}" type="presParOf" srcId="{9A10B3FA-D95B-4B13-865F-BD605F14FCE4}" destId="{549954A6-42E1-49BD-9112-ACDD33A4167C}" srcOrd="2" destOrd="0" presId="urn:microsoft.com/office/officeart/2008/layout/VerticalCurvedList"/>
    <dgm:cxn modelId="{4D3A44D2-74D9-4D06-BADA-6C3D1A7B81D7}" type="presParOf" srcId="{549954A6-42E1-49BD-9112-ACDD33A4167C}" destId="{5C4DCA8D-1F54-4A25-8883-564C5EA755E0}" srcOrd="0" destOrd="0" presId="urn:microsoft.com/office/officeart/2008/layout/VerticalCurvedList"/>
    <dgm:cxn modelId="{FC813F24-0296-4E1E-9187-5DD5C30F1C05}" type="presParOf" srcId="{9A10B3FA-D95B-4B13-865F-BD605F14FCE4}" destId="{FCE1AEEC-5FD5-416F-9A3F-253ED0E78971}" srcOrd="3" destOrd="0" presId="urn:microsoft.com/office/officeart/2008/layout/VerticalCurvedList"/>
    <dgm:cxn modelId="{B5DF0E17-A410-436C-9F60-82B454424CE9}" type="presParOf" srcId="{9A10B3FA-D95B-4B13-865F-BD605F14FCE4}" destId="{42E85279-29B9-4293-9FBE-36A3A1C2BAD5}" srcOrd="4" destOrd="0" presId="urn:microsoft.com/office/officeart/2008/layout/VerticalCurvedList"/>
    <dgm:cxn modelId="{87EE4413-F94B-46B9-97AA-A0E83CF43536}" type="presParOf" srcId="{42E85279-29B9-4293-9FBE-36A3A1C2BAD5}" destId="{6095EC2F-6E2A-4E44-AA37-9BCA68056DDC}" srcOrd="0" destOrd="0" presId="urn:microsoft.com/office/officeart/2008/layout/VerticalCurvedList"/>
    <dgm:cxn modelId="{68E280F9-4427-4ED0-9F1B-C6EA2B529493}" type="presParOf" srcId="{9A10B3FA-D95B-4B13-865F-BD605F14FCE4}" destId="{3CDC4FC5-A653-4BA6-8E98-E2828E629D1E}" srcOrd="5" destOrd="0" presId="urn:microsoft.com/office/officeart/2008/layout/VerticalCurvedList"/>
    <dgm:cxn modelId="{6383312E-F19F-4B50-923A-E4273156004C}" type="presParOf" srcId="{9A10B3FA-D95B-4B13-865F-BD605F14FCE4}" destId="{C999C3E7-06EF-4E0F-ADA0-C7B6AED54544}" srcOrd="6" destOrd="0" presId="urn:microsoft.com/office/officeart/2008/layout/VerticalCurvedList"/>
    <dgm:cxn modelId="{30A5C2AD-3FCA-4F17-BD3C-050C62636E0D}" type="presParOf" srcId="{C999C3E7-06EF-4E0F-ADA0-C7B6AED54544}" destId="{69E7B66B-5537-47EF-8A6B-8ACCA43DFAA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681077-25DF-41A5-AAEF-8586D5B71DC8}" type="doc">
      <dgm:prSet loTypeId="urn:microsoft.com/office/officeart/2008/layout/VerticalCurvedList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MY"/>
        </a:p>
      </dgm:t>
    </dgm:pt>
    <dgm:pt modelId="{8595B522-78BC-4CC3-8117-E5ADA6AF6FCC}">
      <dgm:prSet phldrT="[Text]"/>
      <dgm:spPr>
        <a:solidFill>
          <a:srgbClr val="3BCCFF"/>
        </a:solidFill>
      </dgm:spPr>
      <dgm:t>
        <a:bodyPr/>
        <a:lstStyle/>
        <a:p>
          <a:pPr algn="l"/>
          <a:r>
            <a:rPr lang="en-US" dirty="0" smtClean="0">
              <a:solidFill>
                <a:schemeClr val="tx1"/>
              </a:solidFill>
            </a:rPr>
            <a:t>Autonomous Robots</a:t>
          </a:r>
          <a:endParaRPr lang="en-MY" dirty="0">
            <a:solidFill>
              <a:schemeClr val="tx1"/>
            </a:solidFill>
          </a:endParaRPr>
        </a:p>
      </dgm:t>
    </dgm:pt>
    <dgm:pt modelId="{20548D8D-0C37-4200-A00F-7BA13735FA34}" type="parTrans" cxnId="{85E8078C-0D08-4CE0-B5D5-BCC9492CE1D3}">
      <dgm:prSet/>
      <dgm:spPr/>
      <dgm:t>
        <a:bodyPr/>
        <a:lstStyle/>
        <a:p>
          <a:pPr algn="l"/>
          <a:endParaRPr lang="en-MY"/>
        </a:p>
      </dgm:t>
    </dgm:pt>
    <dgm:pt modelId="{7A35FC8D-6097-48D1-8387-39B225D2540A}" type="sibTrans" cxnId="{85E8078C-0D08-4CE0-B5D5-BCC9492CE1D3}">
      <dgm:prSet/>
      <dgm:spPr/>
      <dgm:t>
        <a:bodyPr/>
        <a:lstStyle/>
        <a:p>
          <a:pPr algn="l"/>
          <a:endParaRPr lang="en-MY"/>
        </a:p>
      </dgm:t>
    </dgm:pt>
    <dgm:pt modelId="{63F7B115-E1DD-4BBF-A4A9-D53D7DDEA98E}">
      <dgm:prSet phldrT="[Text]"/>
      <dgm:spPr>
        <a:solidFill>
          <a:srgbClr val="00FF99"/>
        </a:solidFill>
      </dgm:spPr>
      <dgm:t>
        <a:bodyPr/>
        <a:lstStyle/>
        <a:p>
          <a:pPr algn="l"/>
          <a:r>
            <a:rPr lang="en-US" dirty="0" smtClean="0">
              <a:solidFill>
                <a:schemeClr val="tx1"/>
              </a:solidFill>
            </a:rPr>
            <a:t>Simulation</a:t>
          </a:r>
          <a:endParaRPr lang="en-MY" dirty="0">
            <a:solidFill>
              <a:schemeClr val="tx1"/>
            </a:solidFill>
          </a:endParaRPr>
        </a:p>
      </dgm:t>
    </dgm:pt>
    <dgm:pt modelId="{BE5EEAEA-CCEA-4D7D-AD53-9BF2313DA70E}" type="parTrans" cxnId="{13A9AE33-F245-4855-A4C8-0AD284AB526D}">
      <dgm:prSet/>
      <dgm:spPr/>
      <dgm:t>
        <a:bodyPr/>
        <a:lstStyle/>
        <a:p>
          <a:pPr algn="l"/>
          <a:endParaRPr lang="en-MY"/>
        </a:p>
      </dgm:t>
    </dgm:pt>
    <dgm:pt modelId="{365E92DB-E0C6-44F4-A9BB-BAEB9B6304D2}" type="sibTrans" cxnId="{13A9AE33-F245-4855-A4C8-0AD284AB526D}">
      <dgm:prSet/>
      <dgm:spPr/>
      <dgm:t>
        <a:bodyPr/>
        <a:lstStyle/>
        <a:p>
          <a:pPr algn="l"/>
          <a:endParaRPr lang="en-MY"/>
        </a:p>
      </dgm:t>
    </dgm:pt>
    <dgm:pt modelId="{C766E0FF-7072-48BF-A251-FD5D59699B99}">
      <dgm:prSet phldrT="[Text]"/>
      <dgm:spPr>
        <a:solidFill>
          <a:srgbClr val="CCCC00"/>
        </a:solidFill>
      </dgm:spPr>
      <dgm:t>
        <a:bodyPr/>
        <a:lstStyle/>
        <a:p>
          <a:pPr algn="l"/>
          <a:r>
            <a:rPr lang="en-US" dirty="0" smtClean="0">
              <a:solidFill>
                <a:schemeClr val="tx1"/>
              </a:solidFill>
            </a:rPr>
            <a:t>Cloud Computing</a:t>
          </a:r>
          <a:endParaRPr lang="en-MY" dirty="0">
            <a:solidFill>
              <a:schemeClr val="tx1"/>
            </a:solidFill>
          </a:endParaRPr>
        </a:p>
      </dgm:t>
    </dgm:pt>
    <dgm:pt modelId="{364F28C5-B855-40EB-9023-B2546392BCE7}" type="parTrans" cxnId="{35D7F9A9-290B-44DE-893B-FE337A620F1A}">
      <dgm:prSet/>
      <dgm:spPr/>
      <dgm:t>
        <a:bodyPr/>
        <a:lstStyle/>
        <a:p>
          <a:pPr algn="l"/>
          <a:endParaRPr lang="en-MY"/>
        </a:p>
      </dgm:t>
    </dgm:pt>
    <dgm:pt modelId="{E5F588DC-E54E-480D-8E63-910AA91BF3CF}" type="sibTrans" cxnId="{35D7F9A9-290B-44DE-893B-FE337A620F1A}">
      <dgm:prSet/>
      <dgm:spPr/>
      <dgm:t>
        <a:bodyPr/>
        <a:lstStyle/>
        <a:p>
          <a:pPr algn="l"/>
          <a:endParaRPr lang="en-MY"/>
        </a:p>
      </dgm:t>
    </dgm:pt>
    <dgm:pt modelId="{3BD580AF-7132-48DE-85E1-14471DEEB3B0}" type="pres">
      <dgm:prSet presAssocID="{F6681077-25DF-41A5-AAEF-8586D5B71DC8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MY"/>
        </a:p>
      </dgm:t>
    </dgm:pt>
    <dgm:pt modelId="{9A10B3FA-D95B-4B13-865F-BD605F14FCE4}" type="pres">
      <dgm:prSet presAssocID="{F6681077-25DF-41A5-AAEF-8586D5B71DC8}" presName="Name1" presStyleCnt="0"/>
      <dgm:spPr/>
    </dgm:pt>
    <dgm:pt modelId="{FDEDFF98-8A49-4CE6-8C5A-C3F4613C45DA}" type="pres">
      <dgm:prSet presAssocID="{F6681077-25DF-41A5-AAEF-8586D5B71DC8}" presName="cycle" presStyleCnt="0"/>
      <dgm:spPr/>
    </dgm:pt>
    <dgm:pt modelId="{F90EDFBE-E512-4430-BA73-D6054BEE5050}" type="pres">
      <dgm:prSet presAssocID="{F6681077-25DF-41A5-AAEF-8586D5B71DC8}" presName="srcNode" presStyleLbl="node1" presStyleIdx="0" presStyleCnt="3"/>
      <dgm:spPr/>
    </dgm:pt>
    <dgm:pt modelId="{EFC497E0-7D6D-45FC-BFFC-6CDD44984D71}" type="pres">
      <dgm:prSet presAssocID="{F6681077-25DF-41A5-AAEF-8586D5B71DC8}" presName="conn" presStyleLbl="parChTrans1D2" presStyleIdx="0" presStyleCnt="1"/>
      <dgm:spPr/>
      <dgm:t>
        <a:bodyPr/>
        <a:lstStyle/>
        <a:p>
          <a:endParaRPr lang="en-MY"/>
        </a:p>
      </dgm:t>
    </dgm:pt>
    <dgm:pt modelId="{B61D6495-8578-4431-8D19-C72854C5603D}" type="pres">
      <dgm:prSet presAssocID="{F6681077-25DF-41A5-AAEF-8586D5B71DC8}" presName="extraNode" presStyleLbl="node1" presStyleIdx="0" presStyleCnt="3"/>
      <dgm:spPr/>
    </dgm:pt>
    <dgm:pt modelId="{3969D98C-B4F5-4DFD-A126-D35213DA47A9}" type="pres">
      <dgm:prSet presAssocID="{F6681077-25DF-41A5-AAEF-8586D5B71DC8}" presName="dstNode" presStyleLbl="node1" presStyleIdx="0" presStyleCnt="3"/>
      <dgm:spPr/>
    </dgm:pt>
    <dgm:pt modelId="{EBD5F799-5006-439C-BA29-3B3F3EE08D12}" type="pres">
      <dgm:prSet presAssocID="{8595B522-78BC-4CC3-8117-E5ADA6AF6FCC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549954A6-42E1-49BD-9112-ACDD33A4167C}" type="pres">
      <dgm:prSet presAssocID="{8595B522-78BC-4CC3-8117-E5ADA6AF6FCC}" presName="accent_1" presStyleCnt="0"/>
      <dgm:spPr/>
    </dgm:pt>
    <dgm:pt modelId="{5C4DCA8D-1F54-4A25-8883-564C5EA755E0}" type="pres">
      <dgm:prSet presAssocID="{8595B522-78BC-4CC3-8117-E5ADA6AF6FCC}" presName="accentRepeatNode" presStyleLbl="solidFgAcc1" presStyleIdx="0" presStyleCnt="3"/>
      <dgm:spPr/>
    </dgm:pt>
    <dgm:pt modelId="{FCE1AEEC-5FD5-416F-9A3F-253ED0E78971}" type="pres">
      <dgm:prSet presAssocID="{63F7B115-E1DD-4BBF-A4A9-D53D7DDEA98E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42E85279-29B9-4293-9FBE-36A3A1C2BAD5}" type="pres">
      <dgm:prSet presAssocID="{63F7B115-E1DD-4BBF-A4A9-D53D7DDEA98E}" presName="accent_2" presStyleCnt="0"/>
      <dgm:spPr/>
    </dgm:pt>
    <dgm:pt modelId="{6095EC2F-6E2A-4E44-AA37-9BCA68056DDC}" type="pres">
      <dgm:prSet presAssocID="{63F7B115-E1DD-4BBF-A4A9-D53D7DDEA98E}" presName="accentRepeatNode" presStyleLbl="solidFgAcc1" presStyleIdx="1" presStyleCnt="3"/>
      <dgm:spPr/>
    </dgm:pt>
    <dgm:pt modelId="{3CDC4FC5-A653-4BA6-8E98-E2828E629D1E}" type="pres">
      <dgm:prSet presAssocID="{C766E0FF-7072-48BF-A251-FD5D59699B99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C999C3E7-06EF-4E0F-ADA0-C7B6AED54544}" type="pres">
      <dgm:prSet presAssocID="{C766E0FF-7072-48BF-A251-FD5D59699B99}" presName="accent_3" presStyleCnt="0"/>
      <dgm:spPr/>
    </dgm:pt>
    <dgm:pt modelId="{69E7B66B-5537-47EF-8A6B-8ACCA43DFAA1}" type="pres">
      <dgm:prSet presAssocID="{C766E0FF-7072-48BF-A251-FD5D59699B99}" presName="accentRepeatNode" presStyleLbl="solidFgAcc1" presStyleIdx="2" presStyleCnt="3"/>
      <dgm:spPr/>
    </dgm:pt>
  </dgm:ptLst>
  <dgm:cxnLst>
    <dgm:cxn modelId="{A253953B-00E8-4794-99FC-6E9E46A0F88C}" type="presOf" srcId="{63F7B115-E1DD-4BBF-A4A9-D53D7DDEA98E}" destId="{FCE1AEEC-5FD5-416F-9A3F-253ED0E78971}" srcOrd="0" destOrd="0" presId="urn:microsoft.com/office/officeart/2008/layout/VerticalCurvedList"/>
    <dgm:cxn modelId="{13A9AE33-F245-4855-A4C8-0AD284AB526D}" srcId="{F6681077-25DF-41A5-AAEF-8586D5B71DC8}" destId="{63F7B115-E1DD-4BBF-A4A9-D53D7DDEA98E}" srcOrd="1" destOrd="0" parTransId="{BE5EEAEA-CCEA-4D7D-AD53-9BF2313DA70E}" sibTransId="{365E92DB-E0C6-44F4-A9BB-BAEB9B6304D2}"/>
    <dgm:cxn modelId="{719F768A-1912-47E0-BD1D-680E7E1124EE}" type="presOf" srcId="{8595B522-78BC-4CC3-8117-E5ADA6AF6FCC}" destId="{EBD5F799-5006-439C-BA29-3B3F3EE08D12}" srcOrd="0" destOrd="0" presId="urn:microsoft.com/office/officeart/2008/layout/VerticalCurvedList"/>
    <dgm:cxn modelId="{35D7F9A9-290B-44DE-893B-FE337A620F1A}" srcId="{F6681077-25DF-41A5-AAEF-8586D5B71DC8}" destId="{C766E0FF-7072-48BF-A251-FD5D59699B99}" srcOrd="2" destOrd="0" parTransId="{364F28C5-B855-40EB-9023-B2546392BCE7}" sibTransId="{E5F588DC-E54E-480D-8E63-910AA91BF3CF}"/>
    <dgm:cxn modelId="{7CCBACD3-72D6-401C-B591-64DCA51DAE82}" type="presOf" srcId="{7A35FC8D-6097-48D1-8387-39B225D2540A}" destId="{EFC497E0-7D6D-45FC-BFFC-6CDD44984D71}" srcOrd="0" destOrd="0" presId="urn:microsoft.com/office/officeart/2008/layout/VerticalCurvedList"/>
    <dgm:cxn modelId="{85E8078C-0D08-4CE0-B5D5-BCC9492CE1D3}" srcId="{F6681077-25DF-41A5-AAEF-8586D5B71DC8}" destId="{8595B522-78BC-4CC3-8117-E5ADA6AF6FCC}" srcOrd="0" destOrd="0" parTransId="{20548D8D-0C37-4200-A00F-7BA13735FA34}" sibTransId="{7A35FC8D-6097-48D1-8387-39B225D2540A}"/>
    <dgm:cxn modelId="{49000BD1-BEBA-44D5-A645-81BB5310C625}" type="presOf" srcId="{F6681077-25DF-41A5-AAEF-8586D5B71DC8}" destId="{3BD580AF-7132-48DE-85E1-14471DEEB3B0}" srcOrd="0" destOrd="0" presId="urn:microsoft.com/office/officeart/2008/layout/VerticalCurvedList"/>
    <dgm:cxn modelId="{0FFFAE5C-B7BF-405A-BBAA-4B1FCC304969}" type="presOf" srcId="{C766E0FF-7072-48BF-A251-FD5D59699B99}" destId="{3CDC4FC5-A653-4BA6-8E98-E2828E629D1E}" srcOrd="0" destOrd="0" presId="urn:microsoft.com/office/officeart/2008/layout/VerticalCurvedList"/>
    <dgm:cxn modelId="{B0EEB2F5-C633-4400-A021-D919427493ED}" type="presParOf" srcId="{3BD580AF-7132-48DE-85E1-14471DEEB3B0}" destId="{9A10B3FA-D95B-4B13-865F-BD605F14FCE4}" srcOrd="0" destOrd="0" presId="urn:microsoft.com/office/officeart/2008/layout/VerticalCurvedList"/>
    <dgm:cxn modelId="{B3605E50-7CEE-4620-855D-6BBBAC270DAC}" type="presParOf" srcId="{9A10B3FA-D95B-4B13-865F-BD605F14FCE4}" destId="{FDEDFF98-8A49-4CE6-8C5A-C3F4613C45DA}" srcOrd="0" destOrd="0" presId="urn:microsoft.com/office/officeart/2008/layout/VerticalCurvedList"/>
    <dgm:cxn modelId="{FE1774EB-5F23-4B2F-A25F-7ED7F8C569AE}" type="presParOf" srcId="{FDEDFF98-8A49-4CE6-8C5A-C3F4613C45DA}" destId="{F90EDFBE-E512-4430-BA73-D6054BEE5050}" srcOrd="0" destOrd="0" presId="urn:microsoft.com/office/officeart/2008/layout/VerticalCurvedList"/>
    <dgm:cxn modelId="{BB5D803D-912C-4862-AE10-758F9CCD01AB}" type="presParOf" srcId="{FDEDFF98-8A49-4CE6-8C5A-C3F4613C45DA}" destId="{EFC497E0-7D6D-45FC-BFFC-6CDD44984D71}" srcOrd="1" destOrd="0" presId="urn:microsoft.com/office/officeart/2008/layout/VerticalCurvedList"/>
    <dgm:cxn modelId="{8EEB2AD6-297D-48CA-BF9C-0EA4E279AA2B}" type="presParOf" srcId="{FDEDFF98-8A49-4CE6-8C5A-C3F4613C45DA}" destId="{B61D6495-8578-4431-8D19-C72854C5603D}" srcOrd="2" destOrd="0" presId="urn:microsoft.com/office/officeart/2008/layout/VerticalCurvedList"/>
    <dgm:cxn modelId="{1F6DD433-C86B-460F-85FC-BA56E4287E36}" type="presParOf" srcId="{FDEDFF98-8A49-4CE6-8C5A-C3F4613C45DA}" destId="{3969D98C-B4F5-4DFD-A126-D35213DA47A9}" srcOrd="3" destOrd="0" presId="urn:microsoft.com/office/officeart/2008/layout/VerticalCurvedList"/>
    <dgm:cxn modelId="{C860155B-9BB3-425A-A6DA-691E841F35D0}" type="presParOf" srcId="{9A10B3FA-D95B-4B13-865F-BD605F14FCE4}" destId="{EBD5F799-5006-439C-BA29-3B3F3EE08D12}" srcOrd="1" destOrd="0" presId="urn:microsoft.com/office/officeart/2008/layout/VerticalCurvedList"/>
    <dgm:cxn modelId="{C208760E-7053-4476-9EEF-ACC3F776B26A}" type="presParOf" srcId="{9A10B3FA-D95B-4B13-865F-BD605F14FCE4}" destId="{549954A6-42E1-49BD-9112-ACDD33A4167C}" srcOrd="2" destOrd="0" presId="urn:microsoft.com/office/officeart/2008/layout/VerticalCurvedList"/>
    <dgm:cxn modelId="{58726E49-0B68-4485-A88E-336A0622B3DA}" type="presParOf" srcId="{549954A6-42E1-49BD-9112-ACDD33A4167C}" destId="{5C4DCA8D-1F54-4A25-8883-564C5EA755E0}" srcOrd="0" destOrd="0" presId="urn:microsoft.com/office/officeart/2008/layout/VerticalCurvedList"/>
    <dgm:cxn modelId="{15E6C4D4-CC76-4C81-8315-6978B84EE439}" type="presParOf" srcId="{9A10B3FA-D95B-4B13-865F-BD605F14FCE4}" destId="{FCE1AEEC-5FD5-416F-9A3F-253ED0E78971}" srcOrd="3" destOrd="0" presId="urn:microsoft.com/office/officeart/2008/layout/VerticalCurvedList"/>
    <dgm:cxn modelId="{E4FAEE48-6DC9-4C3D-A7B2-A9EB305FD932}" type="presParOf" srcId="{9A10B3FA-D95B-4B13-865F-BD605F14FCE4}" destId="{42E85279-29B9-4293-9FBE-36A3A1C2BAD5}" srcOrd="4" destOrd="0" presId="urn:microsoft.com/office/officeart/2008/layout/VerticalCurvedList"/>
    <dgm:cxn modelId="{F4923F53-2D1A-41AC-A7ED-344985637FEF}" type="presParOf" srcId="{42E85279-29B9-4293-9FBE-36A3A1C2BAD5}" destId="{6095EC2F-6E2A-4E44-AA37-9BCA68056DDC}" srcOrd="0" destOrd="0" presId="urn:microsoft.com/office/officeart/2008/layout/VerticalCurvedList"/>
    <dgm:cxn modelId="{F73A18E6-B059-44BB-8950-68C02CB62E88}" type="presParOf" srcId="{9A10B3FA-D95B-4B13-865F-BD605F14FCE4}" destId="{3CDC4FC5-A653-4BA6-8E98-E2828E629D1E}" srcOrd="5" destOrd="0" presId="urn:microsoft.com/office/officeart/2008/layout/VerticalCurvedList"/>
    <dgm:cxn modelId="{46552EC7-8CFC-4170-8BA0-35C8A01E91A1}" type="presParOf" srcId="{9A10B3FA-D95B-4B13-865F-BD605F14FCE4}" destId="{C999C3E7-06EF-4E0F-ADA0-C7B6AED54544}" srcOrd="6" destOrd="0" presId="urn:microsoft.com/office/officeart/2008/layout/VerticalCurvedList"/>
    <dgm:cxn modelId="{97C8FE3C-F6C1-49E6-A38D-FA6297F5B662}" type="presParOf" srcId="{C999C3E7-06EF-4E0F-ADA0-C7B6AED54544}" destId="{69E7B66B-5537-47EF-8A6B-8ACCA43DFAA1}" srcOrd="0" destOrd="0" presId="urn:microsoft.com/office/officeart/2008/layout/VerticalCurv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C497E0-7D6D-45FC-BFFC-6CDD44984D71}">
      <dsp:nvSpPr>
        <dsp:cNvPr id="0" name=""/>
        <dsp:cNvSpPr/>
      </dsp:nvSpPr>
      <dsp:spPr>
        <a:xfrm>
          <a:off x="-2132987" y="-330217"/>
          <a:ext cx="2548911" cy="2548911"/>
        </a:xfrm>
        <a:prstGeom prst="blockArc">
          <a:avLst>
            <a:gd name="adj1" fmla="val 18900000"/>
            <a:gd name="adj2" fmla="val 2700000"/>
            <a:gd name="adj3" fmla="val 847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D5F799-5006-439C-BA29-3B3F3EE08D12}">
      <dsp:nvSpPr>
        <dsp:cNvPr id="0" name=""/>
        <dsp:cNvSpPr/>
      </dsp:nvSpPr>
      <dsp:spPr>
        <a:xfrm>
          <a:off x="267354" y="188847"/>
          <a:ext cx="2842671" cy="377695"/>
        </a:xfrm>
        <a:prstGeom prst="rect">
          <a:avLst/>
        </a:prstGeom>
        <a:solidFill>
          <a:srgbClr val="FFFF99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9796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Big Data</a:t>
          </a:r>
          <a:endParaRPr lang="en-MY" sz="1900" kern="1200" dirty="0">
            <a:solidFill>
              <a:schemeClr val="tx1"/>
            </a:solidFill>
          </a:endParaRPr>
        </a:p>
      </dsp:txBody>
      <dsp:txXfrm>
        <a:off x="267354" y="188847"/>
        <a:ext cx="2842671" cy="377695"/>
      </dsp:txXfrm>
    </dsp:sp>
    <dsp:sp modelId="{5C4DCA8D-1F54-4A25-8883-564C5EA755E0}">
      <dsp:nvSpPr>
        <dsp:cNvPr id="0" name=""/>
        <dsp:cNvSpPr/>
      </dsp:nvSpPr>
      <dsp:spPr>
        <a:xfrm>
          <a:off x="31295" y="141635"/>
          <a:ext cx="472119" cy="47211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CE1AEEC-5FD5-416F-9A3F-253ED0E78971}">
      <dsp:nvSpPr>
        <dsp:cNvPr id="0" name=""/>
        <dsp:cNvSpPr/>
      </dsp:nvSpPr>
      <dsp:spPr>
        <a:xfrm>
          <a:off x="404647" y="755390"/>
          <a:ext cx="2705379" cy="377695"/>
        </a:xfrm>
        <a:prstGeom prst="rect">
          <a:avLst/>
        </a:prstGeom>
        <a:solidFill>
          <a:srgbClr val="FF9933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9796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Internet of Things</a:t>
          </a:r>
          <a:endParaRPr lang="en-MY" sz="1900" kern="1200" dirty="0">
            <a:solidFill>
              <a:schemeClr val="tx1"/>
            </a:solidFill>
          </a:endParaRPr>
        </a:p>
      </dsp:txBody>
      <dsp:txXfrm>
        <a:off x="404647" y="755390"/>
        <a:ext cx="2705379" cy="377695"/>
      </dsp:txXfrm>
    </dsp:sp>
    <dsp:sp modelId="{6095EC2F-6E2A-4E44-AA37-9BCA68056DDC}">
      <dsp:nvSpPr>
        <dsp:cNvPr id="0" name=""/>
        <dsp:cNvSpPr/>
      </dsp:nvSpPr>
      <dsp:spPr>
        <a:xfrm>
          <a:off x="168587" y="708178"/>
          <a:ext cx="472119" cy="47211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CDC4FC5-A653-4BA6-8E98-E2828E629D1E}">
      <dsp:nvSpPr>
        <dsp:cNvPr id="0" name=""/>
        <dsp:cNvSpPr/>
      </dsp:nvSpPr>
      <dsp:spPr>
        <a:xfrm>
          <a:off x="267354" y="1321933"/>
          <a:ext cx="2842671" cy="377695"/>
        </a:xfrm>
        <a:prstGeom prst="rect">
          <a:avLst/>
        </a:prstGeom>
        <a:solidFill>
          <a:srgbClr val="FF9999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9796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System Integration</a:t>
          </a:r>
          <a:endParaRPr lang="en-MY" sz="1900" kern="1200" dirty="0">
            <a:solidFill>
              <a:schemeClr val="tx1"/>
            </a:solidFill>
          </a:endParaRPr>
        </a:p>
      </dsp:txBody>
      <dsp:txXfrm>
        <a:off x="267354" y="1321933"/>
        <a:ext cx="2842671" cy="377695"/>
      </dsp:txXfrm>
    </dsp:sp>
    <dsp:sp modelId="{69E7B66B-5537-47EF-8A6B-8ACCA43DFAA1}">
      <dsp:nvSpPr>
        <dsp:cNvPr id="0" name=""/>
        <dsp:cNvSpPr/>
      </dsp:nvSpPr>
      <dsp:spPr>
        <a:xfrm>
          <a:off x="31295" y="1274721"/>
          <a:ext cx="472119" cy="47211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C497E0-7D6D-45FC-BFFC-6CDD44984D71}">
      <dsp:nvSpPr>
        <dsp:cNvPr id="0" name=""/>
        <dsp:cNvSpPr/>
      </dsp:nvSpPr>
      <dsp:spPr>
        <a:xfrm>
          <a:off x="-2132987" y="-330217"/>
          <a:ext cx="2548911" cy="2548911"/>
        </a:xfrm>
        <a:prstGeom prst="blockArc">
          <a:avLst>
            <a:gd name="adj1" fmla="val 18900000"/>
            <a:gd name="adj2" fmla="val 2700000"/>
            <a:gd name="adj3" fmla="val 847"/>
          </a:avLst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D5F799-5006-439C-BA29-3B3F3EE08D12}">
      <dsp:nvSpPr>
        <dsp:cNvPr id="0" name=""/>
        <dsp:cNvSpPr/>
      </dsp:nvSpPr>
      <dsp:spPr>
        <a:xfrm>
          <a:off x="267354" y="188847"/>
          <a:ext cx="2818342" cy="377695"/>
        </a:xfrm>
        <a:prstGeom prst="rect">
          <a:avLst/>
        </a:prstGeom>
        <a:solidFill>
          <a:srgbClr val="3BCCFF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9796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Autonomous Robots</a:t>
          </a:r>
          <a:endParaRPr lang="en-MY" sz="1900" kern="1200" dirty="0">
            <a:solidFill>
              <a:schemeClr val="tx1"/>
            </a:solidFill>
          </a:endParaRPr>
        </a:p>
      </dsp:txBody>
      <dsp:txXfrm>
        <a:off x="267354" y="188847"/>
        <a:ext cx="2818342" cy="377695"/>
      </dsp:txXfrm>
    </dsp:sp>
    <dsp:sp modelId="{5C4DCA8D-1F54-4A25-8883-564C5EA755E0}">
      <dsp:nvSpPr>
        <dsp:cNvPr id="0" name=""/>
        <dsp:cNvSpPr/>
      </dsp:nvSpPr>
      <dsp:spPr>
        <a:xfrm>
          <a:off x="31295" y="141635"/>
          <a:ext cx="472119" cy="47211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CE1AEEC-5FD5-416F-9A3F-253ED0E78971}">
      <dsp:nvSpPr>
        <dsp:cNvPr id="0" name=""/>
        <dsp:cNvSpPr/>
      </dsp:nvSpPr>
      <dsp:spPr>
        <a:xfrm>
          <a:off x="404647" y="755390"/>
          <a:ext cx="2681050" cy="377695"/>
        </a:xfrm>
        <a:prstGeom prst="rect">
          <a:avLst/>
        </a:prstGeom>
        <a:solidFill>
          <a:srgbClr val="00FF99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9796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Simulation</a:t>
          </a:r>
          <a:endParaRPr lang="en-MY" sz="1900" kern="1200" dirty="0">
            <a:solidFill>
              <a:schemeClr val="tx1"/>
            </a:solidFill>
          </a:endParaRPr>
        </a:p>
      </dsp:txBody>
      <dsp:txXfrm>
        <a:off x="404647" y="755390"/>
        <a:ext cx="2681050" cy="377695"/>
      </dsp:txXfrm>
    </dsp:sp>
    <dsp:sp modelId="{6095EC2F-6E2A-4E44-AA37-9BCA68056DDC}">
      <dsp:nvSpPr>
        <dsp:cNvPr id="0" name=""/>
        <dsp:cNvSpPr/>
      </dsp:nvSpPr>
      <dsp:spPr>
        <a:xfrm>
          <a:off x="168587" y="708178"/>
          <a:ext cx="472119" cy="47211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CDC4FC5-A653-4BA6-8E98-E2828E629D1E}">
      <dsp:nvSpPr>
        <dsp:cNvPr id="0" name=""/>
        <dsp:cNvSpPr/>
      </dsp:nvSpPr>
      <dsp:spPr>
        <a:xfrm>
          <a:off x="267354" y="1321933"/>
          <a:ext cx="2818342" cy="377695"/>
        </a:xfrm>
        <a:prstGeom prst="rect">
          <a:avLst/>
        </a:prstGeom>
        <a:solidFill>
          <a:srgbClr val="CCCC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9796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Cloud Computing</a:t>
          </a:r>
          <a:endParaRPr lang="en-MY" sz="1900" kern="1200" dirty="0">
            <a:solidFill>
              <a:schemeClr val="tx1"/>
            </a:solidFill>
          </a:endParaRPr>
        </a:p>
      </dsp:txBody>
      <dsp:txXfrm>
        <a:off x="267354" y="1321933"/>
        <a:ext cx="2818342" cy="377695"/>
      </dsp:txXfrm>
    </dsp:sp>
    <dsp:sp modelId="{69E7B66B-5537-47EF-8A6B-8ACCA43DFAA1}">
      <dsp:nvSpPr>
        <dsp:cNvPr id="0" name=""/>
        <dsp:cNvSpPr/>
      </dsp:nvSpPr>
      <dsp:spPr>
        <a:xfrm>
          <a:off x="31295" y="1274721"/>
          <a:ext cx="472119" cy="47211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41" y="1496484"/>
            <a:ext cx="16199644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4802717"/>
            <a:ext cx="16199644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C733-A3F0-485D-B90E-43A4657E2ACF}" type="datetimeFigureOut">
              <a:rPr lang="en-MY" smtClean="0"/>
              <a:t>23/10/2019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2A93-0C43-4E37-881F-5117EB49408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81580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C733-A3F0-485D-B90E-43A4657E2ACF}" type="datetimeFigureOut">
              <a:rPr lang="en-MY" smtClean="0"/>
              <a:t>23/10/2019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2A93-0C43-4E37-881F-5117EB49408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58551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0" y="486834"/>
            <a:ext cx="4657398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7" y="486834"/>
            <a:ext cx="13702199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C733-A3F0-485D-B90E-43A4657E2ACF}" type="datetimeFigureOut">
              <a:rPr lang="en-MY" smtClean="0"/>
              <a:t>23/10/2019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2A93-0C43-4E37-881F-5117EB49408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46596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C733-A3F0-485D-B90E-43A4657E2ACF}" type="datetimeFigureOut">
              <a:rPr lang="en-MY" smtClean="0"/>
              <a:t>23/10/2019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2A93-0C43-4E37-881F-5117EB49408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8391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8" y="2279652"/>
            <a:ext cx="1862959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8" y="6119285"/>
            <a:ext cx="1862959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C733-A3F0-485D-B90E-43A4657E2ACF}" type="datetimeFigureOut">
              <a:rPr lang="en-MY" smtClean="0"/>
              <a:t>23/10/2019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2A93-0C43-4E37-881F-5117EB49408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35418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2434167"/>
            <a:ext cx="9179798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2434167"/>
            <a:ext cx="9179798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C733-A3F0-485D-B90E-43A4657E2ACF}" type="datetimeFigureOut">
              <a:rPr lang="en-MY" smtClean="0"/>
              <a:t>23/10/2019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2A93-0C43-4E37-881F-5117EB49408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45952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486834"/>
            <a:ext cx="1862959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1" y="2241551"/>
            <a:ext cx="9137611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1" y="3340100"/>
            <a:ext cx="9137611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0" y="2241551"/>
            <a:ext cx="9182611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0" y="3340100"/>
            <a:ext cx="9182611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C733-A3F0-485D-B90E-43A4657E2ACF}" type="datetimeFigureOut">
              <a:rPr lang="en-MY" smtClean="0"/>
              <a:t>23/10/2019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2A93-0C43-4E37-881F-5117EB49408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8441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C733-A3F0-485D-B90E-43A4657E2ACF}" type="datetimeFigureOut">
              <a:rPr lang="en-MY" smtClean="0"/>
              <a:t>23/10/2019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2A93-0C43-4E37-881F-5117EB49408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96174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C733-A3F0-485D-B90E-43A4657E2ACF}" type="datetimeFigureOut">
              <a:rPr lang="en-MY" smtClean="0"/>
              <a:t>23/10/2019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2A93-0C43-4E37-881F-5117EB49408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67062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609600"/>
            <a:ext cx="6966408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1316567"/>
            <a:ext cx="1093476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2743200"/>
            <a:ext cx="6966408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C733-A3F0-485D-B90E-43A4657E2ACF}" type="datetimeFigureOut">
              <a:rPr lang="en-MY" smtClean="0"/>
              <a:t>23/10/2019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2A93-0C43-4E37-881F-5117EB49408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99817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609600"/>
            <a:ext cx="6966408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1316567"/>
            <a:ext cx="1093476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2743200"/>
            <a:ext cx="6966408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C733-A3F0-485D-B90E-43A4657E2ACF}" type="datetimeFigureOut">
              <a:rPr lang="en-MY" smtClean="0"/>
              <a:t>23/10/2019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2A93-0C43-4E37-881F-5117EB49408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82180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486834"/>
            <a:ext cx="1862959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2434167"/>
            <a:ext cx="1862959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8475134"/>
            <a:ext cx="4859893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7C733-A3F0-485D-B90E-43A4657E2ACF}" type="datetimeFigureOut">
              <a:rPr lang="en-MY" smtClean="0"/>
              <a:t>23/10/2019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8475134"/>
            <a:ext cx="72898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8475134"/>
            <a:ext cx="4859893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D2A93-0C43-4E37-881F-5117EB49408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20273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jpeg"/><Relationship Id="rId18" Type="http://schemas.microsoft.com/office/2007/relationships/diagramDrawing" Target="../diagrams/drawing1.xml"/><Relationship Id="rId26" Type="http://schemas.openxmlformats.org/officeDocument/2006/relationships/image" Target="../media/image12.png"/><Relationship Id="rId3" Type="http://schemas.openxmlformats.org/officeDocument/2006/relationships/image" Target="../media/image2.png"/><Relationship Id="rId21" Type="http://schemas.openxmlformats.org/officeDocument/2006/relationships/diagramQuickStyle" Target="../diagrams/quickStyle2.xml"/><Relationship Id="rId7" Type="http://schemas.microsoft.com/office/2007/relationships/hdphoto" Target="../media/hdphoto2.wdp"/><Relationship Id="rId12" Type="http://schemas.openxmlformats.org/officeDocument/2006/relationships/image" Target="../media/image9.png"/><Relationship Id="rId17" Type="http://schemas.openxmlformats.org/officeDocument/2006/relationships/diagramColors" Target="../diagrams/colors1.xml"/><Relationship Id="rId25" Type="http://schemas.microsoft.com/office/2007/relationships/hdphoto" Target="../media/hdphoto3.wdp"/><Relationship Id="rId2" Type="http://schemas.openxmlformats.org/officeDocument/2006/relationships/image" Target="../media/image1.png"/><Relationship Id="rId16" Type="http://schemas.openxmlformats.org/officeDocument/2006/relationships/diagramQuickStyle" Target="../diagrams/quickStyle1.xml"/><Relationship Id="rId20" Type="http://schemas.openxmlformats.org/officeDocument/2006/relationships/diagramLayout" Target="../diagrams/layout2.xml"/><Relationship Id="rId29" Type="http://schemas.microsoft.com/office/2007/relationships/hdphoto" Target="../media/hdphoto5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24" Type="http://schemas.openxmlformats.org/officeDocument/2006/relationships/image" Target="../media/image11.png"/><Relationship Id="rId5" Type="http://schemas.openxmlformats.org/officeDocument/2006/relationships/image" Target="../media/image3.png"/><Relationship Id="rId15" Type="http://schemas.openxmlformats.org/officeDocument/2006/relationships/diagramLayout" Target="../diagrams/layout1.xml"/><Relationship Id="rId23" Type="http://schemas.microsoft.com/office/2007/relationships/diagramDrawing" Target="../diagrams/drawing2.xml"/><Relationship Id="rId28" Type="http://schemas.openxmlformats.org/officeDocument/2006/relationships/image" Target="../media/image13.png"/><Relationship Id="rId10" Type="http://schemas.openxmlformats.org/officeDocument/2006/relationships/image" Target="../media/image7.png"/><Relationship Id="rId19" Type="http://schemas.openxmlformats.org/officeDocument/2006/relationships/diagramData" Target="../diagrams/data2.xml"/><Relationship Id="rId31" Type="http://schemas.microsoft.com/office/2007/relationships/hdphoto" Target="../media/hdphoto6.wdp"/><Relationship Id="rId4" Type="http://schemas.microsoft.com/office/2007/relationships/hdphoto" Target="../media/hdphoto1.wdp"/><Relationship Id="rId9" Type="http://schemas.openxmlformats.org/officeDocument/2006/relationships/image" Target="../media/image6.png"/><Relationship Id="rId14" Type="http://schemas.openxmlformats.org/officeDocument/2006/relationships/diagramData" Target="../diagrams/data1.xml"/><Relationship Id="rId22" Type="http://schemas.openxmlformats.org/officeDocument/2006/relationships/diagramColors" Target="../diagrams/colors2.xml"/><Relationship Id="rId27" Type="http://schemas.microsoft.com/office/2007/relationships/hdphoto" Target="../media/hdphoto4.wdp"/><Relationship Id="rId30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lumMod val="60000"/>
                <a:lumOff val="4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4713" y="-17338"/>
            <a:ext cx="21599525" cy="9144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46391" y="293915"/>
            <a:ext cx="126561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solidFill>
                  <a:schemeClr val="accent5">
                    <a:lumMod val="50000"/>
                  </a:schemeClr>
                </a:solidFill>
              </a:rPr>
              <a:t>HyDrone</a:t>
            </a:r>
            <a:r>
              <a:rPr lang="en-US" sz="4000" b="1" dirty="0">
                <a:solidFill>
                  <a:schemeClr val="accent5">
                    <a:lumMod val="50000"/>
                  </a:schemeClr>
                </a:solidFill>
              </a:rPr>
              <a:t>: Innovative </a:t>
            </a:r>
            <a:r>
              <a:rPr lang="en-US" sz="4000" b="1" dirty="0" smtClean="0">
                <a:solidFill>
                  <a:schemeClr val="accent5">
                    <a:lumMod val="50000"/>
                  </a:schemeClr>
                </a:solidFill>
              </a:rPr>
              <a:t>Drone Technology </a:t>
            </a:r>
            <a:r>
              <a:rPr lang="en-US" sz="4000" b="1" dirty="0">
                <a:solidFill>
                  <a:schemeClr val="accent5">
                    <a:lumMod val="50000"/>
                  </a:schemeClr>
                </a:solidFill>
              </a:rPr>
              <a:t>for </a:t>
            </a:r>
            <a:endParaRPr lang="en-US" sz="40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sz="4000" b="1" dirty="0" smtClean="0">
                <a:solidFill>
                  <a:schemeClr val="accent5">
                    <a:lumMod val="50000"/>
                  </a:schemeClr>
                </a:solidFill>
              </a:rPr>
              <a:t>Lake Conservation Management</a:t>
            </a:r>
            <a:endParaRPr lang="en-US" sz="4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75881" y="182881"/>
            <a:ext cx="5486401" cy="5611656"/>
            <a:chOff x="20318" y="182881"/>
            <a:chExt cx="5486401" cy="5611656"/>
          </a:xfrm>
        </p:grpSpPr>
        <p:sp>
          <p:nvSpPr>
            <p:cNvPr id="41" name="Rounded Rectangle 40"/>
            <p:cNvSpPr/>
            <p:nvPr/>
          </p:nvSpPr>
          <p:spPr>
            <a:xfrm>
              <a:off x="20318" y="182881"/>
              <a:ext cx="5486401" cy="561165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  <a:scene3d>
              <a:camera prst="perspectiveRight"/>
              <a:lightRig rig="threePt" dir="t"/>
            </a:scene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MY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04800" y="386080"/>
              <a:ext cx="5019040" cy="5395099"/>
              <a:chOff x="467360" y="447040"/>
              <a:chExt cx="5019040" cy="5381515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467360" y="447040"/>
                <a:ext cx="5019040" cy="534416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MY"/>
              </a:p>
            </p:txBody>
          </p:sp>
          <p:sp>
            <p:nvSpPr>
              <p:cNvPr id="11" name="Flowchart: Connector 10"/>
              <p:cNvSpPr/>
              <p:nvPr/>
            </p:nvSpPr>
            <p:spPr>
              <a:xfrm>
                <a:off x="767080" y="674110"/>
                <a:ext cx="792480" cy="738621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</a:t>
                </a:r>
                <a:endParaRPr lang="en-MY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303672" y="496088"/>
                <a:ext cx="3674728" cy="1074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1" dirty="0"/>
                  <a:t>The Global and </a:t>
                </a:r>
              </a:p>
              <a:p>
                <a:pPr algn="ctr"/>
                <a:r>
                  <a:rPr lang="en-US" sz="3201" dirty="0"/>
                  <a:t>Local Priorities</a:t>
                </a:r>
                <a:endParaRPr lang="en-MY" sz="3201" dirty="0"/>
              </a:p>
            </p:txBody>
          </p:sp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300" y="1604475"/>
                <a:ext cx="2268000" cy="2268000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86861" y="1602516"/>
                <a:ext cx="2268000" cy="2268000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harpenSoften amount="25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241" t="16361" r="29335" b="16146"/>
              <a:stretch/>
            </p:blipFill>
            <p:spPr>
              <a:xfrm>
                <a:off x="2109770" y="3572562"/>
                <a:ext cx="1707157" cy="1620000"/>
              </a:xfrm>
              <a:prstGeom prst="ellipse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4412" y="3859500"/>
                <a:ext cx="1672067" cy="1440000"/>
              </a:xfrm>
              <a:prstGeom prst="ellipse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53634" y="3951796"/>
                <a:ext cx="1521510" cy="1331856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5884" b="36951"/>
              <a:stretch/>
            </p:blipFill>
            <p:spPr>
              <a:xfrm>
                <a:off x="1457960" y="5182666"/>
                <a:ext cx="1530922" cy="568960"/>
              </a:xfrm>
              <a:prstGeom prst="roundRect">
                <a:avLst/>
              </a:prstGeom>
            </p:spPr>
          </p:pic>
          <p:grpSp>
            <p:nvGrpSpPr>
              <p:cNvPr id="8" name="Group 7"/>
              <p:cNvGrpSpPr/>
              <p:nvPr/>
            </p:nvGrpSpPr>
            <p:grpSpPr>
              <a:xfrm>
                <a:off x="3082153" y="5086408"/>
                <a:ext cx="1731758" cy="742147"/>
                <a:chOff x="3122793" y="5066088"/>
                <a:chExt cx="1731758" cy="742147"/>
              </a:xfrm>
            </p:grpSpPr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22793" y="5066088"/>
                  <a:ext cx="1329207" cy="694618"/>
                </a:xfrm>
                <a:prstGeom prst="roundRect">
                  <a:avLst/>
                </a:prstGeom>
              </p:spPr>
            </p:pic>
            <p:sp>
              <p:nvSpPr>
                <p:cNvPr id="3" name="TextBox 2"/>
                <p:cNvSpPr txBox="1"/>
                <p:nvPr/>
              </p:nvSpPr>
              <p:spPr>
                <a:xfrm>
                  <a:off x="4164939" y="5347732"/>
                  <a:ext cx="689612" cy="4605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Aharoni" panose="02010803020104030203" pitchFamily="2" charset="-79"/>
                      <a:cs typeface="Aharoni" panose="02010803020104030203" pitchFamily="2" charset="-79"/>
                    </a:rPr>
                    <a:t>JPS</a:t>
                  </a:r>
                  <a:endParaRPr lang="en-MY" b="1" dirty="0">
                    <a:latin typeface="Aharoni" panose="02010803020104030203" pitchFamily="2" charset="-79"/>
                    <a:cs typeface="Aharoni" panose="02010803020104030203" pitchFamily="2" charset="-79"/>
                  </a:endParaRPr>
                </a:p>
              </p:txBody>
            </p:sp>
          </p:grpSp>
        </p:grp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12">
            <a:clrChange>
              <a:clrFrom>
                <a:srgbClr val="FBFBFB"/>
              </a:clrFrom>
              <a:clrTo>
                <a:srgbClr val="FBFB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444258" y="2967544"/>
            <a:ext cx="1632344" cy="2725513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11346203" y="4812188"/>
            <a:ext cx="4192111" cy="523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1" b="1" dirty="0">
                <a:solidFill>
                  <a:schemeClr val="bg1">
                    <a:lumMod val="50000"/>
                  </a:schemeClr>
                </a:solidFill>
              </a:rPr>
              <a:t>OUR IR </a:t>
            </a:r>
            <a:r>
              <a:rPr lang="en-US" sz="2801" b="1" dirty="0" smtClean="0">
                <a:solidFill>
                  <a:schemeClr val="bg1">
                    <a:lumMod val="50000"/>
                  </a:schemeClr>
                </a:solidFill>
              </a:rPr>
              <a:t>4.0 SOLUTIONS</a:t>
            </a:r>
            <a:endParaRPr lang="en-MY" sz="2801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5326188" y="1216547"/>
            <a:ext cx="6160433" cy="3963021"/>
            <a:chOff x="16097713" y="616472"/>
            <a:chExt cx="6160433" cy="3963021"/>
          </a:xfrm>
        </p:grpSpPr>
        <p:sp>
          <p:nvSpPr>
            <p:cNvPr id="95" name="Rounded Rectangle 94"/>
            <p:cNvSpPr/>
            <p:nvPr/>
          </p:nvSpPr>
          <p:spPr>
            <a:xfrm rot="10800000">
              <a:off x="16776478" y="616472"/>
              <a:ext cx="5481668" cy="3963021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  <a:scene3d>
              <a:camera prst="perspectiveRight"/>
              <a:lightRig rig="threePt" dir="t"/>
            </a:scene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MY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16097713" y="751298"/>
              <a:ext cx="5763831" cy="3778065"/>
              <a:chOff x="16730409" y="873760"/>
              <a:chExt cx="5763831" cy="3778065"/>
            </a:xfrm>
          </p:grpSpPr>
          <p:pic>
            <p:nvPicPr>
              <p:cNvPr id="48" name="Picture 4" descr="Image result for lake aerial view"/>
              <p:cNvPicPr>
                <a:picLocks noChangeAspect="1" noChangeArrowheads="1"/>
              </p:cNvPicPr>
              <p:nvPr/>
            </p:nvPicPr>
            <p:blipFill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789" t="18357" r="6805"/>
              <a:stretch/>
            </p:blipFill>
            <p:spPr bwMode="auto">
              <a:xfrm>
                <a:off x="16730409" y="873760"/>
                <a:ext cx="5763831" cy="3778065"/>
              </a:xfrm>
              <a:prstGeom prst="round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14" name="Group 113"/>
              <p:cNvGrpSpPr/>
              <p:nvPr/>
            </p:nvGrpSpPr>
            <p:grpSpPr>
              <a:xfrm>
                <a:off x="16976470" y="1317662"/>
                <a:ext cx="4742369" cy="3165861"/>
                <a:chOff x="16687301" y="1277022"/>
                <a:chExt cx="4640954" cy="3165861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20602114" y="1277022"/>
                  <a:ext cx="484094" cy="470647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ysClr val="windowText" lastClr="000000"/>
                      </a:solidFill>
                    </a:rPr>
                    <a:t>1</a:t>
                  </a:r>
                  <a:endParaRPr lang="en-MY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20844161" y="3801086"/>
                  <a:ext cx="484094" cy="470647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ysClr val="windowText" lastClr="000000"/>
                      </a:solidFill>
                    </a:rPr>
                    <a:t>2</a:t>
                  </a:r>
                  <a:endParaRPr lang="en-MY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16687301" y="3972236"/>
                  <a:ext cx="484094" cy="470647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ysClr val="windowText" lastClr="000000"/>
                      </a:solidFill>
                    </a:rPr>
                    <a:t>3</a:t>
                  </a:r>
                  <a:endParaRPr lang="en-MY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17313938" y="1777479"/>
                  <a:ext cx="2029864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endParaRPr lang="en-US" sz="2400" b="1" dirty="0">
                    <a:solidFill>
                      <a:srgbClr val="FFFF00"/>
                    </a:solidFill>
                  </a:endParaRPr>
                </a:p>
                <a:p>
                  <a:pPr algn="ctr"/>
                  <a:r>
                    <a:rPr lang="en-US" sz="2400" b="1" dirty="0">
                      <a:solidFill>
                        <a:srgbClr val="FFFF00"/>
                      </a:solidFill>
                    </a:rPr>
                    <a:t>Hydrone</a:t>
                  </a:r>
                </a:p>
                <a:p>
                  <a:pPr algn="ctr"/>
                  <a:r>
                    <a:rPr lang="en-US" sz="2400" b="1" dirty="0">
                      <a:solidFill>
                        <a:srgbClr val="FFFF00"/>
                      </a:solidFill>
                    </a:rPr>
                    <a:t>Lake Sampling </a:t>
                  </a:r>
                </a:p>
              </p:txBody>
            </p:sp>
            <p:cxnSp>
              <p:nvCxnSpPr>
                <p:cNvPr id="54" name="Straight Connector 53"/>
                <p:cNvCxnSpPr/>
                <p:nvPr/>
              </p:nvCxnSpPr>
              <p:spPr>
                <a:xfrm flipV="1">
                  <a:off x="19020116" y="1626959"/>
                  <a:ext cx="1397786" cy="782585"/>
                </a:xfrm>
                <a:prstGeom prst="line">
                  <a:avLst/>
                </a:prstGeom>
                <a:ln>
                  <a:solidFill>
                    <a:srgbClr val="FFFF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 flipV="1">
                  <a:off x="17233484" y="3114722"/>
                  <a:ext cx="893168" cy="810949"/>
                </a:xfrm>
                <a:prstGeom prst="line">
                  <a:avLst/>
                </a:prstGeom>
                <a:ln>
                  <a:solidFill>
                    <a:srgbClr val="FFFF00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 flipH="1" flipV="1">
                  <a:off x="18981982" y="3065803"/>
                  <a:ext cx="1613387" cy="787449"/>
                </a:xfrm>
                <a:prstGeom prst="line">
                  <a:avLst/>
                </a:prstGeom>
                <a:ln>
                  <a:solidFill>
                    <a:srgbClr val="FFFF00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9" name="Group 18"/>
          <p:cNvGrpSpPr/>
          <p:nvPr/>
        </p:nvGrpSpPr>
        <p:grpSpPr>
          <a:xfrm>
            <a:off x="5404192" y="1952685"/>
            <a:ext cx="4865006" cy="3679533"/>
            <a:chOff x="5511189" y="1627559"/>
            <a:chExt cx="4865006" cy="3679533"/>
          </a:xfrm>
        </p:grpSpPr>
        <p:sp>
          <p:nvSpPr>
            <p:cNvPr id="42" name="Rounded Rectangle 41"/>
            <p:cNvSpPr/>
            <p:nvPr/>
          </p:nvSpPr>
          <p:spPr>
            <a:xfrm>
              <a:off x="5511189" y="1627559"/>
              <a:ext cx="4804046" cy="3679533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  <a:scene3d>
              <a:camera prst="perspectiveRight"/>
              <a:lightRig rig="threePt" dir="t"/>
            </a:scene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MY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5783677" y="1708134"/>
              <a:ext cx="4592518" cy="355831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MY" dirty="0"/>
            </a:p>
            <a:p>
              <a:endParaRPr lang="en-MY" sz="2801" dirty="0"/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6052917" y="1945894"/>
              <a:ext cx="792480" cy="738621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en-MY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589509" y="1767872"/>
              <a:ext cx="3669406" cy="1077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1" dirty="0"/>
                <a:t>Research Problem Statement</a:t>
              </a:r>
              <a:endParaRPr lang="en-MY" sz="3201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811523" y="2803228"/>
              <a:ext cx="4564672" cy="2442904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0968" algn="ctr"/>
              <a:endParaRPr lang="en-MY" sz="2400" dirty="0"/>
            </a:p>
            <a:p>
              <a:pPr algn="ctr"/>
              <a:r>
                <a:rPr lang="en-MY" sz="2400" dirty="0"/>
                <a:t>Conventional ground-based surveying and remote sensing techniques for periodic sampling of lakes are laborious, costly and time consuming</a:t>
              </a:r>
            </a:p>
            <a:p>
              <a:pPr algn="ctr"/>
              <a:endParaRPr lang="en-MY" sz="24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2618555" y="5322540"/>
            <a:ext cx="3130853" cy="3648874"/>
            <a:chOff x="11750037" y="3217529"/>
            <a:chExt cx="3521468" cy="3648874"/>
          </a:xfrm>
        </p:grpSpPr>
        <p:graphicFrame>
          <p:nvGraphicFramePr>
            <p:cNvPr id="55" name="Diagram 54"/>
            <p:cNvGraphicFramePr/>
            <p:nvPr>
              <p:extLst>
                <p:ext uri="{D42A27DB-BD31-4B8C-83A1-F6EECF244321}">
                  <p14:modId xmlns:p14="http://schemas.microsoft.com/office/powerpoint/2010/main" val="414655972"/>
                </p:ext>
              </p:extLst>
            </p:nvPr>
          </p:nvGraphicFramePr>
          <p:xfrm>
            <a:off x="11750037" y="4977927"/>
            <a:ext cx="3521468" cy="188847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4" r:lo="rId15" r:qs="rId16" r:cs="rId17"/>
            </a:graphicData>
          </a:graphic>
        </p:graphicFrame>
        <p:graphicFrame>
          <p:nvGraphicFramePr>
            <p:cNvPr id="94" name="Diagram 93"/>
            <p:cNvGraphicFramePr/>
            <p:nvPr>
              <p:extLst>
                <p:ext uri="{D42A27DB-BD31-4B8C-83A1-F6EECF244321}">
                  <p14:modId xmlns:p14="http://schemas.microsoft.com/office/powerpoint/2010/main" val="3775216008"/>
                </p:ext>
              </p:extLst>
            </p:nvPr>
          </p:nvGraphicFramePr>
          <p:xfrm>
            <a:off x="11761373" y="3217529"/>
            <a:ext cx="3494104" cy="188847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9" r:lo="rId20" r:qs="rId21" r:cs="rId22"/>
            </a:graphicData>
          </a:graphic>
        </p:graphicFrame>
      </p:grpSp>
      <p:pic>
        <p:nvPicPr>
          <p:cNvPr id="61" name="Picture 2" descr="Image result for dji matrice 600"/>
          <p:cNvPicPr>
            <a:picLocks noChangeAspect="1" noChangeArrowheads="1"/>
          </p:cNvPicPr>
          <p:nvPr/>
        </p:nvPicPr>
        <p:blipFill rotWithShape="1"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0" b="100000" l="7460" r="9238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322" r="10333"/>
          <a:stretch/>
        </p:blipFill>
        <p:spPr bwMode="auto">
          <a:xfrm flipH="1">
            <a:off x="11193121" y="1722606"/>
            <a:ext cx="3914509" cy="2895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Flowchart: Connector 45"/>
          <p:cNvSpPr/>
          <p:nvPr/>
        </p:nvSpPr>
        <p:spPr>
          <a:xfrm>
            <a:off x="15476957" y="1566027"/>
            <a:ext cx="792480" cy="738621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MY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7" name="Rounded Rectangle 96"/>
          <p:cNvSpPr/>
          <p:nvPr/>
        </p:nvSpPr>
        <p:spPr>
          <a:xfrm rot="10800000">
            <a:off x="15863706" y="5466830"/>
            <a:ext cx="5607479" cy="3486975"/>
          </a:xfrm>
          <a:prstGeom prst="roundRect">
            <a:avLst/>
          </a:prstGeom>
          <a:solidFill>
            <a:srgbClr val="92D050"/>
          </a:solidFill>
          <a:ln>
            <a:noFill/>
          </a:ln>
          <a:scene3d>
            <a:camera prst="perspectiveRight"/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MY"/>
          </a:p>
        </p:txBody>
      </p:sp>
      <p:sp>
        <p:nvSpPr>
          <p:cNvPr id="75" name="Rounded Rectangle 74"/>
          <p:cNvSpPr/>
          <p:nvPr/>
        </p:nvSpPr>
        <p:spPr>
          <a:xfrm>
            <a:off x="15932013" y="5568734"/>
            <a:ext cx="5251134" cy="321934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MY" dirty="0"/>
          </a:p>
          <a:p>
            <a:endParaRPr lang="en-MY" sz="2801" dirty="0"/>
          </a:p>
        </p:txBody>
      </p:sp>
      <p:pic>
        <p:nvPicPr>
          <p:cNvPr id="116" name="image2.png"/>
          <p:cNvPicPr/>
          <p:nvPr/>
        </p:nvPicPr>
        <p:blipFill rotWithShape="1">
          <a:blip r:embed="rId26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backgroundRemoval t="0" b="98423" l="10526" r="99314"/>
                    </a14:imgEffect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13477"/>
          <a:stretch/>
        </p:blipFill>
        <p:spPr>
          <a:xfrm>
            <a:off x="16159361" y="5842905"/>
            <a:ext cx="5622015" cy="3047536"/>
          </a:xfrm>
          <a:prstGeom prst="ellipse">
            <a:avLst/>
          </a:prstGeom>
          <a:ln/>
        </p:spPr>
      </p:pic>
      <p:sp>
        <p:nvSpPr>
          <p:cNvPr id="117" name="TextBox 116"/>
          <p:cNvSpPr txBox="1"/>
          <p:nvPr/>
        </p:nvSpPr>
        <p:spPr>
          <a:xfrm>
            <a:off x="15890684" y="6026902"/>
            <a:ext cx="38800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Real-time </a:t>
            </a:r>
          </a:p>
          <a:p>
            <a:pPr algn="ctr"/>
            <a:r>
              <a:rPr lang="en-US" sz="2400" b="1" dirty="0">
                <a:solidFill>
                  <a:srgbClr val="002060"/>
                </a:solidFill>
              </a:rPr>
              <a:t>Analytics &amp;</a:t>
            </a:r>
            <a:r>
              <a:rPr lang="en-US" sz="2400" b="1" dirty="0" smtClean="0">
                <a:solidFill>
                  <a:srgbClr val="002060"/>
                </a:solidFill>
              </a:rPr>
              <a:t> </a:t>
            </a:r>
            <a:r>
              <a:rPr lang="en-US" sz="2400" b="1" dirty="0">
                <a:solidFill>
                  <a:srgbClr val="002060"/>
                </a:solidFill>
              </a:rPr>
              <a:t>Visualization</a:t>
            </a:r>
          </a:p>
          <a:p>
            <a:pPr algn="ctr"/>
            <a:r>
              <a:rPr lang="en-US" sz="2400" b="1" dirty="0">
                <a:solidFill>
                  <a:srgbClr val="002060"/>
                </a:solidFill>
              </a:rPr>
              <a:t>of Lake </a:t>
            </a:r>
            <a:r>
              <a:rPr lang="en-US" sz="2400" b="1" dirty="0" smtClean="0">
                <a:solidFill>
                  <a:srgbClr val="002060"/>
                </a:solidFill>
              </a:rPr>
              <a:t>ECO-Index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501924" y="5794537"/>
            <a:ext cx="3168598" cy="28846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Clean, Safe, Healthy &amp; Productive Lake Monitoring for Sustainable Development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-761827" y="5955797"/>
            <a:ext cx="9847462" cy="2989996"/>
            <a:chOff x="8569099" y="9326881"/>
            <a:chExt cx="9847462" cy="2989996"/>
          </a:xfrm>
        </p:grpSpPr>
        <p:sp>
          <p:nvSpPr>
            <p:cNvPr id="44" name="Rounded Rectangle 43"/>
            <p:cNvSpPr/>
            <p:nvPr/>
          </p:nvSpPr>
          <p:spPr>
            <a:xfrm rot="10800000">
              <a:off x="8569099" y="9326881"/>
              <a:ext cx="9746276" cy="295405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  <a:scene3d>
              <a:camera prst="perspectiveRight"/>
              <a:lightRig rig="threePt" dir="t"/>
            </a:scene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MY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9351819" y="9439885"/>
              <a:ext cx="9064742" cy="2876992"/>
              <a:chOff x="-1017528" y="9212581"/>
              <a:chExt cx="9064742" cy="2876992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-1017528" y="9212581"/>
                <a:ext cx="8969112" cy="2801101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MY" dirty="0"/>
              </a:p>
              <a:p>
                <a:endParaRPr lang="en-MY" sz="2801" dirty="0"/>
              </a:p>
            </p:txBody>
          </p:sp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28">
                <a:extLst>
                  <a:ext uri="{BEBA8EAE-BF5A-486C-A8C5-ECC9F3942E4B}">
                    <a14:imgProps xmlns:a14="http://schemas.microsoft.com/office/drawing/2010/main">
                      <a14:imgLayer r:embed="rId29">
                        <a14:imgEffect>
                          <a14:sharpenSoften amount="25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68334" y="9644107"/>
                <a:ext cx="3642651" cy="1146849"/>
              </a:xfrm>
              <a:prstGeom prst="rect">
                <a:avLst/>
              </a:prstGeom>
            </p:spPr>
          </p:pic>
          <p:sp>
            <p:nvSpPr>
              <p:cNvPr id="39" name="TextBox 38"/>
              <p:cNvSpPr txBox="1"/>
              <p:nvPr/>
            </p:nvSpPr>
            <p:spPr>
              <a:xfrm>
                <a:off x="3103554" y="10519913"/>
                <a:ext cx="494366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274638" indent="-274638">
                  <a:buFont typeface="Arial" panose="020B0604020202020204" pitchFamily="34" charset="0"/>
                  <a:buChar char="•"/>
                </a:lvl1pPr>
              </a:lstStyle>
              <a:p>
                <a:pPr marL="0" indent="0" algn="ctr">
                  <a:buNone/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Students of </a:t>
                </a:r>
              </a:p>
              <a:p>
                <a:pPr marL="0" indent="0" algn="ctr">
                  <a:buNone/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Department of Artificial Intelligence</a:t>
                </a:r>
              </a:p>
              <a:p>
                <a:pPr marL="0" indent="0" algn="ctr">
                  <a:buNone/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Faculty of Computer Science &amp; IT</a:t>
                </a:r>
                <a:endParaRPr lang="en-MY" sz="2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endParaRPr lang="en-MY" sz="2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16" name="Flowchart: Connector 15"/>
          <p:cNvSpPr/>
          <p:nvPr/>
        </p:nvSpPr>
        <p:spPr>
          <a:xfrm>
            <a:off x="16136679" y="5677847"/>
            <a:ext cx="792480" cy="738621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MY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3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256" b="23203"/>
          <a:stretch/>
        </p:blipFill>
        <p:spPr>
          <a:xfrm>
            <a:off x="269695" y="6281056"/>
            <a:ext cx="4112329" cy="1109902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502303" y="7622404"/>
            <a:ext cx="3669406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1" dirty="0" smtClean="0"/>
              <a:t>&lt;Team Photo&gt;</a:t>
            </a:r>
            <a:endParaRPr lang="en-MY" sz="3201" dirty="0"/>
          </a:p>
        </p:txBody>
      </p:sp>
    </p:spTree>
    <p:extLst>
      <p:ext uri="{BB962C8B-B14F-4D97-AF65-F5344CB8AC3E}">
        <p14:creationId xmlns:p14="http://schemas.microsoft.com/office/powerpoint/2010/main" val="209743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3842" y="650241"/>
            <a:ext cx="995680" cy="1023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30s</a:t>
            </a:r>
          </a:p>
          <a:p>
            <a:pPr algn="ctr"/>
            <a:endParaRPr lang="en-MY" dirty="0"/>
          </a:p>
        </p:txBody>
      </p:sp>
      <p:sp>
        <p:nvSpPr>
          <p:cNvPr id="8" name="TextBox 7"/>
          <p:cNvSpPr txBox="1"/>
          <p:nvPr/>
        </p:nvSpPr>
        <p:spPr>
          <a:xfrm>
            <a:off x="1625284" y="548639"/>
            <a:ext cx="18023839" cy="7073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The United Nations listed 17 Sustainable Development Goals (SDGs) </a:t>
            </a:r>
            <a:br>
              <a:rPr lang="en-MY" dirty="0"/>
            </a:br>
            <a:r>
              <a:rPr lang="en-MY" dirty="0"/>
              <a:t>to ensure our planet can survive in multiple dimensions</a:t>
            </a:r>
          </a:p>
          <a:p>
            <a:endParaRPr lang="en-MY" dirty="0"/>
          </a:p>
          <a:p>
            <a:r>
              <a:rPr lang="en-MY" dirty="0"/>
              <a:t>Among the 17 SDGs, </a:t>
            </a:r>
          </a:p>
          <a:p>
            <a:r>
              <a:rPr lang="en-MY" dirty="0"/>
              <a:t>no.6 and no.14 </a:t>
            </a:r>
            <a:r>
              <a:rPr lang="en-US" dirty="0"/>
              <a:t>are echoed by our local stakeholders</a:t>
            </a:r>
          </a:p>
          <a:p>
            <a:r>
              <a:rPr lang="en-US" dirty="0"/>
              <a:t>who manage lake and river conservation </a:t>
            </a:r>
          </a:p>
          <a:p>
            <a:r>
              <a:rPr lang="en-US" dirty="0"/>
              <a:t>like NAHRIM and SPAN for our country</a:t>
            </a:r>
          </a:p>
          <a:p>
            <a:r>
              <a:rPr lang="en-US" dirty="0"/>
              <a:t>and UM Water Warriors for our university</a:t>
            </a:r>
          </a:p>
          <a:p>
            <a:endParaRPr lang="en-US" dirty="0"/>
          </a:p>
          <a:p>
            <a:r>
              <a:rPr lang="en-US" dirty="0"/>
              <a:t>To perform lake </a:t>
            </a:r>
            <a:r>
              <a:rPr lang="en-US" dirty="0" smtClean="0"/>
              <a:t>and river conservation</a:t>
            </a:r>
            <a:r>
              <a:rPr lang="en-US" dirty="0"/>
              <a:t>, </a:t>
            </a:r>
          </a:p>
          <a:p>
            <a:r>
              <a:rPr lang="en-US" dirty="0"/>
              <a:t>the most important activity is to perform water sampling</a:t>
            </a:r>
          </a:p>
          <a:p>
            <a:r>
              <a:rPr lang="en-US" dirty="0"/>
              <a:t>so we can test if the water is safe and have good quality</a:t>
            </a:r>
          </a:p>
          <a:p>
            <a:endParaRPr lang="en-US" dirty="0"/>
          </a:p>
          <a:p>
            <a:r>
              <a:rPr lang="en-US" dirty="0"/>
              <a:t>However, lake and </a:t>
            </a:r>
            <a:r>
              <a:rPr lang="en-US" dirty="0" smtClean="0"/>
              <a:t>river have </a:t>
            </a:r>
            <a:r>
              <a:rPr lang="en-US" dirty="0"/>
              <a:t>different sampling constraints and procedures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28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3842" y="650241"/>
            <a:ext cx="995680" cy="1023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  <a:p>
            <a:pPr algn="ctr"/>
            <a:r>
              <a:rPr lang="en-US" dirty="0"/>
              <a:t>Min</a:t>
            </a:r>
            <a:endParaRPr lang="en-MY" dirty="0"/>
          </a:p>
        </p:txBody>
      </p:sp>
      <p:sp>
        <p:nvSpPr>
          <p:cNvPr id="8" name="TextBox 7"/>
          <p:cNvSpPr txBox="1"/>
          <p:nvPr/>
        </p:nvSpPr>
        <p:spPr>
          <a:xfrm>
            <a:off x="1625282" y="568961"/>
            <a:ext cx="18836640" cy="6607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biggest constraint for river sampling is it requires daily update</a:t>
            </a:r>
          </a:p>
          <a:p>
            <a:r>
              <a:rPr lang="en-US" dirty="0"/>
              <a:t>To sample rivers, they must dispatch many officers everyday</a:t>
            </a:r>
          </a:p>
          <a:p>
            <a:r>
              <a:rPr lang="en-US" dirty="0"/>
              <a:t>Officers must go by foot including secluded areas</a:t>
            </a:r>
          </a:p>
          <a:p>
            <a:r>
              <a:rPr lang="en-US" dirty="0"/>
              <a:t>The good news is, they only need small amount of water for testing</a:t>
            </a:r>
          </a:p>
          <a:p>
            <a:endParaRPr lang="en-US" dirty="0"/>
          </a:p>
          <a:p>
            <a:r>
              <a:rPr lang="en-US" dirty="0"/>
              <a:t>On the other hand, the biggest constraints for lake sampling is inaccessibility </a:t>
            </a:r>
          </a:p>
          <a:p>
            <a:r>
              <a:rPr lang="en-US" dirty="0"/>
              <a:t>Officers cannot just go sampling by foot, they need big boats and hire safety officers </a:t>
            </a:r>
          </a:p>
          <a:p>
            <a:r>
              <a:rPr lang="en-US" dirty="0"/>
              <a:t>More bad news is, they need large amount of water for lab testing </a:t>
            </a:r>
          </a:p>
          <a:p>
            <a:r>
              <a:rPr lang="en-US" dirty="0"/>
              <a:t>Because parameters at lakes involve algae and further nutrients </a:t>
            </a:r>
          </a:p>
          <a:p>
            <a:endParaRPr lang="en-US" dirty="0"/>
          </a:p>
          <a:p>
            <a:r>
              <a:rPr lang="en-US" dirty="0"/>
              <a:t>Since everything is done manually, which is laborious and costly, </a:t>
            </a:r>
          </a:p>
          <a:p>
            <a:r>
              <a:rPr lang="en-US" dirty="0"/>
              <a:t>How can we make sampling an easier task for our stakeholders?</a:t>
            </a:r>
          </a:p>
          <a:p>
            <a:r>
              <a:rPr lang="en-US" dirty="0"/>
              <a:t>In this work, we propose 3 solutions: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66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3842" y="650241"/>
            <a:ext cx="995680" cy="1023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  <a:p>
            <a:pPr algn="ctr"/>
            <a:r>
              <a:rPr lang="en-US" dirty="0"/>
              <a:t>Min</a:t>
            </a:r>
            <a:endParaRPr lang="en-MY" dirty="0"/>
          </a:p>
        </p:txBody>
      </p:sp>
      <p:sp>
        <p:nvSpPr>
          <p:cNvPr id="8" name="TextBox 7"/>
          <p:cNvSpPr txBox="1"/>
          <p:nvPr/>
        </p:nvSpPr>
        <p:spPr>
          <a:xfrm>
            <a:off x="1625282" y="568961"/>
            <a:ext cx="18836640" cy="6607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improve lake sampling, we propose the use of drone</a:t>
            </a:r>
          </a:p>
          <a:p>
            <a:r>
              <a:rPr lang="en-US" dirty="0"/>
              <a:t>Our drone can fly and can touch body of water</a:t>
            </a:r>
          </a:p>
          <a:p>
            <a:r>
              <a:rPr lang="en-US" dirty="0"/>
              <a:t>We call our drone; a Hydrone</a:t>
            </a:r>
          </a:p>
          <a:p>
            <a:r>
              <a:rPr lang="en-US" dirty="0"/>
              <a:t>Best of all, our drone can carry electronic probe and large water bottles</a:t>
            </a:r>
          </a:p>
          <a:p>
            <a:r>
              <a:rPr lang="en-US" dirty="0"/>
              <a:t>So it can perform real-time sampling and take home enough water for lab testing</a:t>
            </a:r>
          </a:p>
          <a:p>
            <a:endParaRPr lang="en-US" dirty="0"/>
          </a:p>
          <a:p>
            <a:r>
              <a:rPr lang="en-US" dirty="0"/>
              <a:t>For the river, we propose to install sampling stations for automatic sampling daily</a:t>
            </a:r>
          </a:p>
          <a:p>
            <a:r>
              <a:rPr lang="en-US" dirty="0"/>
              <a:t>But some stations are in secluded area and no internet available </a:t>
            </a:r>
          </a:p>
          <a:p>
            <a:r>
              <a:rPr lang="en-US" dirty="0"/>
              <a:t>To make sure no sampling data is lost</a:t>
            </a:r>
          </a:p>
          <a:p>
            <a:r>
              <a:rPr lang="en-US" dirty="0"/>
              <a:t>We use a mesh network so data from secluded area is transferred to next closest station </a:t>
            </a:r>
          </a:p>
          <a:p>
            <a:r>
              <a:rPr lang="en-US" dirty="0"/>
              <a:t>Until they reach the station that have internet access </a:t>
            </a:r>
          </a:p>
          <a:p>
            <a:endParaRPr lang="en-US" dirty="0"/>
          </a:p>
          <a:p>
            <a:r>
              <a:rPr lang="en-US" dirty="0"/>
              <a:t>Finally, we will obtain all lake and river data and perform analytics </a:t>
            </a:r>
          </a:p>
          <a:p>
            <a:r>
              <a:rPr lang="en-US" dirty="0"/>
              <a:t>to communicate and visualize data in easy manner to our stakeholders</a:t>
            </a:r>
          </a:p>
        </p:txBody>
      </p:sp>
    </p:spTree>
    <p:extLst>
      <p:ext uri="{BB962C8B-B14F-4D97-AF65-F5344CB8AC3E}">
        <p14:creationId xmlns:p14="http://schemas.microsoft.com/office/powerpoint/2010/main" val="31017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3842" y="650242"/>
            <a:ext cx="995680" cy="557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30s</a:t>
            </a:r>
            <a:endParaRPr lang="en-MY" dirty="0"/>
          </a:p>
        </p:txBody>
      </p:sp>
      <p:sp>
        <p:nvSpPr>
          <p:cNvPr id="8" name="TextBox 7"/>
          <p:cNvSpPr txBox="1"/>
          <p:nvPr/>
        </p:nvSpPr>
        <p:spPr>
          <a:xfrm>
            <a:off x="1625282" y="568961"/>
            <a:ext cx="18836640" cy="7073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summary</a:t>
            </a:r>
          </a:p>
          <a:p>
            <a:endParaRPr lang="en-US" dirty="0"/>
          </a:p>
          <a:p>
            <a:r>
              <a:rPr lang="en-US" dirty="0"/>
              <a:t>We are heartfelt in our mission to improve lake and river conservation management</a:t>
            </a:r>
          </a:p>
          <a:p>
            <a:r>
              <a:rPr lang="en-US" dirty="0"/>
              <a:t>To avoid tragedies such as the recent </a:t>
            </a:r>
            <a:r>
              <a:rPr lang="en-US" dirty="0" err="1"/>
              <a:t>Sg</a:t>
            </a:r>
            <a:r>
              <a:rPr lang="en-US" dirty="0"/>
              <a:t> Kim </a:t>
            </a:r>
            <a:r>
              <a:rPr lang="en-US" dirty="0" err="1"/>
              <a:t>Pasir</a:t>
            </a:r>
            <a:r>
              <a:rPr lang="en-US" dirty="0"/>
              <a:t> </a:t>
            </a:r>
            <a:r>
              <a:rPr lang="en-US" dirty="0" err="1"/>
              <a:t>Gudang</a:t>
            </a:r>
            <a:endParaRPr lang="en-US" dirty="0"/>
          </a:p>
          <a:p>
            <a:r>
              <a:rPr lang="en-US" dirty="0"/>
              <a:t>Where 2.43 </a:t>
            </a:r>
            <a:r>
              <a:rPr lang="en-US" dirty="0" err="1"/>
              <a:t>tonnes</a:t>
            </a:r>
            <a:r>
              <a:rPr lang="en-US" dirty="0"/>
              <a:t> worth of chemical waste are dumped into the river</a:t>
            </a:r>
          </a:p>
          <a:p>
            <a:r>
              <a:rPr lang="en-US" dirty="0"/>
              <a:t>A classic case of lack of monitoring and slow response</a:t>
            </a:r>
          </a:p>
          <a:p>
            <a:r>
              <a:rPr lang="en-US" dirty="0"/>
              <a:t>Which could easily be avoided with solutions we proposed in this research</a:t>
            </a:r>
          </a:p>
          <a:p>
            <a:endParaRPr lang="en-US" dirty="0"/>
          </a:p>
          <a:p>
            <a:r>
              <a:rPr lang="en-US" dirty="0"/>
              <a:t>Therefore we humbly submit our application</a:t>
            </a:r>
          </a:p>
          <a:p>
            <a:r>
              <a:rPr lang="en-US" dirty="0"/>
              <a:t>We believe our work is a game-changer </a:t>
            </a:r>
          </a:p>
          <a:p>
            <a:r>
              <a:rPr lang="en-US" dirty="0"/>
              <a:t>To support our local stakeholders</a:t>
            </a:r>
          </a:p>
          <a:p>
            <a:endParaRPr lang="en-US" dirty="0"/>
          </a:p>
          <a:p>
            <a:r>
              <a:rPr lang="en-US" dirty="0"/>
              <a:t>Thank you!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20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3567</TotalTime>
  <Words>463</Words>
  <Application>Microsoft Office PowerPoint</Application>
  <PresentationFormat>Custom</PresentationFormat>
  <Paragraphs>92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IBM</dc:creator>
  <cp:lastModifiedBy>IBM</cp:lastModifiedBy>
  <cp:revision>91</cp:revision>
  <dcterms:created xsi:type="dcterms:W3CDTF">2019-03-14T22:48:06Z</dcterms:created>
  <dcterms:modified xsi:type="dcterms:W3CDTF">2019-10-23T08:36:44Z</dcterms:modified>
</cp:coreProperties>
</file>