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71" r:id="rId7"/>
    <p:sldId id="274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04040"/>
    <a:srgbClr val="7030A0"/>
    <a:srgbClr val="00B0F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DBEFD-5727-4E58-8047-5D983955EDD4}" v="23" dt="2020-04-23T11:41:46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23-Oct-20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23-Oct-20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EC3859-C800-4EA0-A0F4-0A35ADC499AB}" type="datetime1">
              <a:rPr lang="en-US" noProof="0" smtClean="0"/>
              <a:t>23-Oct-20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634818" y="6413077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8559" y="254124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628602"/>
            <a:ext cx="5445369" cy="442601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Background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3415" y="1554479"/>
            <a:ext cx="5445370" cy="488247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r>
              <a:rPr lang="en-MY" sz="1800" dirty="0"/>
              <a:t>About 60% of Malaysian lakes suffer from </a:t>
            </a:r>
            <a:r>
              <a:rPr lang="en-MY" sz="1800" b="1" dirty="0">
                <a:solidFill>
                  <a:srgbClr val="0070C0"/>
                </a:solidFill>
              </a:rPr>
              <a:t>Eutrophication</a:t>
            </a:r>
            <a:r>
              <a:rPr lang="en-MY" sz="1800" dirty="0"/>
              <a:t> </a:t>
            </a:r>
          </a:p>
          <a:p>
            <a:r>
              <a:rPr lang="en-MY" sz="1800" dirty="0"/>
              <a:t>Eutrophication or algal bloom is caused by excessive organic nutrients (a by product of human activities) </a:t>
            </a:r>
          </a:p>
          <a:p>
            <a:r>
              <a:rPr lang="en-MY" sz="1800" dirty="0"/>
              <a:t>For prevention, NAHRIM proposed continuous water sampling to detect degradation at early stages</a:t>
            </a:r>
          </a:p>
          <a:p>
            <a:r>
              <a:rPr lang="en-MY" sz="1800" dirty="0"/>
              <a:t>Currently, water sampling is done manually, involving expedition with boats</a:t>
            </a:r>
          </a:p>
          <a:p>
            <a:r>
              <a:rPr lang="en-MY" sz="1800" dirty="0"/>
              <a:t>Preferably done </a:t>
            </a:r>
            <a:r>
              <a:rPr lang="en-MY" sz="1800" i="1" dirty="0"/>
              <a:t>in-situ </a:t>
            </a:r>
            <a:r>
              <a:rPr lang="en-MY" sz="1800" dirty="0"/>
              <a:t>by dipping hand-held </a:t>
            </a:r>
            <a:r>
              <a:rPr lang="en-MY" sz="1800" dirty="0" err="1"/>
              <a:t>sonde</a:t>
            </a:r>
            <a:r>
              <a:rPr lang="en-MY" sz="1800" dirty="0"/>
              <a:t> into water</a:t>
            </a:r>
            <a:endParaRPr lang="en-MY" sz="1800" i="1" dirty="0"/>
          </a:p>
          <a:p>
            <a:r>
              <a:rPr lang="en-MY" sz="1800" dirty="0"/>
              <a:t>Common 5 parameters to sample include pH, temperature, conductivity, turbidity and dissolved oxygen (</a:t>
            </a:r>
            <a:r>
              <a:rPr lang="en-MY" sz="1800" dirty="0" err="1"/>
              <a:t>Koparan</a:t>
            </a:r>
            <a:r>
              <a:rPr lang="en-MY" sz="1800" dirty="0"/>
              <a:t>, 2018)</a:t>
            </a:r>
          </a:p>
          <a:p>
            <a:r>
              <a:rPr lang="en-MY" sz="1800" dirty="0"/>
              <a:t>For eutrophication, usually test in the lab for </a:t>
            </a:r>
            <a:r>
              <a:rPr lang="en-MY" sz="1800" b="1" dirty="0">
                <a:solidFill>
                  <a:srgbClr val="0070C0"/>
                </a:solidFill>
              </a:rPr>
              <a:t>Chlorophyll-a</a:t>
            </a:r>
          </a:p>
          <a:p>
            <a:endParaRPr lang="en-MY" sz="1800" dirty="0"/>
          </a:p>
          <a:p>
            <a:pPr lvl="0"/>
            <a:endParaRPr lang="en-US" noProof="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UNIVERSITY OF MALAYA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0" y="1361521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77481" y="1361833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7813" y="418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741ABC-287D-4C4F-B6C1-A2524E6566AC}" type="datetime1">
              <a:rPr lang="en-US" noProof="0" smtClean="0"/>
              <a:t>23-Oct-20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1335261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27813" y="2027587"/>
            <a:ext cx="6556248" cy="309360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50F6C3-6895-4A89-A5EF-FBF16C2C8D1C}" type="datetime1">
              <a:rPr lang="en-US" noProof="0" smtClean="0"/>
              <a:t>23-Oct-20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 descr="aerial view bridge over water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F654E031-8DCA-47DF-9EB0-62FBBB3EF02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869344" y="581891"/>
            <a:ext cx="1010434" cy="318834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51912-C097-4540-8EBE-C59DC06F02DF}"/>
              </a:ext>
            </a:extLst>
          </p:cNvPr>
          <p:cNvSpPr txBox="1"/>
          <p:nvPr/>
        </p:nvSpPr>
        <p:spPr>
          <a:xfrm>
            <a:off x="4646220" y="1426180"/>
            <a:ext cx="73919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Water Quality Prediction using IoT-enabled soft-sensor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1EC9C-7CCF-488B-8766-516C888D9615}"/>
              </a:ext>
            </a:extLst>
          </p:cNvPr>
          <p:cNvSpPr txBox="1"/>
          <p:nvPr/>
        </p:nvSpPr>
        <p:spPr>
          <a:xfrm>
            <a:off x="4646220" y="5679347"/>
            <a:ext cx="5780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Author:</a:t>
            </a:r>
            <a:r>
              <a:rPr lang="en-US" dirty="0"/>
              <a:t>		</a:t>
            </a:r>
            <a:r>
              <a:rPr lang="en-US" dirty="0" err="1"/>
              <a:t>Palok</a:t>
            </a:r>
            <a:r>
              <a:rPr lang="en-US" dirty="0"/>
              <a:t> Biswas</a:t>
            </a:r>
          </a:p>
          <a:p>
            <a:r>
              <a:rPr lang="en-US" b="1" dirty="0"/>
              <a:t>Contact: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palok@digitalforest.io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619271"/>
            <a:ext cx="5445369" cy="442601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554479"/>
            <a:ext cx="5445370" cy="4882473"/>
          </a:xfrm>
        </p:spPr>
        <p:txBody>
          <a:bodyPr>
            <a:normAutofit/>
          </a:bodyPr>
          <a:lstStyle/>
          <a:p>
            <a:r>
              <a:rPr lang="en-MY" dirty="0"/>
              <a:t>About 60% of Malaysian lakes suffer from </a:t>
            </a:r>
            <a:r>
              <a:rPr lang="en-MY" b="1" dirty="0">
                <a:solidFill>
                  <a:srgbClr val="0070C0"/>
                </a:solidFill>
              </a:rPr>
              <a:t>eutrophication</a:t>
            </a:r>
            <a:r>
              <a:rPr lang="en-MY" dirty="0"/>
              <a:t> </a:t>
            </a:r>
          </a:p>
          <a:p>
            <a:r>
              <a:rPr lang="en-MY" dirty="0"/>
              <a:t>Eutrophication or algal bloom is caused by excessive </a:t>
            </a:r>
            <a:r>
              <a:rPr lang="en-MY" b="1" dirty="0">
                <a:solidFill>
                  <a:srgbClr val="0070C0"/>
                </a:solidFill>
              </a:rPr>
              <a:t>organic nutrients </a:t>
            </a:r>
            <a:r>
              <a:rPr lang="en-MY" dirty="0"/>
              <a:t>(a by product of human activities) </a:t>
            </a:r>
          </a:p>
          <a:p>
            <a:r>
              <a:rPr lang="en-MY" dirty="0"/>
              <a:t>Currently, water sampling is done </a:t>
            </a:r>
            <a:r>
              <a:rPr lang="en-MY" b="1" dirty="0">
                <a:solidFill>
                  <a:srgbClr val="0070C0"/>
                </a:solidFill>
              </a:rPr>
              <a:t>manually</a:t>
            </a:r>
            <a:r>
              <a:rPr lang="en-MY" dirty="0"/>
              <a:t>, involving expedition with boats</a:t>
            </a:r>
          </a:p>
          <a:p>
            <a:r>
              <a:rPr lang="en-MY" b="1" dirty="0">
                <a:solidFill>
                  <a:srgbClr val="0070C0"/>
                </a:solidFill>
              </a:rPr>
              <a:t>In-situ</a:t>
            </a:r>
            <a:r>
              <a:rPr lang="en-MY" i="1" dirty="0"/>
              <a:t> measurement </a:t>
            </a:r>
            <a:r>
              <a:rPr lang="en-MY" dirty="0"/>
              <a:t>by dipping hand-held sonde into water is preferred</a:t>
            </a:r>
            <a:endParaRPr lang="en-MY" i="1" dirty="0"/>
          </a:p>
          <a:p>
            <a:r>
              <a:rPr lang="en-MY" dirty="0"/>
              <a:t>Common 5 parameters measured in-situ include pH, temperature, conductivity, turbidity and dissolved oxygen </a:t>
            </a:r>
          </a:p>
          <a:p>
            <a:r>
              <a:rPr lang="en-MY" dirty="0"/>
              <a:t>For eutrophication, usually test in the lab is required to measure </a:t>
            </a:r>
            <a:r>
              <a:rPr lang="en-MY" b="1" dirty="0">
                <a:solidFill>
                  <a:srgbClr val="0070C0"/>
                </a:solidFill>
              </a:rPr>
              <a:t>Chlorophyll-a </a:t>
            </a:r>
            <a:r>
              <a:rPr lang="en-MY" dirty="0"/>
              <a:t>content.</a:t>
            </a:r>
          </a:p>
          <a:p>
            <a:endParaRPr lang="en-MY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54ADE-29EB-4797-9A6F-40ABDA2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BB047D-A6CD-43AB-96F0-683C726B586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CFBD44DA-9AD2-4888-B41E-788E00D723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9261" r="24782" b="2"/>
          <a:stretch/>
        </p:blipFill>
        <p:spPr>
          <a:xfrm>
            <a:off x="5919755" y="1"/>
            <a:ext cx="3430408" cy="4091942"/>
          </a:xfrm>
          <a:noFill/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9F9AF9C-357E-43FB-8CD3-1B9AEC3C0D7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17332" r="41517" b="-1"/>
          <a:stretch/>
        </p:blipFill>
        <p:spPr>
          <a:xfrm>
            <a:off x="9542186" y="555157"/>
            <a:ext cx="2649814" cy="4298197"/>
          </a:xfrm>
          <a:noFill/>
        </p:spPr>
      </p:pic>
      <p:pic>
        <p:nvPicPr>
          <p:cNvPr id="24" name="Picture Placeholder 23" descr="A picture containing riding&#10;&#10;Description automatically generated">
            <a:extLst>
              <a:ext uri="{FF2B5EF4-FFF2-40B4-BE49-F238E27FC236}">
                <a16:creationId xmlns:a16="http://schemas.microsoft.com/office/drawing/2014/main" id="{0AE63D0A-A6A4-4219-A985-AB7D5354046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t="26095" b="10807"/>
          <a:stretch/>
        </p:blipFill>
        <p:spPr>
          <a:xfrm>
            <a:off x="5919754" y="4289110"/>
            <a:ext cx="3430407" cy="1823455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33362-041D-423C-9ECA-533145CD787A}"/>
              </a:ext>
            </a:extLst>
          </p:cNvPr>
          <p:cNvSpPr txBox="1"/>
          <p:nvPr/>
        </p:nvSpPr>
        <p:spPr>
          <a:xfrm>
            <a:off x="5919754" y="5817895"/>
            <a:ext cx="128571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YSI EXO </a:t>
            </a:r>
            <a:r>
              <a:rPr lang="en-US" sz="1200" dirty="0" err="1">
                <a:solidFill>
                  <a:schemeClr val="bg1"/>
                </a:solidFill>
              </a:rPr>
              <a:t>Sonde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B19A6-A74E-403D-856E-F38CAA265359}"/>
              </a:ext>
            </a:extLst>
          </p:cNvPr>
          <p:cNvSpPr txBox="1"/>
          <p:nvPr/>
        </p:nvSpPr>
        <p:spPr>
          <a:xfrm>
            <a:off x="5919754" y="3823779"/>
            <a:ext cx="128571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Grab 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B38F4-347F-472D-991A-23E91EAAF160}"/>
              </a:ext>
            </a:extLst>
          </p:cNvPr>
          <p:cNvSpPr txBox="1"/>
          <p:nvPr/>
        </p:nvSpPr>
        <p:spPr>
          <a:xfrm>
            <a:off x="10906282" y="4576355"/>
            <a:ext cx="128571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Algal Bloom</a:t>
            </a: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6E604CC3-E7F3-4621-83F9-64F538DD4C7A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1043924" y="193121"/>
            <a:ext cx="1010434" cy="318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14E97A-17D9-4B37-9D8A-D482D9E4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6299" y="309349"/>
            <a:ext cx="7233557" cy="83207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A view of a mountain&#10;&#10;Description automatically generated">
            <a:extLst>
              <a:ext uri="{FF2B5EF4-FFF2-40B4-BE49-F238E27FC236}">
                <a16:creationId xmlns:a16="http://schemas.microsoft.com/office/drawing/2014/main" id="{6E017C00-4802-4AB6-9D06-C55133E44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35" r="27602" b="-2"/>
          <a:stretch/>
        </p:blipFill>
        <p:spPr>
          <a:xfrm>
            <a:off x="20" y="1"/>
            <a:ext cx="4424343" cy="685800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C58D7A5-43EC-45E5-85CB-1A861179BE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pPr>
              <a:spcAft>
                <a:spcPts val="600"/>
              </a:spcAft>
            </a:pPr>
            <a:fld id="{48BB047D-A6CD-43AB-96F0-683C726B586B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B0EE2B-462E-41C8-8656-B691338F5E66}"/>
              </a:ext>
            </a:extLst>
          </p:cNvPr>
          <p:cNvSpPr txBox="1">
            <a:spLocks/>
          </p:cNvSpPr>
          <p:nvPr/>
        </p:nvSpPr>
        <p:spPr>
          <a:xfrm>
            <a:off x="4686299" y="2112984"/>
            <a:ext cx="7233557" cy="3248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MY" dirty="0"/>
          </a:p>
          <a:p>
            <a:pPr>
              <a:buFont typeface="Courier New" panose="02070309020205020404" pitchFamily="49" charset="0"/>
              <a:buChar char="o"/>
            </a:pPr>
            <a:r>
              <a:rPr lang="en-MY" b="1" dirty="0">
                <a:solidFill>
                  <a:srgbClr val="0070C0"/>
                </a:solidFill>
              </a:rPr>
              <a:t>Industrial grade </a:t>
            </a:r>
            <a:r>
              <a:rPr lang="en-MY" dirty="0"/>
              <a:t>in-situ water quality sondes are very </a:t>
            </a:r>
            <a:r>
              <a:rPr lang="en-MY" b="1" dirty="0">
                <a:solidFill>
                  <a:srgbClr val="0070C0"/>
                </a:solidFill>
              </a:rPr>
              <a:t>expensive</a:t>
            </a:r>
            <a:r>
              <a:rPr lang="en-MY" dirty="0"/>
              <a:t> and usually not IoT-enabled.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MY" dirty="0"/>
              <a:t>Collecting </a:t>
            </a:r>
            <a:r>
              <a:rPr lang="en-MY" b="1" dirty="0">
                <a:solidFill>
                  <a:srgbClr val="0070C0"/>
                </a:solidFill>
              </a:rPr>
              <a:t>high resolution </a:t>
            </a:r>
            <a:r>
              <a:rPr lang="en-MY" dirty="0"/>
              <a:t>spatiotemporal water quality data continuously (</a:t>
            </a:r>
            <a:r>
              <a:rPr lang="en-MY" i="1" dirty="0"/>
              <a:t>involving multiple sensors</a:t>
            </a:r>
            <a:r>
              <a:rPr lang="en-MY" dirty="0"/>
              <a:t>) with industrial sondes is </a:t>
            </a:r>
            <a:r>
              <a:rPr lang="en-MY" b="1" dirty="0">
                <a:solidFill>
                  <a:srgbClr val="0070C0"/>
                </a:solidFill>
              </a:rPr>
              <a:t>not economically feasible</a:t>
            </a:r>
            <a:r>
              <a:rPr lang="en-MY" dirty="0"/>
              <a:t>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In-situ sampling is preferred for continuous real-time monitoring of water quality but there is </a:t>
            </a:r>
            <a:r>
              <a:rPr lang="en-US" b="1" dirty="0">
                <a:solidFill>
                  <a:srgbClr val="0070C0"/>
                </a:solidFill>
              </a:rPr>
              <a:t>no cost-effective sensor for chlorophyll-a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E90140F2-B0C2-4E74-918B-7DD0BDBE7F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18634" y="149932"/>
            <a:ext cx="1010434" cy="318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3569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444B66-CE5E-4084-A683-021A202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3206261" cy="1037492"/>
          </a:xfrm>
        </p:spPr>
        <p:txBody>
          <a:bodyPr anchor="b">
            <a:normAutofit/>
          </a:bodyPr>
          <a:lstStyle/>
          <a:p>
            <a:r>
              <a:rPr lang="en-US" dirty="0"/>
              <a:t>Solution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B87D1-2B9A-4E6A-AC82-EA09DA81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BB047D-A6CD-43AB-96F0-683C726B586B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3BB0464-2516-4D66-ABCB-C2D3C40E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Low cost</a:t>
            </a:r>
            <a:r>
              <a:rPr lang="en-US" dirty="0"/>
              <a:t> physical sensors of Temperature, Dissolved Oxygen, pH, Electrical Conductivity &amp; Turbidity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Chlorophyll-A and Nutrients </a:t>
            </a:r>
            <a:r>
              <a:rPr lang="en-US" b="1" dirty="0">
                <a:solidFill>
                  <a:srgbClr val="0070C0"/>
                </a:solidFill>
              </a:rPr>
              <a:t>Soft-sensor</a:t>
            </a:r>
            <a:r>
              <a:rPr lang="en-US" dirty="0"/>
              <a:t> using edge inferencing.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Edge device with </a:t>
            </a:r>
            <a:r>
              <a:rPr lang="en-US" b="1" dirty="0">
                <a:solidFill>
                  <a:srgbClr val="0070C0"/>
                </a:solidFill>
              </a:rPr>
              <a:t>IoT </a:t>
            </a:r>
            <a:r>
              <a:rPr lang="en-US" dirty="0"/>
              <a:t>features including Over the Air Firmware Update.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Cloud</a:t>
            </a:r>
            <a:r>
              <a:rPr lang="en-US" dirty="0"/>
              <a:t> for storing and processing IoT data, continuous training of ML model, IoT fleet management &amp; dashboard for visualization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F405296-8144-4F18-9004-EEB67B9A9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59" y="746691"/>
            <a:ext cx="7467304" cy="4629729"/>
          </a:xfrm>
          <a:noFill/>
        </p:spPr>
      </p:pic>
      <p:pic>
        <p:nvPicPr>
          <p:cNvPr id="8" name="image2.png">
            <a:extLst>
              <a:ext uri="{FF2B5EF4-FFF2-40B4-BE49-F238E27FC236}">
                <a16:creationId xmlns:a16="http://schemas.microsoft.com/office/drawing/2014/main" id="{A8548FDC-B15D-40EB-9643-57BB10314E8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31274" y="145408"/>
            <a:ext cx="1010434" cy="318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800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60D2-01E8-4EA2-AFE3-C6E6F75A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anchor="b">
            <a:normAutofit/>
          </a:bodyPr>
          <a:lstStyle/>
          <a:p>
            <a:r>
              <a:rPr lang="en-US" dirty="0"/>
              <a:t>DATA VISUALIZATION on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170A-FD6B-40C3-98AE-10874776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BB047D-A6CD-43AB-96F0-683C726B586B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pic>
        <p:nvPicPr>
          <p:cNvPr id="10" name="Picture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2B5727D-470F-44C8-85F7-8DECBE7A8E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8122" r="1" b="1"/>
          <a:stretch/>
        </p:blipFill>
        <p:spPr>
          <a:xfrm>
            <a:off x="2750736" y="1559565"/>
            <a:ext cx="6690527" cy="5311379"/>
          </a:xfrm>
          <a:noFill/>
        </p:spPr>
      </p:pic>
      <p:pic>
        <p:nvPicPr>
          <p:cNvPr id="3" name="image2.png">
            <a:extLst>
              <a:ext uri="{FF2B5EF4-FFF2-40B4-BE49-F238E27FC236}">
                <a16:creationId xmlns:a16="http://schemas.microsoft.com/office/drawing/2014/main" id="{6E6F9940-B3A8-429A-9345-6E9B16F3EFA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27964" y="86769"/>
            <a:ext cx="1010434" cy="318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37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Background</vt:lpstr>
      <vt:lpstr>Problem statement</vt:lpstr>
      <vt:lpstr>Solution architecture</vt:lpstr>
      <vt:lpstr>DATA VISUALIZATION on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2020-10-22T17:56:52Z</dcterms:created>
  <dcterms:modified xsi:type="dcterms:W3CDTF">2020-10-22T18:18:13Z</dcterms:modified>
</cp:coreProperties>
</file>