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8" r:id="rId6"/>
    <p:sldId id="270" r:id="rId7"/>
    <p:sldId id="271" r:id="rId8"/>
    <p:sldId id="272" r:id="rId9"/>
    <p:sldId id="259" r:id="rId10"/>
    <p:sldId id="265" r:id="rId11"/>
    <p:sldId id="261" r:id="rId12"/>
    <p:sldId id="269" r:id="rId13"/>
    <p:sldId id="275" r:id="rId14"/>
    <p:sldId id="274" r:id="rId15"/>
    <p:sldId id="278" r:id="rId16"/>
    <p:sldId id="279" r:id="rId17"/>
    <p:sldId id="277" r:id="rId18"/>
    <p:sldId id="273" r:id="rId19"/>
    <p:sldId id="266"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4FC64-4612-450D-B136-A426E68721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6C598266-83F5-46C3-A207-DF12DB64FB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15CFDB68-AB68-46F3-9ECB-9B493064644B}"/>
              </a:ext>
            </a:extLst>
          </p:cNvPr>
          <p:cNvSpPr>
            <a:spLocks noGrp="1"/>
          </p:cNvSpPr>
          <p:nvPr>
            <p:ph type="dt" sz="half" idx="10"/>
          </p:nvPr>
        </p:nvSpPr>
        <p:spPr/>
        <p:txBody>
          <a:bodyPr/>
          <a:lstStyle/>
          <a:p>
            <a:fld id="{83CB4827-3DAD-46B9-B6B3-08E212402878}" type="datetimeFigureOut">
              <a:rPr lang="en-MY" smtClean="0"/>
              <a:t>22/4/2020</a:t>
            </a:fld>
            <a:endParaRPr lang="en-MY"/>
          </a:p>
        </p:txBody>
      </p:sp>
      <p:sp>
        <p:nvSpPr>
          <p:cNvPr id="5" name="Footer Placeholder 4">
            <a:extLst>
              <a:ext uri="{FF2B5EF4-FFF2-40B4-BE49-F238E27FC236}">
                <a16:creationId xmlns:a16="http://schemas.microsoft.com/office/drawing/2014/main" id="{10ACB0C5-0DE6-43C8-A9AC-D8E2A04EBA81}"/>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1D1426AA-E759-40C7-96C5-B245CB7AE9D6}"/>
              </a:ext>
            </a:extLst>
          </p:cNvPr>
          <p:cNvSpPr>
            <a:spLocks noGrp="1"/>
          </p:cNvSpPr>
          <p:nvPr>
            <p:ph type="sldNum" sz="quarter" idx="12"/>
          </p:nvPr>
        </p:nvSpPr>
        <p:spPr/>
        <p:txBody>
          <a:bodyPr/>
          <a:lstStyle/>
          <a:p>
            <a:fld id="{590FE0A6-3C4D-43F1-B404-148190DE9C3A}" type="slidenum">
              <a:rPr lang="en-MY" smtClean="0"/>
              <a:t>‹#›</a:t>
            </a:fld>
            <a:endParaRPr lang="en-MY"/>
          </a:p>
        </p:txBody>
      </p:sp>
    </p:spTree>
    <p:extLst>
      <p:ext uri="{BB962C8B-B14F-4D97-AF65-F5344CB8AC3E}">
        <p14:creationId xmlns:p14="http://schemas.microsoft.com/office/powerpoint/2010/main" val="470544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53A56-7B7B-46DB-ABE4-F0021401BBB6}"/>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A0EEDD05-27D8-46CA-B7B0-D8D7FFE72D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0F3AB677-CDF2-452A-8BA1-EFBEB514487E}"/>
              </a:ext>
            </a:extLst>
          </p:cNvPr>
          <p:cNvSpPr>
            <a:spLocks noGrp="1"/>
          </p:cNvSpPr>
          <p:nvPr>
            <p:ph type="dt" sz="half" idx="10"/>
          </p:nvPr>
        </p:nvSpPr>
        <p:spPr/>
        <p:txBody>
          <a:bodyPr/>
          <a:lstStyle/>
          <a:p>
            <a:fld id="{83CB4827-3DAD-46B9-B6B3-08E212402878}" type="datetimeFigureOut">
              <a:rPr lang="en-MY" smtClean="0"/>
              <a:t>22/4/2020</a:t>
            </a:fld>
            <a:endParaRPr lang="en-MY"/>
          </a:p>
        </p:txBody>
      </p:sp>
      <p:sp>
        <p:nvSpPr>
          <p:cNvPr id="5" name="Footer Placeholder 4">
            <a:extLst>
              <a:ext uri="{FF2B5EF4-FFF2-40B4-BE49-F238E27FC236}">
                <a16:creationId xmlns:a16="http://schemas.microsoft.com/office/drawing/2014/main" id="{0A05AF39-9F8C-40F8-8249-0068A03A07D6}"/>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A0FDCEDB-F521-4175-BB59-156D137E1736}"/>
              </a:ext>
            </a:extLst>
          </p:cNvPr>
          <p:cNvSpPr>
            <a:spLocks noGrp="1"/>
          </p:cNvSpPr>
          <p:nvPr>
            <p:ph type="sldNum" sz="quarter" idx="12"/>
          </p:nvPr>
        </p:nvSpPr>
        <p:spPr/>
        <p:txBody>
          <a:bodyPr/>
          <a:lstStyle/>
          <a:p>
            <a:fld id="{590FE0A6-3C4D-43F1-B404-148190DE9C3A}" type="slidenum">
              <a:rPr lang="en-MY" smtClean="0"/>
              <a:t>‹#›</a:t>
            </a:fld>
            <a:endParaRPr lang="en-MY"/>
          </a:p>
        </p:txBody>
      </p:sp>
    </p:spTree>
    <p:extLst>
      <p:ext uri="{BB962C8B-B14F-4D97-AF65-F5344CB8AC3E}">
        <p14:creationId xmlns:p14="http://schemas.microsoft.com/office/powerpoint/2010/main" val="3656456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13DA7C-A06D-49E9-901C-44A4A37CE3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FAD61E11-83F4-4613-A41C-63895876B8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C5351488-B536-456B-938F-E8358DAF0CAF}"/>
              </a:ext>
            </a:extLst>
          </p:cNvPr>
          <p:cNvSpPr>
            <a:spLocks noGrp="1"/>
          </p:cNvSpPr>
          <p:nvPr>
            <p:ph type="dt" sz="half" idx="10"/>
          </p:nvPr>
        </p:nvSpPr>
        <p:spPr/>
        <p:txBody>
          <a:bodyPr/>
          <a:lstStyle/>
          <a:p>
            <a:fld id="{83CB4827-3DAD-46B9-B6B3-08E212402878}" type="datetimeFigureOut">
              <a:rPr lang="en-MY" smtClean="0"/>
              <a:t>22/4/2020</a:t>
            </a:fld>
            <a:endParaRPr lang="en-MY"/>
          </a:p>
        </p:txBody>
      </p:sp>
      <p:sp>
        <p:nvSpPr>
          <p:cNvPr id="5" name="Footer Placeholder 4">
            <a:extLst>
              <a:ext uri="{FF2B5EF4-FFF2-40B4-BE49-F238E27FC236}">
                <a16:creationId xmlns:a16="http://schemas.microsoft.com/office/drawing/2014/main" id="{472B6291-6AF2-4136-9864-B28A260C473F}"/>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B17C1D71-724E-4EE3-9447-680CCDED6662}"/>
              </a:ext>
            </a:extLst>
          </p:cNvPr>
          <p:cNvSpPr>
            <a:spLocks noGrp="1"/>
          </p:cNvSpPr>
          <p:nvPr>
            <p:ph type="sldNum" sz="quarter" idx="12"/>
          </p:nvPr>
        </p:nvSpPr>
        <p:spPr/>
        <p:txBody>
          <a:bodyPr/>
          <a:lstStyle/>
          <a:p>
            <a:fld id="{590FE0A6-3C4D-43F1-B404-148190DE9C3A}" type="slidenum">
              <a:rPr lang="en-MY" smtClean="0"/>
              <a:t>‹#›</a:t>
            </a:fld>
            <a:endParaRPr lang="en-MY"/>
          </a:p>
        </p:txBody>
      </p:sp>
    </p:spTree>
    <p:extLst>
      <p:ext uri="{BB962C8B-B14F-4D97-AF65-F5344CB8AC3E}">
        <p14:creationId xmlns:p14="http://schemas.microsoft.com/office/powerpoint/2010/main" val="797086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128AC-65D5-4DF1-A0DE-D66A176184A1}"/>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9BBD469B-611C-408E-9AB5-D2327A6EB0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C22061BD-117B-4652-AF23-09169A373B01}"/>
              </a:ext>
            </a:extLst>
          </p:cNvPr>
          <p:cNvSpPr>
            <a:spLocks noGrp="1"/>
          </p:cNvSpPr>
          <p:nvPr>
            <p:ph type="dt" sz="half" idx="10"/>
          </p:nvPr>
        </p:nvSpPr>
        <p:spPr/>
        <p:txBody>
          <a:bodyPr/>
          <a:lstStyle/>
          <a:p>
            <a:fld id="{83CB4827-3DAD-46B9-B6B3-08E212402878}" type="datetimeFigureOut">
              <a:rPr lang="en-MY" smtClean="0"/>
              <a:t>22/4/2020</a:t>
            </a:fld>
            <a:endParaRPr lang="en-MY"/>
          </a:p>
        </p:txBody>
      </p:sp>
      <p:sp>
        <p:nvSpPr>
          <p:cNvPr id="5" name="Footer Placeholder 4">
            <a:extLst>
              <a:ext uri="{FF2B5EF4-FFF2-40B4-BE49-F238E27FC236}">
                <a16:creationId xmlns:a16="http://schemas.microsoft.com/office/drawing/2014/main" id="{80101D88-C998-4375-8A23-B5CD72722483}"/>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5109C5FB-A230-4A89-995E-08E251B5244D}"/>
              </a:ext>
            </a:extLst>
          </p:cNvPr>
          <p:cNvSpPr>
            <a:spLocks noGrp="1"/>
          </p:cNvSpPr>
          <p:nvPr>
            <p:ph type="sldNum" sz="quarter" idx="12"/>
          </p:nvPr>
        </p:nvSpPr>
        <p:spPr/>
        <p:txBody>
          <a:bodyPr/>
          <a:lstStyle/>
          <a:p>
            <a:fld id="{590FE0A6-3C4D-43F1-B404-148190DE9C3A}" type="slidenum">
              <a:rPr lang="en-MY" smtClean="0"/>
              <a:t>‹#›</a:t>
            </a:fld>
            <a:endParaRPr lang="en-MY"/>
          </a:p>
        </p:txBody>
      </p:sp>
    </p:spTree>
    <p:extLst>
      <p:ext uri="{BB962C8B-B14F-4D97-AF65-F5344CB8AC3E}">
        <p14:creationId xmlns:p14="http://schemas.microsoft.com/office/powerpoint/2010/main" val="1081275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5300E-F0E4-4F84-94FA-39E36A1FE0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299308BC-7D87-4081-8F8A-2256F82211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54C75B-C4A5-4278-97E8-11574D40CBAF}"/>
              </a:ext>
            </a:extLst>
          </p:cNvPr>
          <p:cNvSpPr>
            <a:spLocks noGrp="1"/>
          </p:cNvSpPr>
          <p:nvPr>
            <p:ph type="dt" sz="half" idx="10"/>
          </p:nvPr>
        </p:nvSpPr>
        <p:spPr/>
        <p:txBody>
          <a:bodyPr/>
          <a:lstStyle/>
          <a:p>
            <a:fld id="{83CB4827-3DAD-46B9-B6B3-08E212402878}" type="datetimeFigureOut">
              <a:rPr lang="en-MY" smtClean="0"/>
              <a:t>22/4/2020</a:t>
            </a:fld>
            <a:endParaRPr lang="en-MY"/>
          </a:p>
        </p:txBody>
      </p:sp>
      <p:sp>
        <p:nvSpPr>
          <p:cNvPr id="5" name="Footer Placeholder 4">
            <a:extLst>
              <a:ext uri="{FF2B5EF4-FFF2-40B4-BE49-F238E27FC236}">
                <a16:creationId xmlns:a16="http://schemas.microsoft.com/office/drawing/2014/main" id="{4B112985-BEFB-4836-9F42-7D3F676336EA}"/>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BC7DC790-E493-47D7-BF43-CA28F028C885}"/>
              </a:ext>
            </a:extLst>
          </p:cNvPr>
          <p:cNvSpPr>
            <a:spLocks noGrp="1"/>
          </p:cNvSpPr>
          <p:nvPr>
            <p:ph type="sldNum" sz="quarter" idx="12"/>
          </p:nvPr>
        </p:nvSpPr>
        <p:spPr/>
        <p:txBody>
          <a:bodyPr/>
          <a:lstStyle/>
          <a:p>
            <a:fld id="{590FE0A6-3C4D-43F1-B404-148190DE9C3A}" type="slidenum">
              <a:rPr lang="en-MY" smtClean="0"/>
              <a:t>‹#›</a:t>
            </a:fld>
            <a:endParaRPr lang="en-MY"/>
          </a:p>
        </p:txBody>
      </p:sp>
    </p:spTree>
    <p:extLst>
      <p:ext uri="{BB962C8B-B14F-4D97-AF65-F5344CB8AC3E}">
        <p14:creationId xmlns:p14="http://schemas.microsoft.com/office/powerpoint/2010/main" val="3208654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CA32C-EF21-4DFD-B852-0FADA19BAA8B}"/>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EFBEB125-FFD7-47C5-B4E4-7D2E2DB821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0EF0A533-DBEC-455C-827F-733067778A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01B5FE12-569C-4A75-9A33-43B421B58BFB}"/>
              </a:ext>
            </a:extLst>
          </p:cNvPr>
          <p:cNvSpPr>
            <a:spLocks noGrp="1"/>
          </p:cNvSpPr>
          <p:nvPr>
            <p:ph type="dt" sz="half" idx="10"/>
          </p:nvPr>
        </p:nvSpPr>
        <p:spPr/>
        <p:txBody>
          <a:bodyPr/>
          <a:lstStyle/>
          <a:p>
            <a:fld id="{83CB4827-3DAD-46B9-B6B3-08E212402878}" type="datetimeFigureOut">
              <a:rPr lang="en-MY" smtClean="0"/>
              <a:t>22/4/2020</a:t>
            </a:fld>
            <a:endParaRPr lang="en-MY"/>
          </a:p>
        </p:txBody>
      </p:sp>
      <p:sp>
        <p:nvSpPr>
          <p:cNvPr id="6" name="Footer Placeholder 5">
            <a:extLst>
              <a:ext uri="{FF2B5EF4-FFF2-40B4-BE49-F238E27FC236}">
                <a16:creationId xmlns:a16="http://schemas.microsoft.com/office/drawing/2014/main" id="{41E828CE-7E58-498E-ADB6-6AAE63B0883B}"/>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746E4CB8-7767-4ADC-A181-9F84F5A9D40B}"/>
              </a:ext>
            </a:extLst>
          </p:cNvPr>
          <p:cNvSpPr>
            <a:spLocks noGrp="1"/>
          </p:cNvSpPr>
          <p:nvPr>
            <p:ph type="sldNum" sz="quarter" idx="12"/>
          </p:nvPr>
        </p:nvSpPr>
        <p:spPr/>
        <p:txBody>
          <a:bodyPr/>
          <a:lstStyle/>
          <a:p>
            <a:fld id="{590FE0A6-3C4D-43F1-B404-148190DE9C3A}" type="slidenum">
              <a:rPr lang="en-MY" smtClean="0"/>
              <a:t>‹#›</a:t>
            </a:fld>
            <a:endParaRPr lang="en-MY"/>
          </a:p>
        </p:txBody>
      </p:sp>
    </p:spTree>
    <p:extLst>
      <p:ext uri="{BB962C8B-B14F-4D97-AF65-F5344CB8AC3E}">
        <p14:creationId xmlns:p14="http://schemas.microsoft.com/office/powerpoint/2010/main" val="3609977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0D886-1E01-467B-BF33-94030EBE902A}"/>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DC3D5CCC-2DD9-4210-B5FF-3C45A3CCD9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88C187-8C2C-47A0-AC36-2ADE57A8F6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E4C64189-60CC-4D8F-AAFD-D79668F02C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8056B5-DC16-4437-86E6-27EDD88D72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51680A92-8976-4A8C-90C4-D6E80B1FC685}"/>
              </a:ext>
            </a:extLst>
          </p:cNvPr>
          <p:cNvSpPr>
            <a:spLocks noGrp="1"/>
          </p:cNvSpPr>
          <p:nvPr>
            <p:ph type="dt" sz="half" idx="10"/>
          </p:nvPr>
        </p:nvSpPr>
        <p:spPr/>
        <p:txBody>
          <a:bodyPr/>
          <a:lstStyle/>
          <a:p>
            <a:fld id="{83CB4827-3DAD-46B9-B6B3-08E212402878}" type="datetimeFigureOut">
              <a:rPr lang="en-MY" smtClean="0"/>
              <a:t>22/4/2020</a:t>
            </a:fld>
            <a:endParaRPr lang="en-MY"/>
          </a:p>
        </p:txBody>
      </p:sp>
      <p:sp>
        <p:nvSpPr>
          <p:cNvPr id="8" name="Footer Placeholder 7">
            <a:extLst>
              <a:ext uri="{FF2B5EF4-FFF2-40B4-BE49-F238E27FC236}">
                <a16:creationId xmlns:a16="http://schemas.microsoft.com/office/drawing/2014/main" id="{4AFD299A-354D-402C-A347-72E0BC44123E}"/>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E58E954E-13AA-4693-A1C5-3DF7F7C3EA5A}"/>
              </a:ext>
            </a:extLst>
          </p:cNvPr>
          <p:cNvSpPr>
            <a:spLocks noGrp="1"/>
          </p:cNvSpPr>
          <p:nvPr>
            <p:ph type="sldNum" sz="quarter" idx="12"/>
          </p:nvPr>
        </p:nvSpPr>
        <p:spPr/>
        <p:txBody>
          <a:bodyPr/>
          <a:lstStyle/>
          <a:p>
            <a:fld id="{590FE0A6-3C4D-43F1-B404-148190DE9C3A}" type="slidenum">
              <a:rPr lang="en-MY" smtClean="0"/>
              <a:t>‹#›</a:t>
            </a:fld>
            <a:endParaRPr lang="en-MY"/>
          </a:p>
        </p:txBody>
      </p:sp>
    </p:spTree>
    <p:extLst>
      <p:ext uri="{BB962C8B-B14F-4D97-AF65-F5344CB8AC3E}">
        <p14:creationId xmlns:p14="http://schemas.microsoft.com/office/powerpoint/2010/main" val="2010347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A2C87-4F73-43E5-8166-07E71F698637}"/>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9332DB61-1D5D-45F1-9CF1-2FD32FEE4931}"/>
              </a:ext>
            </a:extLst>
          </p:cNvPr>
          <p:cNvSpPr>
            <a:spLocks noGrp="1"/>
          </p:cNvSpPr>
          <p:nvPr>
            <p:ph type="dt" sz="half" idx="10"/>
          </p:nvPr>
        </p:nvSpPr>
        <p:spPr/>
        <p:txBody>
          <a:bodyPr/>
          <a:lstStyle/>
          <a:p>
            <a:fld id="{83CB4827-3DAD-46B9-B6B3-08E212402878}" type="datetimeFigureOut">
              <a:rPr lang="en-MY" smtClean="0"/>
              <a:t>22/4/2020</a:t>
            </a:fld>
            <a:endParaRPr lang="en-MY"/>
          </a:p>
        </p:txBody>
      </p:sp>
      <p:sp>
        <p:nvSpPr>
          <p:cNvPr id="4" name="Footer Placeholder 3">
            <a:extLst>
              <a:ext uri="{FF2B5EF4-FFF2-40B4-BE49-F238E27FC236}">
                <a16:creationId xmlns:a16="http://schemas.microsoft.com/office/drawing/2014/main" id="{75A40DD3-8D2A-455E-B5DC-69BC8E142DFF}"/>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95C94C0A-88EE-467D-8E8C-187F2324C5B8}"/>
              </a:ext>
            </a:extLst>
          </p:cNvPr>
          <p:cNvSpPr>
            <a:spLocks noGrp="1"/>
          </p:cNvSpPr>
          <p:nvPr>
            <p:ph type="sldNum" sz="quarter" idx="12"/>
          </p:nvPr>
        </p:nvSpPr>
        <p:spPr/>
        <p:txBody>
          <a:bodyPr/>
          <a:lstStyle/>
          <a:p>
            <a:fld id="{590FE0A6-3C4D-43F1-B404-148190DE9C3A}" type="slidenum">
              <a:rPr lang="en-MY" smtClean="0"/>
              <a:t>‹#›</a:t>
            </a:fld>
            <a:endParaRPr lang="en-MY"/>
          </a:p>
        </p:txBody>
      </p:sp>
    </p:spTree>
    <p:extLst>
      <p:ext uri="{BB962C8B-B14F-4D97-AF65-F5344CB8AC3E}">
        <p14:creationId xmlns:p14="http://schemas.microsoft.com/office/powerpoint/2010/main" val="1921885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FDB468-A1AF-4006-AF45-75655B3D1EAC}"/>
              </a:ext>
            </a:extLst>
          </p:cNvPr>
          <p:cNvSpPr>
            <a:spLocks noGrp="1"/>
          </p:cNvSpPr>
          <p:nvPr>
            <p:ph type="dt" sz="half" idx="10"/>
          </p:nvPr>
        </p:nvSpPr>
        <p:spPr/>
        <p:txBody>
          <a:bodyPr/>
          <a:lstStyle/>
          <a:p>
            <a:fld id="{83CB4827-3DAD-46B9-B6B3-08E212402878}" type="datetimeFigureOut">
              <a:rPr lang="en-MY" smtClean="0"/>
              <a:t>22/4/2020</a:t>
            </a:fld>
            <a:endParaRPr lang="en-MY"/>
          </a:p>
        </p:txBody>
      </p:sp>
      <p:sp>
        <p:nvSpPr>
          <p:cNvPr id="3" name="Footer Placeholder 2">
            <a:extLst>
              <a:ext uri="{FF2B5EF4-FFF2-40B4-BE49-F238E27FC236}">
                <a16:creationId xmlns:a16="http://schemas.microsoft.com/office/drawing/2014/main" id="{9BB039F4-C511-4654-B4FF-D323CADCBD66}"/>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F9F20032-C6C3-4C1A-AB7C-894AE7D2DB85}"/>
              </a:ext>
            </a:extLst>
          </p:cNvPr>
          <p:cNvSpPr>
            <a:spLocks noGrp="1"/>
          </p:cNvSpPr>
          <p:nvPr>
            <p:ph type="sldNum" sz="quarter" idx="12"/>
          </p:nvPr>
        </p:nvSpPr>
        <p:spPr/>
        <p:txBody>
          <a:bodyPr/>
          <a:lstStyle/>
          <a:p>
            <a:fld id="{590FE0A6-3C4D-43F1-B404-148190DE9C3A}" type="slidenum">
              <a:rPr lang="en-MY" smtClean="0"/>
              <a:t>‹#›</a:t>
            </a:fld>
            <a:endParaRPr lang="en-MY"/>
          </a:p>
        </p:txBody>
      </p:sp>
    </p:spTree>
    <p:extLst>
      <p:ext uri="{BB962C8B-B14F-4D97-AF65-F5344CB8AC3E}">
        <p14:creationId xmlns:p14="http://schemas.microsoft.com/office/powerpoint/2010/main" val="293655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2D69D-E2DA-4D10-9E53-773F8CF3CE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7C5AD209-2411-4EB5-B1F3-C7E1E390E2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872CB114-315A-4194-A3CD-C4F3C4EF7A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E6669C-501D-41C3-917D-F87E82F52334}"/>
              </a:ext>
            </a:extLst>
          </p:cNvPr>
          <p:cNvSpPr>
            <a:spLocks noGrp="1"/>
          </p:cNvSpPr>
          <p:nvPr>
            <p:ph type="dt" sz="half" idx="10"/>
          </p:nvPr>
        </p:nvSpPr>
        <p:spPr/>
        <p:txBody>
          <a:bodyPr/>
          <a:lstStyle/>
          <a:p>
            <a:fld id="{83CB4827-3DAD-46B9-B6B3-08E212402878}" type="datetimeFigureOut">
              <a:rPr lang="en-MY" smtClean="0"/>
              <a:t>22/4/2020</a:t>
            </a:fld>
            <a:endParaRPr lang="en-MY"/>
          </a:p>
        </p:txBody>
      </p:sp>
      <p:sp>
        <p:nvSpPr>
          <p:cNvPr id="6" name="Footer Placeholder 5">
            <a:extLst>
              <a:ext uri="{FF2B5EF4-FFF2-40B4-BE49-F238E27FC236}">
                <a16:creationId xmlns:a16="http://schemas.microsoft.com/office/drawing/2014/main" id="{C2204E4F-AD26-4A4F-ABFE-4FDF78E0648B}"/>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7ABC9E2B-2F12-47BC-A611-3FEE9F8ACD2F}"/>
              </a:ext>
            </a:extLst>
          </p:cNvPr>
          <p:cNvSpPr>
            <a:spLocks noGrp="1"/>
          </p:cNvSpPr>
          <p:nvPr>
            <p:ph type="sldNum" sz="quarter" idx="12"/>
          </p:nvPr>
        </p:nvSpPr>
        <p:spPr/>
        <p:txBody>
          <a:bodyPr/>
          <a:lstStyle/>
          <a:p>
            <a:fld id="{590FE0A6-3C4D-43F1-B404-148190DE9C3A}" type="slidenum">
              <a:rPr lang="en-MY" smtClean="0"/>
              <a:t>‹#›</a:t>
            </a:fld>
            <a:endParaRPr lang="en-MY"/>
          </a:p>
        </p:txBody>
      </p:sp>
    </p:spTree>
    <p:extLst>
      <p:ext uri="{BB962C8B-B14F-4D97-AF65-F5344CB8AC3E}">
        <p14:creationId xmlns:p14="http://schemas.microsoft.com/office/powerpoint/2010/main" val="2831871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8E836-89D4-441D-B7E4-5497E43BA5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7ACD9C6A-6E27-47D4-80C8-C830DF4F35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281319AE-54F4-4BCD-B3B1-90D79211E6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4D2BF-89AE-4B68-BE6E-0E604271B07B}"/>
              </a:ext>
            </a:extLst>
          </p:cNvPr>
          <p:cNvSpPr>
            <a:spLocks noGrp="1"/>
          </p:cNvSpPr>
          <p:nvPr>
            <p:ph type="dt" sz="half" idx="10"/>
          </p:nvPr>
        </p:nvSpPr>
        <p:spPr/>
        <p:txBody>
          <a:bodyPr/>
          <a:lstStyle/>
          <a:p>
            <a:fld id="{83CB4827-3DAD-46B9-B6B3-08E212402878}" type="datetimeFigureOut">
              <a:rPr lang="en-MY" smtClean="0"/>
              <a:t>22/4/2020</a:t>
            </a:fld>
            <a:endParaRPr lang="en-MY"/>
          </a:p>
        </p:txBody>
      </p:sp>
      <p:sp>
        <p:nvSpPr>
          <p:cNvPr id="6" name="Footer Placeholder 5">
            <a:extLst>
              <a:ext uri="{FF2B5EF4-FFF2-40B4-BE49-F238E27FC236}">
                <a16:creationId xmlns:a16="http://schemas.microsoft.com/office/drawing/2014/main" id="{7B7BF695-0788-4190-BC9F-4E5E1FA79D9D}"/>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1430D4D1-01DD-44F0-ACBD-05BB735013E6}"/>
              </a:ext>
            </a:extLst>
          </p:cNvPr>
          <p:cNvSpPr>
            <a:spLocks noGrp="1"/>
          </p:cNvSpPr>
          <p:nvPr>
            <p:ph type="sldNum" sz="quarter" idx="12"/>
          </p:nvPr>
        </p:nvSpPr>
        <p:spPr/>
        <p:txBody>
          <a:bodyPr/>
          <a:lstStyle/>
          <a:p>
            <a:fld id="{590FE0A6-3C4D-43F1-B404-148190DE9C3A}" type="slidenum">
              <a:rPr lang="en-MY" smtClean="0"/>
              <a:t>‹#›</a:t>
            </a:fld>
            <a:endParaRPr lang="en-MY"/>
          </a:p>
        </p:txBody>
      </p:sp>
    </p:spTree>
    <p:extLst>
      <p:ext uri="{BB962C8B-B14F-4D97-AF65-F5344CB8AC3E}">
        <p14:creationId xmlns:p14="http://schemas.microsoft.com/office/powerpoint/2010/main" val="2649392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57D6EA-57DE-46EB-BA6D-6AF0B77FC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43537418-AE38-43C9-B35E-6BCDBC80F4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761508B9-C484-4C39-85E5-DBB244CFAF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CB4827-3DAD-46B9-B6B3-08E212402878}" type="datetimeFigureOut">
              <a:rPr lang="en-MY" smtClean="0"/>
              <a:t>22/4/2020</a:t>
            </a:fld>
            <a:endParaRPr lang="en-MY"/>
          </a:p>
        </p:txBody>
      </p:sp>
      <p:sp>
        <p:nvSpPr>
          <p:cNvPr id="5" name="Footer Placeholder 4">
            <a:extLst>
              <a:ext uri="{FF2B5EF4-FFF2-40B4-BE49-F238E27FC236}">
                <a16:creationId xmlns:a16="http://schemas.microsoft.com/office/drawing/2014/main" id="{861941CC-4698-45CA-935A-1E206BD2C0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C9857D0D-DB7F-47C4-AC9F-B495C1CA30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0FE0A6-3C4D-43F1-B404-148190DE9C3A}" type="slidenum">
              <a:rPr lang="en-MY" smtClean="0"/>
              <a:t>‹#›</a:t>
            </a:fld>
            <a:endParaRPr lang="en-MY"/>
          </a:p>
        </p:txBody>
      </p:sp>
    </p:spTree>
    <p:extLst>
      <p:ext uri="{BB962C8B-B14F-4D97-AF65-F5344CB8AC3E}">
        <p14:creationId xmlns:p14="http://schemas.microsoft.com/office/powerpoint/2010/main" val="3482814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AC690-628E-41B3-AFDD-5AC0FBBFD61C}"/>
              </a:ext>
            </a:extLst>
          </p:cNvPr>
          <p:cNvSpPr>
            <a:spLocks noGrp="1"/>
          </p:cNvSpPr>
          <p:nvPr>
            <p:ph type="ctrTitle"/>
          </p:nvPr>
        </p:nvSpPr>
        <p:spPr/>
        <p:txBody>
          <a:bodyPr>
            <a:normAutofit/>
          </a:bodyPr>
          <a:lstStyle/>
          <a:p>
            <a:r>
              <a:rPr lang="en-MY" sz="4800" dirty="0"/>
              <a:t>IoT-enabled sensor for water quality prediction using machine learning</a:t>
            </a:r>
            <a:br>
              <a:rPr lang="en-MY" sz="4800" dirty="0"/>
            </a:br>
            <a:endParaRPr lang="en-MY" sz="4800" dirty="0"/>
          </a:p>
        </p:txBody>
      </p:sp>
      <p:sp>
        <p:nvSpPr>
          <p:cNvPr id="3" name="Subtitle 2">
            <a:extLst>
              <a:ext uri="{FF2B5EF4-FFF2-40B4-BE49-F238E27FC236}">
                <a16:creationId xmlns:a16="http://schemas.microsoft.com/office/drawing/2014/main" id="{A79C0AF6-813E-4214-9D28-24307FCBDD60}"/>
              </a:ext>
            </a:extLst>
          </p:cNvPr>
          <p:cNvSpPr>
            <a:spLocks noGrp="1"/>
          </p:cNvSpPr>
          <p:nvPr>
            <p:ph type="subTitle" idx="1"/>
          </p:nvPr>
        </p:nvSpPr>
        <p:spPr/>
        <p:txBody>
          <a:bodyPr>
            <a:normAutofit/>
          </a:bodyPr>
          <a:lstStyle/>
          <a:p>
            <a:pPr algn="just" defTabSz="492125">
              <a:lnSpc>
                <a:spcPct val="110000"/>
              </a:lnSpc>
              <a:spcBef>
                <a:spcPts val="0"/>
              </a:spcBef>
            </a:pPr>
            <a:r>
              <a:rPr lang="en-MY" sz="2000" b="1" dirty="0"/>
              <a:t>Name:</a:t>
            </a:r>
            <a:r>
              <a:rPr lang="en-MY" sz="2000" dirty="0"/>
              <a:t>			</a:t>
            </a:r>
            <a:r>
              <a:rPr lang="en-MY" sz="2000" dirty="0" err="1"/>
              <a:t>Palok</a:t>
            </a:r>
            <a:r>
              <a:rPr lang="en-MY" sz="2000" dirty="0"/>
              <a:t> Biswas  </a:t>
            </a:r>
          </a:p>
          <a:p>
            <a:pPr algn="just" defTabSz="492125">
              <a:lnSpc>
                <a:spcPct val="110000"/>
              </a:lnSpc>
              <a:spcBef>
                <a:spcPts val="0"/>
              </a:spcBef>
            </a:pPr>
            <a:r>
              <a:rPr lang="en-MY" sz="2000" b="1" dirty="0"/>
              <a:t>Matric Number:</a:t>
            </a:r>
            <a:r>
              <a:rPr lang="en-MY" sz="2000" dirty="0"/>
              <a:t> 	WOA180016</a:t>
            </a:r>
          </a:p>
          <a:p>
            <a:pPr algn="just" defTabSz="492125">
              <a:lnSpc>
                <a:spcPct val="110000"/>
              </a:lnSpc>
              <a:spcBef>
                <a:spcPts val="0"/>
              </a:spcBef>
            </a:pPr>
            <a:r>
              <a:rPr lang="en-MY" sz="2000" b="1" dirty="0"/>
              <a:t>Supervisor: </a:t>
            </a:r>
            <a:r>
              <a:rPr lang="en-MY" sz="2000" dirty="0"/>
              <a:t>		</a:t>
            </a:r>
            <a:r>
              <a:rPr lang="en-MY" sz="2000" dirty="0" err="1"/>
              <a:t>Dr.</a:t>
            </a:r>
            <a:r>
              <a:rPr lang="en-MY" sz="2000" dirty="0"/>
              <a:t> Zati Hakim Azizul Hasan</a:t>
            </a:r>
          </a:p>
          <a:p>
            <a:pPr algn="just" defTabSz="492125">
              <a:lnSpc>
                <a:spcPct val="110000"/>
              </a:lnSpc>
              <a:spcBef>
                <a:spcPts val="0"/>
              </a:spcBef>
            </a:pPr>
            <a:r>
              <a:rPr lang="en-MY" sz="2000" b="1" dirty="0"/>
              <a:t>Department: </a:t>
            </a:r>
            <a:r>
              <a:rPr lang="en-MY" sz="2000" dirty="0"/>
              <a:t>		Artificial Intelligence, FCSIT</a:t>
            </a:r>
          </a:p>
          <a:p>
            <a:endParaRPr lang="en-MY" dirty="0"/>
          </a:p>
        </p:txBody>
      </p:sp>
    </p:spTree>
    <p:extLst>
      <p:ext uri="{BB962C8B-B14F-4D97-AF65-F5344CB8AC3E}">
        <p14:creationId xmlns:p14="http://schemas.microsoft.com/office/powerpoint/2010/main" val="2859406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B335FB85-488A-465D-B245-E58A625F3A90}"/>
              </a:ext>
            </a:extLst>
          </p:cNvPr>
          <p:cNvGraphicFramePr>
            <a:graphicFrameLocks noGrp="1"/>
          </p:cNvGraphicFramePr>
          <p:nvPr>
            <p:extLst>
              <p:ext uri="{D42A27DB-BD31-4B8C-83A1-F6EECF244321}">
                <p14:modId xmlns:p14="http://schemas.microsoft.com/office/powerpoint/2010/main" val="731350183"/>
              </p:ext>
            </p:extLst>
          </p:nvPr>
        </p:nvGraphicFramePr>
        <p:xfrm>
          <a:off x="342314" y="189006"/>
          <a:ext cx="11507372" cy="6479987"/>
        </p:xfrm>
        <a:graphic>
          <a:graphicData uri="http://schemas.openxmlformats.org/drawingml/2006/table">
            <a:tbl>
              <a:tblPr firstRow="1" bandRow="1">
                <a:tableStyleId>{5C22544A-7EE6-4342-B048-85BDC9FD1C3A}</a:tableStyleId>
              </a:tblPr>
              <a:tblGrid>
                <a:gridCol w="3193366">
                  <a:extLst>
                    <a:ext uri="{9D8B030D-6E8A-4147-A177-3AD203B41FA5}">
                      <a16:colId xmlns:a16="http://schemas.microsoft.com/office/drawing/2014/main" val="3329456882"/>
                    </a:ext>
                  </a:extLst>
                </a:gridCol>
                <a:gridCol w="2827606">
                  <a:extLst>
                    <a:ext uri="{9D8B030D-6E8A-4147-A177-3AD203B41FA5}">
                      <a16:colId xmlns:a16="http://schemas.microsoft.com/office/drawing/2014/main" val="3413549228"/>
                    </a:ext>
                  </a:extLst>
                </a:gridCol>
                <a:gridCol w="2419643">
                  <a:extLst>
                    <a:ext uri="{9D8B030D-6E8A-4147-A177-3AD203B41FA5}">
                      <a16:colId xmlns:a16="http://schemas.microsoft.com/office/drawing/2014/main" val="524355140"/>
                    </a:ext>
                  </a:extLst>
                </a:gridCol>
                <a:gridCol w="3066757">
                  <a:extLst>
                    <a:ext uri="{9D8B030D-6E8A-4147-A177-3AD203B41FA5}">
                      <a16:colId xmlns:a16="http://schemas.microsoft.com/office/drawing/2014/main" val="113047688"/>
                    </a:ext>
                  </a:extLst>
                </a:gridCol>
              </a:tblGrid>
              <a:tr h="455615">
                <a:tc>
                  <a:txBody>
                    <a:bodyPr/>
                    <a:lstStyle/>
                    <a:p>
                      <a:pPr algn="ctr"/>
                      <a:r>
                        <a:rPr lang="en-US" sz="1600" dirty="0">
                          <a:solidFill>
                            <a:srgbClr val="FFFF00"/>
                          </a:solidFill>
                        </a:rPr>
                        <a:t>Research Questions</a:t>
                      </a:r>
                      <a:endParaRPr lang="en-MY" sz="1600" dirty="0">
                        <a:solidFill>
                          <a:srgbClr val="FFFF00"/>
                        </a:solidFill>
                      </a:endParaRPr>
                    </a:p>
                  </a:txBody>
                  <a:tcPr/>
                </a:tc>
                <a:tc>
                  <a:txBody>
                    <a:bodyPr/>
                    <a:lstStyle/>
                    <a:p>
                      <a:pPr algn="ctr"/>
                      <a:r>
                        <a:rPr lang="en-US" sz="1600" dirty="0">
                          <a:solidFill>
                            <a:srgbClr val="FFFF00"/>
                          </a:solidFill>
                        </a:rPr>
                        <a:t>Research Objectives</a:t>
                      </a:r>
                      <a:endParaRPr lang="en-MY" sz="1600" dirty="0">
                        <a:solidFill>
                          <a:srgbClr val="FFFF00"/>
                        </a:solidFill>
                      </a:endParaRPr>
                    </a:p>
                  </a:txBody>
                  <a:tcPr/>
                </a:tc>
                <a:tc>
                  <a:txBody>
                    <a:bodyPr/>
                    <a:lstStyle/>
                    <a:p>
                      <a:pPr algn="ctr"/>
                      <a:r>
                        <a:rPr lang="en-US" sz="1600" dirty="0">
                          <a:solidFill>
                            <a:srgbClr val="FFFF00"/>
                          </a:solidFill>
                        </a:rPr>
                        <a:t>Research Methodology</a:t>
                      </a:r>
                      <a:endParaRPr lang="en-MY" sz="1600" dirty="0">
                        <a:solidFill>
                          <a:srgbClr val="FFFF00"/>
                        </a:solidFill>
                      </a:endParaRPr>
                    </a:p>
                  </a:txBody>
                  <a:tcPr/>
                </a:tc>
                <a:tc>
                  <a:txBody>
                    <a:bodyPr/>
                    <a:lstStyle/>
                    <a:p>
                      <a:pPr algn="ctr"/>
                      <a:r>
                        <a:rPr lang="en-US" sz="1600" dirty="0">
                          <a:solidFill>
                            <a:srgbClr val="FFFF00"/>
                          </a:solidFill>
                        </a:rPr>
                        <a:t>Research Outcome</a:t>
                      </a:r>
                      <a:endParaRPr lang="en-MY" sz="1600" dirty="0">
                        <a:solidFill>
                          <a:srgbClr val="FFFF00"/>
                        </a:solidFill>
                      </a:endParaRPr>
                    </a:p>
                  </a:txBody>
                  <a:tcPr/>
                </a:tc>
                <a:extLst>
                  <a:ext uri="{0D108BD9-81ED-4DB2-BD59-A6C34878D82A}">
                    <a16:rowId xmlns:a16="http://schemas.microsoft.com/office/drawing/2014/main" val="1430645479"/>
                  </a:ext>
                </a:extLst>
              </a:tr>
              <a:tr h="455615">
                <a:tc>
                  <a:txBody>
                    <a:bodyPr/>
                    <a:lstStyle/>
                    <a:p>
                      <a:pPr marL="342900" indent="-342900">
                        <a:buFont typeface="+mj-lt"/>
                        <a:buAutoNum type="arabicPeriod"/>
                      </a:pPr>
                      <a:r>
                        <a:rPr lang="en-MY" sz="1600" dirty="0"/>
                        <a:t>What are the various methods used for lake water sampling?</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MY" sz="1600" dirty="0"/>
                        <a:t>What are the parameters important for </a:t>
                      </a:r>
                      <a:r>
                        <a:rPr lang="en-MY" sz="1600" dirty="0" err="1"/>
                        <a:t>Chl</a:t>
                      </a:r>
                      <a:r>
                        <a:rPr lang="en-MY" sz="1600" dirty="0"/>
                        <a:t>-a prediction?</a:t>
                      </a:r>
                    </a:p>
                  </a:txBody>
                  <a:tcPr/>
                </a:tc>
                <a:tc>
                  <a:txBody>
                    <a:bodyPr/>
                    <a:lstStyle/>
                    <a:p>
                      <a:r>
                        <a:rPr lang="en-MY" sz="1600" dirty="0"/>
                        <a:t>To study different monitoring methods and parameters for efficient lake water sampling and parameters required to accurately predict Chlorophyll-a</a:t>
                      </a:r>
                    </a:p>
                  </a:txBody>
                  <a:tcPr/>
                </a:tc>
                <a:tc>
                  <a:txBody>
                    <a:bodyPr/>
                    <a:lstStyle/>
                    <a:p>
                      <a:pPr marL="342900" indent="-342900">
                        <a:buFont typeface="+mj-lt"/>
                        <a:buAutoNum type="arabicPeriod"/>
                      </a:pPr>
                      <a:r>
                        <a:rPr lang="en-MY" sz="1600" dirty="0"/>
                        <a:t>Literature search</a:t>
                      </a:r>
                    </a:p>
                    <a:p>
                      <a:pPr marL="342900" indent="-342900">
                        <a:buFont typeface="+mj-lt"/>
                        <a:buAutoNum type="arabicPeriod"/>
                      </a:pPr>
                      <a:r>
                        <a:rPr lang="en-MY" sz="1600" dirty="0"/>
                        <a:t>Systematic literature review</a:t>
                      </a:r>
                    </a:p>
                    <a:p>
                      <a:endParaRPr lang="en-MY" sz="1600" dirty="0"/>
                    </a:p>
                  </a:txBody>
                  <a:tcPr/>
                </a:tc>
                <a:tc>
                  <a:txBody>
                    <a:bodyPr/>
                    <a:lstStyle/>
                    <a:p>
                      <a:pPr marL="342900" indent="-342900">
                        <a:buFont typeface="+mj-lt"/>
                        <a:buAutoNum type="arabicPeriod"/>
                      </a:pPr>
                      <a:r>
                        <a:rPr lang="en-MY" sz="1600" dirty="0"/>
                        <a:t>Findings on the performance of existing approaches</a:t>
                      </a:r>
                    </a:p>
                    <a:p>
                      <a:pPr marL="342900" indent="-342900">
                        <a:buFont typeface="+mj-lt"/>
                        <a:buAutoNum type="arabicPeriod"/>
                      </a:pPr>
                      <a:r>
                        <a:rPr lang="en-MY" sz="1600" dirty="0"/>
                        <a:t>Core parameters for water quality monitoring and Chlorophyll-a prediction</a:t>
                      </a:r>
                    </a:p>
                    <a:p>
                      <a:pPr marL="342900" indent="-342900">
                        <a:buFont typeface="+mj-lt"/>
                        <a:buAutoNum type="arabicPeriod"/>
                      </a:pPr>
                      <a:endParaRPr lang="en-MY" sz="1600" dirty="0"/>
                    </a:p>
                  </a:txBody>
                  <a:tcPr/>
                </a:tc>
                <a:extLst>
                  <a:ext uri="{0D108BD9-81ED-4DB2-BD59-A6C34878D82A}">
                    <a16:rowId xmlns:a16="http://schemas.microsoft.com/office/drawing/2014/main" val="2509378458"/>
                  </a:ext>
                </a:extLst>
              </a:tr>
              <a:tr h="455615">
                <a:tc>
                  <a:txBody>
                    <a:bodyPr/>
                    <a:lstStyle/>
                    <a:p>
                      <a:pPr marL="342900" indent="-342900">
                        <a:buFont typeface="+mj-lt"/>
                        <a:buAutoNum type="arabicPeriod" startAt="3"/>
                      </a:pPr>
                      <a:r>
                        <a:rPr lang="en-MY" sz="1600" dirty="0"/>
                        <a:t>How accurate are the in-situ measurements compared to laboratory equipment?</a:t>
                      </a:r>
                    </a:p>
                  </a:txBody>
                  <a:tcPr/>
                </a:tc>
                <a:tc>
                  <a:txBody>
                    <a:bodyPr/>
                    <a:lstStyle/>
                    <a:p>
                      <a:r>
                        <a:rPr lang="en-MY" sz="1600" dirty="0"/>
                        <a:t>To compare the IoT sensor data with laboratory equipment for the same water samples.</a:t>
                      </a:r>
                    </a:p>
                  </a:txBody>
                  <a:tcPr/>
                </a:tc>
                <a:tc>
                  <a:txBody>
                    <a:bodyPr/>
                    <a:lstStyle/>
                    <a:p>
                      <a:pPr marL="342900" indent="-342900">
                        <a:buFont typeface="+mj-lt"/>
                        <a:buAutoNum type="arabicPeriod"/>
                      </a:pPr>
                      <a:r>
                        <a:rPr lang="en-MY" sz="1600" dirty="0"/>
                        <a:t>Proof-of-concept</a:t>
                      </a:r>
                    </a:p>
                    <a:p>
                      <a:pPr marL="342900" indent="-342900">
                        <a:buFont typeface="+mj-lt"/>
                        <a:buAutoNum type="arabicPeriod"/>
                      </a:pPr>
                      <a:r>
                        <a:rPr lang="en-MY" sz="1600" dirty="0"/>
                        <a:t>Calibration of sensors</a:t>
                      </a:r>
                    </a:p>
                    <a:p>
                      <a:pPr marL="342900" indent="-342900">
                        <a:buFont typeface="+mj-lt"/>
                        <a:buAutoNum type="arabicPeriod"/>
                      </a:pPr>
                      <a:r>
                        <a:rPr lang="en-MY" sz="1600" dirty="0"/>
                        <a:t>Data collection from IoT sensor and lab equipment</a:t>
                      </a:r>
                    </a:p>
                    <a:p>
                      <a:pPr marL="342900" indent="-342900">
                        <a:buFont typeface="+mj-lt"/>
                        <a:buAutoNum type="arabicPeriod"/>
                      </a:pPr>
                      <a:r>
                        <a:rPr lang="en-MY" sz="1600" dirty="0"/>
                        <a:t>Accuracy and precision test</a:t>
                      </a:r>
                    </a:p>
                  </a:txBody>
                  <a:tcPr/>
                </a:tc>
                <a:tc>
                  <a:txBody>
                    <a:bodyPr/>
                    <a:lstStyle/>
                    <a:p>
                      <a:pPr marL="342900" indent="-342900">
                        <a:buFont typeface="+mj-lt"/>
                        <a:buAutoNum type="arabicPeriod"/>
                      </a:pPr>
                      <a:r>
                        <a:rPr lang="en-MY" sz="1600" dirty="0">
                          <a:highlight>
                            <a:srgbClr val="FFFF00"/>
                          </a:highlight>
                        </a:rPr>
                        <a:t>Custom-built IoT-enabled sensor</a:t>
                      </a:r>
                    </a:p>
                    <a:p>
                      <a:pPr marL="342900" indent="-342900">
                        <a:buFont typeface="+mj-lt"/>
                        <a:buAutoNum type="arabicPeriod"/>
                      </a:pPr>
                      <a:r>
                        <a:rPr lang="en-MY" sz="1600" dirty="0"/>
                        <a:t>Develop firmware and integrate with the backend</a:t>
                      </a:r>
                    </a:p>
                    <a:p>
                      <a:pPr marL="342900" indent="-342900">
                        <a:buFont typeface="+mj-lt"/>
                        <a:buAutoNum type="arabicPeriod"/>
                      </a:pPr>
                      <a:r>
                        <a:rPr lang="en-MY" sz="1600" dirty="0"/>
                        <a:t>Training and Validating appropriate </a:t>
                      </a:r>
                      <a:r>
                        <a:rPr lang="en-MY" sz="1600" dirty="0">
                          <a:highlight>
                            <a:srgbClr val="FFFF00"/>
                          </a:highlight>
                        </a:rPr>
                        <a:t>machine learning </a:t>
                      </a:r>
                      <a:r>
                        <a:rPr lang="en-MY" sz="1600" dirty="0"/>
                        <a:t>model for </a:t>
                      </a:r>
                      <a:r>
                        <a:rPr lang="en-MY" sz="1600" dirty="0">
                          <a:highlight>
                            <a:srgbClr val="FFFF00"/>
                          </a:highlight>
                        </a:rPr>
                        <a:t>prediction</a:t>
                      </a:r>
                      <a:r>
                        <a:rPr lang="en-MY" sz="1600" dirty="0"/>
                        <a:t> </a:t>
                      </a:r>
                    </a:p>
                    <a:p>
                      <a:pPr marL="342900" indent="-342900">
                        <a:buFont typeface="+mj-lt"/>
                        <a:buAutoNum type="arabicPeriod"/>
                      </a:pPr>
                      <a:r>
                        <a:rPr lang="en-MY" sz="1600" dirty="0"/>
                        <a:t>Visualize the data on the backend</a:t>
                      </a:r>
                    </a:p>
                  </a:txBody>
                  <a:tcPr/>
                </a:tc>
                <a:extLst>
                  <a:ext uri="{0D108BD9-81ED-4DB2-BD59-A6C34878D82A}">
                    <a16:rowId xmlns:a16="http://schemas.microsoft.com/office/drawing/2014/main" val="4279528596"/>
                  </a:ext>
                </a:extLst>
              </a:tr>
              <a:tr h="455615">
                <a:tc>
                  <a:txBody>
                    <a:bodyPr/>
                    <a:lstStyle/>
                    <a:p>
                      <a:pPr marL="342900" indent="-342900" algn="l" defTabSz="914400" rtl="0" eaLnBrk="1" latinLnBrk="0" hangingPunct="1">
                        <a:lnSpc>
                          <a:spcPct val="115000"/>
                        </a:lnSpc>
                        <a:spcBef>
                          <a:spcPts val="1200"/>
                        </a:spcBef>
                        <a:spcAft>
                          <a:spcPts val="1200"/>
                        </a:spcAft>
                        <a:buFont typeface="+mj-lt"/>
                        <a:buAutoNum type="arabicPeriod" startAt="4"/>
                      </a:pPr>
                      <a:r>
                        <a:rPr lang="en-MY" sz="1600" kern="1200" dirty="0">
                          <a:solidFill>
                            <a:schemeClr val="dk1"/>
                          </a:solidFill>
                          <a:latin typeface="+mn-lt"/>
                          <a:ea typeface="+mn-ea"/>
                          <a:cs typeface="+mn-cs"/>
                        </a:rPr>
                        <a:t>Is the proposed prototype a feasible solution for a real-time lake water sampling?</a:t>
                      </a:r>
                    </a:p>
                  </a:txBody>
                  <a:tcPr marL="63500" marR="63500" marT="63500" marB="63500"/>
                </a:tc>
                <a:tc>
                  <a:txBody>
                    <a:bodyPr/>
                    <a:lstStyle/>
                    <a:p>
                      <a:pPr>
                        <a:lnSpc>
                          <a:spcPct val="115000"/>
                        </a:lnSpc>
                        <a:spcBef>
                          <a:spcPts val="1200"/>
                        </a:spcBef>
                        <a:spcAft>
                          <a:spcPts val="1200"/>
                        </a:spcAft>
                      </a:pPr>
                      <a:r>
                        <a:rPr lang="en-MY" sz="1600" kern="1200" dirty="0">
                          <a:solidFill>
                            <a:schemeClr val="dk1"/>
                          </a:solidFill>
                          <a:latin typeface="+mn-lt"/>
                          <a:ea typeface="+mn-ea"/>
                          <a:cs typeface="+mn-cs"/>
                        </a:rPr>
                        <a:t>To test the performance of the proposed prototype in real-time</a:t>
                      </a:r>
                    </a:p>
                  </a:txBody>
                  <a:tcPr marL="63500" marR="63500" marT="63500" marB="63500"/>
                </a:tc>
                <a:tc>
                  <a:txBody>
                    <a:bodyPr/>
                    <a:lstStyle/>
                    <a:p>
                      <a:pPr marL="0" indent="0" algn="l" defTabSz="914400" rtl="0" eaLnBrk="1" latinLnBrk="0" hangingPunct="1">
                        <a:lnSpc>
                          <a:spcPct val="115000"/>
                        </a:lnSpc>
                        <a:spcBef>
                          <a:spcPts val="1200"/>
                        </a:spcBef>
                        <a:spcAft>
                          <a:spcPts val="1200"/>
                        </a:spcAft>
                        <a:buFont typeface="+mj-lt"/>
                        <a:buNone/>
                      </a:pPr>
                      <a:r>
                        <a:rPr lang="en-MY" sz="1600" kern="1200" dirty="0">
                          <a:solidFill>
                            <a:schemeClr val="dk1"/>
                          </a:solidFill>
                          <a:latin typeface="+mn-lt"/>
                          <a:ea typeface="+mn-ea"/>
                          <a:cs typeface="+mn-cs"/>
                        </a:rPr>
                        <a:t>Providing water quality researchers our sensor for data collection </a:t>
                      </a:r>
                    </a:p>
                  </a:txBody>
                  <a:tcPr marL="63500" marR="63500" marT="63500" marB="63500"/>
                </a:tc>
                <a:tc>
                  <a:txBody>
                    <a:bodyPr/>
                    <a:lstStyle/>
                    <a:p>
                      <a:pPr marL="0" lvl="0" indent="0" algn="l" defTabSz="914400" rtl="0" eaLnBrk="1" latinLnBrk="0" hangingPunct="1">
                        <a:lnSpc>
                          <a:spcPct val="115000"/>
                        </a:lnSpc>
                        <a:spcBef>
                          <a:spcPts val="1200"/>
                        </a:spcBef>
                        <a:spcAft>
                          <a:spcPts val="1200"/>
                        </a:spcAft>
                        <a:buFont typeface="+mj-lt"/>
                        <a:buNone/>
                      </a:pPr>
                      <a:r>
                        <a:rPr lang="en-MY" sz="1600" kern="1200" dirty="0">
                          <a:solidFill>
                            <a:schemeClr val="dk1"/>
                          </a:solidFill>
                          <a:latin typeface="+mn-lt"/>
                          <a:ea typeface="+mn-ea"/>
                          <a:cs typeface="+mn-cs"/>
                        </a:rPr>
                        <a:t>New findings on the proposed prototype in terms of feasibility and accuracy</a:t>
                      </a:r>
                    </a:p>
                  </a:txBody>
                  <a:tcPr marL="63500" marR="63500" marT="63500" marB="63500"/>
                </a:tc>
                <a:extLst>
                  <a:ext uri="{0D108BD9-81ED-4DB2-BD59-A6C34878D82A}">
                    <a16:rowId xmlns:a16="http://schemas.microsoft.com/office/drawing/2014/main" val="1975829909"/>
                  </a:ext>
                </a:extLst>
              </a:tr>
              <a:tr h="455615">
                <a:tc>
                  <a:txBody>
                    <a:bodyPr/>
                    <a:lstStyle/>
                    <a:p>
                      <a:pPr marL="342900" indent="-342900" algn="l" defTabSz="914400" rtl="0" eaLnBrk="1" latinLnBrk="0" hangingPunct="1">
                        <a:lnSpc>
                          <a:spcPct val="115000"/>
                        </a:lnSpc>
                        <a:spcBef>
                          <a:spcPts val="1200"/>
                        </a:spcBef>
                        <a:spcAft>
                          <a:spcPts val="1200"/>
                        </a:spcAft>
                        <a:buFont typeface="+mj-lt"/>
                        <a:buAutoNum type="arabicPeriod" startAt="5"/>
                      </a:pPr>
                      <a:r>
                        <a:rPr lang="en-MY" sz="1600" kern="1200" dirty="0">
                          <a:solidFill>
                            <a:schemeClr val="dk1"/>
                          </a:solidFill>
                          <a:latin typeface="+mn-lt"/>
                          <a:ea typeface="+mn-ea"/>
                          <a:cs typeface="+mn-cs"/>
                        </a:rPr>
                        <a:t>How does the performance of the proposed prototype differ from standard methods?</a:t>
                      </a:r>
                    </a:p>
                  </a:txBody>
                  <a:tcPr marL="63500" marR="63500" marT="63500" marB="63500"/>
                </a:tc>
                <a:tc>
                  <a:txBody>
                    <a:bodyPr/>
                    <a:lstStyle/>
                    <a:p>
                      <a:pPr marL="0" indent="0" algn="l" defTabSz="914400" rtl="0" eaLnBrk="1" latinLnBrk="0" hangingPunct="1">
                        <a:lnSpc>
                          <a:spcPct val="115000"/>
                        </a:lnSpc>
                        <a:spcBef>
                          <a:spcPts val="1200"/>
                        </a:spcBef>
                        <a:spcAft>
                          <a:spcPts val="1200"/>
                        </a:spcAft>
                        <a:buFont typeface="+mj-lt"/>
                        <a:buNone/>
                      </a:pPr>
                      <a:r>
                        <a:rPr lang="en-MY" sz="1600" kern="1200" dirty="0">
                          <a:solidFill>
                            <a:schemeClr val="dk1"/>
                          </a:solidFill>
                          <a:latin typeface="+mn-lt"/>
                          <a:ea typeface="+mn-ea"/>
                          <a:cs typeface="+mn-cs"/>
                        </a:rPr>
                        <a:t>To evaluate and compare the performance of the proposed prototype with standard methods of measurement</a:t>
                      </a:r>
                    </a:p>
                  </a:txBody>
                  <a:tcPr marL="63500" marR="63500" marT="63500" marB="63500"/>
                </a:tc>
                <a:tc>
                  <a:txBody>
                    <a:bodyPr/>
                    <a:lstStyle/>
                    <a:p>
                      <a:pPr marL="0" indent="0" algn="l" defTabSz="914400" rtl="0" eaLnBrk="1" latinLnBrk="0" hangingPunct="1">
                        <a:lnSpc>
                          <a:spcPct val="115000"/>
                        </a:lnSpc>
                        <a:spcBef>
                          <a:spcPts val="1200"/>
                        </a:spcBef>
                        <a:spcAft>
                          <a:spcPts val="1200"/>
                        </a:spcAft>
                        <a:buFont typeface="+mj-lt"/>
                        <a:buNone/>
                      </a:pPr>
                      <a:r>
                        <a:rPr lang="en-MY" sz="1600" kern="1200" dirty="0">
                          <a:solidFill>
                            <a:schemeClr val="dk1"/>
                          </a:solidFill>
                          <a:latin typeface="+mn-lt"/>
                          <a:ea typeface="+mn-ea"/>
                          <a:cs typeface="+mn-cs"/>
                        </a:rPr>
                        <a:t>Comparative evaluation</a:t>
                      </a:r>
                    </a:p>
                  </a:txBody>
                  <a:tcPr marL="63500" marR="63500" marT="63500" marB="63500"/>
                </a:tc>
                <a:tc>
                  <a:txBody>
                    <a:bodyPr/>
                    <a:lstStyle/>
                    <a:p>
                      <a:pPr marL="0" indent="0" algn="l" defTabSz="914400" rtl="0" eaLnBrk="1" latinLnBrk="0" hangingPunct="1">
                        <a:lnSpc>
                          <a:spcPct val="115000"/>
                        </a:lnSpc>
                        <a:spcBef>
                          <a:spcPts val="1200"/>
                        </a:spcBef>
                        <a:spcAft>
                          <a:spcPts val="1200"/>
                        </a:spcAft>
                        <a:buFont typeface="+mj-lt"/>
                        <a:buNone/>
                      </a:pPr>
                      <a:r>
                        <a:rPr lang="en-MY" sz="1600" kern="1200" dirty="0">
                          <a:solidFill>
                            <a:schemeClr val="dk1"/>
                          </a:solidFill>
                          <a:latin typeface="+mn-lt"/>
                          <a:ea typeface="+mn-ea"/>
                          <a:cs typeface="+mn-cs"/>
                        </a:rPr>
                        <a:t>Results of performance comparison with existing solutions</a:t>
                      </a:r>
                    </a:p>
                  </a:txBody>
                  <a:tcPr marL="63500" marR="63500" marT="63500" marB="63500"/>
                </a:tc>
                <a:extLst>
                  <a:ext uri="{0D108BD9-81ED-4DB2-BD59-A6C34878D82A}">
                    <a16:rowId xmlns:a16="http://schemas.microsoft.com/office/drawing/2014/main" val="3115045027"/>
                  </a:ext>
                </a:extLst>
              </a:tr>
            </a:tbl>
          </a:graphicData>
        </a:graphic>
      </p:graphicFrame>
    </p:spTree>
    <p:extLst>
      <p:ext uri="{BB962C8B-B14F-4D97-AF65-F5344CB8AC3E}">
        <p14:creationId xmlns:p14="http://schemas.microsoft.com/office/powerpoint/2010/main" val="4281306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AB6A6-280D-49F7-AD67-2A4246142849}"/>
              </a:ext>
            </a:extLst>
          </p:cNvPr>
          <p:cNvSpPr>
            <a:spLocks noGrp="1"/>
          </p:cNvSpPr>
          <p:nvPr>
            <p:ph type="title"/>
          </p:nvPr>
        </p:nvSpPr>
        <p:spPr>
          <a:xfrm>
            <a:off x="838200" y="365125"/>
            <a:ext cx="2453640" cy="1325563"/>
          </a:xfrm>
        </p:spPr>
        <p:txBody>
          <a:bodyPr/>
          <a:lstStyle/>
          <a:p>
            <a:r>
              <a:rPr lang="en-US" dirty="0"/>
              <a:t>Scopes of the Study</a:t>
            </a:r>
            <a:endParaRPr lang="en-MY" dirty="0"/>
          </a:p>
        </p:txBody>
      </p:sp>
      <p:grpSp>
        <p:nvGrpSpPr>
          <p:cNvPr id="19" name="Group 18">
            <a:extLst>
              <a:ext uri="{FF2B5EF4-FFF2-40B4-BE49-F238E27FC236}">
                <a16:creationId xmlns:a16="http://schemas.microsoft.com/office/drawing/2014/main" id="{36047FFF-0BAB-42B9-A387-CB892CDC2FC1}"/>
              </a:ext>
            </a:extLst>
          </p:cNvPr>
          <p:cNvGrpSpPr/>
          <p:nvPr/>
        </p:nvGrpSpPr>
        <p:grpSpPr>
          <a:xfrm>
            <a:off x="536540" y="367569"/>
            <a:ext cx="11118920" cy="6019159"/>
            <a:chOff x="536540" y="367569"/>
            <a:chExt cx="11118920" cy="6019159"/>
          </a:xfrm>
        </p:grpSpPr>
        <p:sp>
          <p:nvSpPr>
            <p:cNvPr id="6" name="Freeform: Shape 5">
              <a:extLst>
                <a:ext uri="{FF2B5EF4-FFF2-40B4-BE49-F238E27FC236}">
                  <a16:creationId xmlns:a16="http://schemas.microsoft.com/office/drawing/2014/main" id="{E9A4B277-4AEC-493B-A0C1-38A130A87040}"/>
                </a:ext>
              </a:extLst>
            </p:cNvPr>
            <p:cNvSpPr/>
            <p:nvPr/>
          </p:nvSpPr>
          <p:spPr>
            <a:xfrm>
              <a:off x="8690510" y="3487213"/>
              <a:ext cx="386732" cy="1185980"/>
            </a:xfrm>
            <a:custGeom>
              <a:avLst/>
              <a:gdLst/>
              <a:ahLst/>
              <a:cxnLst/>
              <a:rect l="0" t="0" r="0" b="0"/>
              <a:pathLst>
                <a:path>
                  <a:moveTo>
                    <a:pt x="0" y="0"/>
                  </a:moveTo>
                  <a:lnTo>
                    <a:pt x="0" y="1185980"/>
                  </a:lnTo>
                  <a:lnTo>
                    <a:pt x="386732" y="1185980"/>
                  </a:lnTo>
                </a:path>
              </a:pathLst>
            </a:custGeom>
            <a:noFill/>
          </p:spPr>
          <p:style>
            <a:lnRef idx="2">
              <a:schemeClr val="accent6">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7" name="Freeform: Shape 6">
              <a:extLst>
                <a:ext uri="{FF2B5EF4-FFF2-40B4-BE49-F238E27FC236}">
                  <a16:creationId xmlns:a16="http://schemas.microsoft.com/office/drawing/2014/main" id="{713ECFDB-7F27-4761-AE06-7AB8D5C32878}"/>
                </a:ext>
              </a:extLst>
            </p:cNvPr>
            <p:cNvSpPr/>
            <p:nvPr/>
          </p:nvSpPr>
          <p:spPr>
            <a:xfrm>
              <a:off x="6602153" y="1656678"/>
              <a:ext cx="3119644" cy="541425"/>
            </a:xfrm>
            <a:custGeom>
              <a:avLst/>
              <a:gdLst/>
              <a:ahLst/>
              <a:cxnLst/>
              <a:rect l="0" t="0" r="0" b="0"/>
              <a:pathLst>
                <a:path>
                  <a:moveTo>
                    <a:pt x="0" y="0"/>
                  </a:moveTo>
                  <a:lnTo>
                    <a:pt x="0" y="270712"/>
                  </a:lnTo>
                  <a:lnTo>
                    <a:pt x="3119644" y="270712"/>
                  </a:lnTo>
                  <a:lnTo>
                    <a:pt x="3119644" y="541425"/>
                  </a:lnTo>
                </a:path>
              </a:pathLst>
            </a:custGeom>
            <a:noFill/>
          </p:spPr>
          <p:style>
            <a:lnRef idx="2">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8" name="Freeform: Shape 7">
              <a:extLst>
                <a:ext uri="{FF2B5EF4-FFF2-40B4-BE49-F238E27FC236}">
                  <a16:creationId xmlns:a16="http://schemas.microsoft.com/office/drawing/2014/main" id="{D49A14F4-69B3-46DF-8CE0-83AE57AEBF25}"/>
                </a:ext>
              </a:extLst>
            </p:cNvPr>
            <p:cNvSpPr/>
            <p:nvPr/>
          </p:nvSpPr>
          <p:spPr>
            <a:xfrm>
              <a:off x="5570865" y="3487213"/>
              <a:ext cx="386732" cy="1185980"/>
            </a:xfrm>
            <a:custGeom>
              <a:avLst/>
              <a:gdLst/>
              <a:ahLst/>
              <a:cxnLst/>
              <a:rect l="0" t="0" r="0" b="0"/>
              <a:pathLst>
                <a:path>
                  <a:moveTo>
                    <a:pt x="0" y="0"/>
                  </a:moveTo>
                  <a:lnTo>
                    <a:pt x="0" y="1185980"/>
                  </a:lnTo>
                  <a:lnTo>
                    <a:pt x="386732" y="1185980"/>
                  </a:lnTo>
                </a:path>
              </a:pathLst>
            </a:custGeom>
            <a:noFill/>
          </p:spPr>
          <p:style>
            <a:lnRef idx="2">
              <a:schemeClr val="accent6">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9" name="Freeform: Shape 8">
              <a:extLst>
                <a:ext uri="{FF2B5EF4-FFF2-40B4-BE49-F238E27FC236}">
                  <a16:creationId xmlns:a16="http://schemas.microsoft.com/office/drawing/2014/main" id="{2741973A-EDF3-499E-8376-E022A6A36069}"/>
                </a:ext>
              </a:extLst>
            </p:cNvPr>
            <p:cNvSpPr/>
            <p:nvPr/>
          </p:nvSpPr>
          <p:spPr>
            <a:xfrm>
              <a:off x="6556433" y="1656678"/>
              <a:ext cx="91440" cy="541425"/>
            </a:xfrm>
            <a:custGeom>
              <a:avLst/>
              <a:gdLst/>
              <a:ahLst/>
              <a:cxnLst/>
              <a:rect l="0" t="0" r="0" b="0"/>
              <a:pathLst>
                <a:path>
                  <a:moveTo>
                    <a:pt x="45720" y="0"/>
                  </a:moveTo>
                  <a:lnTo>
                    <a:pt x="45720" y="541425"/>
                  </a:lnTo>
                </a:path>
              </a:pathLst>
            </a:custGeom>
            <a:noFill/>
          </p:spPr>
          <p:style>
            <a:lnRef idx="2">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10" name="Freeform: Shape 9">
              <a:extLst>
                <a:ext uri="{FF2B5EF4-FFF2-40B4-BE49-F238E27FC236}">
                  <a16:creationId xmlns:a16="http://schemas.microsoft.com/office/drawing/2014/main" id="{A24A6CA3-E08F-4EB3-8C72-432E7B0C453E}"/>
                </a:ext>
              </a:extLst>
            </p:cNvPr>
            <p:cNvSpPr/>
            <p:nvPr/>
          </p:nvSpPr>
          <p:spPr>
            <a:xfrm>
              <a:off x="2451221" y="3487213"/>
              <a:ext cx="386732" cy="1185980"/>
            </a:xfrm>
            <a:custGeom>
              <a:avLst/>
              <a:gdLst/>
              <a:ahLst/>
              <a:cxnLst/>
              <a:rect l="0" t="0" r="0" b="0"/>
              <a:pathLst>
                <a:path>
                  <a:moveTo>
                    <a:pt x="0" y="0"/>
                  </a:moveTo>
                  <a:lnTo>
                    <a:pt x="0" y="1185980"/>
                  </a:lnTo>
                  <a:lnTo>
                    <a:pt x="386732" y="1185980"/>
                  </a:lnTo>
                </a:path>
              </a:pathLst>
            </a:custGeom>
            <a:noFill/>
          </p:spPr>
          <p:style>
            <a:lnRef idx="2">
              <a:schemeClr val="accent6">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11" name="Freeform: Shape 10">
              <a:extLst>
                <a:ext uri="{FF2B5EF4-FFF2-40B4-BE49-F238E27FC236}">
                  <a16:creationId xmlns:a16="http://schemas.microsoft.com/office/drawing/2014/main" id="{89C148AE-AD7C-422C-AB74-557814D1B703}"/>
                </a:ext>
              </a:extLst>
            </p:cNvPr>
            <p:cNvSpPr/>
            <p:nvPr/>
          </p:nvSpPr>
          <p:spPr>
            <a:xfrm>
              <a:off x="3482508" y="1656678"/>
              <a:ext cx="3119644" cy="541425"/>
            </a:xfrm>
            <a:custGeom>
              <a:avLst/>
              <a:gdLst/>
              <a:ahLst/>
              <a:cxnLst/>
              <a:rect l="0" t="0" r="0" b="0"/>
              <a:pathLst>
                <a:path>
                  <a:moveTo>
                    <a:pt x="3119644" y="0"/>
                  </a:moveTo>
                  <a:lnTo>
                    <a:pt x="3119644" y="270712"/>
                  </a:lnTo>
                  <a:lnTo>
                    <a:pt x="0" y="270712"/>
                  </a:lnTo>
                  <a:lnTo>
                    <a:pt x="0" y="541425"/>
                  </a:lnTo>
                </a:path>
              </a:pathLst>
            </a:custGeom>
            <a:noFill/>
          </p:spPr>
          <p:style>
            <a:lnRef idx="2">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12" name="Freeform: Shape 11">
              <a:extLst>
                <a:ext uri="{FF2B5EF4-FFF2-40B4-BE49-F238E27FC236}">
                  <a16:creationId xmlns:a16="http://schemas.microsoft.com/office/drawing/2014/main" id="{B17C328F-9955-473A-8FE3-8CC843C61402}"/>
                </a:ext>
              </a:extLst>
            </p:cNvPr>
            <p:cNvSpPr/>
            <p:nvPr/>
          </p:nvSpPr>
          <p:spPr>
            <a:xfrm>
              <a:off x="5059821" y="367569"/>
              <a:ext cx="3119643" cy="1289109"/>
            </a:xfrm>
            <a:custGeom>
              <a:avLst/>
              <a:gdLst>
                <a:gd name="connsiteX0" fmla="*/ 0 w 2578218"/>
                <a:gd name="connsiteY0" fmla="*/ 0 h 1289109"/>
                <a:gd name="connsiteX1" fmla="*/ 2578218 w 2578218"/>
                <a:gd name="connsiteY1" fmla="*/ 0 h 1289109"/>
                <a:gd name="connsiteX2" fmla="*/ 2578218 w 2578218"/>
                <a:gd name="connsiteY2" fmla="*/ 1289109 h 1289109"/>
                <a:gd name="connsiteX3" fmla="*/ 0 w 2578218"/>
                <a:gd name="connsiteY3" fmla="*/ 1289109 h 1289109"/>
                <a:gd name="connsiteX4" fmla="*/ 0 w 2578218"/>
                <a:gd name="connsiteY4" fmla="*/ 0 h 1289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8218" h="1289109">
                  <a:moveTo>
                    <a:pt x="0" y="0"/>
                  </a:moveTo>
                  <a:lnTo>
                    <a:pt x="2578218" y="0"/>
                  </a:lnTo>
                  <a:lnTo>
                    <a:pt x="2578218" y="1289109"/>
                  </a:lnTo>
                  <a:lnTo>
                    <a:pt x="0" y="1289109"/>
                  </a:lnTo>
                  <a:lnTo>
                    <a:pt x="0" y="0"/>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Development of Low Cost Soft Sensor for Chlorophyll-a</a:t>
              </a:r>
              <a:endParaRPr lang="en-MY" sz="2000" kern="1200" dirty="0"/>
            </a:p>
          </p:txBody>
        </p:sp>
        <p:sp>
          <p:nvSpPr>
            <p:cNvPr id="13" name="Freeform: Shape 12">
              <a:extLst>
                <a:ext uri="{FF2B5EF4-FFF2-40B4-BE49-F238E27FC236}">
                  <a16:creationId xmlns:a16="http://schemas.microsoft.com/office/drawing/2014/main" id="{18FB388E-2EBF-4D8D-BA61-7B14F763D0FD}"/>
                </a:ext>
              </a:extLst>
            </p:cNvPr>
            <p:cNvSpPr/>
            <p:nvPr/>
          </p:nvSpPr>
          <p:spPr>
            <a:xfrm>
              <a:off x="2193399" y="2198104"/>
              <a:ext cx="2578218" cy="1289109"/>
            </a:xfrm>
            <a:custGeom>
              <a:avLst/>
              <a:gdLst>
                <a:gd name="connsiteX0" fmla="*/ 0 w 2578218"/>
                <a:gd name="connsiteY0" fmla="*/ 0 h 1289109"/>
                <a:gd name="connsiteX1" fmla="*/ 2578218 w 2578218"/>
                <a:gd name="connsiteY1" fmla="*/ 0 h 1289109"/>
                <a:gd name="connsiteX2" fmla="*/ 2578218 w 2578218"/>
                <a:gd name="connsiteY2" fmla="*/ 1289109 h 1289109"/>
                <a:gd name="connsiteX3" fmla="*/ 0 w 2578218"/>
                <a:gd name="connsiteY3" fmla="*/ 1289109 h 1289109"/>
                <a:gd name="connsiteX4" fmla="*/ 0 w 2578218"/>
                <a:gd name="connsiteY4" fmla="*/ 0 h 1289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8218" h="1289109">
                  <a:moveTo>
                    <a:pt x="0" y="0"/>
                  </a:moveTo>
                  <a:lnTo>
                    <a:pt x="2578218" y="0"/>
                  </a:lnTo>
                  <a:lnTo>
                    <a:pt x="2578218" y="1289109"/>
                  </a:lnTo>
                  <a:lnTo>
                    <a:pt x="0" y="1289109"/>
                  </a:lnTo>
                  <a:lnTo>
                    <a:pt x="0" y="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Sensor Selection</a:t>
              </a:r>
              <a:endParaRPr lang="en-MY" sz="2000" kern="1200" dirty="0"/>
            </a:p>
          </p:txBody>
        </p:sp>
        <p:sp>
          <p:nvSpPr>
            <p:cNvPr id="14" name="Freeform: Shape 13">
              <a:extLst>
                <a:ext uri="{FF2B5EF4-FFF2-40B4-BE49-F238E27FC236}">
                  <a16:creationId xmlns:a16="http://schemas.microsoft.com/office/drawing/2014/main" id="{CFEA43C7-0204-49B7-BB97-806C16B2173C}"/>
                </a:ext>
              </a:extLst>
            </p:cNvPr>
            <p:cNvSpPr/>
            <p:nvPr/>
          </p:nvSpPr>
          <p:spPr>
            <a:xfrm>
              <a:off x="536540" y="3733213"/>
              <a:ext cx="4879632" cy="2653515"/>
            </a:xfrm>
            <a:custGeom>
              <a:avLst/>
              <a:gdLst>
                <a:gd name="connsiteX0" fmla="*/ 0 w 2578218"/>
                <a:gd name="connsiteY0" fmla="*/ 0 h 1289109"/>
                <a:gd name="connsiteX1" fmla="*/ 2578218 w 2578218"/>
                <a:gd name="connsiteY1" fmla="*/ 0 h 1289109"/>
                <a:gd name="connsiteX2" fmla="*/ 2578218 w 2578218"/>
                <a:gd name="connsiteY2" fmla="*/ 1289109 h 1289109"/>
                <a:gd name="connsiteX3" fmla="*/ 0 w 2578218"/>
                <a:gd name="connsiteY3" fmla="*/ 1289109 h 1289109"/>
                <a:gd name="connsiteX4" fmla="*/ 0 w 2578218"/>
                <a:gd name="connsiteY4" fmla="*/ 0 h 1289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8218" h="1289109">
                  <a:moveTo>
                    <a:pt x="0" y="0"/>
                  </a:moveTo>
                  <a:lnTo>
                    <a:pt x="2578218" y="0"/>
                  </a:lnTo>
                  <a:lnTo>
                    <a:pt x="2578218" y="1289109"/>
                  </a:lnTo>
                  <a:lnTo>
                    <a:pt x="0" y="1289109"/>
                  </a:lnTo>
                  <a:lnTo>
                    <a:pt x="0" y="0"/>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182563" lvl="0" defTabSz="889000">
                <a:lnSpc>
                  <a:spcPct val="90000"/>
                </a:lnSpc>
                <a:spcBef>
                  <a:spcPct val="0"/>
                </a:spcBef>
                <a:spcAft>
                  <a:spcPct val="35000"/>
                </a:spcAft>
              </a:pPr>
              <a:r>
                <a:rPr lang="en-US" sz="1600" kern="1200" dirty="0"/>
                <a:t>Low cost water quality sensor by </a:t>
              </a:r>
              <a:r>
                <a:rPr lang="en-US" sz="1600" kern="1200" dirty="0" err="1"/>
                <a:t>DFRobot</a:t>
              </a:r>
              <a:endParaRPr lang="en-US" sz="1600" kern="1200" dirty="0"/>
            </a:p>
            <a:p>
              <a:pPr marL="450850" lvl="0" indent="-268288" defTabSz="889000">
                <a:lnSpc>
                  <a:spcPct val="90000"/>
                </a:lnSpc>
                <a:spcBef>
                  <a:spcPct val="0"/>
                </a:spcBef>
                <a:spcAft>
                  <a:spcPct val="35000"/>
                </a:spcAft>
                <a:buFont typeface="Arial" panose="020B0604020202020204" pitchFamily="34" charset="0"/>
                <a:buChar char="•"/>
              </a:pPr>
              <a:r>
                <a:rPr lang="en-MY" sz="1600" kern="1200" dirty="0"/>
                <a:t>Analog pH Sensor (SEN0161-V2)</a:t>
              </a:r>
            </a:p>
            <a:p>
              <a:pPr marL="450850" lvl="0" indent="-268288" defTabSz="889000">
                <a:lnSpc>
                  <a:spcPct val="90000"/>
                </a:lnSpc>
                <a:spcBef>
                  <a:spcPct val="0"/>
                </a:spcBef>
                <a:spcAft>
                  <a:spcPct val="35000"/>
                </a:spcAft>
                <a:buFont typeface="Arial" panose="020B0604020202020204" pitchFamily="34" charset="0"/>
                <a:buChar char="•"/>
              </a:pPr>
              <a:r>
                <a:rPr lang="en-MY" sz="1600" kern="1200" dirty="0"/>
                <a:t>Digital Temperature Sensor (DS18B20)</a:t>
              </a:r>
            </a:p>
            <a:p>
              <a:pPr marL="450850" lvl="0" indent="-268288" defTabSz="889000">
                <a:lnSpc>
                  <a:spcPct val="90000"/>
                </a:lnSpc>
                <a:spcBef>
                  <a:spcPct val="0"/>
                </a:spcBef>
                <a:spcAft>
                  <a:spcPct val="35000"/>
                </a:spcAft>
                <a:buFont typeface="Arial" panose="020B0604020202020204" pitchFamily="34" charset="0"/>
                <a:buChar char="•"/>
              </a:pPr>
              <a:r>
                <a:rPr lang="en-MY" sz="1600" kern="1200" dirty="0"/>
                <a:t>Analog Electrical Conductivity Sensor Meter (SKU DFR0300)</a:t>
              </a:r>
              <a:br>
                <a:rPr lang="en-MY" sz="1600" kern="1200" dirty="0"/>
              </a:br>
              <a:r>
                <a:rPr lang="en-MY" sz="1600" kern="1200" dirty="0"/>
                <a:t>Analog Turbidity Sensor (SKU SEN0189) </a:t>
              </a:r>
            </a:p>
            <a:p>
              <a:pPr marL="450850" lvl="0" indent="-268288" defTabSz="889000">
                <a:lnSpc>
                  <a:spcPct val="90000"/>
                </a:lnSpc>
                <a:spcBef>
                  <a:spcPct val="0"/>
                </a:spcBef>
                <a:spcAft>
                  <a:spcPct val="35000"/>
                </a:spcAft>
                <a:buFont typeface="Arial" panose="020B0604020202020204" pitchFamily="34" charset="0"/>
                <a:buChar char="•"/>
              </a:pPr>
              <a:r>
                <a:rPr lang="en-MY" sz="1600" kern="1200" dirty="0"/>
                <a:t>Analog Dissolved Oxygen Sensor (SEN0237-A)</a:t>
              </a:r>
            </a:p>
          </p:txBody>
        </p:sp>
        <p:sp>
          <p:nvSpPr>
            <p:cNvPr id="15" name="Freeform: Shape 14">
              <a:extLst>
                <a:ext uri="{FF2B5EF4-FFF2-40B4-BE49-F238E27FC236}">
                  <a16:creationId xmlns:a16="http://schemas.microsoft.com/office/drawing/2014/main" id="{7DA85BFE-7129-44B0-B859-D65A5DEB25B4}"/>
                </a:ext>
              </a:extLst>
            </p:cNvPr>
            <p:cNvSpPr/>
            <p:nvPr/>
          </p:nvSpPr>
          <p:spPr>
            <a:xfrm>
              <a:off x="5313043" y="2198104"/>
              <a:ext cx="2578218" cy="1289109"/>
            </a:xfrm>
            <a:custGeom>
              <a:avLst/>
              <a:gdLst>
                <a:gd name="connsiteX0" fmla="*/ 0 w 2578218"/>
                <a:gd name="connsiteY0" fmla="*/ 0 h 1289109"/>
                <a:gd name="connsiteX1" fmla="*/ 2578218 w 2578218"/>
                <a:gd name="connsiteY1" fmla="*/ 0 h 1289109"/>
                <a:gd name="connsiteX2" fmla="*/ 2578218 w 2578218"/>
                <a:gd name="connsiteY2" fmla="*/ 1289109 h 1289109"/>
                <a:gd name="connsiteX3" fmla="*/ 0 w 2578218"/>
                <a:gd name="connsiteY3" fmla="*/ 1289109 h 1289109"/>
                <a:gd name="connsiteX4" fmla="*/ 0 w 2578218"/>
                <a:gd name="connsiteY4" fmla="*/ 0 h 1289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8218" h="1289109">
                  <a:moveTo>
                    <a:pt x="0" y="0"/>
                  </a:moveTo>
                  <a:lnTo>
                    <a:pt x="2578218" y="0"/>
                  </a:lnTo>
                  <a:lnTo>
                    <a:pt x="2578218" y="1289109"/>
                  </a:lnTo>
                  <a:lnTo>
                    <a:pt x="0" y="1289109"/>
                  </a:lnTo>
                  <a:lnTo>
                    <a:pt x="0" y="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MY" sz="2000" kern="1200" dirty="0"/>
                <a:t>Microcontroller Selection &amp; Firmware</a:t>
              </a:r>
            </a:p>
          </p:txBody>
        </p:sp>
        <p:sp>
          <p:nvSpPr>
            <p:cNvPr id="16" name="Freeform: Shape 15">
              <a:extLst>
                <a:ext uri="{FF2B5EF4-FFF2-40B4-BE49-F238E27FC236}">
                  <a16:creationId xmlns:a16="http://schemas.microsoft.com/office/drawing/2014/main" id="{22C72108-04DB-4618-A096-04712FF0EE0B}"/>
                </a:ext>
              </a:extLst>
            </p:cNvPr>
            <p:cNvSpPr/>
            <p:nvPr/>
          </p:nvSpPr>
          <p:spPr>
            <a:xfrm>
              <a:off x="5854469" y="3733212"/>
              <a:ext cx="2681347" cy="2653515"/>
            </a:xfrm>
            <a:custGeom>
              <a:avLst/>
              <a:gdLst>
                <a:gd name="connsiteX0" fmla="*/ 0 w 2578218"/>
                <a:gd name="connsiteY0" fmla="*/ 0 h 1289109"/>
                <a:gd name="connsiteX1" fmla="*/ 2578218 w 2578218"/>
                <a:gd name="connsiteY1" fmla="*/ 0 h 1289109"/>
                <a:gd name="connsiteX2" fmla="*/ 2578218 w 2578218"/>
                <a:gd name="connsiteY2" fmla="*/ 1289109 h 1289109"/>
                <a:gd name="connsiteX3" fmla="*/ 0 w 2578218"/>
                <a:gd name="connsiteY3" fmla="*/ 1289109 h 1289109"/>
                <a:gd name="connsiteX4" fmla="*/ 0 w 2578218"/>
                <a:gd name="connsiteY4" fmla="*/ 0 h 1289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8218" h="1289109">
                  <a:moveTo>
                    <a:pt x="0" y="0"/>
                  </a:moveTo>
                  <a:lnTo>
                    <a:pt x="2578218" y="0"/>
                  </a:lnTo>
                  <a:lnTo>
                    <a:pt x="2578218" y="1289109"/>
                  </a:lnTo>
                  <a:lnTo>
                    <a:pt x="0" y="1289109"/>
                  </a:lnTo>
                  <a:lnTo>
                    <a:pt x="0" y="0"/>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60" tIns="10160" rIns="10160" bIns="10160" numCol="1" spcCol="1270" anchor="ctr" anchorCtr="0">
              <a:noAutofit/>
            </a:bodyPr>
            <a:lstStyle/>
            <a:p>
              <a:pPr marL="285750" lvl="0" indent="-201613" algn="l" defTabSz="711200">
                <a:lnSpc>
                  <a:spcPct val="90000"/>
                </a:lnSpc>
                <a:spcBef>
                  <a:spcPct val="0"/>
                </a:spcBef>
                <a:spcAft>
                  <a:spcPct val="35000"/>
                </a:spcAft>
                <a:buFont typeface="Arial" panose="020B0604020202020204" pitchFamily="34" charset="0"/>
                <a:buChar char="•"/>
              </a:pPr>
              <a:r>
                <a:rPr lang="en-MY" sz="1600" kern="1200" dirty="0"/>
                <a:t>ESP32 microcontroller, a 32-bit low cost, low power system on a chip (SoC) with Wi-Fi connectivity </a:t>
              </a:r>
            </a:p>
            <a:p>
              <a:pPr marL="285750" lvl="0" indent="-201613" algn="l" defTabSz="711200">
                <a:lnSpc>
                  <a:spcPct val="90000"/>
                </a:lnSpc>
                <a:spcBef>
                  <a:spcPct val="0"/>
                </a:spcBef>
                <a:spcAft>
                  <a:spcPct val="35000"/>
                </a:spcAft>
                <a:buFont typeface="Arial" panose="020B0604020202020204" pitchFamily="34" charset="0"/>
                <a:buChar char="•"/>
              </a:pPr>
              <a:r>
                <a:rPr lang="en-MY" sz="1600" kern="1200" dirty="0"/>
                <a:t>C programming language</a:t>
              </a:r>
            </a:p>
          </p:txBody>
        </p:sp>
        <p:sp>
          <p:nvSpPr>
            <p:cNvPr id="17" name="Freeform: Shape 16">
              <a:extLst>
                <a:ext uri="{FF2B5EF4-FFF2-40B4-BE49-F238E27FC236}">
                  <a16:creationId xmlns:a16="http://schemas.microsoft.com/office/drawing/2014/main" id="{54F434B5-42CC-43BF-AA35-7E13B560324E}"/>
                </a:ext>
              </a:extLst>
            </p:cNvPr>
            <p:cNvSpPr/>
            <p:nvPr/>
          </p:nvSpPr>
          <p:spPr>
            <a:xfrm>
              <a:off x="8432688" y="2198104"/>
              <a:ext cx="2578218" cy="1289109"/>
            </a:xfrm>
            <a:custGeom>
              <a:avLst/>
              <a:gdLst>
                <a:gd name="connsiteX0" fmla="*/ 0 w 2578218"/>
                <a:gd name="connsiteY0" fmla="*/ 0 h 1289109"/>
                <a:gd name="connsiteX1" fmla="*/ 2578218 w 2578218"/>
                <a:gd name="connsiteY1" fmla="*/ 0 h 1289109"/>
                <a:gd name="connsiteX2" fmla="*/ 2578218 w 2578218"/>
                <a:gd name="connsiteY2" fmla="*/ 1289109 h 1289109"/>
                <a:gd name="connsiteX3" fmla="*/ 0 w 2578218"/>
                <a:gd name="connsiteY3" fmla="*/ 1289109 h 1289109"/>
                <a:gd name="connsiteX4" fmla="*/ 0 w 2578218"/>
                <a:gd name="connsiteY4" fmla="*/ 0 h 1289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8218" h="1289109">
                  <a:moveTo>
                    <a:pt x="0" y="0"/>
                  </a:moveTo>
                  <a:lnTo>
                    <a:pt x="2578218" y="0"/>
                  </a:lnTo>
                  <a:lnTo>
                    <a:pt x="2578218" y="1289109"/>
                  </a:lnTo>
                  <a:lnTo>
                    <a:pt x="0" y="1289109"/>
                  </a:lnTo>
                  <a:lnTo>
                    <a:pt x="0" y="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MY" sz="2000" kern="1200" dirty="0"/>
                <a:t>Backend Communication and Functionality</a:t>
              </a:r>
            </a:p>
          </p:txBody>
        </p:sp>
        <p:sp>
          <p:nvSpPr>
            <p:cNvPr id="18" name="Freeform: Shape 17">
              <a:extLst>
                <a:ext uri="{FF2B5EF4-FFF2-40B4-BE49-F238E27FC236}">
                  <a16:creationId xmlns:a16="http://schemas.microsoft.com/office/drawing/2014/main" id="{CDBD7CB1-CDEF-464C-9CF3-2C91F588BC47}"/>
                </a:ext>
              </a:extLst>
            </p:cNvPr>
            <p:cNvSpPr/>
            <p:nvPr/>
          </p:nvSpPr>
          <p:spPr>
            <a:xfrm>
              <a:off x="9077242" y="3733213"/>
              <a:ext cx="2578218" cy="2653515"/>
            </a:xfrm>
            <a:custGeom>
              <a:avLst/>
              <a:gdLst>
                <a:gd name="connsiteX0" fmla="*/ 0 w 2578218"/>
                <a:gd name="connsiteY0" fmla="*/ 0 h 1289109"/>
                <a:gd name="connsiteX1" fmla="*/ 2578218 w 2578218"/>
                <a:gd name="connsiteY1" fmla="*/ 0 h 1289109"/>
                <a:gd name="connsiteX2" fmla="*/ 2578218 w 2578218"/>
                <a:gd name="connsiteY2" fmla="*/ 1289109 h 1289109"/>
                <a:gd name="connsiteX3" fmla="*/ 0 w 2578218"/>
                <a:gd name="connsiteY3" fmla="*/ 1289109 h 1289109"/>
                <a:gd name="connsiteX4" fmla="*/ 0 w 2578218"/>
                <a:gd name="connsiteY4" fmla="*/ 0 h 1289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8218" h="1289109">
                  <a:moveTo>
                    <a:pt x="0" y="0"/>
                  </a:moveTo>
                  <a:lnTo>
                    <a:pt x="2578218" y="0"/>
                  </a:lnTo>
                  <a:lnTo>
                    <a:pt x="2578218" y="1289109"/>
                  </a:lnTo>
                  <a:lnTo>
                    <a:pt x="0" y="1289109"/>
                  </a:lnTo>
                  <a:lnTo>
                    <a:pt x="0" y="0"/>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60" tIns="10160" rIns="10160" bIns="10160" numCol="1" spcCol="1270" anchor="ctr" anchorCtr="0">
              <a:noAutofit/>
            </a:bodyPr>
            <a:lstStyle/>
            <a:p>
              <a:pPr marL="285750" lvl="0" indent="-201613" defTabSz="711200">
                <a:lnSpc>
                  <a:spcPct val="90000"/>
                </a:lnSpc>
                <a:spcBef>
                  <a:spcPct val="0"/>
                </a:spcBef>
                <a:spcAft>
                  <a:spcPct val="35000"/>
                </a:spcAft>
                <a:buFont typeface="Arial" panose="020B0604020202020204" pitchFamily="34" charset="0"/>
                <a:buChar char="•"/>
              </a:pPr>
              <a:r>
                <a:rPr lang="en-MY" sz="1600" kern="1200" dirty="0"/>
                <a:t>Lightweight Message Queuing Telemetry Transport (MQTT) protocol over SSL </a:t>
              </a:r>
            </a:p>
            <a:p>
              <a:pPr marL="285750" lvl="0" indent="-201613" defTabSz="711200">
                <a:lnSpc>
                  <a:spcPct val="90000"/>
                </a:lnSpc>
                <a:spcBef>
                  <a:spcPct val="0"/>
                </a:spcBef>
                <a:spcAft>
                  <a:spcPct val="35000"/>
                </a:spcAft>
                <a:buFont typeface="Arial" panose="020B0604020202020204" pitchFamily="34" charset="0"/>
                <a:buChar char="•"/>
              </a:pPr>
              <a:r>
                <a:rPr lang="en-MY" sz="1600" kern="1200" dirty="0"/>
                <a:t>The sensor data is sent using MQTT in a json packet</a:t>
              </a:r>
            </a:p>
          </p:txBody>
        </p:sp>
      </p:grpSp>
    </p:spTree>
    <p:extLst>
      <p:ext uri="{BB962C8B-B14F-4D97-AF65-F5344CB8AC3E}">
        <p14:creationId xmlns:p14="http://schemas.microsoft.com/office/powerpoint/2010/main" val="3632443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F4B83-FD54-411A-A8F2-0197F3C171F0}"/>
              </a:ext>
            </a:extLst>
          </p:cNvPr>
          <p:cNvSpPr>
            <a:spLocks noGrp="1"/>
          </p:cNvSpPr>
          <p:nvPr>
            <p:ph type="title"/>
          </p:nvPr>
        </p:nvSpPr>
        <p:spPr/>
        <p:txBody>
          <a:bodyPr/>
          <a:lstStyle/>
          <a:p>
            <a:r>
              <a:rPr lang="en-US" dirty="0"/>
              <a:t>Proposed Solution</a:t>
            </a:r>
            <a:endParaRPr lang="en-MY" dirty="0"/>
          </a:p>
        </p:txBody>
      </p:sp>
      <p:pic>
        <p:nvPicPr>
          <p:cNvPr id="4" name="Picture 3" descr="A screen shot of a smart phone&#10;&#10;Description automatically generated">
            <a:extLst>
              <a:ext uri="{FF2B5EF4-FFF2-40B4-BE49-F238E27FC236}">
                <a16:creationId xmlns:a16="http://schemas.microsoft.com/office/drawing/2014/main" id="{F512180E-418B-4A49-AE64-67322B48461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92591" y="365125"/>
            <a:ext cx="10261209" cy="5896841"/>
          </a:xfrm>
          <a:prstGeom prst="rect">
            <a:avLst/>
          </a:prstGeom>
        </p:spPr>
      </p:pic>
    </p:spTree>
    <p:extLst>
      <p:ext uri="{BB962C8B-B14F-4D97-AF65-F5344CB8AC3E}">
        <p14:creationId xmlns:p14="http://schemas.microsoft.com/office/powerpoint/2010/main" val="3026747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296DB-03A2-4305-9C33-E4FA6281E480}"/>
              </a:ext>
            </a:extLst>
          </p:cNvPr>
          <p:cNvSpPr>
            <a:spLocks noGrp="1"/>
          </p:cNvSpPr>
          <p:nvPr>
            <p:ph type="title"/>
          </p:nvPr>
        </p:nvSpPr>
        <p:spPr/>
        <p:txBody>
          <a:bodyPr/>
          <a:lstStyle/>
          <a:p>
            <a:r>
              <a:rPr lang="en-US" dirty="0"/>
              <a:t>Methodology</a:t>
            </a:r>
            <a:endParaRPr lang="en-MY" dirty="0"/>
          </a:p>
        </p:txBody>
      </p:sp>
      <p:sp>
        <p:nvSpPr>
          <p:cNvPr id="3" name="Content Placeholder 2">
            <a:extLst>
              <a:ext uri="{FF2B5EF4-FFF2-40B4-BE49-F238E27FC236}">
                <a16:creationId xmlns:a16="http://schemas.microsoft.com/office/drawing/2014/main" id="{DCFC1020-EB83-4424-AAD9-2C1293610AF9}"/>
              </a:ext>
            </a:extLst>
          </p:cNvPr>
          <p:cNvSpPr>
            <a:spLocks noGrp="1"/>
          </p:cNvSpPr>
          <p:nvPr>
            <p:ph idx="1"/>
          </p:nvPr>
        </p:nvSpPr>
        <p:spPr>
          <a:xfrm>
            <a:off x="838200" y="1825625"/>
            <a:ext cx="7475806" cy="4351338"/>
          </a:xfrm>
        </p:spPr>
        <p:txBody>
          <a:bodyPr>
            <a:normAutofit/>
          </a:bodyPr>
          <a:lstStyle/>
          <a:p>
            <a:pPr marL="514350" indent="-514350">
              <a:buFont typeface="+mj-lt"/>
              <a:buAutoNum type="arabicPeriod"/>
            </a:pPr>
            <a:r>
              <a:rPr lang="en-US" sz="2200" dirty="0"/>
              <a:t>Prototype development for low cost IoT-enabled sensor with 5 basic water parameters (completed)</a:t>
            </a:r>
          </a:p>
          <a:p>
            <a:pPr marL="514350" indent="-514350">
              <a:buFont typeface="+mj-lt"/>
              <a:buAutoNum type="arabicPeriod"/>
            </a:pPr>
            <a:r>
              <a:rPr lang="en-US" sz="2200" dirty="0"/>
              <a:t>Sensor calibration </a:t>
            </a:r>
          </a:p>
          <a:p>
            <a:pPr marL="514350" indent="-514350">
              <a:buFont typeface="+mj-lt"/>
              <a:buAutoNum type="arabicPeriod"/>
            </a:pPr>
            <a:r>
              <a:rPr lang="en-US" sz="2200" dirty="0"/>
              <a:t>Machine learning model for chlorophyll-a prediction</a:t>
            </a:r>
          </a:p>
          <a:p>
            <a:pPr marL="514350" indent="-514350">
              <a:buFont typeface="+mj-lt"/>
              <a:buAutoNum type="arabicPeriod"/>
            </a:pPr>
            <a:r>
              <a:rPr lang="en-US" sz="2200" dirty="0"/>
              <a:t>Testing and evaluation</a:t>
            </a:r>
          </a:p>
          <a:p>
            <a:pPr marL="514350" indent="-514350">
              <a:buFont typeface="+mj-lt"/>
              <a:buAutoNum type="arabicPeriod"/>
            </a:pPr>
            <a:endParaRPr lang="en-US" sz="2200" dirty="0"/>
          </a:p>
          <a:p>
            <a:pPr marL="514350" indent="-514350">
              <a:buFont typeface="+mj-lt"/>
              <a:buAutoNum type="arabicPeriod"/>
            </a:pPr>
            <a:endParaRPr lang="en-MY" sz="2200" dirty="0"/>
          </a:p>
        </p:txBody>
      </p:sp>
    </p:spTree>
    <p:extLst>
      <p:ext uri="{BB962C8B-B14F-4D97-AF65-F5344CB8AC3E}">
        <p14:creationId xmlns:p14="http://schemas.microsoft.com/office/powerpoint/2010/main" val="556872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AC887-8751-48C0-98FC-E2E890A42357}"/>
              </a:ext>
            </a:extLst>
          </p:cNvPr>
          <p:cNvSpPr>
            <a:spLocks noGrp="1"/>
          </p:cNvSpPr>
          <p:nvPr>
            <p:ph type="title"/>
          </p:nvPr>
        </p:nvSpPr>
        <p:spPr/>
        <p:txBody>
          <a:bodyPr/>
          <a:lstStyle/>
          <a:p>
            <a:r>
              <a:rPr lang="en-US" dirty="0"/>
              <a:t>Methodology</a:t>
            </a:r>
            <a:endParaRPr lang="en-MY" dirty="0"/>
          </a:p>
        </p:txBody>
      </p:sp>
      <p:sp>
        <p:nvSpPr>
          <p:cNvPr id="3" name="Content Placeholder 2">
            <a:extLst>
              <a:ext uri="{FF2B5EF4-FFF2-40B4-BE49-F238E27FC236}">
                <a16:creationId xmlns:a16="http://schemas.microsoft.com/office/drawing/2014/main" id="{1E76C1B6-D4BF-4AC5-B478-2AD94AD7EF2B}"/>
              </a:ext>
            </a:extLst>
          </p:cNvPr>
          <p:cNvSpPr>
            <a:spLocks noGrp="1"/>
          </p:cNvSpPr>
          <p:nvPr>
            <p:ph idx="1"/>
          </p:nvPr>
        </p:nvSpPr>
        <p:spPr>
          <a:xfrm>
            <a:off x="838200" y="1825625"/>
            <a:ext cx="3635326" cy="4351338"/>
          </a:xfrm>
        </p:spPr>
        <p:txBody>
          <a:bodyPr>
            <a:normAutofit/>
          </a:bodyPr>
          <a:lstStyle/>
          <a:p>
            <a:pPr marL="0" indent="0">
              <a:buNone/>
            </a:pPr>
            <a:r>
              <a:rPr lang="en-US" sz="2200" dirty="0">
                <a:solidFill>
                  <a:srgbClr val="0070C0"/>
                </a:solidFill>
              </a:rPr>
              <a:t>Sensor calibration (on-going)</a:t>
            </a:r>
          </a:p>
          <a:p>
            <a:r>
              <a:rPr lang="en-US" sz="2200" dirty="0"/>
              <a:t>Step 1: calibrate using standard solutions for each parameters</a:t>
            </a:r>
          </a:p>
          <a:p>
            <a:r>
              <a:rPr lang="en-US" sz="2200" dirty="0"/>
              <a:t>Step 2: calibrate using real water samples with ground truth</a:t>
            </a:r>
            <a:endParaRPr lang="en-MY" sz="2200" dirty="0"/>
          </a:p>
        </p:txBody>
      </p:sp>
      <p:pic>
        <p:nvPicPr>
          <p:cNvPr id="5" name="Picture 4" descr="A screenshot of a cell phone&#10;&#10;Description automatically generated">
            <a:extLst>
              <a:ext uri="{FF2B5EF4-FFF2-40B4-BE49-F238E27FC236}">
                <a16:creationId xmlns:a16="http://schemas.microsoft.com/office/drawing/2014/main" id="{278C1078-AE08-4559-8116-8E71C16E5C1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116169" y="872198"/>
            <a:ext cx="6081713" cy="4891088"/>
          </a:xfrm>
          <a:prstGeom prst="rect">
            <a:avLst/>
          </a:prstGeom>
        </p:spPr>
      </p:pic>
    </p:spTree>
    <p:extLst>
      <p:ext uri="{BB962C8B-B14F-4D97-AF65-F5344CB8AC3E}">
        <p14:creationId xmlns:p14="http://schemas.microsoft.com/office/powerpoint/2010/main" val="502496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AC887-8751-48C0-98FC-E2E890A42357}"/>
              </a:ext>
            </a:extLst>
          </p:cNvPr>
          <p:cNvSpPr>
            <a:spLocks noGrp="1"/>
          </p:cNvSpPr>
          <p:nvPr>
            <p:ph type="title"/>
          </p:nvPr>
        </p:nvSpPr>
        <p:spPr/>
        <p:txBody>
          <a:bodyPr/>
          <a:lstStyle/>
          <a:p>
            <a:r>
              <a:rPr lang="en-US" dirty="0"/>
              <a:t>Methodology</a:t>
            </a:r>
            <a:endParaRPr lang="en-MY" dirty="0"/>
          </a:p>
        </p:txBody>
      </p:sp>
      <p:sp>
        <p:nvSpPr>
          <p:cNvPr id="3" name="Content Placeholder 2">
            <a:extLst>
              <a:ext uri="{FF2B5EF4-FFF2-40B4-BE49-F238E27FC236}">
                <a16:creationId xmlns:a16="http://schemas.microsoft.com/office/drawing/2014/main" id="{1E76C1B6-D4BF-4AC5-B478-2AD94AD7EF2B}"/>
              </a:ext>
            </a:extLst>
          </p:cNvPr>
          <p:cNvSpPr>
            <a:spLocks noGrp="1"/>
          </p:cNvSpPr>
          <p:nvPr>
            <p:ph idx="1"/>
          </p:nvPr>
        </p:nvSpPr>
        <p:spPr>
          <a:xfrm>
            <a:off x="838200" y="1825625"/>
            <a:ext cx="4113628" cy="4351338"/>
          </a:xfrm>
        </p:spPr>
        <p:txBody>
          <a:bodyPr>
            <a:normAutofit/>
          </a:bodyPr>
          <a:lstStyle/>
          <a:p>
            <a:pPr marL="0" indent="0">
              <a:buNone/>
            </a:pPr>
            <a:r>
              <a:rPr lang="en-US" sz="2200" dirty="0">
                <a:solidFill>
                  <a:srgbClr val="0070C0"/>
                </a:solidFill>
              </a:rPr>
              <a:t>Machine learning model for chlorophyll-a prediction</a:t>
            </a:r>
          </a:p>
          <a:p>
            <a:r>
              <a:rPr lang="en-MY" sz="2200" dirty="0"/>
              <a:t>The machine learning models selected for this study (SVM, SVR, Deep Learning, ELM, RF and ANN) </a:t>
            </a:r>
          </a:p>
          <a:p>
            <a:r>
              <a:rPr lang="en-MY" sz="2200" dirty="0"/>
              <a:t>to assess which model performs best, k-fold cross validation test will be used</a:t>
            </a:r>
          </a:p>
        </p:txBody>
      </p:sp>
      <p:pic>
        <p:nvPicPr>
          <p:cNvPr id="6" name="Picture 5" descr="A close up of a sign&#10;&#10;Description automatically generated">
            <a:extLst>
              <a:ext uri="{FF2B5EF4-FFF2-40B4-BE49-F238E27FC236}">
                <a16:creationId xmlns:a16="http://schemas.microsoft.com/office/drawing/2014/main" id="{6E935373-5D9E-43FA-A127-3C8DA1361CD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134881" y="112544"/>
            <a:ext cx="6930513" cy="6673972"/>
          </a:xfrm>
          <a:prstGeom prst="rect">
            <a:avLst/>
          </a:prstGeom>
        </p:spPr>
      </p:pic>
    </p:spTree>
    <p:extLst>
      <p:ext uri="{BB962C8B-B14F-4D97-AF65-F5344CB8AC3E}">
        <p14:creationId xmlns:p14="http://schemas.microsoft.com/office/powerpoint/2010/main" val="14648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AC887-8751-48C0-98FC-E2E890A42357}"/>
              </a:ext>
            </a:extLst>
          </p:cNvPr>
          <p:cNvSpPr>
            <a:spLocks noGrp="1"/>
          </p:cNvSpPr>
          <p:nvPr>
            <p:ph type="title"/>
          </p:nvPr>
        </p:nvSpPr>
        <p:spPr/>
        <p:txBody>
          <a:bodyPr/>
          <a:lstStyle/>
          <a:p>
            <a:r>
              <a:rPr lang="en-US" dirty="0"/>
              <a:t>Methodology</a:t>
            </a:r>
            <a:endParaRPr lang="en-MY" dirty="0"/>
          </a:p>
        </p:txBody>
      </p:sp>
      <p:sp>
        <p:nvSpPr>
          <p:cNvPr id="3" name="Content Placeholder 2">
            <a:extLst>
              <a:ext uri="{FF2B5EF4-FFF2-40B4-BE49-F238E27FC236}">
                <a16:creationId xmlns:a16="http://schemas.microsoft.com/office/drawing/2014/main" id="{1E76C1B6-D4BF-4AC5-B478-2AD94AD7EF2B}"/>
              </a:ext>
            </a:extLst>
          </p:cNvPr>
          <p:cNvSpPr>
            <a:spLocks noGrp="1"/>
          </p:cNvSpPr>
          <p:nvPr>
            <p:ph idx="1"/>
          </p:nvPr>
        </p:nvSpPr>
        <p:spPr>
          <a:xfrm>
            <a:off x="838200" y="1825625"/>
            <a:ext cx="4113628" cy="4351338"/>
          </a:xfrm>
        </p:spPr>
        <p:txBody>
          <a:bodyPr>
            <a:normAutofit/>
          </a:bodyPr>
          <a:lstStyle/>
          <a:p>
            <a:pPr marL="0" indent="0">
              <a:buNone/>
            </a:pPr>
            <a:r>
              <a:rPr lang="en-US" sz="2200" dirty="0">
                <a:solidFill>
                  <a:srgbClr val="0070C0"/>
                </a:solidFill>
              </a:rPr>
              <a:t>Testing and evaluation</a:t>
            </a:r>
          </a:p>
          <a:p>
            <a:r>
              <a:rPr lang="en-US" sz="2200" dirty="0"/>
              <a:t>User acceptance evaluation by project impact partner, Water Warriors (UM) </a:t>
            </a:r>
            <a:endParaRPr lang="en-MY" sz="2200" dirty="0"/>
          </a:p>
        </p:txBody>
      </p:sp>
      <p:pic>
        <p:nvPicPr>
          <p:cNvPr id="5122" name="Picture 2">
            <a:extLst>
              <a:ext uri="{FF2B5EF4-FFF2-40B4-BE49-F238E27FC236}">
                <a16:creationId xmlns:a16="http://schemas.microsoft.com/office/drawing/2014/main" id="{4373BE29-4BF7-4092-A06F-ADFC6DA6A5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1569" y="1825625"/>
            <a:ext cx="5147509" cy="2438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168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3AB5A-5ED6-4138-9580-75572FAC47EE}"/>
              </a:ext>
            </a:extLst>
          </p:cNvPr>
          <p:cNvSpPr>
            <a:spLocks noGrp="1"/>
          </p:cNvSpPr>
          <p:nvPr>
            <p:ph type="title"/>
          </p:nvPr>
        </p:nvSpPr>
        <p:spPr/>
        <p:txBody>
          <a:bodyPr/>
          <a:lstStyle/>
          <a:p>
            <a:r>
              <a:rPr lang="en-US" dirty="0"/>
              <a:t>Current Progress/Achievement</a:t>
            </a:r>
            <a:endParaRPr lang="en-MY" dirty="0"/>
          </a:p>
        </p:txBody>
      </p:sp>
      <p:sp>
        <p:nvSpPr>
          <p:cNvPr id="4" name="Content Placeholder 2">
            <a:extLst>
              <a:ext uri="{FF2B5EF4-FFF2-40B4-BE49-F238E27FC236}">
                <a16:creationId xmlns:a16="http://schemas.microsoft.com/office/drawing/2014/main" id="{3A9608A1-32B1-4114-A3A6-7F393EA53769}"/>
              </a:ext>
            </a:extLst>
          </p:cNvPr>
          <p:cNvSpPr>
            <a:spLocks noGrp="1"/>
          </p:cNvSpPr>
          <p:nvPr>
            <p:ph idx="1"/>
          </p:nvPr>
        </p:nvSpPr>
        <p:spPr>
          <a:xfrm>
            <a:off x="838200" y="1825625"/>
            <a:ext cx="2720926" cy="4351338"/>
          </a:xfrm>
        </p:spPr>
        <p:txBody>
          <a:bodyPr>
            <a:normAutofit/>
          </a:bodyPr>
          <a:lstStyle/>
          <a:p>
            <a:pPr marL="0" indent="0">
              <a:buNone/>
            </a:pPr>
            <a:r>
              <a:rPr lang="en-US" sz="2200" dirty="0"/>
              <a:t>Photo of sensor and dashboard</a:t>
            </a:r>
            <a:endParaRPr lang="en-MY" sz="2200" dirty="0"/>
          </a:p>
        </p:txBody>
      </p:sp>
      <p:pic>
        <p:nvPicPr>
          <p:cNvPr id="7" name="Picture 6" descr="A screenshot of a cell phone&#10;&#10;Description automatically generated">
            <a:extLst>
              <a:ext uri="{FF2B5EF4-FFF2-40B4-BE49-F238E27FC236}">
                <a16:creationId xmlns:a16="http://schemas.microsoft.com/office/drawing/2014/main" id="{66E7844E-5E5C-40FB-A21D-1F61839054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591" y="2993319"/>
            <a:ext cx="5957609" cy="3183644"/>
          </a:xfrm>
          <a:prstGeom prst="rect">
            <a:avLst/>
          </a:prstGeom>
        </p:spPr>
      </p:pic>
      <p:sp>
        <p:nvSpPr>
          <p:cNvPr id="8" name="Rectangle 7">
            <a:extLst>
              <a:ext uri="{FF2B5EF4-FFF2-40B4-BE49-F238E27FC236}">
                <a16:creationId xmlns:a16="http://schemas.microsoft.com/office/drawing/2014/main" id="{8A42340C-699A-4C16-B3DD-A2F6E5768B63}"/>
              </a:ext>
            </a:extLst>
          </p:cNvPr>
          <p:cNvSpPr/>
          <p:nvPr/>
        </p:nvSpPr>
        <p:spPr>
          <a:xfrm>
            <a:off x="8217287" y="4187332"/>
            <a:ext cx="3535681" cy="1959960"/>
          </a:xfrm>
          <a:prstGeom prst="rect">
            <a:avLst/>
          </a:prstGeom>
        </p:spPr>
        <p:txBody>
          <a:bodyPr wrap="square">
            <a:spAutoFit/>
          </a:bodyPr>
          <a:lstStyle/>
          <a:p>
            <a:pPr>
              <a:lnSpc>
                <a:spcPct val="107000"/>
              </a:lnSpc>
              <a:spcAft>
                <a:spcPts val="800"/>
              </a:spcAft>
            </a:pPr>
            <a:r>
              <a:rPr lang="en-MY" b="1" dirty="0">
                <a:latin typeface="Calibri" panose="020F0502020204030204" pitchFamily="34" charset="0"/>
                <a:ea typeface="Calibri" panose="020F0502020204030204" pitchFamily="34" charset="0"/>
                <a:cs typeface="Calibri" panose="020F0502020204030204" pitchFamily="34" charset="0"/>
              </a:rPr>
              <a:t>2019 NCKU Maker Festival and International Student Innovation Competition, Taiwan</a:t>
            </a:r>
            <a:endParaRPr lang="en-MY"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dirty="0">
                <a:latin typeface="Calibri" panose="020F0502020204030204" pitchFamily="34" charset="0"/>
                <a:ea typeface="Calibri" panose="020F0502020204030204" pitchFamily="34" charset="0"/>
                <a:cs typeface="Calibri" panose="020F0502020204030204" pitchFamily="34" charset="0"/>
              </a:rPr>
              <a:t>Won 3</a:t>
            </a:r>
            <a:r>
              <a:rPr lang="en-MY" baseline="30000" dirty="0">
                <a:latin typeface="Calibri" panose="020F0502020204030204" pitchFamily="34" charset="0"/>
                <a:ea typeface="Calibri" panose="020F0502020204030204" pitchFamily="34" charset="0"/>
                <a:cs typeface="Calibri" panose="020F0502020204030204" pitchFamily="34" charset="0"/>
              </a:rPr>
              <a:t>rd</a:t>
            </a:r>
            <a:r>
              <a:rPr lang="en-MY" dirty="0">
                <a:latin typeface="Calibri" panose="020F0502020204030204" pitchFamily="34" charset="0"/>
                <a:ea typeface="Calibri" panose="020F0502020204030204" pitchFamily="34" charset="0"/>
                <a:cs typeface="Calibri" panose="020F0502020204030204" pitchFamily="34" charset="0"/>
              </a:rPr>
              <a:t> place for earlier prototype of the IoT-enabled low-cost water quality device</a:t>
            </a:r>
            <a:endParaRPr lang="en-MY"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103E8B1D-264D-4750-B5BA-518EF89462DE}"/>
              </a:ext>
            </a:extLst>
          </p:cNvPr>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l="28882" t="29690" r="14646" b="28127"/>
          <a:stretch/>
        </p:blipFill>
        <p:spPr bwMode="auto">
          <a:xfrm>
            <a:off x="8085404" y="1690688"/>
            <a:ext cx="3799449" cy="219354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8851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A34D7-48B5-448D-A39A-16098827AA27}"/>
              </a:ext>
            </a:extLst>
          </p:cNvPr>
          <p:cNvSpPr>
            <a:spLocks noGrp="1"/>
          </p:cNvSpPr>
          <p:nvPr>
            <p:ph type="title"/>
          </p:nvPr>
        </p:nvSpPr>
        <p:spPr/>
        <p:txBody>
          <a:bodyPr/>
          <a:lstStyle/>
          <a:p>
            <a:r>
              <a:rPr lang="en-US" dirty="0"/>
              <a:t>Challenges</a:t>
            </a:r>
            <a:endParaRPr lang="en-MY" dirty="0"/>
          </a:p>
        </p:txBody>
      </p:sp>
      <p:sp>
        <p:nvSpPr>
          <p:cNvPr id="3" name="Content Placeholder 2">
            <a:extLst>
              <a:ext uri="{FF2B5EF4-FFF2-40B4-BE49-F238E27FC236}">
                <a16:creationId xmlns:a16="http://schemas.microsoft.com/office/drawing/2014/main" id="{8CAEFAC0-F012-471F-8EEE-063666058523}"/>
              </a:ext>
            </a:extLst>
          </p:cNvPr>
          <p:cNvSpPr>
            <a:spLocks noGrp="1"/>
          </p:cNvSpPr>
          <p:nvPr>
            <p:ph idx="1"/>
          </p:nvPr>
        </p:nvSpPr>
        <p:spPr>
          <a:xfrm>
            <a:off x="838200" y="1825625"/>
            <a:ext cx="6322255" cy="4351338"/>
          </a:xfrm>
        </p:spPr>
        <p:txBody>
          <a:bodyPr>
            <a:normAutofit/>
          </a:bodyPr>
          <a:lstStyle/>
          <a:p>
            <a:r>
              <a:rPr lang="en-US" sz="2200" dirty="0"/>
              <a:t>Acquisition of time series data for Malaysian lakes</a:t>
            </a:r>
          </a:p>
          <a:p>
            <a:r>
              <a:rPr lang="en-US" sz="2200" dirty="0" err="1"/>
              <a:t>Sv</a:t>
            </a:r>
            <a:r>
              <a:rPr lang="en-US" sz="2200" dirty="0"/>
              <a:t> working to get data by DOE through collaborator NAHRIM</a:t>
            </a:r>
          </a:p>
          <a:p>
            <a:endParaRPr lang="en-US" sz="2200" dirty="0"/>
          </a:p>
          <a:p>
            <a:endParaRPr lang="en-MY" sz="2200" dirty="0"/>
          </a:p>
        </p:txBody>
      </p:sp>
    </p:spTree>
    <p:extLst>
      <p:ext uri="{BB962C8B-B14F-4D97-AF65-F5344CB8AC3E}">
        <p14:creationId xmlns:p14="http://schemas.microsoft.com/office/powerpoint/2010/main" val="1440742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3DD68-86B4-4028-B411-CF4143BDCE5A}"/>
              </a:ext>
            </a:extLst>
          </p:cNvPr>
          <p:cNvSpPr>
            <a:spLocks noGrp="1"/>
          </p:cNvSpPr>
          <p:nvPr>
            <p:ph type="title"/>
          </p:nvPr>
        </p:nvSpPr>
        <p:spPr/>
        <p:txBody>
          <a:bodyPr/>
          <a:lstStyle/>
          <a:p>
            <a:r>
              <a:rPr lang="en-US" dirty="0"/>
              <a:t>Milestones</a:t>
            </a:r>
            <a:endParaRPr lang="en-MY" dirty="0"/>
          </a:p>
        </p:txBody>
      </p:sp>
      <p:sp>
        <p:nvSpPr>
          <p:cNvPr id="3" name="Content Placeholder 2">
            <a:extLst>
              <a:ext uri="{FF2B5EF4-FFF2-40B4-BE49-F238E27FC236}">
                <a16:creationId xmlns:a16="http://schemas.microsoft.com/office/drawing/2014/main" id="{F568D32B-9F77-4470-8AFE-EBA0945E7CC1}"/>
              </a:ext>
            </a:extLst>
          </p:cNvPr>
          <p:cNvSpPr>
            <a:spLocks noGrp="1"/>
          </p:cNvSpPr>
          <p:nvPr>
            <p:ph idx="1"/>
          </p:nvPr>
        </p:nvSpPr>
        <p:spPr/>
        <p:txBody>
          <a:bodyPr/>
          <a:lstStyle/>
          <a:p>
            <a:endParaRPr lang="en-MY"/>
          </a:p>
        </p:txBody>
      </p:sp>
    </p:spTree>
    <p:extLst>
      <p:ext uri="{BB962C8B-B14F-4D97-AF65-F5344CB8AC3E}">
        <p14:creationId xmlns:p14="http://schemas.microsoft.com/office/powerpoint/2010/main" val="3724031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AF84F-41B0-4153-B100-661390B53FE8}"/>
              </a:ext>
            </a:extLst>
          </p:cNvPr>
          <p:cNvSpPr>
            <a:spLocks noGrp="1"/>
          </p:cNvSpPr>
          <p:nvPr>
            <p:ph type="title"/>
          </p:nvPr>
        </p:nvSpPr>
        <p:spPr/>
        <p:txBody>
          <a:bodyPr/>
          <a:lstStyle/>
          <a:p>
            <a:r>
              <a:rPr lang="en-US" dirty="0"/>
              <a:t>Background</a:t>
            </a:r>
            <a:endParaRPr lang="en-MY" dirty="0"/>
          </a:p>
        </p:txBody>
      </p:sp>
      <p:sp>
        <p:nvSpPr>
          <p:cNvPr id="3" name="Content Placeholder 2">
            <a:extLst>
              <a:ext uri="{FF2B5EF4-FFF2-40B4-BE49-F238E27FC236}">
                <a16:creationId xmlns:a16="http://schemas.microsoft.com/office/drawing/2014/main" id="{7973156A-2A02-4F77-B895-DE3B18F1D91E}"/>
              </a:ext>
            </a:extLst>
          </p:cNvPr>
          <p:cNvSpPr>
            <a:spLocks noGrp="1"/>
          </p:cNvSpPr>
          <p:nvPr>
            <p:ph idx="1"/>
          </p:nvPr>
        </p:nvSpPr>
        <p:spPr>
          <a:xfrm>
            <a:off x="838200" y="1825625"/>
            <a:ext cx="7138182" cy="4667250"/>
          </a:xfrm>
        </p:spPr>
        <p:txBody>
          <a:bodyPr>
            <a:normAutofit fontScale="92500"/>
          </a:bodyPr>
          <a:lstStyle/>
          <a:p>
            <a:r>
              <a:rPr lang="en-MY" sz="2400" dirty="0"/>
              <a:t>About 60% of Malaysian lakes suffer from </a:t>
            </a:r>
            <a:r>
              <a:rPr lang="en-MY" sz="2400" b="1" dirty="0">
                <a:solidFill>
                  <a:srgbClr val="0070C0"/>
                </a:solidFill>
              </a:rPr>
              <a:t>eutrophication</a:t>
            </a:r>
            <a:r>
              <a:rPr lang="en-MY" sz="2400" dirty="0"/>
              <a:t> </a:t>
            </a:r>
          </a:p>
          <a:p>
            <a:r>
              <a:rPr lang="en-MY" sz="2400" dirty="0"/>
              <a:t>Eutrophication or algal bloom is caused by excessive organic nutrients (a by product of human activities) </a:t>
            </a:r>
          </a:p>
          <a:p>
            <a:r>
              <a:rPr lang="en-MY" sz="2400" dirty="0"/>
              <a:t>For prevention, NAHRIM proposed continuous water sampling to detect degradation at early stages</a:t>
            </a:r>
          </a:p>
          <a:p>
            <a:r>
              <a:rPr lang="en-MY" sz="2400" dirty="0"/>
              <a:t>Currently, water sampling is done manually, involving expedition with boats</a:t>
            </a:r>
          </a:p>
          <a:p>
            <a:r>
              <a:rPr lang="en-MY" sz="2400" dirty="0"/>
              <a:t>Preferably done </a:t>
            </a:r>
            <a:r>
              <a:rPr lang="en-MY" sz="2400" i="1" dirty="0"/>
              <a:t>in-situ </a:t>
            </a:r>
            <a:r>
              <a:rPr lang="en-MY" sz="2400" dirty="0"/>
              <a:t>by dipping hand-held sonde into water</a:t>
            </a:r>
            <a:endParaRPr lang="en-MY" sz="2400" i="1" dirty="0"/>
          </a:p>
          <a:p>
            <a:r>
              <a:rPr lang="en-MY" sz="2400" dirty="0"/>
              <a:t>Common 5 parameters to sample include pH, temperature, conductivity, turbidity and dissolve oxygen (</a:t>
            </a:r>
            <a:r>
              <a:rPr lang="en-MY" sz="2400" dirty="0" err="1"/>
              <a:t>Koparan</a:t>
            </a:r>
            <a:r>
              <a:rPr lang="en-MY" sz="2400" dirty="0"/>
              <a:t>, 2018)</a:t>
            </a:r>
          </a:p>
          <a:p>
            <a:r>
              <a:rPr lang="en-MY" sz="2400" dirty="0"/>
              <a:t>For eutrophication, usually test in the lab for </a:t>
            </a:r>
            <a:r>
              <a:rPr lang="en-MY" sz="2400" b="1" dirty="0">
                <a:solidFill>
                  <a:srgbClr val="0070C0"/>
                </a:solidFill>
              </a:rPr>
              <a:t>Chlorophyll-a</a:t>
            </a:r>
          </a:p>
          <a:p>
            <a:endParaRPr lang="en-MY" sz="2400" dirty="0"/>
          </a:p>
        </p:txBody>
      </p:sp>
      <p:pic>
        <p:nvPicPr>
          <p:cNvPr id="4" name="Picture 3">
            <a:extLst>
              <a:ext uri="{FF2B5EF4-FFF2-40B4-BE49-F238E27FC236}">
                <a16:creationId xmlns:a16="http://schemas.microsoft.com/office/drawing/2014/main" id="{F64158A0-79EF-45E2-B7C2-D8AC00603BE9}"/>
              </a:ext>
            </a:extLst>
          </p:cNvPr>
          <p:cNvPicPr/>
          <p:nvPr/>
        </p:nvPicPr>
        <p:blipFill rotWithShape="1">
          <a:blip r:embed="rId2">
            <a:extLst>
              <a:ext uri="{28A0092B-C50C-407E-A947-70E740481C1C}">
                <a14:useLocalDpi xmlns:a14="http://schemas.microsoft.com/office/drawing/2010/main" val="0"/>
              </a:ext>
            </a:extLst>
          </a:blip>
          <a:srcRect l="27449" r="2385" b="46"/>
          <a:stretch/>
        </p:blipFill>
        <p:spPr bwMode="auto">
          <a:xfrm>
            <a:off x="8450922" y="647610"/>
            <a:ext cx="2902878" cy="2781389"/>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140CE25F-6D1A-4788-A52D-AA6BB9CE6AA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664003">
            <a:off x="7869861" y="3824944"/>
            <a:ext cx="4244088" cy="1224392"/>
          </a:xfrm>
          <a:prstGeom prst="rect">
            <a:avLst/>
          </a:prstGeom>
          <a:noFill/>
          <a:ln>
            <a:noFill/>
          </a:ln>
        </p:spPr>
      </p:pic>
      <p:sp>
        <p:nvSpPr>
          <p:cNvPr id="6" name="TextBox 5">
            <a:extLst>
              <a:ext uri="{FF2B5EF4-FFF2-40B4-BE49-F238E27FC236}">
                <a16:creationId xmlns:a16="http://schemas.microsoft.com/office/drawing/2014/main" id="{34E4B2BF-8338-4D3E-B8AA-1E7F1ECB1098}"/>
              </a:ext>
            </a:extLst>
          </p:cNvPr>
          <p:cNvSpPr txBox="1"/>
          <p:nvPr/>
        </p:nvSpPr>
        <p:spPr>
          <a:xfrm>
            <a:off x="8310816" y="5445283"/>
            <a:ext cx="3491978" cy="646331"/>
          </a:xfrm>
          <a:prstGeom prst="rect">
            <a:avLst/>
          </a:prstGeom>
          <a:noFill/>
        </p:spPr>
        <p:txBody>
          <a:bodyPr wrap="square" rtlCol="0">
            <a:spAutoFit/>
          </a:bodyPr>
          <a:lstStyle/>
          <a:p>
            <a:pPr algn="ctr"/>
            <a:r>
              <a:rPr lang="en-MY" dirty="0"/>
              <a:t>Grab sampling method (Ore et al., 2015) and the EXO sonde</a:t>
            </a:r>
          </a:p>
        </p:txBody>
      </p:sp>
    </p:spTree>
    <p:extLst>
      <p:ext uri="{BB962C8B-B14F-4D97-AF65-F5344CB8AC3E}">
        <p14:creationId xmlns:p14="http://schemas.microsoft.com/office/powerpoint/2010/main" val="3206692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810A7-38DC-4422-8D38-6B628D06FE72}"/>
              </a:ext>
            </a:extLst>
          </p:cNvPr>
          <p:cNvSpPr>
            <a:spLocks noGrp="1"/>
          </p:cNvSpPr>
          <p:nvPr>
            <p:ph type="title"/>
          </p:nvPr>
        </p:nvSpPr>
        <p:spPr/>
        <p:txBody>
          <a:bodyPr/>
          <a:lstStyle/>
          <a:p>
            <a:r>
              <a:rPr lang="en-US" dirty="0"/>
              <a:t>Conclusion</a:t>
            </a:r>
            <a:endParaRPr lang="en-MY" dirty="0"/>
          </a:p>
        </p:txBody>
      </p:sp>
      <p:sp>
        <p:nvSpPr>
          <p:cNvPr id="3" name="Content Placeholder 2">
            <a:extLst>
              <a:ext uri="{FF2B5EF4-FFF2-40B4-BE49-F238E27FC236}">
                <a16:creationId xmlns:a16="http://schemas.microsoft.com/office/drawing/2014/main" id="{62FDCA43-271C-454F-9D56-32966F42F6D7}"/>
              </a:ext>
            </a:extLst>
          </p:cNvPr>
          <p:cNvSpPr>
            <a:spLocks noGrp="1"/>
          </p:cNvSpPr>
          <p:nvPr>
            <p:ph idx="1"/>
          </p:nvPr>
        </p:nvSpPr>
        <p:spPr/>
        <p:txBody>
          <a:bodyPr/>
          <a:lstStyle/>
          <a:p>
            <a:r>
              <a:rPr lang="en-US" strike="sngStrike" dirty="0"/>
              <a:t>Significance/Impact of the Study</a:t>
            </a:r>
          </a:p>
          <a:p>
            <a:pPr marL="0" indent="0">
              <a:buNone/>
            </a:pPr>
            <a:r>
              <a:rPr lang="en-MY" dirty="0"/>
              <a:t>This research contributes to the improvement of water quality monitoring of water bodies (lakes) in Malaysia. Specifically, it addresses the mitigation measures under the Environmental Quality Act (1974) and more generally, the National Water Resources Policy (2012). It is also related to the SDG6 aspects in the upcoming </a:t>
            </a:r>
            <a:r>
              <a:rPr lang="en-MY" dirty="0" err="1"/>
              <a:t>Rancangan</a:t>
            </a:r>
            <a:r>
              <a:rPr lang="en-MY" dirty="0"/>
              <a:t> Malaysia ke-12, especially on integrated water resource management</a:t>
            </a:r>
          </a:p>
        </p:txBody>
      </p:sp>
    </p:spTree>
    <p:extLst>
      <p:ext uri="{BB962C8B-B14F-4D97-AF65-F5344CB8AC3E}">
        <p14:creationId xmlns:p14="http://schemas.microsoft.com/office/powerpoint/2010/main" val="2187491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D6773-9087-4C1C-BBC8-F10B42C631B4}"/>
              </a:ext>
            </a:extLst>
          </p:cNvPr>
          <p:cNvSpPr>
            <a:spLocks noGrp="1"/>
          </p:cNvSpPr>
          <p:nvPr>
            <p:ph type="title"/>
          </p:nvPr>
        </p:nvSpPr>
        <p:spPr>
          <a:xfrm>
            <a:off x="838200" y="365125"/>
            <a:ext cx="10515600" cy="1325563"/>
          </a:xfrm>
        </p:spPr>
        <p:txBody>
          <a:bodyPr/>
          <a:lstStyle/>
          <a:p>
            <a:r>
              <a:rPr lang="en-US" dirty="0"/>
              <a:t>Background</a:t>
            </a:r>
            <a:endParaRPr lang="en-MY" dirty="0"/>
          </a:p>
        </p:txBody>
      </p:sp>
      <p:sp>
        <p:nvSpPr>
          <p:cNvPr id="11" name="Content Placeholder 2">
            <a:extLst>
              <a:ext uri="{FF2B5EF4-FFF2-40B4-BE49-F238E27FC236}">
                <a16:creationId xmlns:a16="http://schemas.microsoft.com/office/drawing/2014/main" id="{A973F105-E5A1-4372-A991-9E2A2C6FA3FD}"/>
              </a:ext>
            </a:extLst>
          </p:cNvPr>
          <p:cNvSpPr>
            <a:spLocks noGrp="1"/>
          </p:cNvSpPr>
          <p:nvPr>
            <p:ph idx="1"/>
          </p:nvPr>
        </p:nvSpPr>
        <p:spPr>
          <a:xfrm>
            <a:off x="4574897" y="4526074"/>
            <a:ext cx="7213829" cy="1325563"/>
          </a:xfrm>
        </p:spPr>
        <p:txBody>
          <a:bodyPr>
            <a:noAutofit/>
          </a:bodyPr>
          <a:lstStyle/>
          <a:p>
            <a:pPr>
              <a:lnSpc>
                <a:spcPct val="100000"/>
              </a:lnSpc>
              <a:spcBef>
                <a:spcPts val="0"/>
              </a:spcBef>
            </a:pPr>
            <a:r>
              <a:rPr lang="en-MY" sz="2200" dirty="0"/>
              <a:t>Often these in situ sensors are </a:t>
            </a:r>
            <a:r>
              <a:rPr lang="en-MY" sz="2200" dirty="0">
                <a:solidFill>
                  <a:schemeClr val="accent2">
                    <a:lumMod val="75000"/>
                  </a:schemeClr>
                </a:solidFill>
              </a:rPr>
              <a:t>expensive</a:t>
            </a:r>
            <a:r>
              <a:rPr lang="en-MY" sz="2200" dirty="0"/>
              <a:t> and  </a:t>
            </a:r>
            <a:r>
              <a:rPr lang="en-MY" sz="2200" dirty="0">
                <a:solidFill>
                  <a:schemeClr val="accent2">
                    <a:lumMod val="75000"/>
                  </a:schemeClr>
                </a:solidFill>
              </a:rPr>
              <a:t>not IoT-enabled</a:t>
            </a:r>
          </a:p>
          <a:p>
            <a:pPr>
              <a:lnSpc>
                <a:spcPct val="100000"/>
              </a:lnSpc>
              <a:spcBef>
                <a:spcPts val="0"/>
              </a:spcBef>
            </a:pPr>
            <a:r>
              <a:rPr lang="en-MY" sz="2200" dirty="0"/>
              <a:t>Data is recorded in USB and manually transferred from sonde to another platform for processing</a:t>
            </a:r>
          </a:p>
          <a:p>
            <a:pPr>
              <a:lnSpc>
                <a:spcPct val="100000"/>
              </a:lnSpc>
              <a:spcBef>
                <a:spcPts val="0"/>
              </a:spcBef>
            </a:pPr>
            <a:r>
              <a:rPr lang="en-MY" sz="2200" dirty="0"/>
              <a:t>Less feasible for continuous real-time monitoring</a:t>
            </a:r>
          </a:p>
        </p:txBody>
      </p:sp>
      <p:pic>
        <p:nvPicPr>
          <p:cNvPr id="12" name="Picture 11">
            <a:extLst>
              <a:ext uri="{FF2B5EF4-FFF2-40B4-BE49-F238E27FC236}">
                <a16:creationId xmlns:a16="http://schemas.microsoft.com/office/drawing/2014/main" id="{520A2FC3-2A3D-43F0-BE1D-3ECF3F82FD5B}"/>
              </a:ext>
            </a:extLst>
          </p:cNvPr>
          <p:cNvPicPr>
            <a:picLocks noChangeAspect="1"/>
          </p:cNvPicPr>
          <p:nvPr/>
        </p:nvPicPr>
        <p:blipFill>
          <a:blip r:embed="rId2"/>
          <a:stretch>
            <a:fillRect/>
          </a:stretch>
        </p:blipFill>
        <p:spPr>
          <a:xfrm>
            <a:off x="1278272" y="1690688"/>
            <a:ext cx="1975917" cy="4397298"/>
          </a:xfrm>
          <a:prstGeom prst="rect">
            <a:avLst/>
          </a:prstGeom>
        </p:spPr>
      </p:pic>
      <p:sp>
        <p:nvSpPr>
          <p:cNvPr id="17" name="TextBox 16">
            <a:extLst>
              <a:ext uri="{FF2B5EF4-FFF2-40B4-BE49-F238E27FC236}">
                <a16:creationId xmlns:a16="http://schemas.microsoft.com/office/drawing/2014/main" id="{33A127C0-EEAF-408F-9046-531D7989D73D}"/>
              </a:ext>
            </a:extLst>
          </p:cNvPr>
          <p:cNvSpPr txBox="1"/>
          <p:nvPr/>
        </p:nvSpPr>
        <p:spPr>
          <a:xfrm>
            <a:off x="518480" y="6087986"/>
            <a:ext cx="3362178" cy="646331"/>
          </a:xfrm>
          <a:prstGeom prst="rect">
            <a:avLst/>
          </a:prstGeom>
          <a:noFill/>
        </p:spPr>
        <p:txBody>
          <a:bodyPr wrap="square" rtlCol="0">
            <a:spAutoFit/>
          </a:bodyPr>
          <a:lstStyle/>
          <a:p>
            <a:pPr algn="ctr"/>
            <a:r>
              <a:rPr lang="en-MY" dirty="0"/>
              <a:t>State-of-the-art in water sampling (EXO GO catalogue, 2019)</a:t>
            </a:r>
          </a:p>
        </p:txBody>
      </p:sp>
      <p:grpSp>
        <p:nvGrpSpPr>
          <p:cNvPr id="33" name="Group 32">
            <a:extLst>
              <a:ext uri="{FF2B5EF4-FFF2-40B4-BE49-F238E27FC236}">
                <a16:creationId xmlns:a16="http://schemas.microsoft.com/office/drawing/2014/main" id="{979918E5-0E29-4424-A4FF-192849512330}"/>
              </a:ext>
            </a:extLst>
          </p:cNvPr>
          <p:cNvGrpSpPr/>
          <p:nvPr/>
        </p:nvGrpSpPr>
        <p:grpSpPr>
          <a:xfrm>
            <a:off x="4373555" y="605866"/>
            <a:ext cx="6977048" cy="3457622"/>
            <a:chOff x="4373555" y="1027906"/>
            <a:chExt cx="6977048" cy="3457622"/>
          </a:xfrm>
        </p:grpSpPr>
        <p:sp>
          <p:nvSpPr>
            <p:cNvPr id="22" name="Freeform: Shape 21">
              <a:extLst>
                <a:ext uri="{FF2B5EF4-FFF2-40B4-BE49-F238E27FC236}">
                  <a16:creationId xmlns:a16="http://schemas.microsoft.com/office/drawing/2014/main" id="{581CF68B-9C47-43A0-A2A0-2705AF31CECF}"/>
                </a:ext>
              </a:extLst>
            </p:cNvPr>
            <p:cNvSpPr/>
            <p:nvPr/>
          </p:nvSpPr>
          <p:spPr>
            <a:xfrm>
              <a:off x="7862079" y="2020022"/>
              <a:ext cx="409079" cy="378177"/>
            </a:xfrm>
            <a:custGeom>
              <a:avLst/>
              <a:gdLst/>
              <a:ahLst/>
              <a:cxnLst/>
              <a:rect l="0" t="0" r="0" b="0"/>
              <a:pathLst>
                <a:path>
                  <a:moveTo>
                    <a:pt x="0" y="0"/>
                  </a:moveTo>
                  <a:lnTo>
                    <a:pt x="0" y="189088"/>
                  </a:lnTo>
                  <a:lnTo>
                    <a:pt x="409079" y="189088"/>
                  </a:lnTo>
                  <a:lnTo>
                    <a:pt x="409079" y="378177"/>
                  </a:lnTo>
                </a:path>
              </a:pathLst>
            </a:custGeom>
            <a:noFill/>
          </p:spPr>
          <p:style>
            <a:lnRef idx="2">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grpSp>
          <p:nvGrpSpPr>
            <p:cNvPr id="32" name="Group 31">
              <a:extLst>
                <a:ext uri="{FF2B5EF4-FFF2-40B4-BE49-F238E27FC236}">
                  <a16:creationId xmlns:a16="http://schemas.microsoft.com/office/drawing/2014/main" id="{17250DE4-2B37-4328-A800-57068C06EF4D}"/>
                </a:ext>
              </a:extLst>
            </p:cNvPr>
            <p:cNvGrpSpPr/>
            <p:nvPr/>
          </p:nvGrpSpPr>
          <p:grpSpPr>
            <a:xfrm>
              <a:off x="4373555" y="1027906"/>
              <a:ext cx="6977048" cy="3457622"/>
              <a:chOff x="4373554" y="1119600"/>
              <a:chExt cx="6977048" cy="3457622"/>
            </a:xfrm>
          </p:grpSpPr>
          <p:sp>
            <p:nvSpPr>
              <p:cNvPr id="20" name="Freeform: Shape 19">
                <a:extLst>
                  <a:ext uri="{FF2B5EF4-FFF2-40B4-BE49-F238E27FC236}">
                    <a16:creationId xmlns:a16="http://schemas.microsoft.com/office/drawing/2014/main" id="{73380445-03D9-446A-9DC2-1AF1BF330BAF}"/>
                  </a:ext>
                </a:extLst>
              </p:cNvPr>
              <p:cNvSpPr/>
              <p:nvPr/>
            </p:nvSpPr>
            <p:spPr>
              <a:xfrm>
                <a:off x="7862079" y="2020022"/>
                <a:ext cx="2588102" cy="378177"/>
              </a:xfrm>
              <a:custGeom>
                <a:avLst/>
                <a:gdLst/>
                <a:ahLst/>
                <a:cxnLst/>
                <a:rect l="0" t="0" r="0" b="0"/>
                <a:pathLst>
                  <a:path>
                    <a:moveTo>
                      <a:pt x="0" y="0"/>
                    </a:moveTo>
                    <a:lnTo>
                      <a:pt x="0" y="189088"/>
                    </a:lnTo>
                    <a:lnTo>
                      <a:pt x="2588102" y="189088"/>
                    </a:lnTo>
                    <a:lnTo>
                      <a:pt x="2588102" y="378177"/>
                    </a:lnTo>
                  </a:path>
                </a:pathLst>
              </a:custGeom>
              <a:noFill/>
            </p:spPr>
            <p:style>
              <a:lnRef idx="2">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23" name="Freeform: Shape 22">
                <a:extLst>
                  <a:ext uri="{FF2B5EF4-FFF2-40B4-BE49-F238E27FC236}">
                    <a16:creationId xmlns:a16="http://schemas.microsoft.com/office/drawing/2014/main" id="{EF98FB1F-60CD-4515-AA13-D4B2A9A35A97}"/>
                  </a:ext>
                </a:extLst>
              </p:cNvPr>
              <p:cNvSpPr/>
              <p:nvPr/>
            </p:nvSpPr>
            <p:spPr>
              <a:xfrm>
                <a:off x="4553638" y="3298622"/>
                <a:ext cx="270126" cy="828388"/>
              </a:xfrm>
              <a:custGeom>
                <a:avLst/>
                <a:gdLst/>
                <a:ahLst/>
                <a:cxnLst/>
                <a:rect l="0" t="0" r="0" b="0"/>
                <a:pathLst>
                  <a:path>
                    <a:moveTo>
                      <a:pt x="0" y="0"/>
                    </a:moveTo>
                    <a:lnTo>
                      <a:pt x="0" y="828388"/>
                    </a:lnTo>
                    <a:lnTo>
                      <a:pt x="270126" y="828388"/>
                    </a:lnTo>
                  </a:path>
                </a:pathLst>
              </a:custGeom>
              <a:noFill/>
            </p:spPr>
            <p:style>
              <a:lnRef idx="2">
                <a:schemeClr val="accent6">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24" name="Freeform: Shape 23">
                <a:extLst>
                  <a:ext uri="{FF2B5EF4-FFF2-40B4-BE49-F238E27FC236}">
                    <a16:creationId xmlns:a16="http://schemas.microsoft.com/office/drawing/2014/main" id="{13BA0BB7-E270-4BA5-B284-DB0D437D115E}"/>
                  </a:ext>
                </a:extLst>
              </p:cNvPr>
              <p:cNvSpPr/>
              <p:nvPr/>
            </p:nvSpPr>
            <p:spPr>
              <a:xfrm>
                <a:off x="5273976" y="2020022"/>
                <a:ext cx="2588102" cy="378177"/>
              </a:xfrm>
              <a:custGeom>
                <a:avLst/>
                <a:gdLst/>
                <a:ahLst/>
                <a:cxnLst/>
                <a:rect l="0" t="0" r="0" b="0"/>
                <a:pathLst>
                  <a:path>
                    <a:moveTo>
                      <a:pt x="2588102" y="0"/>
                    </a:moveTo>
                    <a:lnTo>
                      <a:pt x="2588102" y="189088"/>
                    </a:lnTo>
                    <a:lnTo>
                      <a:pt x="0" y="189088"/>
                    </a:lnTo>
                    <a:lnTo>
                      <a:pt x="0" y="378177"/>
                    </a:lnTo>
                  </a:path>
                </a:pathLst>
              </a:custGeom>
              <a:noFill/>
            </p:spPr>
            <p:style>
              <a:lnRef idx="2">
                <a:schemeClr val="accent5">
                  <a:hueOff val="0"/>
                  <a:satOff val="0"/>
                  <a:lumOff val="0"/>
                  <a:alphaOff val="0"/>
                </a:schemeClr>
              </a:lnRef>
              <a:fillRef idx="0">
                <a:scrgbClr r="0" g="0" b="0"/>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25" name="Freeform: Shape 24">
                <a:extLst>
                  <a:ext uri="{FF2B5EF4-FFF2-40B4-BE49-F238E27FC236}">
                    <a16:creationId xmlns:a16="http://schemas.microsoft.com/office/drawing/2014/main" id="{067BCE01-E03F-4510-81B6-B27D59A6F408}"/>
                  </a:ext>
                </a:extLst>
              </p:cNvPr>
              <p:cNvSpPr/>
              <p:nvPr/>
            </p:nvSpPr>
            <p:spPr>
              <a:xfrm>
                <a:off x="5417657" y="1119600"/>
                <a:ext cx="4888843" cy="900422"/>
              </a:xfrm>
              <a:custGeom>
                <a:avLst/>
                <a:gdLst>
                  <a:gd name="connsiteX0" fmla="*/ 0 w 4888843"/>
                  <a:gd name="connsiteY0" fmla="*/ 0 h 900422"/>
                  <a:gd name="connsiteX1" fmla="*/ 4888843 w 4888843"/>
                  <a:gd name="connsiteY1" fmla="*/ 0 h 900422"/>
                  <a:gd name="connsiteX2" fmla="*/ 4888843 w 4888843"/>
                  <a:gd name="connsiteY2" fmla="*/ 900422 h 900422"/>
                  <a:gd name="connsiteX3" fmla="*/ 0 w 4888843"/>
                  <a:gd name="connsiteY3" fmla="*/ 900422 h 900422"/>
                  <a:gd name="connsiteX4" fmla="*/ 0 w 4888843"/>
                  <a:gd name="connsiteY4" fmla="*/ 0 h 900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8843" h="900422">
                    <a:moveTo>
                      <a:pt x="0" y="0"/>
                    </a:moveTo>
                    <a:lnTo>
                      <a:pt x="4888843" y="0"/>
                    </a:lnTo>
                    <a:lnTo>
                      <a:pt x="4888843" y="900422"/>
                    </a:lnTo>
                    <a:lnTo>
                      <a:pt x="0" y="900422"/>
                    </a:lnTo>
                    <a:lnTo>
                      <a:pt x="0" y="0"/>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3-types of commercially available                         water quality in-situ sensors</a:t>
                </a:r>
                <a:endParaRPr lang="en-MY" sz="2000" kern="1200" dirty="0"/>
              </a:p>
            </p:txBody>
          </p:sp>
          <p:sp>
            <p:nvSpPr>
              <p:cNvPr id="26" name="Freeform: Shape 25">
                <a:extLst>
                  <a:ext uri="{FF2B5EF4-FFF2-40B4-BE49-F238E27FC236}">
                    <a16:creationId xmlns:a16="http://schemas.microsoft.com/office/drawing/2014/main" id="{5F57DF44-86BC-4D0D-84D2-1F5DD65D8C7F}"/>
                  </a:ext>
                </a:extLst>
              </p:cNvPr>
              <p:cNvSpPr/>
              <p:nvPr/>
            </p:nvSpPr>
            <p:spPr>
              <a:xfrm>
                <a:off x="4373554" y="2398200"/>
                <a:ext cx="1800844" cy="900422"/>
              </a:xfrm>
              <a:custGeom>
                <a:avLst/>
                <a:gdLst>
                  <a:gd name="connsiteX0" fmla="*/ 0 w 1800844"/>
                  <a:gd name="connsiteY0" fmla="*/ 0 h 900422"/>
                  <a:gd name="connsiteX1" fmla="*/ 1800844 w 1800844"/>
                  <a:gd name="connsiteY1" fmla="*/ 0 h 900422"/>
                  <a:gd name="connsiteX2" fmla="*/ 1800844 w 1800844"/>
                  <a:gd name="connsiteY2" fmla="*/ 900422 h 900422"/>
                  <a:gd name="connsiteX3" fmla="*/ 0 w 1800844"/>
                  <a:gd name="connsiteY3" fmla="*/ 900422 h 900422"/>
                  <a:gd name="connsiteX4" fmla="*/ 0 w 1800844"/>
                  <a:gd name="connsiteY4" fmla="*/ 0 h 900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844" h="900422">
                    <a:moveTo>
                      <a:pt x="0" y="0"/>
                    </a:moveTo>
                    <a:lnTo>
                      <a:pt x="1800844" y="0"/>
                    </a:lnTo>
                    <a:lnTo>
                      <a:pt x="1800844" y="900422"/>
                    </a:lnTo>
                    <a:lnTo>
                      <a:pt x="0" y="900422"/>
                    </a:lnTo>
                    <a:lnTo>
                      <a:pt x="0" y="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Ion-Selective Electrode (ISE)</a:t>
                </a:r>
                <a:endParaRPr lang="en-MY" sz="2000" kern="1200" dirty="0"/>
              </a:p>
            </p:txBody>
          </p:sp>
          <p:sp>
            <p:nvSpPr>
              <p:cNvPr id="27" name="Freeform: Shape 26">
                <a:extLst>
                  <a:ext uri="{FF2B5EF4-FFF2-40B4-BE49-F238E27FC236}">
                    <a16:creationId xmlns:a16="http://schemas.microsoft.com/office/drawing/2014/main" id="{D1BD4FBA-FEFC-4BF0-B01D-A6520926B8C7}"/>
                  </a:ext>
                </a:extLst>
              </p:cNvPr>
              <p:cNvSpPr/>
              <p:nvPr/>
            </p:nvSpPr>
            <p:spPr>
              <a:xfrm>
                <a:off x="4823765" y="3676800"/>
                <a:ext cx="2619004" cy="900422"/>
              </a:xfrm>
              <a:custGeom>
                <a:avLst/>
                <a:gdLst>
                  <a:gd name="connsiteX0" fmla="*/ 0 w 2619004"/>
                  <a:gd name="connsiteY0" fmla="*/ 0 h 900422"/>
                  <a:gd name="connsiteX1" fmla="*/ 2619004 w 2619004"/>
                  <a:gd name="connsiteY1" fmla="*/ 0 h 900422"/>
                  <a:gd name="connsiteX2" fmla="*/ 2619004 w 2619004"/>
                  <a:gd name="connsiteY2" fmla="*/ 900422 h 900422"/>
                  <a:gd name="connsiteX3" fmla="*/ 0 w 2619004"/>
                  <a:gd name="connsiteY3" fmla="*/ 900422 h 900422"/>
                  <a:gd name="connsiteX4" fmla="*/ 0 w 2619004"/>
                  <a:gd name="connsiteY4" fmla="*/ 0 h 900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9004" h="900422">
                    <a:moveTo>
                      <a:pt x="0" y="0"/>
                    </a:moveTo>
                    <a:lnTo>
                      <a:pt x="2619004" y="0"/>
                    </a:lnTo>
                    <a:lnTo>
                      <a:pt x="2619004" y="900422"/>
                    </a:lnTo>
                    <a:lnTo>
                      <a:pt x="0" y="900422"/>
                    </a:lnTo>
                    <a:lnTo>
                      <a:pt x="0" y="0"/>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Most cost effective but susceptible to inaccuracies and drifting</a:t>
                </a:r>
                <a:endParaRPr lang="en-MY" sz="2000" kern="1200" dirty="0"/>
              </a:p>
            </p:txBody>
          </p:sp>
          <p:sp>
            <p:nvSpPr>
              <p:cNvPr id="28" name="Freeform: Shape 27">
                <a:extLst>
                  <a:ext uri="{FF2B5EF4-FFF2-40B4-BE49-F238E27FC236}">
                    <a16:creationId xmlns:a16="http://schemas.microsoft.com/office/drawing/2014/main" id="{5E9E5817-6076-41A2-A215-D28F8E86B719}"/>
                  </a:ext>
                </a:extLst>
              </p:cNvPr>
              <p:cNvSpPr/>
              <p:nvPr/>
            </p:nvSpPr>
            <p:spPr>
              <a:xfrm>
                <a:off x="7370736" y="2398200"/>
                <a:ext cx="1800844" cy="900422"/>
              </a:xfrm>
              <a:custGeom>
                <a:avLst/>
                <a:gdLst>
                  <a:gd name="connsiteX0" fmla="*/ 0 w 1800844"/>
                  <a:gd name="connsiteY0" fmla="*/ 0 h 900422"/>
                  <a:gd name="connsiteX1" fmla="*/ 1800844 w 1800844"/>
                  <a:gd name="connsiteY1" fmla="*/ 0 h 900422"/>
                  <a:gd name="connsiteX2" fmla="*/ 1800844 w 1800844"/>
                  <a:gd name="connsiteY2" fmla="*/ 900422 h 900422"/>
                  <a:gd name="connsiteX3" fmla="*/ 0 w 1800844"/>
                  <a:gd name="connsiteY3" fmla="*/ 900422 h 900422"/>
                  <a:gd name="connsiteX4" fmla="*/ 0 w 1800844"/>
                  <a:gd name="connsiteY4" fmla="*/ 0 h 900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844" h="900422">
                    <a:moveTo>
                      <a:pt x="0" y="0"/>
                    </a:moveTo>
                    <a:lnTo>
                      <a:pt x="1800844" y="0"/>
                    </a:lnTo>
                    <a:lnTo>
                      <a:pt x="1800844" y="900422"/>
                    </a:lnTo>
                    <a:lnTo>
                      <a:pt x="0" y="900422"/>
                    </a:lnTo>
                    <a:lnTo>
                      <a:pt x="0" y="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Wet Chemical</a:t>
                </a:r>
                <a:endParaRPr lang="en-MY" sz="2000" kern="1200" dirty="0"/>
              </a:p>
            </p:txBody>
          </p:sp>
          <p:sp>
            <p:nvSpPr>
              <p:cNvPr id="29" name="Freeform: Shape 28">
                <a:extLst>
                  <a:ext uri="{FF2B5EF4-FFF2-40B4-BE49-F238E27FC236}">
                    <a16:creationId xmlns:a16="http://schemas.microsoft.com/office/drawing/2014/main" id="{894C1863-3E79-4379-9231-81306DB1EDC7}"/>
                  </a:ext>
                </a:extLst>
              </p:cNvPr>
              <p:cNvSpPr/>
              <p:nvPr/>
            </p:nvSpPr>
            <p:spPr>
              <a:xfrm>
                <a:off x="7820947" y="3676800"/>
                <a:ext cx="3240944" cy="900422"/>
              </a:xfrm>
              <a:custGeom>
                <a:avLst/>
                <a:gdLst>
                  <a:gd name="connsiteX0" fmla="*/ 0 w 3240944"/>
                  <a:gd name="connsiteY0" fmla="*/ 0 h 900422"/>
                  <a:gd name="connsiteX1" fmla="*/ 3240944 w 3240944"/>
                  <a:gd name="connsiteY1" fmla="*/ 0 h 900422"/>
                  <a:gd name="connsiteX2" fmla="*/ 3240944 w 3240944"/>
                  <a:gd name="connsiteY2" fmla="*/ 900422 h 900422"/>
                  <a:gd name="connsiteX3" fmla="*/ 0 w 3240944"/>
                  <a:gd name="connsiteY3" fmla="*/ 900422 h 900422"/>
                  <a:gd name="connsiteX4" fmla="*/ 0 w 3240944"/>
                  <a:gd name="connsiteY4" fmla="*/ 0 h 900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0944" h="900422">
                    <a:moveTo>
                      <a:pt x="0" y="0"/>
                    </a:moveTo>
                    <a:lnTo>
                      <a:pt x="3240944" y="0"/>
                    </a:lnTo>
                    <a:lnTo>
                      <a:pt x="3240944" y="900422"/>
                    </a:lnTo>
                    <a:lnTo>
                      <a:pt x="0" y="900422"/>
                    </a:lnTo>
                    <a:lnTo>
                      <a:pt x="0" y="0"/>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Both are very precise but very expensive &amp; require heavy maintenance</a:t>
                </a:r>
                <a:endParaRPr lang="en-MY" sz="2000" kern="1200" dirty="0"/>
              </a:p>
            </p:txBody>
          </p:sp>
          <p:sp>
            <p:nvSpPr>
              <p:cNvPr id="30" name="Freeform: Shape 29">
                <a:extLst>
                  <a:ext uri="{FF2B5EF4-FFF2-40B4-BE49-F238E27FC236}">
                    <a16:creationId xmlns:a16="http://schemas.microsoft.com/office/drawing/2014/main" id="{8EABE928-FE3E-4AE7-B059-D63A27EBBB71}"/>
                  </a:ext>
                </a:extLst>
              </p:cNvPr>
              <p:cNvSpPr/>
              <p:nvPr/>
            </p:nvSpPr>
            <p:spPr>
              <a:xfrm>
                <a:off x="9549758" y="2398200"/>
                <a:ext cx="1800844" cy="900422"/>
              </a:xfrm>
              <a:custGeom>
                <a:avLst/>
                <a:gdLst>
                  <a:gd name="connsiteX0" fmla="*/ 0 w 1800844"/>
                  <a:gd name="connsiteY0" fmla="*/ 0 h 900422"/>
                  <a:gd name="connsiteX1" fmla="*/ 1800844 w 1800844"/>
                  <a:gd name="connsiteY1" fmla="*/ 0 h 900422"/>
                  <a:gd name="connsiteX2" fmla="*/ 1800844 w 1800844"/>
                  <a:gd name="connsiteY2" fmla="*/ 900422 h 900422"/>
                  <a:gd name="connsiteX3" fmla="*/ 0 w 1800844"/>
                  <a:gd name="connsiteY3" fmla="*/ 900422 h 900422"/>
                  <a:gd name="connsiteX4" fmla="*/ 0 w 1800844"/>
                  <a:gd name="connsiteY4" fmla="*/ 0 h 900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844" h="900422">
                    <a:moveTo>
                      <a:pt x="0" y="0"/>
                    </a:moveTo>
                    <a:lnTo>
                      <a:pt x="1800844" y="0"/>
                    </a:lnTo>
                    <a:lnTo>
                      <a:pt x="1800844" y="900422"/>
                    </a:lnTo>
                    <a:lnTo>
                      <a:pt x="0" y="900422"/>
                    </a:lnTo>
                    <a:lnTo>
                      <a:pt x="0" y="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Optical Sensor</a:t>
                </a:r>
                <a:endParaRPr lang="en-MY" sz="2000" kern="1200" dirty="0"/>
              </a:p>
            </p:txBody>
          </p:sp>
          <p:cxnSp>
            <p:nvCxnSpPr>
              <p:cNvPr id="9" name="Straight Connector 8">
                <a:extLst>
                  <a:ext uri="{FF2B5EF4-FFF2-40B4-BE49-F238E27FC236}">
                    <a16:creationId xmlns:a16="http://schemas.microsoft.com/office/drawing/2014/main" id="{AE3C3814-3BCA-487A-A39A-8522532321A9}"/>
                  </a:ext>
                </a:extLst>
              </p:cNvPr>
              <p:cNvCxnSpPr>
                <a:cxnSpLocks/>
              </p:cNvCxnSpPr>
              <p:nvPr/>
            </p:nvCxnSpPr>
            <p:spPr>
              <a:xfrm>
                <a:off x="9942525" y="3284797"/>
                <a:ext cx="0" cy="42907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A6FA92E-648B-4044-81CC-59BDB5B8EA3F}"/>
                  </a:ext>
                </a:extLst>
              </p:cNvPr>
              <p:cNvCxnSpPr>
                <a:cxnSpLocks/>
              </p:cNvCxnSpPr>
              <p:nvPr/>
            </p:nvCxnSpPr>
            <p:spPr>
              <a:xfrm>
                <a:off x="8434937" y="3268381"/>
                <a:ext cx="0" cy="429074"/>
              </a:xfrm>
              <a:prstGeom prst="line">
                <a:avLst/>
              </a:prstGeom>
              <a:ln w="19050"/>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21315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CA6E-0D74-4C7E-A340-CDDE97749FA3}"/>
              </a:ext>
            </a:extLst>
          </p:cNvPr>
          <p:cNvSpPr>
            <a:spLocks noGrp="1"/>
          </p:cNvSpPr>
          <p:nvPr>
            <p:ph type="title"/>
          </p:nvPr>
        </p:nvSpPr>
        <p:spPr/>
        <p:txBody>
          <a:bodyPr/>
          <a:lstStyle/>
          <a:p>
            <a:r>
              <a:rPr lang="en-US" dirty="0"/>
              <a:t>Motivation</a:t>
            </a:r>
            <a:endParaRPr lang="en-MY" dirty="0"/>
          </a:p>
        </p:txBody>
      </p:sp>
      <p:sp>
        <p:nvSpPr>
          <p:cNvPr id="3" name="Content Placeholder 2">
            <a:extLst>
              <a:ext uri="{FF2B5EF4-FFF2-40B4-BE49-F238E27FC236}">
                <a16:creationId xmlns:a16="http://schemas.microsoft.com/office/drawing/2014/main" id="{8FD089EB-A08E-4410-B721-5CE2B94D965B}"/>
              </a:ext>
            </a:extLst>
          </p:cNvPr>
          <p:cNvSpPr>
            <a:spLocks noGrp="1"/>
          </p:cNvSpPr>
          <p:nvPr>
            <p:ph idx="1"/>
          </p:nvPr>
        </p:nvSpPr>
        <p:spPr>
          <a:xfrm>
            <a:off x="838200" y="1825625"/>
            <a:ext cx="3536852" cy="4351338"/>
          </a:xfrm>
        </p:spPr>
        <p:txBody>
          <a:bodyPr>
            <a:normAutofit/>
          </a:bodyPr>
          <a:lstStyle/>
          <a:p>
            <a:r>
              <a:rPr lang="en-MY" sz="2200" dirty="0"/>
              <a:t>As a rough guideline on the </a:t>
            </a:r>
            <a:r>
              <a:rPr lang="en-MY" sz="2200" b="1" dirty="0">
                <a:solidFill>
                  <a:srgbClr val="0070C0"/>
                </a:solidFill>
              </a:rPr>
              <a:t>cost</a:t>
            </a:r>
            <a:r>
              <a:rPr lang="en-MY" sz="2200" dirty="0"/>
              <a:t>, a normal sonde with 5 common water parameters i.e.  pH, temperature, conductivity, turbidity and dissolve oxygen costs RM41,000 </a:t>
            </a:r>
          </a:p>
          <a:p>
            <a:r>
              <a:rPr lang="en-MY" sz="2200" dirty="0"/>
              <a:t>To include </a:t>
            </a:r>
            <a:r>
              <a:rPr lang="en-MY" sz="2200" b="1" dirty="0">
                <a:solidFill>
                  <a:srgbClr val="0070C0"/>
                </a:solidFill>
              </a:rPr>
              <a:t>IoT-enabled</a:t>
            </a:r>
            <a:r>
              <a:rPr lang="en-MY" sz="2200" dirty="0"/>
              <a:t> features, require another RM76,000</a:t>
            </a:r>
          </a:p>
          <a:p>
            <a:endParaRPr lang="en-MY" sz="2200" dirty="0"/>
          </a:p>
        </p:txBody>
      </p:sp>
      <p:pic>
        <p:nvPicPr>
          <p:cNvPr id="4" name="Picture 3">
            <a:extLst>
              <a:ext uri="{FF2B5EF4-FFF2-40B4-BE49-F238E27FC236}">
                <a16:creationId xmlns:a16="http://schemas.microsoft.com/office/drawing/2014/main" id="{90B19831-2DEB-437C-8EC8-79245DE6A2D6}"/>
              </a:ext>
            </a:extLst>
          </p:cNvPr>
          <p:cNvPicPr>
            <a:picLocks noChangeAspect="1"/>
          </p:cNvPicPr>
          <p:nvPr/>
        </p:nvPicPr>
        <p:blipFill>
          <a:blip r:embed="rId2"/>
          <a:stretch>
            <a:fillRect/>
          </a:stretch>
        </p:blipFill>
        <p:spPr>
          <a:xfrm>
            <a:off x="4685712" y="332015"/>
            <a:ext cx="7088945" cy="3122512"/>
          </a:xfrm>
          <a:prstGeom prst="rect">
            <a:avLst/>
          </a:prstGeom>
        </p:spPr>
      </p:pic>
      <p:pic>
        <p:nvPicPr>
          <p:cNvPr id="5" name="Picture 4">
            <a:extLst>
              <a:ext uri="{FF2B5EF4-FFF2-40B4-BE49-F238E27FC236}">
                <a16:creationId xmlns:a16="http://schemas.microsoft.com/office/drawing/2014/main" id="{C3ACB2B6-0D59-4D8D-B1EC-21292E962FF8}"/>
              </a:ext>
            </a:extLst>
          </p:cNvPr>
          <p:cNvPicPr>
            <a:picLocks noChangeAspect="1"/>
          </p:cNvPicPr>
          <p:nvPr/>
        </p:nvPicPr>
        <p:blipFill>
          <a:blip r:embed="rId3"/>
          <a:stretch>
            <a:fillRect/>
          </a:stretch>
        </p:blipFill>
        <p:spPr>
          <a:xfrm>
            <a:off x="4625214" y="3507657"/>
            <a:ext cx="7337725" cy="2331684"/>
          </a:xfrm>
          <a:prstGeom prst="rect">
            <a:avLst/>
          </a:prstGeom>
        </p:spPr>
      </p:pic>
      <p:sp>
        <p:nvSpPr>
          <p:cNvPr id="6" name="TextBox 5">
            <a:extLst>
              <a:ext uri="{FF2B5EF4-FFF2-40B4-BE49-F238E27FC236}">
                <a16:creationId xmlns:a16="http://schemas.microsoft.com/office/drawing/2014/main" id="{86D3311D-F4EB-416D-88D4-307CDCFC39C9}"/>
              </a:ext>
            </a:extLst>
          </p:cNvPr>
          <p:cNvSpPr txBox="1"/>
          <p:nvPr/>
        </p:nvSpPr>
        <p:spPr>
          <a:xfrm>
            <a:off x="5764563" y="5991802"/>
            <a:ext cx="5292643" cy="646331"/>
          </a:xfrm>
          <a:prstGeom prst="rect">
            <a:avLst/>
          </a:prstGeom>
          <a:noFill/>
        </p:spPr>
        <p:txBody>
          <a:bodyPr wrap="square" rtlCol="0">
            <a:spAutoFit/>
          </a:bodyPr>
          <a:lstStyle/>
          <a:p>
            <a:pPr algn="ctr"/>
            <a:r>
              <a:rPr lang="en-MY" dirty="0"/>
              <a:t>Sample quotation for EXO GO with IoT-enabled, 2019</a:t>
            </a:r>
            <a:br>
              <a:rPr lang="en-MY" dirty="0"/>
            </a:br>
            <a:r>
              <a:rPr lang="en-MY" dirty="0"/>
              <a:t>Inclusive of total algae parameters</a:t>
            </a:r>
          </a:p>
        </p:txBody>
      </p:sp>
    </p:spTree>
    <p:extLst>
      <p:ext uri="{BB962C8B-B14F-4D97-AF65-F5344CB8AC3E}">
        <p14:creationId xmlns:p14="http://schemas.microsoft.com/office/powerpoint/2010/main" val="318144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F6F35-4C8F-47ED-9A3B-C161301E49E1}"/>
              </a:ext>
            </a:extLst>
          </p:cNvPr>
          <p:cNvSpPr>
            <a:spLocks noGrp="1"/>
          </p:cNvSpPr>
          <p:nvPr>
            <p:ph type="title"/>
          </p:nvPr>
        </p:nvSpPr>
        <p:spPr/>
        <p:txBody>
          <a:bodyPr/>
          <a:lstStyle/>
          <a:p>
            <a:r>
              <a:rPr lang="en-US" dirty="0"/>
              <a:t>Motivation</a:t>
            </a:r>
            <a:endParaRPr lang="en-MY" dirty="0"/>
          </a:p>
        </p:txBody>
      </p:sp>
      <p:sp>
        <p:nvSpPr>
          <p:cNvPr id="3" name="Content Placeholder 2">
            <a:extLst>
              <a:ext uri="{FF2B5EF4-FFF2-40B4-BE49-F238E27FC236}">
                <a16:creationId xmlns:a16="http://schemas.microsoft.com/office/drawing/2014/main" id="{D3C58B96-3EDD-484C-B723-81DDE17D7AE2}"/>
              </a:ext>
            </a:extLst>
          </p:cNvPr>
          <p:cNvSpPr>
            <a:spLocks noGrp="1"/>
          </p:cNvSpPr>
          <p:nvPr>
            <p:ph idx="1"/>
          </p:nvPr>
        </p:nvSpPr>
        <p:spPr>
          <a:xfrm>
            <a:off x="838200" y="1825625"/>
            <a:ext cx="3997261" cy="4351338"/>
          </a:xfrm>
        </p:spPr>
        <p:txBody>
          <a:bodyPr>
            <a:normAutofit fontScale="92500" lnSpcReduction="10000"/>
          </a:bodyPr>
          <a:lstStyle/>
          <a:p>
            <a:r>
              <a:rPr lang="en-MY" sz="2400" dirty="0"/>
              <a:t>It is possible to predict the parameter based on other available water quality parameters using a machine learning model and is termed a </a:t>
            </a:r>
            <a:r>
              <a:rPr lang="en-MY" sz="2400" b="1" i="1" dirty="0">
                <a:solidFill>
                  <a:srgbClr val="0070C0"/>
                </a:solidFill>
              </a:rPr>
              <a:t>soft sensor</a:t>
            </a:r>
            <a:r>
              <a:rPr lang="en-MY" sz="2400" b="1" dirty="0">
                <a:solidFill>
                  <a:srgbClr val="0070C0"/>
                </a:solidFill>
              </a:rPr>
              <a:t> </a:t>
            </a:r>
            <a:r>
              <a:rPr lang="en-MY" sz="2400" dirty="0"/>
              <a:t> (</a:t>
            </a:r>
            <a:r>
              <a:rPr lang="en-MY" sz="2400" dirty="0" err="1"/>
              <a:t>Castrillo</a:t>
            </a:r>
            <a:r>
              <a:rPr lang="en-MY" sz="2400" dirty="0"/>
              <a:t> &amp; García, 2020).  </a:t>
            </a:r>
          </a:p>
          <a:p>
            <a:r>
              <a:rPr lang="en-MY" sz="2400" dirty="0"/>
              <a:t>Algorithms like ANN is a good example of </a:t>
            </a:r>
            <a:r>
              <a:rPr lang="en-MY" sz="2400" b="1" dirty="0">
                <a:solidFill>
                  <a:srgbClr val="0070C0"/>
                </a:solidFill>
              </a:rPr>
              <a:t>inductive modelling </a:t>
            </a:r>
            <a:r>
              <a:rPr lang="en-MY" sz="2400" dirty="0"/>
              <a:t>that can predict parameters like Chlorophyll-a (Tian et al., 2017) from 5 basic water parameters i.e. pH, temperature, conductivity, turbidity and DO</a:t>
            </a:r>
          </a:p>
          <a:p>
            <a:endParaRPr lang="en-MY" sz="2200" dirty="0"/>
          </a:p>
          <a:p>
            <a:endParaRPr lang="en-MY" sz="2200" dirty="0"/>
          </a:p>
        </p:txBody>
      </p:sp>
      <p:grpSp>
        <p:nvGrpSpPr>
          <p:cNvPr id="15" name="Group 14">
            <a:extLst>
              <a:ext uri="{FF2B5EF4-FFF2-40B4-BE49-F238E27FC236}">
                <a16:creationId xmlns:a16="http://schemas.microsoft.com/office/drawing/2014/main" id="{2D906CAB-012F-4B65-97B7-B88D255595BD}"/>
              </a:ext>
            </a:extLst>
          </p:cNvPr>
          <p:cNvGrpSpPr/>
          <p:nvPr/>
        </p:nvGrpSpPr>
        <p:grpSpPr>
          <a:xfrm>
            <a:off x="5336110" y="793251"/>
            <a:ext cx="5769379" cy="4863204"/>
            <a:chOff x="5336110" y="793251"/>
            <a:chExt cx="5769379" cy="4863204"/>
          </a:xfrm>
        </p:grpSpPr>
        <p:sp>
          <p:nvSpPr>
            <p:cNvPr id="6" name="Freeform: Shape 5">
              <a:extLst>
                <a:ext uri="{FF2B5EF4-FFF2-40B4-BE49-F238E27FC236}">
                  <a16:creationId xmlns:a16="http://schemas.microsoft.com/office/drawing/2014/main" id="{DFB82C31-A0DF-4D53-8AA6-CE7B3C5C029E}"/>
                </a:ext>
              </a:extLst>
            </p:cNvPr>
            <p:cNvSpPr/>
            <p:nvPr/>
          </p:nvSpPr>
          <p:spPr>
            <a:xfrm>
              <a:off x="8459204" y="3157434"/>
              <a:ext cx="357606" cy="1096658"/>
            </a:xfrm>
            <a:custGeom>
              <a:avLst/>
              <a:gdLst/>
              <a:ahLst/>
              <a:cxnLst/>
              <a:rect l="0" t="0" r="0" b="0"/>
              <a:pathLst>
                <a:path>
                  <a:moveTo>
                    <a:pt x="0" y="0"/>
                  </a:moveTo>
                  <a:lnTo>
                    <a:pt x="0" y="1096658"/>
                  </a:lnTo>
                  <a:lnTo>
                    <a:pt x="357606" y="109665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 name="Freeform: Shape 6">
              <a:extLst>
                <a:ext uri="{FF2B5EF4-FFF2-40B4-BE49-F238E27FC236}">
                  <a16:creationId xmlns:a16="http://schemas.microsoft.com/office/drawing/2014/main" id="{84A293C8-2A9A-4E6C-94BA-2CC0B4279B01}"/>
                </a:ext>
              </a:extLst>
            </p:cNvPr>
            <p:cNvSpPr/>
            <p:nvPr/>
          </p:nvSpPr>
          <p:spPr>
            <a:xfrm>
              <a:off x="7970476" y="1985272"/>
              <a:ext cx="1442344" cy="500648"/>
            </a:xfrm>
            <a:custGeom>
              <a:avLst/>
              <a:gdLst/>
              <a:ahLst/>
              <a:cxnLst/>
              <a:rect l="0" t="0" r="0" b="0"/>
              <a:pathLst>
                <a:path>
                  <a:moveTo>
                    <a:pt x="0" y="0"/>
                  </a:moveTo>
                  <a:lnTo>
                    <a:pt x="0" y="250324"/>
                  </a:lnTo>
                  <a:lnTo>
                    <a:pt x="1442344" y="250324"/>
                  </a:lnTo>
                  <a:lnTo>
                    <a:pt x="1442344" y="500648"/>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 name="Freeform: Shape 7">
              <a:extLst>
                <a:ext uri="{FF2B5EF4-FFF2-40B4-BE49-F238E27FC236}">
                  <a16:creationId xmlns:a16="http://schemas.microsoft.com/office/drawing/2014/main" id="{6BA051B5-3290-48AE-87BA-2B45C4C955B0}"/>
                </a:ext>
              </a:extLst>
            </p:cNvPr>
            <p:cNvSpPr/>
            <p:nvPr/>
          </p:nvSpPr>
          <p:spPr>
            <a:xfrm>
              <a:off x="5574514" y="3157434"/>
              <a:ext cx="357606" cy="1096658"/>
            </a:xfrm>
            <a:custGeom>
              <a:avLst/>
              <a:gdLst/>
              <a:ahLst/>
              <a:cxnLst/>
              <a:rect l="0" t="0" r="0" b="0"/>
              <a:pathLst>
                <a:path>
                  <a:moveTo>
                    <a:pt x="0" y="0"/>
                  </a:moveTo>
                  <a:lnTo>
                    <a:pt x="0" y="1096658"/>
                  </a:lnTo>
                  <a:lnTo>
                    <a:pt x="357606" y="109665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9" name="Freeform: Shape 8">
              <a:extLst>
                <a:ext uri="{FF2B5EF4-FFF2-40B4-BE49-F238E27FC236}">
                  <a16:creationId xmlns:a16="http://schemas.microsoft.com/office/drawing/2014/main" id="{57FF0661-EB6A-44E6-BE0F-9B56DDA3CADB}"/>
                </a:ext>
              </a:extLst>
            </p:cNvPr>
            <p:cNvSpPr/>
            <p:nvPr/>
          </p:nvSpPr>
          <p:spPr>
            <a:xfrm>
              <a:off x="6528131" y="1985272"/>
              <a:ext cx="1442344" cy="500648"/>
            </a:xfrm>
            <a:custGeom>
              <a:avLst/>
              <a:gdLst/>
              <a:ahLst/>
              <a:cxnLst/>
              <a:rect l="0" t="0" r="0" b="0"/>
              <a:pathLst>
                <a:path>
                  <a:moveTo>
                    <a:pt x="1442344" y="0"/>
                  </a:moveTo>
                  <a:lnTo>
                    <a:pt x="1442344" y="250324"/>
                  </a:lnTo>
                  <a:lnTo>
                    <a:pt x="0" y="250324"/>
                  </a:lnTo>
                  <a:lnTo>
                    <a:pt x="0" y="500648"/>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 name="Freeform: Shape 9">
              <a:extLst>
                <a:ext uri="{FF2B5EF4-FFF2-40B4-BE49-F238E27FC236}">
                  <a16:creationId xmlns:a16="http://schemas.microsoft.com/office/drawing/2014/main" id="{9E46A4B1-DE44-460F-8300-24174E60EA87}"/>
                </a:ext>
              </a:extLst>
            </p:cNvPr>
            <p:cNvSpPr/>
            <p:nvPr/>
          </p:nvSpPr>
          <p:spPr>
            <a:xfrm>
              <a:off x="6778455" y="793251"/>
              <a:ext cx="2384041" cy="1192020"/>
            </a:xfrm>
            <a:custGeom>
              <a:avLst/>
              <a:gdLst>
                <a:gd name="connsiteX0" fmla="*/ 0 w 2384041"/>
                <a:gd name="connsiteY0" fmla="*/ 0 h 1192020"/>
                <a:gd name="connsiteX1" fmla="*/ 2384041 w 2384041"/>
                <a:gd name="connsiteY1" fmla="*/ 0 h 1192020"/>
                <a:gd name="connsiteX2" fmla="*/ 2384041 w 2384041"/>
                <a:gd name="connsiteY2" fmla="*/ 1192020 h 1192020"/>
                <a:gd name="connsiteX3" fmla="*/ 0 w 2384041"/>
                <a:gd name="connsiteY3" fmla="*/ 1192020 h 1192020"/>
                <a:gd name="connsiteX4" fmla="*/ 0 w 2384041"/>
                <a:gd name="connsiteY4" fmla="*/ 0 h 1192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4041" h="1192020">
                  <a:moveTo>
                    <a:pt x="0" y="0"/>
                  </a:moveTo>
                  <a:lnTo>
                    <a:pt x="2384041" y="0"/>
                  </a:lnTo>
                  <a:lnTo>
                    <a:pt x="2384041" y="1192020"/>
                  </a:lnTo>
                  <a:lnTo>
                    <a:pt x="0" y="119202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Development of                </a:t>
              </a:r>
              <a:r>
                <a:rPr lang="en-US" sz="2000" b="1" kern="1200" dirty="0"/>
                <a:t>Soft Sensor</a:t>
              </a:r>
              <a:endParaRPr lang="en-MY" sz="2000" b="1" kern="1200" dirty="0"/>
            </a:p>
          </p:txBody>
        </p:sp>
        <p:sp>
          <p:nvSpPr>
            <p:cNvPr id="11" name="Freeform: Shape 10">
              <a:extLst>
                <a:ext uri="{FF2B5EF4-FFF2-40B4-BE49-F238E27FC236}">
                  <a16:creationId xmlns:a16="http://schemas.microsoft.com/office/drawing/2014/main" id="{D9B510FF-F674-4985-B5F1-D3ED8D72EDA5}"/>
                </a:ext>
              </a:extLst>
            </p:cNvPr>
            <p:cNvSpPr/>
            <p:nvPr/>
          </p:nvSpPr>
          <p:spPr>
            <a:xfrm>
              <a:off x="5336110" y="2485921"/>
              <a:ext cx="2384041" cy="694138"/>
            </a:xfrm>
            <a:custGeom>
              <a:avLst/>
              <a:gdLst>
                <a:gd name="connsiteX0" fmla="*/ 0 w 2384041"/>
                <a:gd name="connsiteY0" fmla="*/ 0 h 1192020"/>
                <a:gd name="connsiteX1" fmla="*/ 2384041 w 2384041"/>
                <a:gd name="connsiteY1" fmla="*/ 0 h 1192020"/>
                <a:gd name="connsiteX2" fmla="*/ 2384041 w 2384041"/>
                <a:gd name="connsiteY2" fmla="*/ 1192020 h 1192020"/>
                <a:gd name="connsiteX3" fmla="*/ 0 w 2384041"/>
                <a:gd name="connsiteY3" fmla="*/ 1192020 h 1192020"/>
                <a:gd name="connsiteX4" fmla="*/ 0 w 2384041"/>
                <a:gd name="connsiteY4" fmla="*/ 0 h 1192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4041" h="1192020">
                  <a:moveTo>
                    <a:pt x="0" y="0"/>
                  </a:moveTo>
                  <a:lnTo>
                    <a:pt x="2384041" y="0"/>
                  </a:lnTo>
                  <a:lnTo>
                    <a:pt x="2384041" y="1192020"/>
                  </a:lnTo>
                  <a:lnTo>
                    <a:pt x="0" y="119202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Deductive</a:t>
              </a:r>
              <a:r>
                <a:rPr lang="en-US" sz="2000" kern="1200" dirty="0"/>
                <a:t> </a:t>
              </a:r>
              <a:r>
                <a:rPr lang="en-US" sz="2000" b="1" kern="1200" dirty="0"/>
                <a:t>Model</a:t>
              </a:r>
              <a:endParaRPr lang="en-MY" sz="2000" b="1" kern="1200" dirty="0"/>
            </a:p>
          </p:txBody>
        </p:sp>
        <p:sp>
          <p:nvSpPr>
            <p:cNvPr id="12" name="Freeform: Shape 11">
              <a:extLst>
                <a:ext uri="{FF2B5EF4-FFF2-40B4-BE49-F238E27FC236}">
                  <a16:creationId xmlns:a16="http://schemas.microsoft.com/office/drawing/2014/main" id="{F0B64E60-AB8B-454E-B3C1-A169A7AB4B01}"/>
                </a:ext>
              </a:extLst>
            </p:cNvPr>
            <p:cNvSpPr/>
            <p:nvPr/>
          </p:nvSpPr>
          <p:spPr>
            <a:xfrm>
              <a:off x="5932121" y="3658082"/>
              <a:ext cx="2288679" cy="1998373"/>
            </a:xfrm>
            <a:custGeom>
              <a:avLst/>
              <a:gdLst>
                <a:gd name="connsiteX0" fmla="*/ 0 w 2384041"/>
                <a:gd name="connsiteY0" fmla="*/ 0 h 1192020"/>
                <a:gd name="connsiteX1" fmla="*/ 2384041 w 2384041"/>
                <a:gd name="connsiteY1" fmla="*/ 0 h 1192020"/>
                <a:gd name="connsiteX2" fmla="*/ 2384041 w 2384041"/>
                <a:gd name="connsiteY2" fmla="*/ 1192020 h 1192020"/>
                <a:gd name="connsiteX3" fmla="*/ 0 w 2384041"/>
                <a:gd name="connsiteY3" fmla="*/ 1192020 h 1192020"/>
                <a:gd name="connsiteX4" fmla="*/ 0 w 2384041"/>
                <a:gd name="connsiteY4" fmla="*/ 0 h 1192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4041" h="1192020">
                  <a:moveTo>
                    <a:pt x="0" y="0"/>
                  </a:moveTo>
                  <a:lnTo>
                    <a:pt x="2384041" y="0"/>
                  </a:lnTo>
                  <a:lnTo>
                    <a:pt x="2384041" y="1192020"/>
                  </a:lnTo>
                  <a:lnTo>
                    <a:pt x="0" y="119202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Requires deep understanding of bio, chem and physical processes. Highly time consuming</a:t>
              </a:r>
              <a:endParaRPr lang="en-MY" sz="2000" kern="1200" dirty="0"/>
            </a:p>
          </p:txBody>
        </p:sp>
        <p:sp>
          <p:nvSpPr>
            <p:cNvPr id="13" name="Freeform: Shape 12">
              <a:extLst>
                <a:ext uri="{FF2B5EF4-FFF2-40B4-BE49-F238E27FC236}">
                  <a16:creationId xmlns:a16="http://schemas.microsoft.com/office/drawing/2014/main" id="{EC6FBC0C-C673-431B-8553-CAEEC5301262}"/>
                </a:ext>
              </a:extLst>
            </p:cNvPr>
            <p:cNvSpPr/>
            <p:nvPr/>
          </p:nvSpPr>
          <p:spPr>
            <a:xfrm>
              <a:off x="8220800" y="2485921"/>
              <a:ext cx="2384041" cy="691371"/>
            </a:xfrm>
            <a:custGeom>
              <a:avLst/>
              <a:gdLst>
                <a:gd name="connsiteX0" fmla="*/ 0 w 2384041"/>
                <a:gd name="connsiteY0" fmla="*/ 0 h 1192020"/>
                <a:gd name="connsiteX1" fmla="*/ 2384041 w 2384041"/>
                <a:gd name="connsiteY1" fmla="*/ 0 h 1192020"/>
                <a:gd name="connsiteX2" fmla="*/ 2384041 w 2384041"/>
                <a:gd name="connsiteY2" fmla="*/ 1192020 h 1192020"/>
                <a:gd name="connsiteX3" fmla="*/ 0 w 2384041"/>
                <a:gd name="connsiteY3" fmla="*/ 1192020 h 1192020"/>
                <a:gd name="connsiteX4" fmla="*/ 0 w 2384041"/>
                <a:gd name="connsiteY4" fmla="*/ 0 h 1192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4041" h="1192020">
                  <a:moveTo>
                    <a:pt x="0" y="0"/>
                  </a:moveTo>
                  <a:lnTo>
                    <a:pt x="2384041" y="0"/>
                  </a:lnTo>
                  <a:lnTo>
                    <a:pt x="2384041" y="1192020"/>
                  </a:lnTo>
                  <a:lnTo>
                    <a:pt x="0" y="119202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Inductive Model</a:t>
              </a:r>
              <a:endParaRPr lang="en-MY" sz="2000" b="1" kern="1200" dirty="0"/>
            </a:p>
          </p:txBody>
        </p:sp>
        <p:sp>
          <p:nvSpPr>
            <p:cNvPr id="14" name="Freeform: Shape 13">
              <a:extLst>
                <a:ext uri="{FF2B5EF4-FFF2-40B4-BE49-F238E27FC236}">
                  <a16:creationId xmlns:a16="http://schemas.microsoft.com/office/drawing/2014/main" id="{D5C1BEE7-3FEF-47CA-AFFD-D48F580F2582}"/>
                </a:ext>
              </a:extLst>
            </p:cNvPr>
            <p:cNvSpPr/>
            <p:nvPr/>
          </p:nvSpPr>
          <p:spPr>
            <a:xfrm>
              <a:off x="8816810" y="3658083"/>
              <a:ext cx="2288679" cy="1998372"/>
            </a:xfrm>
            <a:custGeom>
              <a:avLst/>
              <a:gdLst>
                <a:gd name="connsiteX0" fmla="*/ 0 w 2384041"/>
                <a:gd name="connsiteY0" fmla="*/ 0 h 1192020"/>
                <a:gd name="connsiteX1" fmla="*/ 2384041 w 2384041"/>
                <a:gd name="connsiteY1" fmla="*/ 0 h 1192020"/>
                <a:gd name="connsiteX2" fmla="*/ 2384041 w 2384041"/>
                <a:gd name="connsiteY2" fmla="*/ 1192020 h 1192020"/>
                <a:gd name="connsiteX3" fmla="*/ 0 w 2384041"/>
                <a:gd name="connsiteY3" fmla="*/ 1192020 h 1192020"/>
                <a:gd name="connsiteX4" fmla="*/ 0 w 2384041"/>
                <a:gd name="connsiteY4" fmla="*/ 0 h 1192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4041" h="1192020">
                  <a:moveTo>
                    <a:pt x="0" y="0"/>
                  </a:moveTo>
                  <a:lnTo>
                    <a:pt x="2384041" y="0"/>
                  </a:lnTo>
                  <a:lnTo>
                    <a:pt x="2384041" y="1192020"/>
                  </a:lnTo>
                  <a:lnTo>
                    <a:pt x="0" y="119202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Focused on statistical correlation of features and patterns of sampled data over time</a:t>
              </a:r>
              <a:endParaRPr lang="en-MY" sz="1900" kern="1200" dirty="0"/>
            </a:p>
          </p:txBody>
        </p:sp>
      </p:grpSp>
    </p:spTree>
    <p:extLst>
      <p:ext uri="{BB962C8B-B14F-4D97-AF65-F5344CB8AC3E}">
        <p14:creationId xmlns:p14="http://schemas.microsoft.com/office/powerpoint/2010/main" val="392134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9B3FA-94BE-4E8B-9711-7FBB5405C244}"/>
              </a:ext>
            </a:extLst>
          </p:cNvPr>
          <p:cNvSpPr>
            <a:spLocks noGrp="1"/>
          </p:cNvSpPr>
          <p:nvPr>
            <p:ph type="title"/>
          </p:nvPr>
        </p:nvSpPr>
        <p:spPr/>
        <p:txBody>
          <a:bodyPr/>
          <a:lstStyle/>
          <a:p>
            <a:r>
              <a:rPr lang="en-US" dirty="0"/>
              <a:t>Literature Review</a:t>
            </a:r>
            <a:endParaRPr lang="en-MY" dirty="0"/>
          </a:p>
        </p:txBody>
      </p:sp>
      <p:graphicFrame>
        <p:nvGraphicFramePr>
          <p:cNvPr id="5" name="Table 4">
            <a:extLst>
              <a:ext uri="{FF2B5EF4-FFF2-40B4-BE49-F238E27FC236}">
                <a16:creationId xmlns:a16="http://schemas.microsoft.com/office/drawing/2014/main" id="{684C7A6A-FE73-42B6-916E-3467649DD147}"/>
              </a:ext>
            </a:extLst>
          </p:cNvPr>
          <p:cNvGraphicFramePr>
            <a:graphicFrameLocks noGrp="1"/>
          </p:cNvGraphicFramePr>
          <p:nvPr>
            <p:extLst>
              <p:ext uri="{D42A27DB-BD31-4B8C-83A1-F6EECF244321}">
                <p14:modId xmlns:p14="http://schemas.microsoft.com/office/powerpoint/2010/main" val="2045395494"/>
              </p:ext>
            </p:extLst>
          </p:nvPr>
        </p:nvGraphicFramePr>
        <p:xfrm>
          <a:off x="604910" y="1463040"/>
          <a:ext cx="11404210" cy="5164134"/>
        </p:xfrm>
        <a:graphic>
          <a:graphicData uri="http://schemas.openxmlformats.org/drawingml/2006/table">
            <a:tbl>
              <a:tblPr firstRow="1" firstCol="1" bandRow="1">
                <a:tableStyleId>{5C22544A-7EE6-4342-B048-85BDC9FD1C3A}</a:tableStyleId>
              </a:tblPr>
              <a:tblGrid>
                <a:gridCol w="1477108">
                  <a:extLst>
                    <a:ext uri="{9D8B030D-6E8A-4147-A177-3AD203B41FA5}">
                      <a16:colId xmlns:a16="http://schemas.microsoft.com/office/drawing/2014/main" val="3811534095"/>
                    </a:ext>
                  </a:extLst>
                </a:gridCol>
                <a:gridCol w="1617785">
                  <a:extLst>
                    <a:ext uri="{9D8B030D-6E8A-4147-A177-3AD203B41FA5}">
                      <a16:colId xmlns:a16="http://schemas.microsoft.com/office/drawing/2014/main" val="418412764"/>
                    </a:ext>
                  </a:extLst>
                </a:gridCol>
                <a:gridCol w="1547446">
                  <a:extLst>
                    <a:ext uri="{9D8B030D-6E8A-4147-A177-3AD203B41FA5}">
                      <a16:colId xmlns:a16="http://schemas.microsoft.com/office/drawing/2014/main" val="3482006651"/>
                    </a:ext>
                  </a:extLst>
                </a:gridCol>
                <a:gridCol w="3713871">
                  <a:extLst>
                    <a:ext uri="{9D8B030D-6E8A-4147-A177-3AD203B41FA5}">
                      <a16:colId xmlns:a16="http://schemas.microsoft.com/office/drawing/2014/main" val="573213616"/>
                    </a:ext>
                  </a:extLst>
                </a:gridCol>
                <a:gridCol w="3048000">
                  <a:extLst>
                    <a:ext uri="{9D8B030D-6E8A-4147-A177-3AD203B41FA5}">
                      <a16:colId xmlns:a16="http://schemas.microsoft.com/office/drawing/2014/main" val="2102092538"/>
                    </a:ext>
                  </a:extLst>
                </a:gridCol>
              </a:tblGrid>
              <a:tr h="307849">
                <a:tc gridSpan="5">
                  <a:txBody>
                    <a:bodyPr/>
                    <a:lstStyle/>
                    <a:p>
                      <a:pPr algn="ctr">
                        <a:lnSpc>
                          <a:spcPct val="115000"/>
                        </a:lnSpc>
                        <a:spcAft>
                          <a:spcPts val="0"/>
                        </a:spcAft>
                      </a:pPr>
                      <a:r>
                        <a:rPr lang="en-US" sz="1600" dirty="0">
                          <a:solidFill>
                            <a:srgbClr val="FFFF00"/>
                          </a:solidFill>
                          <a:effectLst/>
                          <a:latin typeface="+mn-lt"/>
                        </a:rPr>
                        <a:t>Chlorophyll-A Prediction</a:t>
                      </a:r>
                      <a:endParaRPr lang="en-MY" sz="1600" dirty="0">
                        <a:solidFill>
                          <a:srgbClr val="FFFF00"/>
                        </a:solidFill>
                        <a:effectLst/>
                        <a:latin typeface="+mn-lt"/>
                        <a:ea typeface="Arial" panose="020B0604020202020204" pitchFamily="34" charset="0"/>
                      </a:endParaRPr>
                    </a:p>
                  </a:txBody>
                  <a:tcPr marL="28575" marR="28575" marT="19050" marB="19050"/>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extLst>
                  <a:ext uri="{0D108BD9-81ED-4DB2-BD59-A6C34878D82A}">
                    <a16:rowId xmlns:a16="http://schemas.microsoft.com/office/drawing/2014/main" val="840492780"/>
                  </a:ext>
                </a:extLst>
              </a:tr>
              <a:tr h="307849">
                <a:tc>
                  <a:txBody>
                    <a:bodyPr/>
                    <a:lstStyle/>
                    <a:p>
                      <a:pPr algn="ctr">
                        <a:lnSpc>
                          <a:spcPct val="115000"/>
                        </a:lnSpc>
                        <a:spcAft>
                          <a:spcPts val="0"/>
                        </a:spcAft>
                      </a:pPr>
                      <a:r>
                        <a:rPr lang="en-US" sz="1600">
                          <a:effectLst/>
                          <a:latin typeface="+mn-lt"/>
                        </a:rPr>
                        <a:t>Reference</a:t>
                      </a:r>
                      <a:endParaRPr lang="en-MY" sz="1600">
                        <a:effectLst/>
                        <a:latin typeface="+mn-lt"/>
                        <a:ea typeface="Arial" panose="020B0604020202020204" pitchFamily="34" charset="0"/>
                      </a:endParaRPr>
                    </a:p>
                  </a:txBody>
                  <a:tcPr marL="28575" marR="28575" marT="19050" marB="19050"/>
                </a:tc>
                <a:tc>
                  <a:txBody>
                    <a:bodyPr/>
                    <a:lstStyle/>
                    <a:p>
                      <a:pPr algn="ctr">
                        <a:lnSpc>
                          <a:spcPct val="115000"/>
                        </a:lnSpc>
                        <a:spcAft>
                          <a:spcPts val="0"/>
                        </a:spcAft>
                      </a:pPr>
                      <a:r>
                        <a:rPr lang="en-US" sz="1600">
                          <a:effectLst/>
                          <a:latin typeface="+mn-lt"/>
                        </a:rPr>
                        <a:t>Aim</a:t>
                      </a:r>
                      <a:endParaRPr lang="en-MY" sz="1600">
                        <a:effectLst/>
                        <a:latin typeface="+mn-lt"/>
                        <a:ea typeface="Arial" panose="020B0604020202020204" pitchFamily="34" charset="0"/>
                      </a:endParaRPr>
                    </a:p>
                  </a:txBody>
                  <a:tcPr marL="28575" marR="28575" marT="19050" marB="19050"/>
                </a:tc>
                <a:tc>
                  <a:txBody>
                    <a:bodyPr/>
                    <a:lstStyle/>
                    <a:p>
                      <a:pPr algn="ctr">
                        <a:lnSpc>
                          <a:spcPct val="115000"/>
                        </a:lnSpc>
                        <a:spcAft>
                          <a:spcPts val="0"/>
                        </a:spcAft>
                      </a:pPr>
                      <a:r>
                        <a:rPr lang="en-US" sz="1600">
                          <a:effectLst/>
                          <a:latin typeface="+mn-lt"/>
                        </a:rPr>
                        <a:t>Algorithm</a:t>
                      </a:r>
                      <a:endParaRPr lang="en-MY" sz="1600">
                        <a:effectLst/>
                        <a:latin typeface="+mn-lt"/>
                        <a:ea typeface="Arial" panose="020B0604020202020204" pitchFamily="34" charset="0"/>
                      </a:endParaRPr>
                    </a:p>
                  </a:txBody>
                  <a:tcPr marL="28575" marR="28575" marT="19050" marB="19050"/>
                </a:tc>
                <a:tc>
                  <a:txBody>
                    <a:bodyPr/>
                    <a:lstStyle/>
                    <a:p>
                      <a:pPr algn="ctr">
                        <a:lnSpc>
                          <a:spcPct val="115000"/>
                        </a:lnSpc>
                        <a:spcAft>
                          <a:spcPts val="0"/>
                        </a:spcAft>
                      </a:pPr>
                      <a:r>
                        <a:rPr lang="en-US" sz="1600" dirty="0">
                          <a:effectLst/>
                          <a:latin typeface="+mn-lt"/>
                        </a:rPr>
                        <a:t>Findings</a:t>
                      </a:r>
                      <a:endParaRPr lang="en-MY" sz="1600" dirty="0">
                        <a:effectLst/>
                        <a:latin typeface="+mn-lt"/>
                        <a:ea typeface="Arial" panose="020B0604020202020204" pitchFamily="34" charset="0"/>
                      </a:endParaRPr>
                    </a:p>
                  </a:txBody>
                  <a:tcPr marL="28575" marR="28575" marT="19050" marB="19050"/>
                </a:tc>
                <a:tc>
                  <a:txBody>
                    <a:bodyPr/>
                    <a:lstStyle/>
                    <a:p>
                      <a:pPr algn="ctr">
                        <a:lnSpc>
                          <a:spcPct val="115000"/>
                        </a:lnSpc>
                        <a:spcAft>
                          <a:spcPts val="0"/>
                        </a:spcAft>
                      </a:pPr>
                      <a:r>
                        <a:rPr lang="en-US" sz="1600">
                          <a:effectLst/>
                          <a:latin typeface="+mn-lt"/>
                        </a:rPr>
                        <a:t>Gap</a:t>
                      </a:r>
                      <a:endParaRPr lang="en-MY" sz="1600">
                        <a:effectLst/>
                        <a:latin typeface="+mn-lt"/>
                        <a:ea typeface="Arial" panose="020B0604020202020204" pitchFamily="34" charset="0"/>
                      </a:endParaRPr>
                    </a:p>
                  </a:txBody>
                  <a:tcPr marL="28575" marR="28575" marT="19050" marB="19050"/>
                </a:tc>
                <a:extLst>
                  <a:ext uri="{0D108BD9-81ED-4DB2-BD59-A6C34878D82A}">
                    <a16:rowId xmlns:a16="http://schemas.microsoft.com/office/drawing/2014/main" val="2657814207"/>
                  </a:ext>
                </a:extLst>
              </a:tr>
              <a:tr h="683977">
                <a:tc>
                  <a:txBody>
                    <a:bodyPr/>
                    <a:lstStyle/>
                    <a:p>
                      <a:pPr algn="ctr">
                        <a:lnSpc>
                          <a:spcPct val="115000"/>
                        </a:lnSpc>
                        <a:spcAft>
                          <a:spcPts val="0"/>
                        </a:spcAft>
                      </a:pPr>
                      <a:r>
                        <a:rPr lang="en-US" sz="1600" dirty="0" err="1">
                          <a:effectLst/>
                          <a:latin typeface="+mn-lt"/>
                        </a:rPr>
                        <a:t>Huo</a:t>
                      </a:r>
                      <a:r>
                        <a:rPr lang="en-US" sz="1600" dirty="0">
                          <a:effectLst/>
                          <a:latin typeface="+mn-lt"/>
                        </a:rPr>
                        <a:t> et al. </a:t>
                      </a:r>
                    </a:p>
                    <a:p>
                      <a:pPr algn="ctr">
                        <a:lnSpc>
                          <a:spcPct val="115000"/>
                        </a:lnSpc>
                        <a:spcAft>
                          <a:spcPts val="0"/>
                        </a:spcAft>
                      </a:pPr>
                      <a:r>
                        <a:rPr lang="en-US" sz="1600" dirty="0">
                          <a:effectLst/>
                          <a:latin typeface="+mn-lt"/>
                        </a:rPr>
                        <a:t>(2013)</a:t>
                      </a:r>
                      <a:endParaRPr lang="en-MY" sz="1600" dirty="0">
                        <a:effectLst/>
                        <a:latin typeface="+mn-lt"/>
                        <a:ea typeface="Arial" panose="020B0604020202020204" pitchFamily="34" charset="0"/>
                      </a:endParaRPr>
                    </a:p>
                  </a:txBody>
                  <a:tcPr marL="28575" marR="28575" marT="19050" marB="19050"/>
                </a:tc>
                <a:tc rowSpan="6">
                  <a:txBody>
                    <a:bodyPr/>
                    <a:lstStyle/>
                    <a:p>
                      <a:pPr>
                        <a:lnSpc>
                          <a:spcPct val="115000"/>
                        </a:lnSpc>
                        <a:spcAft>
                          <a:spcPts val="0"/>
                        </a:spcAft>
                      </a:pPr>
                      <a:r>
                        <a:rPr lang="en-US" sz="1600" dirty="0">
                          <a:effectLst/>
                          <a:latin typeface="+mn-lt"/>
                        </a:rPr>
                        <a:t>Eutrophication (Algal bloom) prediction and tropic state of the water body is determined by predicting chlorophyll-a which is the prime indicator for eutrophication</a:t>
                      </a:r>
                      <a:endParaRPr lang="en-MY" sz="1600" dirty="0">
                        <a:effectLst/>
                        <a:latin typeface="+mn-lt"/>
                        <a:ea typeface="Arial" panose="020B0604020202020204" pitchFamily="34" charset="0"/>
                      </a:endParaRPr>
                    </a:p>
                  </a:txBody>
                  <a:tcPr marL="28575" marR="28575" marT="19050" marB="19050"/>
                </a:tc>
                <a:tc>
                  <a:txBody>
                    <a:bodyPr/>
                    <a:lstStyle/>
                    <a:p>
                      <a:pPr>
                        <a:lnSpc>
                          <a:spcPct val="115000"/>
                        </a:lnSpc>
                        <a:spcAft>
                          <a:spcPts val="0"/>
                        </a:spcAft>
                      </a:pPr>
                      <a:r>
                        <a:rPr lang="en-US" sz="1600" dirty="0">
                          <a:effectLst/>
                          <a:latin typeface="+mn-lt"/>
                        </a:rPr>
                        <a:t>Back Propagation NN</a:t>
                      </a:r>
                      <a:endParaRPr lang="en-MY" sz="1600" dirty="0">
                        <a:effectLst/>
                        <a:latin typeface="+mn-lt"/>
                        <a:ea typeface="Arial" panose="020B0604020202020204" pitchFamily="34" charset="0"/>
                      </a:endParaRPr>
                    </a:p>
                  </a:txBody>
                  <a:tcPr marL="28575" marR="28575" marT="19050" marB="19050"/>
                </a:tc>
                <a:tc>
                  <a:txBody>
                    <a:bodyPr/>
                    <a:lstStyle/>
                    <a:p>
                      <a:pPr>
                        <a:lnSpc>
                          <a:spcPct val="115000"/>
                        </a:lnSpc>
                        <a:spcAft>
                          <a:spcPts val="0"/>
                        </a:spcAft>
                      </a:pPr>
                      <a:r>
                        <a:rPr lang="en-US" sz="1600" dirty="0">
                          <a:effectLst/>
                          <a:latin typeface="+mn-lt"/>
                        </a:rPr>
                        <a:t>Nonlinear relationship between </a:t>
                      </a:r>
                      <a:r>
                        <a:rPr lang="en-US" sz="1600" dirty="0" err="1">
                          <a:effectLst/>
                          <a:latin typeface="+mn-lt"/>
                        </a:rPr>
                        <a:t>Chl</a:t>
                      </a:r>
                      <a:r>
                        <a:rPr lang="en-US" sz="1600" dirty="0">
                          <a:effectLst/>
                          <a:latin typeface="+mn-lt"/>
                        </a:rPr>
                        <a:t>-a and input parameters</a:t>
                      </a:r>
                      <a:endParaRPr lang="en-MY" sz="1600" dirty="0">
                        <a:effectLst/>
                        <a:latin typeface="+mn-lt"/>
                        <a:ea typeface="Arial" panose="020B0604020202020204" pitchFamily="34" charset="0"/>
                      </a:endParaRPr>
                    </a:p>
                  </a:txBody>
                  <a:tcPr marL="28575" marR="28575" marT="19050" marB="19050"/>
                </a:tc>
                <a:tc>
                  <a:txBody>
                    <a:bodyPr/>
                    <a:lstStyle/>
                    <a:p>
                      <a:pPr>
                        <a:lnSpc>
                          <a:spcPct val="115000"/>
                        </a:lnSpc>
                        <a:spcAft>
                          <a:spcPts val="0"/>
                        </a:spcAft>
                      </a:pPr>
                      <a:r>
                        <a:rPr lang="en-US" sz="1600" dirty="0">
                          <a:effectLst/>
                          <a:latin typeface="+mn-lt"/>
                        </a:rPr>
                        <a:t>Requires a lot of input parameters</a:t>
                      </a:r>
                      <a:endParaRPr lang="en-MY" sz="1600" dirty="0">
                        <a:effectLst/>
                        <a:latin typeface="+mn-lt"/>
                        <a:ea typeface="Arial" panose="020B0604020202020204" pitchFamily="34" charset="0"/>
                      </a:endParaRPr>
                    </a:p>
                  </a:txBody>
                  <a:tcPr marL="28575" marR="28575" marT="19050" marB="19050"/>
                </a:tc>
                <a:extLst>
                  <a:ext uri="{0D108BD9-81ED-4DB2-BD59-A6C34878D82A}">
                    <a16:rowId xmlns:a16="http://schemas.microsoft.com/office/drawing/2014/main" val="3575534713"/>
                  </a:ext>
                </a:extLst>
              </a:tr>
              <a:tr h="906264">
                <a:tc>
                  <a:txBody>
                    <a:bodyPr/>
                    <a:lstStyle/>
                    <a:p>
                      <a:pPr algn="ctr">
                        <a:lnSpc>
                          <a:spcPct val="115000"/>
                        </a:lnSpc>
                        <a:spcAft>
                          <a:spcPts val="0"/>
                        </a:spcAft>
                      </a:pPr>
                      <a:r>
                        <a:rPr lang="en-US" sz="1600" dirty="0">
                          <a:effectLst/>
                          <a:latin typeface="+mn-lt"/>
                        </a:rPr>
                        <a:t>Zhang et al. (2016)</a:t>
                      </a:r>
                      <a:endParaRPr lang="en-MY" sz="1600" dirty="0">
                        <a:effectLst/>
                        <a:latin typeface="+mn-lt"/>
                        <a:ea typeface="Arial" panose="020B0604020202020204" pitchFamily="34" charset="0"/>
                      </a:endParaRPr>
                    </a:p>
                  </a:txBody>
                  <a:tcPr marL="28575" marR="28575" marT="19050" marB="19050"/>
                </a:tc>
                <a:tc vMerge="1">
                  <a:txBody>
                    <a:bodyPr/>
                    <a:lstStyle/>
                    <a:p>
                      <a:endParaRPr lang="en-MY"/>
                    </a:p>
                  </a:txBody>
                  <a:tcPr/>
                </a:tc>
                <a:tc>
                  <a:txBody>
                    <a:bodyPr/>
                    <a:lstStyle/>
                    <a:p>
                      <a:pPr>
                        <a:lnSpc>
                          <a:spcPct val="115000"/>
                        </a:lnSpc>
                        <a:spcAft>
                          <a:spcPts val="0"/>
                        </a:spcAft>
                      </a:pPr>
                      <a:r>
                        <a:rPr lang="en-US" sz="1600" dirty="0">
                          <a:effectLst/>
                          <a:latin typeface="+mn-lt"/>
                        </a:rPr>
                        <a:t>Deep Belief Network</a:t>
                      </a:r>
                      <a:endParaRPr lang="en-MY" sz="1600" dirty="0">
                        <a:effectLst/>
                        <a:latin typeface="+mn-lt"/>
                        <a:ea typeface="Arial" panose="020B0604020202020204" pitchFamily="34" charset="0"/>
                      </a:endParaRPr>
                    </a:p>
                  </a:txBody>
                  <a:tcPr marL="28575" marR="28575" marT="19050" marB="19050"/>
                </a:tc>
                <a:tc>
                  <a:txBody>
                    <a:bodyPr/>
                    <a:lstStyle/>
                    <a:p>
                      <a:pPr>
                        <a:lnSpc>
                          <a:spcPct val="115000"/>
                        </a:lnSpc>
                        <a:spcAft>
                          <a:spcPts val="0"/>
                        </a:spcAft>
                      </a:pPr>
                      <a:r>
                        <a:rPr lang="en-US" sz="1600" dirty="0">
                          <a:effectLst/>
                          <a:latin typeface="+mn-lt"/>
                        </a:rPr>
                        <a:t>Dependent on meteorological, hydrological and other biochemical processes</a:t>
                      </a:r>
                      <a:endParaRPr lang="en-MY" sz="1600" dirty="0">
                        <a:effectLst/>
                        <a:latin typeface="+mn-lt"/>
                        <a:ea typeface="Arial" panose="020B0604020202020204" pitchFamily="34" charset="0"/>
                      </a:endParaRPr>
                    </a:p>
                  </a:txBody>
                  <a:tcPr marL="28575" marR="28575" marT="19050" marB="19050"/>
                </a:tc>
                <a:tc>
                  <a:txBody>
                    <a:bodyPr/>
                    <a:lstStyle/>
                    <a:p>
                      <a:pPr>
                        <a:lnSpc>
                          <a:spcPct val="115000"/>
                        </a:lnSpc>
                        <a:spcAft>
                          <a:spcPts val="0"/>
                        </a:spcAft>
                      </a:pPr>
                      <a:r>
                        <a:rPr lang="en-US" sz="1600" dirty="0">
                          <a:effectLst/>
                          <a:latin typeface="+mn-lt"/>
                        </a:rPr>
                        <a:t>Most input parameters cannot be measured in real time</a:t>
                      </a:r>
                      <a:endParaRPr lang="en-MY" sz="1600" dirty="0">
                        <a:effectLst/>
                        <a:latin typeface="+mn-lt"/>
                        <a:ea typeface="Arial" panose="020B0604020202020204" pitchFamily="34" charset="0"/>
                      </a:endParaRPr>
                    </a:p>
                  </a:txBody>
                  <a:tcPr marL="28575" marR="28575" marT="19050" marB="19050"/>
                </a:tc>
                <a:extLst>
                  <a:ext uri="{0D108BD9-81ED-4DB2-BD59-A6C34878D82A}">
                    <a16:rowId xmlns:a16="http://schemas.microsoft.com/office/drawing/2014/main" val="2358344320"/>
                  </a:ext>
                </a:extLst>
              </a:tr>
              <a:tr h="683977">
                <a:tc>
                  <a:txBody>
                    <a:bodyPr/>
                    <a:lstStyle/>
                    <a:p>
                      <a:pPr algn="ctr">
                        <a:lnSpc>
                          <a:spcPct val="115000"/>
                        </a:lnSpc>
                        <a:spcAft>
                          <a:spcPts val="0"/>
                        </a:spcAft>
                      </a:pPr>
                      <a:r>
                        <a:rPr lang="en-US" sz="1600" dirty="0">
                          <a:effectLst/>
                          <a:latin typeface="+mn-lt"/>
                        </a:rPr>
                        <a:t>Tian et al. </a:t>
                      </a:r>
                    </a:p>
                    <a:p>
                      <a:pPr algn="ctr">
                        <a:lnSpc>
                          <a:spcPct val="115000"/>
                        </a:lnSpc>
                        <a:spcAft>
                          <a:spcPts val="0"/>
                        </a:spcAft>
                      </a:pPr>
                      <a:r>
                        <a:rPr lang="en-US" sz="1600" dirty="0">
                          <a:effectLst/>
                          <a:latin typeface="+mn-lt"/>
                        </a:rPr>
                        <a:t>(2017)</a:t>
                      </a:r>
                      <a:endParaRPr lang="en-MY" sz="1600" dirty="0">
                        <a:effectLst/>
                        <a:latin typeface="+mn-lt"/>
                        <a:ea typeface="Arial" panose="020B0604020202020204" pitchFamily="34" charset="0"/>
                      </a:endParaRPr>
                    </a:p>
                  </a:txBody>
                  <a:tcPr marL="28575" marR="28575" marT="19050" marB="19050"/>
                </a:tc>
                <a:tc vMerge="1">
                  <a:txBody>
                    <a:bodyPr/>
                    <a:lstStyle/>
                    <a:p>
                      <a:endParaRPr lang="en-MY"/>
                    </a:p>
                  </a:txBody>
                  <a:tcPr/>
                </a:tc>
                <a:tc>
                  <a:txBody>
                    <a:bodyPr/>
                    <a:lstStyle/>
                    <a:p>
                      <a:pPr>
                        <a:lnSpc>
                          <a:spcPct val="115000"/>
                        </a:lnSpc>
                        <a:spcAft>
                          <a:spcPts val="0"/>
                        </a:spcAft>
                      </a:pPr>
                      <a:r>
                        <a:rPr lang="en-US" sz="1600" dirty="0">
                          <a:effectLst/>
                          <a:latin typeface="+mn-lt"/>
                        </a:rPr>
                        <a:t>Back Propagation NN</a:t>
                      </a:r>
                      <a:endParaRPr lang="en-MY" sz="1600" dirty="0">
                        <a:effectLst/>
                        <a:latin typeface="+mn-lt"/>
                        <a:ea typeface="Arial" panose="020B0604020202020204" pitchFamily="34" charset="0"/>
                      </a:endParaRPr>
                    </a:p>
                  </a:txBody>
                  <a:tcPr marL="28575" marR="28575" marT="19050" marB="19050"/>
                </a:tc>
                <a:tc>
                  <a:txBody>
                    <a:bodyPr/>
                    <a:lstStyle/>
                    <a:p>
                      <a:pPr>
                        <a:lnSpc>
                          <a:spcPct val="115000"/>
                        </a:lnSpc>
                        <a:spcAft>
                          <a:spcPts val="0"/>
                        </a:spcAft>
                      </a:pPr>
                      <a:r>
                        <a:rPr lang="en-US" sz="1600" dirty="0">
                          <a:effectLst/>
                          <a:latin typeface="+mn-lt"/>
                        </a:rPr>
                        <a:t>Temp, TSS, TP &amp; NP influence </a:t>
                      </a:r>
                      <a:r>
                        <a:rPr lang="en-US" sz="1600" dirty="0" err="1">
                          <a:effectLst/>
                          <a:latin typeface="+mn-lt"/>
                        </a:rPr>
                        <a:t>Chl</a:t>
                      </a:r>
                      <a:r>
                        <a:rPr lang="en-US" sz="1600" dirty="0">
                          <a:effectLst/>
                          <a:latin typeface="+mn-lt"/>
                        </a:rPr>
                        <a:t>-a and Transparency</a:t>
                      </a:r>
                      <a:endParaRPr lang="en-MY" sz="1600" dirty="0">
                        <a:effectLst/>
                        <a:latin typeface="+mn-lt"/>
                        <a:ea typeface="Arial" panose="020B0604020202020204" pitchFamily="34" charset="0"/>
                      </a:endParaRPr>
                    </a:p>
                  </a:txBody>
                  <a:tcPr marL="28575" marR="28575" marT="19050" marB="19050"/>
                </a:tc>
                <a:tc>
                  <a:txBody>
                    <a:bodyPr/>
                    <a:lstStyle/>
                    <a:p>
                      <a:pPr>
                        <a:lnSpc>
                          <a:spcPct val="115000"/>
                        </a:lnSpc>
                        <a:spcAft>
                          <a:spcPts val="0"/>
                        </a:spcAft>
                      </a:pPr>
                      <a:r>
                        <a:rPr lang="en-US" sz="1600" dirty="0">
                          <a:effectLst/>
                          <a:latin typeface="+mn-lt"/>
                        </a:rPr>
                        <a:t>Trained on a limited dataset</a:t>
                      </a:r>
                      <a:endParaRPr lang="en-MY" sz="1600" dirty="0">
                        <a:effectLst/>
                        <a:latin typeface="+mn-lt"/>
                        <a:ea typeface="Arial" panose="020B0604020202020204" pitchFamily="34" charset="0"/>
                      </a:endParaRPr>
                    </a:p>
                  </a:txBody>
                  <a:tcPr marL="28575" marR="28575" marT="19050" marB="19050"/>
                </a:tc>
                <a:extLst>
                  <a:ext uri="{0D108BD9-81ED-4DB2-BD59-A6C34878D82A}">
                    <a16:rowId xmlns:a16="http://schemas.microsoft.com/office/drawing/2014/main" val="590289128"/>
                  </a:ext>
                </a:extLst>
              </a:tr>
              <a:tr h="683977">
                <a:tc>
                  <a:txBody>
                    <a:bodyPr/>
                    <a:lstStyle/>
                    <a:p>
                      <a:pPr algn="ctr">
                        <a:lnSpc>
                          <a:spcPct val="115000"/>
                        </a:lnSpc>
                        <a:spcAft>
                          <a:spcPts val="0"/>
                        </a:spcAft>
                      </a:pPr>
                      <a:r>
                        <a:rPr lang="en-US" sz="1600" dirty="0">
                          <a:effectLst/>
                          <a:latin typeface="+mn-lt"/>
                        </a:rPr>
                        <a:t>Yi et al. </a:t>
                      </a:r>
                    </a:p>
                    <a:p>
                      <a:pPr algn="ctr">
                        <a:lnSpc>
                          <a:spcPct val="115000"/>
                        </a:lnSpc>
                        <a:spcAft>
                          <a:spcPts val="0"/>
                        </a:spcAft>
                      </a:pPr>
                      <a:r>
                        <a:rPr lang="en-US" sz="1600" dirty="0">
                          <a:effectLst/>
                          <a:latin typeface="+mn-lt"/>
                        </a:rPr>
                        <a:t>(2018)</a:t>
                      </a:r>
                      <a:endParaRPr lang="en-MY" sz="1600" dirty="0">
                        <a:effectLst/>
                        <a:latin typeface="+mn-lt"/>
                        <a:ea typeface="Arial" panose="020B0604020202020204" pitchFamily="34" charset="0"/>
                      </a:endParaRPr>
                    </a:p>
                  </a:txBody>
                  <a:tcPr marL="28575" marR="28575" marT="19050" marB="19050"/>
                </a:tc>
                <a:tc vMerge="1">
                  <a:txBody>
                    <a:bodyPr/>
                    <a:lstStyle/>
                    <a:p>
                      <a:endParaRPr lang="en-MY"/>
                    </a:p>
                  </a:txBody>
                  <a:tcPr/>
                </a:tc>
                <a:tc>
                  <a:txBody>
                    <a:bodyPr/>
                    <a:lstStyle/>
                    <a:p>
                      <a:pPr>
                        <a:lnSpc>
                          <a:spcPct val="115000"/>
                        </a:lnSpc>
                        <a:spcAft>
                          <a:spcPts val="0"/>
                        </a:spcAft>
                      </a:pPr>
                      <a:r>
                        <a:rPr lang="en-US" sz="1600" dirty="0">
                          <a:effectLst/>
                          <a:latin typeface="+mn-lt"/>
                        </a:rPr>
                        <a:t>Extreme Learning Model</a:t>
                      </a:r>
                      <a:endParaRPr lang="en-MY" sz="1600" dirty="0">
                        <a:effectLst/>
                        <a:latin typeface="+mn-lt"/>
                        <a:ea typeface="Arial" panose="020B0604020202020204" pitchFamily="34" charset="0"/>
                      </a:endParaRPr>
                    </a:p>
                  </a:txBody>
                  <a:tcPr marL="28575" marR="28575" marT="19050" marB="19050"/>
                </a:tc>
                <a:tc>
                  <a:txBody>
                    <a:bodyPr/>
                    <a:lstStyle/>
                    <a:p>
                      <a:pPr>
                        <a:lnSpc>
                          <a:spcPct val="115000"/>
                        </a:lnSpc>
                        <a:spcAft>
                          <a:spcPts val="0"/>
                        </a:spcAft>
                      </a:pPr>
                      <a:r>
                        <a:rPr lang="en-US" sz="1600" dirty="0">
                          <a:effectLst/>
                          <a:latin typeface="+mn-lt"/>
                        </a:rPr>
                        <a:t>Region of rivers have different </a:t>
                      </a:r>
                      <a:endParaRPr lang="en-MY" sz="1600" dirty="0">
                        <a:effectLst/>
                        <a:latin typeface="+mn-lt"/>
                        <a:ea typeface="Arial" panose="020B0604020202020204" pitchFamily="34" charset="0"/>
                      </a:endParaRPr>
                    </a:p>
                  </a:txBody>
                  <a:tcPr marL="28575" marR="28575" marT="19050" marB="19050"/>
                </a:tc>
                <a:tc>
                  <a:txBody>
                    <a:bodyPr/>
                    <a:lstStyle/>
                    <a:p>
                      <a:pPr>
                        <a:lnSpc>
                          <a:spcPct val="115000"/>
                        </a:lnSpc>
                        <a:spcAft>
                          <a:spcPts val="0"/>
                        </a:spcAft>
                      </a:pPr>
                      <a:r>
                        <a:rPr lang="en-US" sz="1600" dirty="0">
                          <a:effectLst/>
                          <a:latin typeface="+mn-lt"/>
                        </a:rPr>
                        <a:t>Predictive models are specific to a particular waterbody</a:t>
                      </a:r>
                      <a:endParaRPr lang="en-MY" sz="1600" dirty="0">
                        <a:effectLst/>
                        <a:latin typeface="+mn-lt"/>
                        <a:ea typeface="Arial" panose="020B0604020202020204" pitchFamily="34" charset="0"/>
                      </a:endParaRPr>
                    </a:p>
                  </a:txBody>
                  <a:tcPr marL="28575" marR="28575" marT="19050" marB="19050"/>
                </a:tc>
                <a:extLst>
                  <a:ext uri="{0D108BD9-81ED-4DB2-BD59-A6C34878D82A}">
                    <a16:rowId xmlns:a16="http://schemas.microsoft.com/office/drawing/2014/main" val="728273615"/>
                  </a:ext>
                </a:extLst>
              </a:tr>
              <a:tr h="683977">
                <a:tc>
                  <a:txBody>
                    <a:bodyPr/>
                    <a:lstStyle/>
                    <a:p>
                      <a:pPr algn="ctr">
                        <a:lnSpc>
                          <a:spcPct val="115000"/>
                        </a:lnSpc>
                        <a:spcAft>
                          <a:spcPts val="0"/>
                        </a:spcAft>
                      </a:pPr>
                      <a:r>
                        <a:rPr lang="en-US" sz="1600" dirty="0">
                          <a:effectLst/>
                          <a:latin typeface="+mn-lt"/>
                        </a:rPr>
                        <a:t>Mamun et al. (2020) </a:t>
                      </a:r>
                      <a:endParaRPr lang="en-MY" sz="1600" dirty="0">
                        <a:effectLst/>
                        <a:latin typeface="+mn-lt"/>
                        <a:ea typeface="Arial" panose="020B0604020202020204" pitchFamily="34" charset="0"/>
                      </a:endParaRPr>
                    </a:p>
                  </a:txBody>
                  <a:tcPr marL="28575" marR="28575" marT="19050" marB="19050"/>
                </a:tc>
                <a:tc vMerge="1">
                  <a:txBody>
                    <a:bodyPr/>
                    <a:lstStyle/>
                    <a:p>
                      <a:endParaRPr lang="en-MY"/>
                    </a:p>
                  </a:txBody>
                  <a:tcPr/>
                </a:tc>
                <a:tc>
                  <a:txBody>
                    <a:bodyPr/>
                    <a:lstStyle/>
                    <a:p>
                      <a:pPr>
                        <a:lnSpc>
                          <a:spcPct val="115000"/>
                        </a:lnSpc>
                        <a:spcAft>
                          <a:spcPts val="0"/>
                        </a:spcAft>
                      </a:pPr>
                      <a:r>
                        <a:rPr lang="en-US" sz="1600" dirty="0">
                          <a:effectLst/>
                          <a:latin typeface="+mn-lt"/>
                        </a:rPr>
                        <a:t>Support Vector Machine</a:t>
                      </a:r>
                      <a:endParaRPr lang="en-MY" sz="1600" dirty="0">
                        <a:effectLst/>
                        <a:latin typeface="+mn-lt"/>
                        <a:ea typeface="Arial" panose="020B0604020202020204" pitchFamily="34" charset="0"/>
                      </a:endParaRPr>
                    </a:p>
                  </a:txBody>
                  <a:tcPr marL="28575" marR="28575" marT="19050" marB="19050"/>
                </a:tc>
                <a:tc>
                  <a:txBody>
                    <a:bodyPr/>
                    <a:lstStyle/>
                    <a:p>
                      <a:pPr>
                        <a:lnSpc>
                          <a:spcPct val="115000"/>
                        </a:lnSpc>
                        <a:spcAft>
                          <a:spcPts val="0"/>
                        </a:spcAft>
                      </a:pPr>
                      <a:r>
                        <a:rPr lang="en-US" sz="1600" dirty="0">
                          <a:effectLst/>
                          <a:latin typeface="+mn-lt"/>
                        </a:rPr>
                        <a:t>Rainfall, solar radiation</a:t>
                      </a:r>
                      <a:endParaRPr lang="en-MY" sz="1600" dirty="0">
                        <a:effectLst/>
                        <a:latin typeface="+mn-lt"/>
                        <a:ea typeface="Arial" panose="020B0604020202020204" pitchFamily="34" charset="0"/>
                      </a:endParaRPr>
                    </a:p>
                  </a:txBody>
                  <a:tcPr marL="28575" marR="28575" marT="19050" marB="19050"/>
                </a:tc>
                <a:tc>
                  <a:txBody>
                    <a:bodyPr/>
                    <a:lstStyle/>
                    <a:p>
                      <a:pPr>
                        <a:lnSpc>
                          <a:spcPct val="115000"/>
                        </a:lnSpc>
                        <a:spcAft>
                          <a:spcPts val="0"/>
                        </a:spcAft>
                      </a:pPr>
                      <a:r>
                        <a:rPr lang="en-US" sz="1600" dirty="0">
                          <a:effectLst/>
                          <a:latin typeface="+mn-lt"/>
                        </a:rPr>
                        <a:t>Relies on expensive sensors and sensitive to de-calibration</a:t>
                      </a:r>
                      <a:endParaRPr lang="en-MY" sz="1600" dirty="0">
                        <a:effectLst/>
                        <a:latin typeface="+mn-lt"/>
                        <a:ea typeface="Arial" panose="020B0604020202020204" pitchFamily="34" charset="0"/>
                      </a:endParaRPr>
                    </a:p>
                  </a:txBody>
                  <a:tcPr marL="28575" marR="28575" marT="19050" marB="19050"/>
                </a:tc>
                <a:extLst>
                  <a:ext uri="{0D108BD9-81ED-4DB2-BD59-A6C34878D82A}">
                    <a16:rowId xmlns:a16="http://schemas.microsoft.com/office/drawing/2014/main" val="135173827"/>
                  </a:ext>
                </a:extLst>
              </a:tr>
              <a:tr h="906264">
                <a:tc>
                  <a:txBody>
                    <a:bodyPr/>
                    <a:lstStyle/>
                    <a:p>
                      <a:pPr algn="ctr">
                        <a:lnSpc>
                          <a:spcPct val="115000"/>
                        </a:lnSpc>
                        <a:spcAft>
                          <a:spcPts val="0"/>
                        </a:spcAft>
                      </a:pPr>
                      <a:r>
                        <a:rPr lang="en-US" sz="1600" dirty="0" err="1">
                          <a:effectLst/>
                          <a:latin typeface="+mn-lt"/>
                        </a:rPr>
                        <a:t>Jimeno-Sáez</a:t>
                      </a:r>
                      <a:r>
                        <a:rPr lang="en-US" sz="1600" dirty="0">
                          <a:effectLst/>
                          <a:latin typeface="+mn-lt"/>
                        </a:rPr>
                        <a:t> et al. (2020)</a:t>
                      </a:r>
                      <a:endParaRPr lang="en-MY" sz="1600" dirty="0">
                        <a:effectLst/>
                        <a:latin typeface="+mn-lt"/>
                        <a:ea typeface="Arial" panose="020B0604020202020204" pitchFamily="34" charset="0"/>
                      </a:endParaRPr>
                    </a:p>
                  </a:txBody>
                  <a:tcPr marL="28575" marR="28575" marT="19050" marB="19050"/>
                </a:tc>
                <a:tc vMerge="1">
                  <a:txBody>
                    <a:bodyPr/>
                    <a:lstStyle/>
                    <a:p>
                      <a:endParaRPr lang="en-MY"/>
                    </a:p>
                  </a:txBody>
                  <a:tcPr/>
                </a:tc>
                <a:tc>
                  <a:txBody>
                    <a:bodyPr/>
                    <a:lstStyle/>
                    <a:p>
                      <a:pPr>
                        <a:lnSpc>
                          <a:spcPct val="115000"/>
                        </a:lnSpc>
                        <a:spcAft>
                          <a:spcPts val="0"/>
                        </a:spcAft>
                      </a:pPr>
                      <a:r>
                        <a:rPr lang="en-US" sz="1600">
                          <a:effectLst/>
                          <a:latin typeface="+mn-lt"/>
                        </a:rPr>
                        <a:t>Support Vector Regression</a:t>
                      </a:r>
                      <a:endParaRPr lang="en-MY" sz="1600">
                        <a:effectLst/>
                        <a:latin typeface="+mn-lt"/>
                        <a:ea typeface="Arial" panose="020B0604020202020204" pitchFamily="34" charset="0"/>
                      </a:endParaRPr>
                    </a:p>
                  </a:txBody>
                  <a:tcPr marL="28575" marR="28575" marT="19050" marB="19050"/>
                </a:tc>
                <a:tc>
                  <a:txBody>
                    <a:bodyPr/>
                    <a:lstStyle/>
                    <a:p>
                      <a:pPr>
                        <a:lnSpc>
                          <a:spcPct val="115000"/>
                        </a:lnSpc>
                        <a:spcAft>
                          <a:spcPts val="0"/>
                        </a:spcAft>
                      </a:pPr>
                      <a:r>
                        <a:rPr lang="en-US" sz="1600" dirty="0" err="1">
                          <a:effectLst/>
                          <a:latin typeface="+mn-lt"/>
                        </a:rPr>
                        <a:t>Chl</a:t>
                      </a:r>
                      <a:r>
                        <a:rPr lang="en-US" sz="1600" dirty="0">
                          <a:effectLst/>
                          <a:latin typeface="+mn-lt"/>
                        </a:rPr>
                        <a:t>-a data is a non-stationary time series process which makes prediction difficult</a:t>
                      </a:r>
                      <a:endParaRPr lang="en-MY" sz="1600" dirty="0">
                        <a:effectLst/>
                        <a:latin typeface="+mn-lt"/>
                        <a:ea typeface="Arial" panose="020B0604020202020204" pitchFamily="34" charset="0"/>
                      </a:endParaRPr>
                    </a:p>
                  </a:txBody>
                  <a:tcPr marL="28575" marR="28575" marT="19050" marB="19050"/>
                </a:tc>
                <a:tc>
                  <a:txBody>
                    <a:bodyPr/>
                    <a:lstStyle/>
                    <a:p>
                      <a:pPr>
                        <a:lnSpc>
                          <a:spcPct val="115000"/>
                        </a:lnSpc>
                      </a:pPr>
                      <a:endParaRPr lang="en-MY" sz="1600" dirty="0">
                        <a:effectLst/>
                        <a:latin typeface="+mn-lt"/>
                      </a:endParaRPr>
                    </a:p>
                  </a:txBody>
                  <a:tcPr marL="28575" marR="28575" marT="19050" marB="19050"/>
                </a:tc>
                <a:extLst>
                  <a:ext uri="{0D108BD9-81ED-4DB2-BD59-A6C34878D82A}">
                    <a16:rowId xmlns:a16="http://schemas.microsoft.com/office/drawing/2014/main" val="1225640295"/>
                  </a:ext>
                </a:extLst>
              </a:tr>
            </a:tbl>
          </a:graphicData>
        </a:graphic>
      </p:graphicFrame>
    </p:spTree>
    <p:extLst>
      <p:ext uri="{BB962C8B-B14F-4D97-AF65-F5344CB8AC3E}">
        <p14:creationId xmlns:p14="http://schemas.microsoft.com/office/powerpoint/2010/main" val="4042674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774DD-0462-4ED4-A1D0-26B2860AB047}"/>
              </a:ext>
            </a:extLst>
          </p:cNvPr>
          <p:cNvSpPr>
            <a:spLocks noGrp="1"/>
          </p:cNvSpPr>
          <p:nvPr>
            <p:ph type="title"/>
          </p:nvPr>
        </p:nvSpPr>
        <p:spPr/>
        <p:txBody>
          <a:bodyPr/>
          <a:lstStyle/>
          <a:p>
            <a:r>
              <a:rPr lang="en-US" dirty="0"/>
              <a:t>Literature Review</a:t>
            </a:r>
            <a:endParaRPr lang="en-MY" dirty="0"/>
          </a:p>
        </p:txBody>
      </p:sp>
      <p:graphicFrame>
        <p:nvGraphicFramePr>
          <p:cNvPr id="4" name="Table 3">
            <a:extLst>
              <a:ext uri="{FF2B5EF4-FFF2-40B4-BE49-F238E27FC236}">
                <a16:creationId xmlns:a16="http://schemas.microsoft.com/office/drawing/2014/main" id="{D6F1DCFE-4562-4812-89BE-27609B7363B2}"/>
              </a:ext>
            </a:extLst>
          </p:cNvPr>
          <p:cNvGraphicFramePr>
            <a:graphicFrameLocks noGrp="1"/>
          </p:cNvGraphicFramePr>
          <p:nvPr>
            <p:extLst>
              <p:ext uri="{D42A27DB-BD31-4B8C-83A1-F6EECF244321}">
                <p14:modId xmlns:p14="http://schemas.microsoft.com/office/powerpoint/2010/main" val="1948797283"/>
              </p:ext>
            </p:extLst>
          </p:nvPr>
        </p:nvGraphicFramePr>
        <p:xfrm>
          <a:off x="627179" y="1561514"/>
          <a:ext cx="11400697" cy="3364881"/>
        </p:xfrm>
        <a:graphic>
          <a:graphicData uri="http://schemas.openxmlformats.org/drawingml/2006/table">
            <a:tbl>
              <a:tblPr firstRow="1" firstCol="1" bandRow="1">
                <a:tableStyleId>{5C22544A-7EE6-4342-B048-85BDC9FD1C3A}</a:tableStyleId>
              </a:tblPr>
              <a:tblGrid>
                <a:gridCol w="1750261">
                  <a:extLst>
                    <a:ext uri="{9D8B030D-6E8A-4147-A177-3AD203B41FA5}">
                      <a16:colId xmlns:a16="http://schemas.microsoft.com/office/drawing/2014/main" val="1983519532"/>
                    </a:ext>
                  </a:extLst>
                </a:gridCol>
                <a:gridCol w="1812995">
                  <a:extLst>
                    <a:ext uri="{9D8B030D-6E8A-4147-A177-3AD203B41FA5}">
                      <a16:colId xmlns:a16="http://schemas.microsoft.com/office/drawing/2014/main" val="2378642908"/>
                    </a:ext>
                  </a:extLst>
                </a:gridCol>
                <a:gridCol w="2332045">
                  <a:extLst>
                    <a:ext uri="{9D8B030D-6E8A-4147-A177-3AD203B41FA5}">
                      <a16:colId xmlns:a16="http://schemas.microsoft.com/office/drawing/2014/main" val="2625642156"/>
                    </a:ext>
                  </a:extLst>
                </a:gridCol>
                <a:gridCol w="2818468">
                  <a:extLst>
                    <a:ext uri="{9D8B030D-6E8A-4147-A177-3AD203B41FA5}">
                      <a16:colId xmlns:a16="http://schemas.microsoft.com/office/drawing/2014/main" val="2622907574"/>
                    </a:ext>
                  </a:extLst>
                </a:gridCol>
                <a:gridCol w="2686928">
                  <a:extLst>
                    <a:ext uri="{9D8B030D-6E8A-4147-A177-3AD203B41FA5}">
                      <a16:colId xmlns:a16="http://schemas.microsoft.com/office/drawing/2014/main" val="4269963961"/>
                    </a:ext>
                  </a:extLst>
                </a:gridCol>
              </a:tblGrid>
              <a:tr h="314063">
                <a:tc gridSpan="5">
                  <a:txBody>
                    <a:bodyPr/>
                    <a:lstStyle/>
                    <a:p>
                      <a:pPr algn="ctr">
                        <a:lnSpc>
                          <a:spcPct val="115000"/>
                        </a:lnSpc>
                        <a:spcAft>
                          <a:spcPts val="0"/>
                        </a:spcAft>
                      </a:pPr>
                      <a:r>
                        <a:rPr lang="en-US" sz="1600" dirty="0">
                          <a:solidFill>
                            <a:srgbClr val="FFFF00"/>
                          </a:solidFill>
                          <a:effectLst/>
                          <a:latin typeface="+mn-lt"/>
                        </a:rPr>
                        <a:t>WQI Prediction </a:t>
                      </a:r>
                      <a:endParaRPr lang="en-MY" sz="1600" dirty="0">
                        <a:solidFill>
                          <a:srgbClr val="FFFF00"/>
                        </a:solidFill>
                        <a:effectLst/>
                        <a:latin typeface="+mn-lt"/>
                        <a:ea typeface="Arial" panose="020B0604020202020204" pitchFamily="34" charset="0"/>
                      </a:endParaRPr>
                    </a:p>
                  </a:txBody>
                  <a:tcPr marL="28575" marR="28575" marT="19050" marB="19050"/>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extLst>
                  <a:ext uri="{0D108BD9-81ED-4DB2-BD59-A6C34878D82A}">
                    <a16:rowId xmlns:a16="http://schemas.microsoft.com/office/drawing/2014/main" val="3940341270"/>
                  </a:ext>
                </a:extLst>
              </a:tr>
              <a:tr h="314063">
                <a:tc>
                  <a:txBody>
                    <a:bodyPr/>
                    <a:lstStyle/>
                    <a:p>
                      <a:pPr algn="ctr">
                        <a:lnSpc>
                          <a:spcPct val="115000"/>
                        </a:lnSpc>
                        <a:spcAft>
                          <a:spcPts val="0"/>
                        </a:spcAft>
                      </a:pPr>
                      <a:r>
                        <a:rPr lang="en-US" sz="1600">
                          <a:effectLst/>
                          <a:latin typeface="+mn-lt"/>
                        </a:rPr>
                        <a:t>Reference</a:t>
                      </a:r>
                      <a:endParaRPr lang="en-MY" sz="1600">
                        <a:effectLst/>
                        <a:latin typeface="+mn-lt"/>
                        <a:ea typeface="Arial" panose="020B0604020202020204" pitchFamily="34" charset="0"/>
                      </a:endParaRPr>
                    </a:p>
                  </a:txBody>
                  <a:tcPr marL="28575" marR="28575" marT="19050" marB="19050"/>
                </a:tc>
                <a:tc>
                  <a:txBody>
                    <a:bodyPr/>
                    <a:lstStyle/>
                    <a:p>
                      <a:pPr algn="ctr">
                        <a:lnSpc>
                          <a:spcPct val="115000"/>
                        </a:lnSpc>
                        <a:spcAft>
                          <a:spcPts val="0"/>
                        </a:spcAft>
                      </a:pPr>
                      <a:r>
                        <a:rPr lang="en-US" sz="1600">
                          <a:effectLst/>
                          <a:latin typeface="+mn-lt"/>
                        </a:rPr>
                        <a:t>Aim</a:t>
                      </a:r>
                      <a:endParaRPr lang="en-MY" sz="1600">
                        <a:effectLst/>
                        <a:latin typeface="+mn-lt"/>
                        <a:ea typeface="Arial" panose="020B0604020202020204" pitchFamily="34" charset="0"/>
                      </a:endParaRPr>
                    </a:p>
                  </a:txBody>
                  <a:tcPr marL="28575" marR="28575" marT="19050" marB="19050"/>
                </a:tc>
                <a:tc>
                  <a:txBody>
                    <a:bodyPr/>
                    <a:lstStyle/>
                    <a:p>
                      <a:pPr algn="ctr">
                        <a:lnSpc>
                          <a:spcPct val="115000"/>
                        </a:lnSpc>
                        <a:spcAft>
                          <a:spcPts val="0"/>
                        </a:spcAft>
                      </a:pPr>
                      <a:r>
                        <a:rPr lang="en-US" sz="1600">
                          <a:effectLst/>
                          <a:latin typeface="+mn-lt"/>
                        </a:rPr>
                        <a:t>Algorithm</a:t>
                      </a:r>
                      <a:endParaRPr lang="en-MY" sz="1600">
                        <a:effectLst/>
                        <a:latin typeface="+mn-lt"/>
                        <a:ea typeface="Arial" panose="020B0604020202020204" pitchFamily="34" charset="0"/>
                      </a:endParaRPr>
                    </a:p>
                  </a:txBody>
                  <a:tcPr marL="28575" marR="28575" marT="19050" marB="19050"/>
                </a:tc>
                <a:tc>
                  <a:txBody>
                    <a:bodyPr/>
                    <a:lstStyle/>
                    <a:p>
                      <a:pPr algn="ctr">
                        <a:lnSpc>
                          <a:spcPct val="115000"/>
                        </a:lnSpc>
                        <a:spcAft>
                          <a:spcPts val="0"/>
                        </a:spcAft>
                      </a:pPr>
                      <a:r>
                        <a:rPr lang="en-US" sz="1600">
                          <a:effectLst/>
                          <a:latin typeface="+mn-lt"/>
                        </a:rPr>
                        <a:t>Findings</a:t>
                      </a:r>
                      <a:endParaRPr lang="en-MY" sz="1600">
                        <a:effectLst/>
                        <a:latin typeface="+mn-lt"/>
                        <a:ea typeface="Arial" panose="020B0604020202020204" pitchFamily="34" charset="0"/>
                      </a:endParaRPr>
                    </a:p>
                  </a:txBody>
                  <a:tcPr marL="28575" marR="28575" marT="19050" marB="19050"/>
                </a:tc>
                <a:tc>
                  <a:txBody>
                    <a:bodyPr/>
                    <a:lstStyle/>
                    <a:p>
                      <a:pPr algn="ctr">
                        <a:lnSpc>
                          <a:spcPct val="115000"/>
                        </a:lnSpc>
                        <a:spcAft>
                          <a:spcPts val="0"/>
                        </a:spcAft>
                      </a:pPr>
                      <a:r>
                        <a:rPr lang="en-US" sz="1600">
                          <a:effectLst/>
                          <a:latin typeface="+mn-lt"/>
                        </a:rPr>
                        <a:t>Gap</a:t>
                      </a:r>
                      <a:endParaRPr lang="en-MY" sz="1600">
                        <a:effectLst/>
                        <a:latin typeface="+mn-lt"/>
                        <a:ea typeface="Arial" panose="020B0604020202020204" pitchFamily="34" charset="0"/>
                      </a:endParaRPr>
                    </a:p>
                  </a:txBody>
                  <a:tcPr marL="28575" marR="28575" marT="19050" marB="19050"/>
                </a:tc>
                <a:extLst>
                  <a:ext uri="{0D108BD9-81ED-4DB2-BD59-A6C34878D82A}">
                    <a16:rowId xmlns:a16="http://schemas.microsoft.com/office/drawing/2014/main" val="1055556276"/>
                  </a:ext>
                </a:extLst>
              </a:tr>
              <a:tr h="605673">
                <a:tc>
                  <a:txBody>
                    <a:bodyPr/>
                    <a:lstStyle/>
                    <a:p>
                      <a:pPr algn="ctr">
                        <a:lnSpc>
                          <a:spcPct val="115000"/>
                        </a:lnSpc>
                        <a:spcAft>
                          <a:spcPts val="0"/>
                        </a:spcAft>
                      </a:pPr>
                      <a:r>
                        <a:rPr lang="en-US" sz="1600" dirty="0" err="1">
                          <a:effectLst/>
                          <a:latin typeface="+mn-lt"/>
                        </a:rPr>
                        <a:t>Camejo</a:t>
                      </a:r>
                      <a:r>
                        <a:rPr lang="en-US" sz="1600" dirty="0">
                          <a:effectLst/>
                          <a:latin typeface="+mn-lt"/>
                        </a:rPr>
                        <a:t> et al. (2013)</a:t>
                      </a:r>
                      <a:endParaRPr lang="en-MY" sz="1600" dirty="0">
                        <a:effectLst/>
                        <a:latin typeface="+mn-lt"/>
                        <a:ea typeface="Arial" panose="020B0604020202020204" pitchFamily="34" charset="0"/>
                      </a:endParaRPr>
                    </a:p>
                  </a:txBody>
                  <a:tcPr marL="28575" marR="28575" marT="19050" marB="19050"/>
                </a:tc>
                <a:tc rowSpan="5">
                  <a:txBody>
                    <a:bodyPr/>
                    <a:lstStyle/>
                    <a:p>
                      <a:pPr>
                        <a:lnSpc>
                          <a:spcPct val="115000"/>
                        </a:lnSpc>
                        <a:spcAft>
                          <a:spcPts val="0"/>
                        </a:spcAft>
                      </a:pPr>
                      <a:r>
                        <a:rPr lang="en-US" sz="1600">
                          <a:effectLst/>
                          <a:latin typeface="+mn-lt"/>
                        </a:rPr>
                        <a:t>Water Quality is assessed to estimate the WQI and also water is also classified according to the water quality standards</a:t>
                      </a:r>
                      <a:endParaRPr lang="en-MY" sz="1600">
                        <a:effectLst/>
                        <a:latin typeface="+mn-lt"/>
                        <a:ea typeface="Arial" panose="020B0604020202020204" pitchFamily="34" charset="0"/>
                      </a:endParaRPr>
                    </a:p>
                  </a:txBody>
                  <a:tcPr marL="28575" marR="28575" marT="19050" marB="19050"/>
                </a:tc>
                <a:tc>
                  <a:txBody>
                    <a:bodyPr/>
                    <a:lstStyle/>
                    <a:p>
                      <a:pPr>
                        <a:lnSpc>
                          <a:spcPct val="115000"/>
                        </a:lnSpc>
                        <a:spcAft>
                          <a:spcPts val="0"/>
                        </a:spcAft>
                      </a:pPr>
                      <a:r>
                        <a:rPr lang="en-US" sz="1600">
                          <a:effectLst/>
                          <a:latin typeface="+mn-lt"/>
                        </a:rPr>
                        <a:t>k-Nearest Neighbour,</a:t>
                      </a:r>
                      <a:endParaRPr lang="en-MY" sz="1600">
                        <a:effectLst/>
                        <a:latin typeface="+mn-lt"/>
                        <a:ea typeface="Arial" panose="020B0604020202020204" pitchFamily="34" charset="0"/>
                      </a:endParaRPr>
                    </a:p>
                  </a:txBody>
                  <a:tcPr marL="28575" marR="28575" marT="19050" marB="19050"/>
                </a:tc>
                <a:tc>
                  <a:txBody>
                    <a:bodyPr/>
                    <a:lstStyle/>
                    <a:p>
                      <a:pPr>
                        <a:lnSpc>
                          <a:spcPct val="115000"/>
                        </a:lnSpc>
                        <a:spcAft>
                          <a:spcPts val="0"/>
                        </a:spcAft>
                      </a:pPr>
                      <a:r>
                        <a:rPr lang="en-US" sz="1600" dirty="0">
                          <a:effectLst/>
                          <a:latin typeface="+mn-lt"/>
                        </a:rPr>
                        <a:t>Deep learning outperforms other models like </a:t>
                      </a:r>
                      <a:r>
                        <a:rPr lang="en-US" sz="1600" dirty="0" err="1">
                          <a:effectLst/>
                          <a:latin typeface="+mn-lt"/>
                        </a:rPr>
                        <a:t>kNN</a:t>
                      </a:r>
                      <a:r>
                        <a:rPr lang="en-US" sz="1600" dirty="0">
                          <a:effectLst/>
                          <a:latin typeface="+mn-lt"/>
                        </a:rPr>
                        <a:t> &amp; SVM</a:t>
                      </a:r>
                      <a:endParaRPr lang="en-MY" sz="1600" dirty="0">
                        <a:effectLst/>
                        <a:latin typeface="+mn-lt"/>
                        <a:ea typeface="Arial" panose="020B0604020202020204" pitchFamily="34" charset="0"/>
                      </a:endParaRPr>
                    </a:p>
                  </a:txBody>
                  <a:tcPr marL="28575" marR="28575" marT="19050" marB="19050"/>
                </a:tc>
                <a:tc>
                  <a:txBody>
                    <a:bodyPr/>
                    <a:lstStyle/>
                    <a:p>
                      <a:pPr>
                        <a:lnSpc>
                          <a:spcPct val="115000"/>
                        </a:lnSpc>
                        <a:spcAft>
                          <a:spcPts val="0"/>
                        </a:spcAft>
                      </a:pPr>
                      <a:r>
                        <a:rPr lang="en-US" sz="1600" dirty="0">
                          <a:effectLst/>
                          <a:latin typeface="+mn-lt"/>
                        </a:rPr>
                        <a:t>SVR relies on a lot of input parameters</a:t>
                      </a:r>
                      <a:endParaRPr lang="en-MY" sz="1600" dirty="0">
                        <a:effectLst/>
                        <a:latin typeface="+mn-lt"/>
                        <a:ea typeface="Arial" panose="020B0604020202020204" pitchFamily="34" charset="0"/>
                      </a:endParaRPr>
                    </a:p>
                  </a:txBody>
                  <a:tcPr marL="28575" marR="28575" marT="19050" marB="19050"/>
                </a:tc>
                <a:extLst>
                  <a:ext uri="{0D108BD9-81ED-4DB2-BD59-A6C34878D82A}">
                    <a16:rowId xmlns:a16="http://schemas.microsoft.com/office/drawing/2014/main" val="895811151"/>
                  </a:ext>
                </a:extLst>
              </a:tr>
              <a:tr h="314063">
                <a:tc>
                  <a:txBody>
                    <a:bodyPr/>
                    <a:lstStyle/>
                    <a:p>
                      <a:pPr algn="ctr">
                        <a:lnSpc>
                          <a:spcPct val="115000"/>
                        </a:lnSpc>
                        <a:spcAft>
                          <a:spcPts val="0"/>
                        </a:spcAft>
                      </a:pPr>
                      <a:r>
                        <a:rPr lang="en-US" sz="1600" dirty="0">
                          <a:effectLst/>
                          <a:latin typeface="+mn-lt"/>
                        </a:rPr>
                        <a:t>Yan et al. (2017) </a:t>
                      </a:r>
                      <a:endParaRPr lang="en-MY" sz="1600" dirty="0">
                        <a:effectLst/>
                        <a:latin typeface="+mn-lt"/>
                        <a:ea typeface="Arial" panose="020B0604020202020204" pitchFamily="34" charset="0"/>
                      </a:endParaRPr>
                    </a:p>
                  </a:txBody>
                  <a:tcPr marL="28575" marR="28575" marT="19050" marB="19050"/>
                </a:tc>
                <a:tc vMerge="1">
                  <a:txBody>
                    <a:bodyPr/>
                    <a:lstStyle/>
                    <a:p>
                      <a:endParaRPr lang="en-MY"/>
                    </a:p>
                  </a:txBody>
                  <a:tcPr/>
                </a:tc>
                <a:tc>
                  <a:txBody>
                    <a:bodyPr/>
                    <a:lstStyle/>
                    <a:p>
                      <a:pPr>
                        <a:lnSpc>
                          <a:spcPct val="115000"/>
                        </a:lnSpc>
                        <a:spcAft>
                          <a:spcPts val="0"/>
                        </a:spcAft>
                      </a:pPr>
                      <a:r>
                        <a:rPr lang="en-US" sz="1600" dirty="0">
                          <a:effectLst/>
                          <a:latin typeface="+mn-lt"/>
                        </a:rPr>
                        <a:t>Extreme Learning Machine</a:t>
                      </a:r>
                      <a:endParaRPr lang="en-MY" sz="1600" dirty="0">
                        <a:effectLst/>
                        <a:latin typeface="+mn-lt"/>
                        <a:ea typeface="Arial" panose="020B0604020202020204" pitchFamily="34" charset="0"/>
                      </a:endParaRPr>
                    </a:p>
                  </a:txBody>
                  <a:tcPr marL="28575" marR="28575" marT="19050" marB="19050"/>
                </a:tc>
                <a:tc>
                  <a:txBody>
                    <a:bodyPr/>
                    <a:lstStyle/>
                    <a:p>
                      <a:pPr>
                        <a:lnSpc>
                          <a:spcPct val="115000"/>
                        </a:lnSpc>
                      </a:pPr>
                      <a:endParaRPr lang="en-MY" sz="1600">
                        <a:effectLst/>
                        <a:latin typeface="+mn-lt"/>
                      </a:endParaRPr>
                    </a:p>
                  </a:txBody>
                  <a:tcPr marL="28575" marR="28575" marT="19050" marB="19050"/>
                </a:tc>
                <a:tc>
                  <a:txBody>
                    <a:bodyPr/>
                    <a:lstStyle/>
                    <a:p>
                      <a:pPr>
                        <a:lnSpc>
                          <a:spcPct val="115000"/>
                        </a:lnSpc>
                        <a:spcAft>
                          <a:spcPts val="0"/>
                        </a:spcAft>
                      </a:pPr>
                      <a:r>
                        <a:rPr lang="en-US" sz="1600" dirty="0">
                          <a:effectLst/>
                          <a:latin typeface="+mn-lt"/>
                        </a:rPr>
                        <a:t>Trained on a limited dataset</a:t>
                      </a:r>
                      <a:endParaRPr lang="en-MY" sz="1600" dirty="0">
                        <a:effectLst/>
                        <a:latin typeface="+mn-lt"/>
                        <a:ea typeface="Arial" panose="020B0604020202020204" pitchFamily="34" charset="0"/>
                      </a:endParaRPr>
                    </a:p>
                  </a:txBody>
                  <a:tcPr marL="28575" marR="28575" marT="19050" marB="19050"/>
                </a:tc>
                <a:extLst>
                  <a:ext uri="{0D108BD9-81ED-4DB2-BD59-A6C34878D82A}">
                    <a16:rowId xmlns:a16="http://schemas.microsoft.com/office/drawing/2014/main" val="831494570"/>
                  </a:ext>
                </a:extLst>
              </a:tr>
              <a:tr h="605673">
                <a:tc>
                  <a:txBody>
                    <a:bodyPr/>
                    <a:lstStyle/>
                    <a:p>
                      <a:pPr algn="ctr">
                        <a:lnSpc>
                          <a:spcPct val="115000"/>
                        </a:lnSpc>
                        <a:spcAft>
                          <a:spcPts val="0"/>
                        </a:spcAft>
                      </a:pPr>
                      <a:r>
                        <a:rPr lang="en-US" sz="1600" dirty="0" err="1">
                          <a:effectLst/>
                          <a:latin typeface="+mn-lt"/>
                        </a:rPr>
                        <a:t>Shafi</a:t>
                      </a:r>
                      <a:r>
                        <a:rPr lang="en-US" sz="1600" dirty="0">
                          <a:effectLst/>
                          <a:latin typeface="+mn-lt"/>
                        </a:rPr>
                        <a:t> et al. (2018)</a:t>
                      </a:r>
                      <a:endParaRPr lang="en-MY" sz="1600" dirty="0">
                        <a:effectLst/>
                        <a:latin typeface="+mn-lt"/>
                        <a:ea typeface="Arial" panose="020B0604020202020204" pitchFamily="34" charset="0"/>
                      </a:endParaRPr>
                    </a:p>
                  </a:txBody>
                  <a:tcPr marL="28575" marR="28575" marT="19050" marB="19050"/>
                </a:tc>
                <a:tc vMerge="1">
                  <a:txBody>
                    <a:bodyPr/>
                    <a:lstStyle/>
                    <a:p>
                      <a:endParaRPr lang="en-MY"/>
                    </a:p>
                  </a:txBody>
                  <a:tcPr/>
                </a:tc>
                <a:tc>
                  <a:txBody>
                    <a:bodyPr/>
                    <a:lstStyle/>
                    <a:p>
                      <a:pPr>
                        <a:lnSpc>
                          <a:spcPct val="115000"/>
                        </a:lnSpc>
                        <a:spcAft>
                          <a:spcPts val="0"/>
                        </a:spcAft>
                      </a:pPr>
                      <a:r>
                        <a:rPr lang="en-US" sz="1600">
                          <a:effectLst/>
                          <a:latin typeface="+mn-lt"/>
                        </a:rPr>
                        <a:t>Deep Neural Network</a:t>
                      </a:r>
                      <a:endParaRPr lang="en-MY" sz="1600">
                        <a:effectLst/>
                        <a:latin typeface="+mn-lt"/>
                        <a:ea typeface="Arial" panose="020B0604020202020204" pitchFamily="34" charset="0"/>
                      </a:endParaRPr>
                    </a:p>
                  </a:txBody>
                  <a:tcPr marL="28575" marR="28575" marT="19050" marB="19050"/>
                </a:tc>
                <a:tc>
                  <a:txBody>
                    <a:bodyPr/>
                    <a:lstStyle/>
                    <a:p>
                      <a:pPr>
                        <a:lnSpc>
                          <a:spcPct val="115000"/>
                        </a:lnSpc>
                      </a:pPr>
                      <a:endParaRPr lang="en-MY" sz="1600">
                        <a:effectLst/>
                        <a:latin typeface="+mn-lt"/>
                      </a:endParaRPr>
                    </a:p>
                  </a:txBody>
                  <a:tcPr marL="28575" marR="28575" marT="19050" marB="19050"/>
                </a:tc>
                <a:tc>
                  <a:txBody>
                    <a:bodyPr/>
                    <a:lstStyle/>
                    <a:p>
                      <a:pPr>
                        <a:lnSpc>
                          <a:spcPct val="115000"/>
                        </a:lnSpc>
                        <a:spcAft>
                          <a:spcPts val="0"/>
                        </a:spcAft>
                      </a:pPr>
                      <a:r>
                        <a:rPr lang="en-US" sz="1600" dirty="0">
                          <a:effectLst/>
                          <a:latin typeface="+mn-lt"/>
                        </a:rPr>
                        <a:t>Some parameters cannot be measured in real time</a:t>
                      </a:r>
                      <a:endParaRPr lang="en-MY" sz="1600" dirty="0">
                        <a:effectLst/>
                        <a:latin typeface="+mn-lt"/>
                        <a:ea typeface="Arial" panose="020B0604020202020204" pitchFamily="34" charset="0"/>
                      </a:endParaRPr>
                    </a:p>
                  </a:txBody>
                  <a:tcPr marL="28575" marR="28575" marT="19050" marB="19050"/>
                </a:tc>
                <a:extLst>
                  <a:ext uri="{0D108BD9-81ED-4DB2-BD59-A6C34878D82A}">
                    <a16:rowId xmlns:a16="http://schemas.microsoft.com/office/drawing/2014/main" val="2531744251"/>
                  </a:ext>
                </a:extLst>
              </a:tr>
              <a:tr h="605673">
                <a:tc>
                  <a:txBody>
                    <a:bodyPr/>
                    <a:lstStyle/>
                    <a:p>
                      <a:pPr algn="ctr">
                        <a:lnSpc>
                          <a:spcPct val="115000"/>
                        </a:lnSpc>
                        <a:spcAft>
                          <a:spcPts val="0"/>
                        </a:spcAft>
                      </a:pPr>
                      <a:r>
                        <a:rPr lang="en-US" sz="1600" dirty="0">
                          <a:effectLst/>
                          <a:latin typeface="+mn-lt"/>
                        </a:rPr>
                        <a:t>Ahmed et al. (2019)</a:t>
                      </a:r>
                      <a:endParaRPr lang="en-MY" sz="1600" dirty="0">
                        <a:effectLst/>
                        <a:latin typeface="+mn-lt"/>
                        <a:ea typeface="Arial" panose="020B0604020202020204" pitchFamily="34" charset="0"/>
                      </a:endParaRPr>
                    </a:p>
                  </a:txBody>
                  <a:tcPr marL="28575" marR="28575" marT="19050" marB="19050"/>
                </a:tc>
                <a:tc vMerge="1">
                  <a:txBody>
                    <a:bodyPr/>
                    <a:lstStyle/>
                    <a:p>
                      <a:endParaRPr lang="en-MY"/>
                    </a:p>
                  </a:txBody>
                  <a:tcPr/>
                </a:tc>
                <a:tc>
                  <a:txBody>
                    <a:bodyPr/>
                    <a:lstStyle/>
                    <a:p>
                      <a:pPr>
                        <a:lnSpc>
                          <a:spcPct val="115000"/>
                        </a:lnSpc>
                        <a:spcAft>
                          <a:spcPts val="0"/>
                        </a:spcAft>
                      </a:pPr>
                      <a:r>
                        <a:rPr lang="en-US" sz="1600">
                          <a:effectLst/>
                          <a:latin typeface="+mn-lt"/>
                        </a:rPr>
                        <a:t>Gradient Boosting &amp; Polynomial Regression</a:t>
                      </a:r>
                      <a:endParaRPr lang="en-MY" sz="1600">
                        <a:effectLst/>
                        <a:latin typeface="+mn-lt"/>
                        <a:ea typeface="Arial" panose="020B0604020202020204" pitchFamily="34" charset="0"/>
                      </a:endParaRPr>
                    </a:p>
                  </a:txBody>
                  <a:tcPr marL="28575" marR="28575" marT="19050" marB="19050"/>
                </a:tc>
                <a:tc>
                  <a:txBody>
                    <a:bodyPr/>
                    <a:lstStyle/>
                    <a:p>
                      <a:pPr>
                        <a:lnSpc>
                          <a:spcPct val="115000"/>
                        </a:lnSpc>
                      </a:pPr>
                      <a:endParaRPr lang="en-MY" sz="1600">
                        <a:effectLst/>
                        <a:latin typeface="+mn-lt"/>
                      </a:endParaRPr>
                    </a:p>
                  </a:txBody>
                  <a:tcPr marL="28575" marR="28575" marT="19050" marB="19050"/>
                </a:tc>
                <a:tc>
                  <a:txBody>
                    <a:bodyPr/>
                    <a:lstStyle/>
                    <a:p>
                      <a:pPr>
                        <a:lnSpc>
                          <a:spcPct val="115000"/>
                        </a:lnSpc>
                      </a:pPr>
                      <a:endParaRPr lang="en-MY" sz="1600">
                        <a:effectLst/>
                        <a:latin typeface="+mn-lt"/>
                      </a:endParaRPr>
                    </a:p>
                  </a:txBody>
                  <a:tcPr marL="28575" marR="28575" marT="19050" marB="19050"/>
                </a:tc>
                <a:extLst>
                  <a:ext uri="{0D108BD9-81ED-4DB2-BD59-A6C34878D82A}">
                    <a16:rowId xmlns:a16="http://schemas.microsoft.com/office/drawing/2014/main" val="2974149224"/>
                  </a:ext>
                </a:extLst>
              </a:tr>
              <a:tr h="605673">
                <a:tc>
                  <a:txBody>
                    <a:bodyPr/>
                    <a:lstStyle/>
                    <a:p>
                      <a:pPr algn="ctr">
                        <a:lnSpc>
                          <a:spcPct val="115000"/>
                        </a:lnSpc>
                        <a:spcAft>
                          <a:spcPts val="0"/>
                        </a:spcAft>
                      </a:pPr>
                      <a:r>
                        <a:rPr lang="en-US" sz="1600" dirty="0">
                          <a:effectLst/>
                          <a:latin typeface="+mn-lt"/>
                        </a:rPr>
                        <a:t>Li et al. (2019) </a:t>
                      </a:r>
                      <a:endParaRPr lang="en-MY" sz="1600" dirty="0">
                        <a:effectLst/>
                        <a:latin typeface="+mn-lt"/>
                        <a:ea typeface="Arial" panose="020B0604020202020204" pitchFamily="34" charset="0"/>
                      </a:endParaRPr>
                    </a:p>
                  </a:txBody>
                  <a:tcPr marL="28575" marR="28575" marT="19050" marB="19050"/>
                </a:tc>
                <a:tc vMerge="1">
                  <a:txBody>
                    <a:bodyPr/>
                    <a:lstStyle/>
                    <a:p>
                      <a:endParaRPr lang="en-MY"/>
                    </a:p>
                  </a:txBody>
                  <a:tcPr/>
                </a:tc>
                <a:tc>
                  <a:txBody>
                    <a:bodyPr/>
                    <a:lstStyle/>
                    <a:p>
                      <a:pPr>
                        <a:lnSpc>
                          <a:spcPct val="115000"/>
                        </a:lnSpc>
                        <a:spcAft>
                          <a:spcPts val="0"/>
                        </a:spcAft>
                      </a:pPr>
                      <a:r>
                        <a:rPr lang="en-US" sz="1600" dirty="0">
                          <a:effectLst/>
                          <a:latin typeface="+mn-lt"/>
                        </a:rPr>
                        <a:t>Hybrid Support Vector Regression</a:t>
                      </a:r>
                      <a:endParaRPr lang="en-MY" sz="1600" dirty="0">
                        <a:effectLst/>
                        <a:latin typeface="+mn-lt"/>
                        <a:ea typeface="Arial" panose="020B0604020202020204" pitchFamily="34" charset="0"/>
                      </a:endParaRPr>
                    </a:p>
                  </a:txBody>
                  <a:tcPr marL="28575" marR="28575" marT="19050" marB="19050"/>
                </a:tc>
                <a:tc>
                  <a:txBody>
                    <a:bodyPr/>
                    <a:lstStyle/>
                    <a:p>
                      <a:pPr>
                        <a:lnSpc>
                          <a:spcPct val="115000"/>
                        </a:lnSpc>
                        <a:spcAft>
                          <a:spcPts val="0"/>
                        </a:spcAft>
                      </a:pPr>
                      <a:r>
                        <a:rPr lang="en-US" sz="1600" dirty="0">
                          <a:effectLst/>
                          <a:latin typeface="+mn-lt"/>
                        </a:rPr>
                        <a:t>  </a:t>
                      </a:r>
                      <a:endParaRPr lang="en-MY" sz="1600" dirty="0">
                        <a:effectLst/>
                        <a:latin typeface="+mn-lt"/>
                      </a:endParaRPr>
                    </a:p>
                    <a:p>
                      <a:pPr>
                        <a:lnSpc>
                          <a:spcPct val="115000"/>
                        </a:lnSpc>
                        <a:spcAft>
                          <a:spcPts val="0"/>
                        </a:spcAft>
                      </a:pPr>
                      <a:r>
                        <a:rPr lang="en-US" sz="1600" dirty="0">
                          <a:effectLst/>
                          <a:latin typeface="+mn-lt"/>
                        </a:rPr>
                        <a:t> </a:t>
                      </a:r>
                      <a:endParaRPr lang="en-MY" sz="1600" dirty="0">
                        <a:effectLst/>
                        <a:latin typeface="+mn-lt"/>
                        <a:ea typeface="Arial" panose="020B0604020202020204" pitchFamily="34" charset="0"/>
                      </a:endParaRPr>
                    </a:p>
                  </a:txBody>
                  <a:tcPr marL="28575" marR="28575" marT="19050" marB="19050"/>
                </a:tc>
                <a:tc>
                  <a:txBody>
                    <a:bodyPr/>
                    <a:lstStyle/>
                    <a:p>
                      <a:pPr>
                        <a:lnSpc>
                          <a:spcPct val="115000"/>
                        </a:lnSpc>
                      </a:pPr>
                      <a:endParaRPr lang="en-MY" sz="1600" dirty="0">
                        <a:effectLst/>
                        <a:latin typeface="+mn-lt"/>
                      </a:endParaRPr>
                    </a:p>
                  </a:txBody>
                  <a:tcPr marL="28575" marR="28575" marT="19050" marB="19050"/>
                </a:tc>
                <a:extLst>
                  <a:ext uri="{0D108BD9-81ED-4DB2-BD59-A6C34878D82A}">
                    <a16:rowId xmlns:a16="http://schemas.microsoft.com/office/drawing/2014/main" val="2591672252"/>
                  </a:ext>
                </a:extLst>
              </a:tr>
            </a:tbl>
          </a:graphicData>
        </a:graphic>
      </p:graphicFrame>
    </p:spTree>
    <p:extLst>
      <p:ext uri="{BB962C8B-B14F-4D97-AF65-F5344CB8AC3E}">
        <p14:creationId xmlns:p14="http://schemas.microsoft.com/office/powerpoint/2010/main" val="1005079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185CA-A1A8-47D7-87E9-3BCE18E79C71}"/>
              </a:ext>
            </a:extLst>
          </p:cNvPr>
          <p:cNvSpPr>
            <a:spLocks noGrp="1"/>
          </p:cNvSpPr>
          <p:nvPr>
            <p:ph type="title"/>
          </p:nvPr>
        </p:nvSpPr>
        <p:spPr/>
        <p:txBody>
          <a:bodyPr/>
          <a:lstStyle/>
          <a:p>
            <a:r>
              <a:rPr lang="en-US" dirty="0"/>
              <a:t>Literature Review</a:t>
            </a:r>
            <a:endParaRPr lang="en-MY" dirty="0"/>
          </a:p>
        </p:txBody>
      </p:sp>
      <p:graphicFrame>
        <p:nvGraphicFramePr>
          <p:cNvPr id="6" name="Table 5">
            <a:extLst>
              <a:ext uri="{FF2B5EF4-FFF2-40B4-BE49-F238E27FC236}">
                <a16:creationId xmlns:a16="http://schemas.microsoft.com/office/drawing/2014/main" id="{F2B54778-AE06-4BF1-AA5F-3399F9CEE9DD}"/>
              </a:ext>
            </a:extLst>
          </p:cNvPr>
          <p:cNvGraphicFramePr>
            <a:graphicFrameLocks noGrp="1"/>
          </p:cNvGraphicFramePr>
          <p:nvPr>
            <p:extLst>
              <p:ext uri="{D42A27DB-BD31-4B8C-83A1-F6EECF244321}">
                <p14:modId xmlns:p14="http://schemas.microsoft.com/office/powerpoint/2010/main" val="1941755041"/>
              </p:ext>
            </p:extLst>
          </p:nvPr>
        </p:nvGraphicFramePr>
        <p:xfrm>
          <a:off x="570907" y="1575582"/>
          <a:ext cx="11400695" cy="4170469"/>
        </p:xfrm>
        <a:graphic>
          <a:graphicData uri="http://schemas.openxmlformats.org/drawingml/2006/table">
            <a:tbl>
              <a:tblPr firstRow="1" firstCol="1" bandRow="1">
                <a:tableStyleId>{5C22544A-7EE6-4342-B048-85BDC9FD1C3A}</a:tableStyleId>
              </a:tblPr>
              <a:tblGrid>
                <a:gridCol w="1708059">
                  <a:extLst>
                    <a:ext uri="{9D8B030D-6E8A-4147-A177-3AD203B41FA5}">
                      <a16:colId xmlns:a16="http://schemas.microsoft.com/office/drawing/2014/main" val="2031763141"/>
                    </a:ext>
                  </a:extLst>
                </a:gridCol>
                <a:gridCol w="1856935">
                  <a:extLst>
                    <a:ext uri="{9D8B030D-6E8A-4147-A177-3AD203B41FA5}">
                      <a16:colId xmlns:a16="http://schemas.microsoft.com/office/drawing/2014/main" val="2367157686"/>
                    </a:ext>
                  </a:extLst>
                </a:gridCol>
                <a:gridCol w="2321170">
                  <a:extLst>
                    <a:ext uri="{9D8B030D-6E8A-4147-A177-3AD203B41FA5}">
                      <a16:colId xmlns:a16="http://schemas.microsoft.com/office/drawing/2014/main" val="210519402"/>
                    </a:ext>
                  </a:extLst>
                </a:gridCol>
                <a:gridCol w="2799470">
                  <a:extLst>
                    <a:ext uri="{9D8B030D-6E8A-4147-A177-3AD203B41FA5}">
                      <a16:colId xmlns:a16="http://schemas.microsoft.com/office/drawing/2014/main" val="580923865"/>
                    </a:ext>
                  </a:extLst>
                </a:gridCol>
                <a:gridCol w="2715061">
                  <a:extLst>
                    <a:ext uri="{9D8B030D-6E8A-4147-A177-3AD203B41FA5}">
                      <a16:colId xmlns:a16="http://schemas.microsoft.com/office/drawing/2014/main" val="3005100800"/>
                    </a:ext>
                  </a:extLst>
                </a:gridCol>
              </a:tblGrid>
              <a:tr h="310578">
                <a:tc gridSpan="5">
                  <a:txBody>
                    <a:bodyPr/>
                    <a:lstStyle/>
                    <a:p>
                      <a:pPr algn="ctr">
                        <a:lnSpc>
                          <a:spcPct val="115000"/>
                        </a:lnSpc>
                        <a:spcAft>
                          <a:spcPts val="0"/>
                        </a:spcAft>
                      </a:pPr>
                      <a:r>
                        <a:rPr lang="en-US" sz="1600" dirty="0">
                          <a:solidFill>
                            <a:srgbClr val="FFFF00"/>
                          </a:solidFill>
                          <a:effectLst/>
                          <a:latin typeface="+mn-lt"/>
                        </a:rPr>
                        <a:t>Parameter Retrieval</a:t>
                      </a:r>
                      <a:endParaRPr lang="en-MY" sz="1600" dirty="0">
                        <a:solidFill>
                          <a:srgbClr val="FFFF00"/>
                        </a:solidFill>
                        <a:effectLst/>
                        <a:latin typeface="+mn-lt"/>
                        <a:ea typeface="Arial" panose="020B0604020202020204" pitchFamily="34" charset="0"/>
                      </a:endParaRPr>
                    </a:p>
                  </a:txBody>
                  <a:tcPr marL="28575" marR="28575" marT="19050" marB="19050"/>
                </a:tc>
                <a:tc hMerge="1">
                  <a:txBody>
                    <a:bodyPr/>
                    <a:lstStyle/>
                    <a:p>
                      <a:endParaRPr lang="en-MY"/>
                    </a:p>
                  </a:txBody>
                  <a:tcPr/>
                </a:tc>
                <a:tc hMerge="1">
                  <a:txBody>
                    <a:bodyPr/>
                    <a:lstStyle/>
                    <a:p>
                      <a:endParaRPr lang="en-MY"/>
                    </a:p>
                  </a:txBody>
                  <a:tcPr/>
                </a:tc>
                <a:tc hMerge="1">
                  <a:txBody>
                    <a:bodyPr/>
                    <a:lstStyle/>
                    <a:p>
                      <a:endParaRPr lang="en-MY"/>
                    </a:p>
                  </a:txBody>
                  <a:tcPr/>
                </a:tc>
                <a:tc hMerge="1">
                  <a:txBody>
                    <a:bodyPr/>
                    <a:lstStyle/>
                    <a:p>
                      <a:endParaRPr lang="en-MY"/>
                    </a:p>
                  </a:txBody>
                  <a:tcPr/>
                </a:tc>
                <a:extLst>
                  <a:ext uri="{0D108BD9-81ED-4DB2-BD59-A6C34878D82A}">
                    <a16:rowId xmlns:a16="http://schemas.microsoft.com/office/drawing/2014/main" val="1750373020"/>
                  </a:ext>
                </a:extLst>
              </a:tr>
              <a:tr h="310578">
                <a:tc>
                  <a:txBody>
                    <a:bodyPr/>
                    <a:lstStyle/>
                    <a:p>
                      <a:pPr algn="ctr">
                        <a:lnSpc>
                          <a:spcPct val="115000"/>
                        </a:lnSpc>
                        <a:spcAft>
                          <a:spcPts val="0"/>
                        </a:spcAft>
                      </a:pPr>
                      <a:r>
                        <a:rPr lang="en-US" sz="1600">
                          <a:effectLst/>
                          <a:latin typeface="+mn-lt"/>
                        </a:rPr>
                        <a:t>Reference</a:t>
                      </a:r>
                      <a:endParaRPr lang="en-MY" sz="1600">
                        <a:effectLst/>
                        <a:latin typeface="+mn-lt"/>
                        <a:ea typeface="Arial" panose="020B0604020202020204" pitchFamily="34" charset="0"/>
                      </a:endParaRPr>
                    </a:p>
                  </a:txBody>
                  <a:tcPr marL="28575" marR="28575" marT="19050" marB="19050"/>
                </a:tc>
                <a:tc>
                  <a:txBody>
                    <a:bodyPr/>
                    <a:lstStyle/>
                    <a:p>
                      <a:pPr algn="ctr">
                        <a:lnSpc>
                          <a:spcPct val="115000"/>
                        </a:lnSpc>
                        <a:spcAft>
                          <a:spcPts val="0"/>
                        </a:spcAft>
                      </a:pPr>
                      <a:r>
                        <a:rPr lang="en-US" sz="1600">
                          <a:effectLst/>
                          <a:latin typeface="+mn-lt"/>
                        </a:rPr>
                        <a:t>Aim</a:t>
                      </a:r>
                      <a:endParaRPr lang="en-MY" sz="1600">
                        <a:effectLst/>
                        <a:latin typeface="+mn-lt"/>
                        <a:ea typeface="Arial" panose="020B0604020202020204" pitchFamily="34" charset="0"/>
                      </a:endParaRPr>
                    </a:p>
                  </a:txBody>
                  <a:tcPr marL="28575" marR="28575" marT="19050" marB="19050"/>
                </a:tc>
                <a:tc>
                  <a:txBody>
                    <a:bodyPr/>
                    <a:lstStyle/>
                    <a:p>
                      <a:pPr algn="ctr">
                        <a:lnSpc>
                          <a:spcPct val="115000"/>
                        </a:lnSpc>
                        <a:spcAft>
                          <a:spcPts val="0"/>
                        </a:spcAft>
                      </a:pPr>
                      <a:r>
                        <a:rPr lang="en-US" sz="1600">
                          <a:effectLst/>
                          <a:latin typeface="+mn-lt"/>
                        </a:rPr>
                        <a:t>Algorithm</a:t>
                      </a:r>
                      <a:endParaRPr lang="en-MY" sz="1600">
                        <a:effectLst/>
                        <a:latin typeface="+mn-lt"/>
                        <a:ea typeface="Arial" panose="020B0604020202020204" pitchFamily="34" charset="0"/>
                      </a:endParaRPr>
                    </a:p>
                  </a:txBody>
                  <a:tcPr marL="28575" marR="28575" marT="19050" marB="19050"/>
                </a:tc>
                <a:tc>
                  <a:txBody>
                    <a:bodyPr/>
                    <a:lstStyle/>
                    <a:p>
                      <a:pPr algn="ctr">
                        <a:lnSpc>
                          <a:spcPct val="115000"/>
                        </a:lnSpc>
                        <a:spcAft>
                          <a:spcPts val="0"/>
                        </a:spcAft>
                      </a:pPr>
                      <a:r>
                        <a:rPr lang="en-US" sz="1600">
                          <a:effectLst/>
                          <a:latin typeface="+mn-lt"/>
                        </a:rPr>
                        <a:t>Findings</a:t>
                      </a:r>
                      <a:endParaRPr lang="en-MY" sz="1600">
                        <a:effectLst/>
                        <a:latin typeface="+mn-lt"/>
                        <a:ea typeface="Arial" panose="020B0604020202020204" pitchFamily="34" charset="0"/>
                      </a:endParaRPr>
                    </a:p>
                  </a:txBody>
                  <a:tcPr marL="28575" marR="28575" marT="19050" marB="19050"/>
                </a:tc>
                <a:tc>
                  <a:txBody>
                    <a:bodyPr/>
                    <a:lstStyle/>
                    <a:p>
                      <a:pPr algn="ctr">
                        <a:lnSpc>
                          <a:spcPct val="115000"/>
                        </a:lnSpc>
                        <a:spcAft>
                          <a:spcPts val="0"/>
                        </a:spcAft>
                      </a:pPr>
                      <a:r>
                        <a:rPr lang="en-US" sz="1600">
                          <a:effectLst/>
                          <a:latin typeface="+mn-lt"/>
                        </a:rPr>
                        <a:t>Gap</a:t>
                      </a:r>
                      <a:endParaRPr lang="en-MY" sz="1600">
                        <a:effectLst/>
                        <a:latin typeface="+mn-lt"/>
                        <a:ea typeface="Arial" panose="020B0604020202020204" pitchFamily="34" charset="0"/>
                      </a:endParaRPr>
                    </a:p>
                  </a:txBody>
                  <a:tcPr marL="28575" marR="28575" marT="19050" marB="19050"/>
                </a:tc>
                <a:extLst>
                  <a:ext uri="{0D108BD9-81ED-4DB2-BD59-A6C34878D82A}">
                    <a16:rowId xmlns:a16="http://schemas.microsoft.com/office/drawing/2014/main" val="1815494602"/>
                  </a:ext>
                </a:extLst>
              </a:tr>
              <a:tr h="1175704">
                <a:tc>
                  <a:txBody>
                    <a:bodyPr/>
                    <a:lstStyle/>
                    <a:p>
                      <a:pPr algn="ctr">
                        <a:lnSpc>
                          <a:spcPct val="115000"/>
                        </a:lnSpc>
                        <a:spcAft>
                          <a:spcPts val="0"/>
                        </a:spcAft>
                      </a:pPr>
                      <a:r>
                        <a:rPr lang="en-US" sz="1600" dirty="0">
                          <a:effectLst/>
                          <a:latin typeface="+mn-lt"/>
                        </a:rPr>
                        <a:t>Keller et al. </a:t>
                      </a:r>
                    </a:p>
                    <a:p>
                      <a:pPr algn="ctr">
                        <a:lnSpc>
                          <a:spcPct val="115000"/>
                        </a:lnSpc>
                        <a:spcAft>
                          <a:spcPts val="0"/>
                        </a:spcAft>
                      </a:pPr>
                      <a:r>
                        <a:rPr lang="en-US" sz="1600" dirty="0">
                          <a:effectLst/>
                          <a:latin typeface="+mn-lt"/>
                        </a:rPr>
                        <a:t>(2018)</a:t>
                      </a:r>
                      <a:endParaRPr lang="en-MY" sz="1600" dirty="0">
                        <a:effectLst/>
                        <a:latin typeface="+mn-lt"/>
                        <a:ea typeface="Arial" panose="020B0604020202020204" pitchFamily="34" charset="0"/>
                      </a:endParaRPr>
                    </a:p>
                  </a:txBody>
                  <a:tcPr marL="28575" marR="28575" marT="19050" marB="19050"/>
                </a:tc>
                <a:tc rowSpan="4">
                  <a:txBody>
                    <a:bodyPr/>
                    <a:lstStyle/>
                    <a:p>
                      <a:pPr>
                        <a:lnSpc>
                          <a:spcPct val="115000"/>
                        </a:lnSpc>
                        <a:spcAft>
                          <a:spcPts val="0"/>
                        </a:spcAft>
                      </a:pPr>
                      <a:r>
                        <a:rPr lang="en-US" sz="1600" dirty="0">
                          <a:effectLst/>
                          <a:latin typeface="+mn-lt"/>
                        </a:rPr>
                        <a:t>Retrieved certain water quality parameters that cannot be measured in situ in order to enable instantaneous remote sensing</a:t>
                      </a:r>
                      <a:endParaRPr lang="en-MY" sz="1600" dirty="0">
                        <a:effectLst/>
                        <a:latin typeface="+mn-lt"/>
                        <a:ea typeface="Arial" panose="020B0604020202020204" pitchFamily="34" charset="0"/>
                      </a:endParaRPr>
                    </a:p>
                  </a:txBody>
                  <a:tcPr marL="28575" marR="28575" marT="19050" marB="19050"/>
                </a:tc>
                <a:tc>
                  <a:txBody>
                    <a:bodyPr/>
                    <a:lstStyle/>
                    <a:p>
                      <a:pPr>
                        <a:lnSpc>
                          <a:spcPct val="115000"/>
                        </a:lnSpc>
                        <a:spcAft>
                          <a:spcPts val="0"/>
                        </a:spcAft>
                      </a:pPr>
                      <a:r>
                        <a:rPr lang="en-US" sz="1600">
                          <a:effectLst/>
                          <a:latin typeface="+mn-lt"/>
                        </a:rPr>
                        <a:t>ANN, SVM, Extremely Randomized trees (ET),</a:t>
                      </a:r>
                      <a:endParaRPr lang="en-MY" sz="1600">
                        <a:effectLst/>
                        <a:latin typeface="+mn-lt"/>
                        <a:ea typeface="Arial" panose="020B0604020202020204" pitchFamily="34" charset="0"/>
                      </a:endParaRPr>
                    </a:p>
                  </a:txBody>
                  <a:tcPr marL="28575" marR="28575" marT="19050" marB="19050"/>
                </a:tc>
                <a:tc>
                  <a:txBody>
                    <a:bodyPr/>
                    <a:lstStyle/>
                    <a:p>
                      <a:pPr>
                        <a:lnSpc>
                          <a:spcPct val="115000"/>
                        </a:lnSpc>
                        <a:spcAft>
                          <a:spcPts val="0"/>
                        </a:spcAft>
                      </a:pPr>
                      <a:r>
                        <a:rPr lang="en-US" sz="1600" dirty="0">
                          <a:effectLst/>
                          <a:latin typeface="+mn-lt"/>
                        </a:rPr>
                        <a:t>Neural Networks are superior when it comes to parameter retrieval compared to other ML models</a:t>
                      </a:r>
                      <a:endParaRPr lang="en-MY" sz="1600" dirty="0">
                        <a:effectLst/>
                        <a:latin typeface="+mn-lt"/>
                        <a:ea typeface="Arial" panose="020B0604020202020204" pitchFamily="34" charset="0"/>
                      </a:endParaRPr>
                    </a:p>
                  </a:txBody>
                  <a:tcPr marL="28575" marR="28575" marT="19050" marB="19050"/>
                </a:tc>
                <a:tc>
                  <a:txBody>
                    <a:bodyPr/>
                    <a:lstStyle/>
                    <a:p>
                      <a:pPr>
                        <a:lnSpc>
                          <a:spcPct val="115000"/>
                        </a:lnSpc>
                        <a:spcAft>
                          <a:spcPts val="0"/>
                        </a:spcAft>
                      </a:pPr>
                      <a:r>
                        <a:rPr lang="en-US" sz="1600" dirty="0">
                          <a:effectLst/>
                          <a:latin typeface="+mn-lt"/>
                        </a:rPr>
                        <a:t>Satellite images are not available in cloudy and dusty weather</a:t>
                      </a:r>
                      <a:endParaRPr lang="en-MY" sz="1600" dirty="0">
                        <a:effectLst/>
                        <a:latin typeface="+mn-lt"/>
                        <a:ea typeface="Arial" panose="020B0604020202020204" pitchFamily="34" charset="0"/>
                      </a:endParaRPr>
                    </a:p>
                  </a:txBody>
                  <a:tcPr marL="28575" marR="28575" marT="19050" marB="19050"/>
                </a:tc>
                <a:extLst>
                  <a:ext uri="{0D108BD9-81ED-4DB2-BD59-A6C34878D82A}">
                    <a16:rowId xmlns:a16="http://schemas.microsoft.com/office/drawing/2014/main" val="1591400720"/>
                  </a:ext>
                </a:extLst>
              </a:tr>
              <a:tr h="887328">
                <a:tc>
                  <a:txBody>
                    <a:bodyPr/>
                    <a:lstStyle/>
                    <a:p>
                      <a:pPr algn="ctr">
                        <a:lnSpc>
                          <a:spcPct val="115000"/>
                        </a:lnSpc>
                        <a:spcAft>
                          <a:spcPts val="0"/>
                        </a:spcAft>
                      </a:pPr>
                      <a:r>
                        <a:rPr lang="en-US" sz="1600" dirty="0" err="1">
                          <a:effectLst/>
                          <a:latin typeface="+mn-lt"/>
                        </a:rPr>
                        <a:t>Ruescas</a:t>
                      </a:r>
                      <a:r>
                        <a:rPr lang="en-US" sz="1600" dirty="0">
                          <a:effectLst/>
                          <a:latin typeface="+mn-lt"/>
                        </a:rPr>
                        <a:t> et al. (2018)</a:t>
                      </a:r>
                      <a:endParaRPr lang="en-MY" sz="1600" dirty="0">
                        <a:effectLst/>
                        <a:latin typeface="+mn-lt"/>
                        <a:ea typeface="Arial" panose="020B0604020202020204" pitchFamily="34" charset="0"/>
                      </a:endParaRPr>
                    </a:p>
                  </a:txBody>
                  <a:tcPr marL="28575" marR="28575" marT="19050" marB="19050"/>
                </a:tc>
                <a:tc vMerge="1">
                  <a:txBody>
                    <a:bodyPr/>
                    <a:lstStyle/>
                    <a:p>
                      <a:endParaRPr lang="en-MY"/>
                    </a:p>
                  </a:txBody>
                  <a:tcPr/>
                </a:tc>
                <a:tc>
                  <a:txBody>
                    <a:bodyPr/>
                    <a:lstStyle/>
                    <a:p>
                      <a:pPr>
                        <a:lnSpc>
                          <a:spcPct val="115000"/>
                        </a:lnSpc>
                        <a:spcAft>
                          <a:spcPts val="0"/>
                        </a:spcAft>
                      </a:pPr>
                      <a:r>
                        <a:rPr lang="en-US" sz="1600">
                          <a:effectLst/>
                          <a:latin typeface="+mn-lt"/>
                        </a:rPr>
                        <a:t>Random Forest Regression, Gaussian Process Regression</a:t>
                      </a:r>
                      <a:endParaRPr lang="en-MY" sz="1600">
                        <a:effectLst/>
                        <a:latin typeface="+mn-lt"/>
                        <a:ea typeface="Arial" panose="020B0604020202020204" pitchFamily="34" charset="0"/>
                      </a:endParaRPr>
                    </a:p>
                  </a:txBody>
                  <a:tcPr marL="28575" marR="28575" marT="19050" marB="19050"/>
                </a:tc>
                <a:tc>
                  <a:txBody>
                    <a:bodyPr/>
                    <a:lstStyle/>
                    <a:p>
                      <a:pPr>
                        <a:lnSpc>
                          <a:spcPct val="115000"/>
                        </a:lnSpc>
                      </a:pPr>
                      <a:endParaRPr lang="en-MY" sz="1600" dirty="0">
                        <a:effectLst/>
                        <a:latin typeface="+mn-lt"/>
                      </a:endParaRPr>
                    </a:p>
                  </a:txBody>
                  <a:tcPr marL="28575" marR="28575" marT="19050" marB="19050"/>
                </a:tc>
                <a:tc>
                  <a:txBody>
                    <a:bodyPr/>
                    <a:lstStyle/>
                    <a:p>
                      <a:pPr>
                        <a:lnSpc>
                          <a:spcPct val="115000"/>
                        </a:lnSpc>
                        <a:spcAft>
                          <a:spcPts val="0"/>
                        </a:spcAft>
                      </a:pPr>
                      <a:r>
                        <a:rPr lang="en-US" sz="1600" dirty="0">
                          <a:effectLst/>
                          <a:latin typeface="+mn-lt"/>
                        </a:rPr>
                        <a:t>Hyperspectral or Multispectral radiometers are very expensive</a:t>
                      </a:r>
                      <a:endParaRPr lang="en-MY" sz="1600" dirty="0">
                        <a:effectLst/>
                        <a:latin typeface="+mn-lt"/>
                        <a:ea typeface="Arial" panose="020B0604020202020204" pitchFamily="34" charset="0"/>
                      </a:endParaRPr>
                    </a:p>
                  </a:txBody>
                  <a:tcPr marL="28575" marR="28575" marT="19050" marB="19050"/>
                </a:tc>
                <a:extLst>
                  <a:ext uri="{0D108BD9-81ED-4DB2-BD59-A6C34878D82A}">
                    <a16:rowId xmlns:a16="http://schemas.microsoft.com/office/drawing/2014/main" val="1535711409"/>
                  </a:ext>
                </a:extLst>
              </a:tr>
              <a:tr h="598953">
                <a:tc>
                  <a:txBody>
                    <a:bodyPr/>
                    <a:lstStyle/>
                    <a:p>
                      <a:pPr algn="ctr">
                        <a:lnSpc>
                          <a:spcPct val="115000"/>
                        </a:lnSpc>
                        <a:spcAft>
                          <a:spcPts val="0"/>
                        </a:spcAft>
                      </a:pPr>
                      <a:r>
                        <a:rPr lang="en-US" sz="1600" dirty="0">
                          <a:effectLst/>
                          <a:latin typeface="+mn-lt"/>
                        </a:rPr>
                        <a:t>Hafeez et al. </a:t>
                      </a:r>
                    </a:p>
                    <a:p>
                      <a:pPr algn="ctr">
                        <a:lnSpc>
                          <a:spcPct val="115000"/>
                        </a:lnSpc>
                        <a:spcAft>
                          <a:spcPts val="0"/>
                        </a:spcAft>
                      </a:pPr>
                      <a:r>
                        <a:rPr lang="en-US" sz="1600" dirty="0">
                          <a:effectLst/>
                          <a:latin typeface="+mn-lt"/>
                        </a:rPr>
                        <a:t>(2019)</a:t>
                      </a:r>
                      <a:endParaRPr lang="en-MY" sz="1600" dirty="0">
                        <a:effectLst/>
                        <a:latin typeface="+mn-lt"/>
                        <a:ea typeface="Arial" panose="020B0604020202020204" pitchFamily="34" charset="0"/>
                      </a:endParaRPr>
                    </a:p>
                  </a:txBody>
                  <a:tcPr marL="28575" marR="28575" marT="19050" marB="19050"/>
                </a:tc>
                <a:tc vMerge="1">
                  <a:txBody>
                    <a:bodyPr/>
                    <a:lstStyle/>
                    <a:p>
                      <a:endParaRPr lang="en-MY"/>
                    </a:p>
                  </a:txBody>
                  <a:tcPr/>
                </a:tc>
                <a:tc>
                  <a:txBody>
                    <a:bodyPr/>
                    <a:lstStyle/>
                    <a:p>
                      <a:pPr>
                        <a:lnSpc>
                          <a:spcPct val="115000"/>
                        </a:lnSpc>
                        <a:spcAft>
                          <a:spcPts val="0"/>
                        </a:spcAft>
                      </a:pPr>
                      <a:r>
                        <a:rPr lang="en-US" sz="1600">
                          <a:effectLst/>
                          <a:latin typeface="+mn-lt"/>
                        </a:rPr>
                        <a:t>ANN</a:t>
                      </a:r>
                      <a:endParaRPr lang="en-MY" sz="1600">
                        <a:effectLst/>
                        <a:latin typeface="+mn-lt"/>
                        <a:ea typeface="Arial" panose="020B0604020202020204" pitchFamily="34" charset="0"/>
                      </a:endParaRPr>
                    </a:p>
                  </a:txBody>
                  <a:tcPr marL="28575" marR="28575" marT="19050" marB="19050"/>
                </a:tc>
                <a:tc>
                  <a:txBody>
                    <a:bodyPr/>
                    <a:lstStyle/>
                    <a:p>
                      <a:pPr>
                        <a:lnSpc>
                          <a:spcPct val="115000"/>
                        </a:lnSpc>
                      </a:pPr>
                      <a:endParaRPr lang="en-MY" sz="1600">
                        <a:effectLst/>
                        <a:latin typeface="+mn-lt"/>
                      </a:endParaRPr>
                    </a:p>
                  </a:txBody>
                  <a:tcPr marL="28575" marR="28575" marT="19050" marB="19050"/>
                </a:tc>
                <a:tc>
                  <a:txBody>
                    <a:bodyPr/>
                    <a:lstStyle/>
                    <a:p>
                      <a:pPr>
                        <a:lnSpc>
                          <a:spcPct val="115000"/>
                        </a:lnSpc>
                      </a:pPr>
                      <a:endParaRPr lang="en-MY" sz="1600">
                        <a:effectLst/>
                        <a:latin typeface="+mn-lt"/>
                      </a:endParaRPr>
                    </a:p>
                  </a:txBody>
                  <a:tcPr marL="28575" marR="28575" marT="19050" marB="19050"/>
                </a:tc>
                <a:extLst>
                  <a:ext uri="{0D108BD9-81ED-4DB2-BD59-A6C34878D82A}">
                    <a16:rowId xmlns:a16="http://schemas.microsoft.com/office/drawing/2014/main" val="1210723465"/>
                  </a:ext>
                </a:extLst>
              </a:tr>
              <a:tr h="887328">
                <a:tc>
                  <a:txBody>
                    <a:bodyPr/>
                    <a:lstStyle/>
                    <a:p>
                      <a:pPr algn="ctr">
                        <a:lnSpc>
                          <a:spcPct val="115000"/>
                        </a:lnSpc>
                        <a:spcAft>
                          <a:spcPts val="0"/>
                        </a:spcAft>
                      </a:pPr>
                      <a:r>
                        <a:rPr lang="en-US" sz="1600" dirty="0">
                          <a:effectLst/>
                          <a:latin typeface="+mn-lt"/>
                        </a:rPr>
                        <a:t>Shehhi &amp; Kaya (2020) </a:t>
                      </a:r>
                      <a:endParaRPr lang="en-MY" sz="1600" dirty="0">
                        <a:effectLst/>
                        <a:latin typeface="+mn-lt"/>
                        <a:ea typeface="Arial" panose="020B0604020202020204" pitchFamily="34" charset="0"/>
                      </a:endParaRPr>
                    </a:p>
                  </a:txBody>
                  <a:tcPr marL="28575" marR="28575" marT="19050" marB="19050"/>
                </a:tc>
                <a:tc vMerge="1">
                  <a:txBody>
                    <a:bodyPr/>
                    <a:lstStyle/>
                    <a:p>
                      <a:endParaRPr lang="en-MY"/>
                    </a:p>
                  </a:txBody>
                  <a:tcPr/>
                </a:tc>
                <a:tc>
                  <a:txBody>
                    <a:bodyPr/>
                    <a:lstStyle/>
                    <a:p>
                      <a:pPr>
                        <a:lnSpc>
                          <a:spcPct val="115000"/>
                        </a:lnSpc>
                        <a:spcAft>
                          <a:spcPts val="0"/>
                        </a:spcAft>
                      </a:pPr>
                      <a:r>
                        <a:rPr lang="en-US" sz="1600">
                          <a:effectLst/>
                          <a:latin typeface="+mn-lt"/>
                        </a:rPr>
                        <a:t>Regression &amp; Neural Network (Nonlinear Auto Regressive)</a:t>
                      </a:r>
                      <a:endParaRPr lang="en-MY" sz="1600">
                        <a:effectLst/>
                        <a:latin typeface="+mn-lt"/>
                        <a:ea typeface="Arial" panose="020B0604020202020204" pitchFamily="34" charset="0"/>
                      </a:endParaRPr>
                    </a:p>
                  </a:txBody>
                  <a:tcPr marL="28575" marR="28575" marT="19050" marB="19050"/>
                </a:tc>
                <a:tc>
                  <a:txBody>
                    <a:bodyPr/>
                    <a:lstStyle/>
                    <a:p>
                      <a:pPr>
                        <a:lnSpc>
                          <a:spcPct val="115000"/>
                        </a:lnSpc>
                      </a:pPr>
                      <a:endParaRPr lang="en-MY" sz="1600">
                        <a:effectLst/>
                        <a:latin typeface="+mn-lt"/>
                      </a:endParaRPr>
                    </a:p>
                  </a:txBody>
                  <a:tcPr marL="28575" marR="28575" marT="19050" marB="19050"/>
                </a:tc>
                <a:tc>
                  <a:txBody>
                    <a:bodyPr/>
                    <a:lstStyle/>
                    <a:p>
                      <a:pPr>
                        <a:lnSpc>
                          <a:spcPct val="115000"/>
                        </a:lnSpc>
                      </a:pPr>
                      <a:endParaRPr lang="en-MY" sz="1600" dirty="0">
                        <a:effectLst/>
                        <a:latin typeface="+mn-lt"/>
                      </a:endParaRPr>
                    </a:p>
                  </a:txBody>
                  <a:tcPr marL="28575" marR="28575" marT="19050" marB="19050"/>
                </a:tc>
                <a:extLst>
                  <a:ext uri="{0D108BD9-81ED-4DB2-BD59-A6C34878D82A}">
                    <a16:rowId xmlns:a16="http://schemas.microsoft.com/office/drawing/2014/main" val="881606706"/>
                  </a:ext>
                </a:extLst>
              </a:tr>
            </a:tbl>
          </a:graphicData>
        </a:graphic>
      </p:graphicFrame>
    </p:spTree>
    <p:extLst>
      <p:ext uri="{BB962C8B-B14F-4D97-AF65-F5344CB8AC3E}">
        <p14:creationId xmlns:p14="http://schemas.microsoft.com/office/powerpoint/2010/main" val="2307332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E20B2-BB4D-4F2C-9074-F88894B45E95}"/>
              </a:ext>
            </a:extLst>
          </p:cNvPr>
          <p:cNvSpPr>
            <a:spLocks noGrp="1"/>
          </p:cNvSpPr>
          <p:nvPr>
            <p:ph type="title"/>
          </p:nvPr>
        </p:nvSpPr>
        <p:spPr/>
        <p:txBody>
          <a:bodyPr/>
          <a:lstStyle/>
          <a:p>
            <a:r>
              <a:rPr lang="en-US" dirty="0"/>
              <a:t>Problem Statement</a:t>
            </a:r>
            <a:endParaRPr lang="en-MY" dirty="0"/>
          </a:p>
        </p:txBody>
      </p:sp>
      <p:sp>
        <p:nvSpPr>
          <p:cNvPr id="3" name="Content Placeholder 2">
            <a:extLst>
              <a:ext uri="{FF2B5EF4-FFF2-40B4-BE49-F238E27FC236}">
                <a16:creationId xmlns:a16="http://schemas.microsoft.com/office/drawing/2014/main" id="{CB7200A3-47A5-40A5-81B6-7DFC496C5B8C}"/>
              </a:ext>
            </a:extLst>
          </p:cNvPr>
          <p:cNvSpPr>
            <a:spLocks noGrp="1"/>
          </p:cNvSpPr>
          <p:nvPr>
            <p:ph idx="1"/>
          </p:nvPr>
        </p:nvSpPr>
        <p:spPr>
          <a:xfrm>
            <a:off x="838200" y="1825625"/>
            <a:ext cx="10515600" cy="4351338"/>
          </a:xfrm>
        </p:spPr>
        <p:txBody>
          <a:bodyPr/>
          <a:lstStyle/>
          <a:p>
            <a:r>
              <a:rPr lang="en-US" dirty="0"/>
              <a:t>In situ sampling is preferred for continuous real-time monitoring of water quality but there is no cost-effective sensor for chlorophyll-a</a:t>
            </a:r>
          </a:p>
          <a:p>
            <a:r>
              <a:rPr lang="en-US" dirty="0"/>
              <a:t>Chlorophyll-a can be predicted using machine learning models with 5 basic water parameters; </a:t>
            </a:r>
            <a:r>
              <a:rPr lang="en-MY" dirty="0"/>
              <a:t>pH, temperature, conductivity, turbidity and DO</a:t>
            </a:r>
          </a:p>
          <a:p>
            <a:r>
              <a:rPr lang="en-MY" dirty="0"/>
              <a:t>Hypothetically, IoT-enabled sensor with 5 basic water parameters will be able to effectively model chlorophyll-a concentration to determine eutrophication level at lakes</a:t>
            </a:r>
          </a:p>
        </p:txBody>
      </p:sp>
    </p:spTree>
    <p:extLst>
      <p:ext uri="{BB962C8B-B14F-4D97-AF65-F5344CB8AC3E}">
        <p14:creationId xmlns:p14="http://schemas.microsoft.com/office/powerpoint/2010/main" val="2000565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TotalTime>
  <Words>1336</Words>
  <Application>Microsoft Office PowerPoint</Application>
  <PresentationFormat>Widescreen</PresentationFormat>
  <Paragraphs>191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IoT-enabled sensor for water quality prediction using machine learning </vt:lpstr>
      <vt:lpstr>Background</vt:lpstr>
      <vt:lpstr>Background</vt:lpstr>
      <vt:lpstr>Motivation</vt:lpstr>
      <vt:lpstr>Motivation</vt:lpstr>
      <vt:lpstr>Literature Review</vt:lpstr>
      <vt:lpstr>Literature Review</vt:lpstr>
      <vt:lpstr>Literature Review</vt:lpstr>
      <vt:lpstr>Problem Statement</vt:lpstr>
      <vt:lpstr>PowerPoint Presentation</vt:lpstr>
      <vt:lpstr>Scopes of the Study</vt:lpstr>
      <vt:lpstr>Proposed Solution</vt:lpstr>
      <vt:lpstr>Methodology</vt:lpstr>
      <vt:lpstr>Methodology</vt:lpstr>
      <vt:lpstr>Methodology</vt:lpstr>
      <vt:lpstr>Methodology</vt:lpstr>
      <vt:lpstr>Current Progress/Achievement</vt:lpstr>
      <vt:lpstr>Challenges</vt:lpstr>
      <vt:lpstr>Milestones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IoT-enabled sensor for water quality prediction using machine learning </dc:title>
  <dc:creator>IBM</dc:creator>
  <cp:lastModifiedBy>IBM</cp:lastModifiedBy>
  <cp:revision>32</cp:revision>
  <dcterms:created xsi:type="dcterms:W3CDTF">2020-04-22T01:01:32Z</dcterms:created>
  <dcterms:modified xsi:type="dcterms:W3CDTF">2020-04-22T08:29:28Z</dcterms:modified>
</cp:coreProperties>
</file>