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commentAuthors" Target="commentAuthors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9T15:50:48.833" idx="1">
    <p:pos x="7243" y="1486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98675"/>
            <a:ext cx="12192000" cy="5259705"/>
          </a:xfrm>
          <a:custGeom>
            <a:avLst/>
            <a:gdLst/>
            <a:ahLst/>
            <a:cxnLst/>
            <a:rect l="l" t="t" r="r" b="b"/>
            <a:pathLst>
              <a:path w="12192000" h="5259705">
                <a:moveTo>
                  <a:pt x="12192000" y="5259324"/>
                </a:moveTo>
                <a:lnTo>
                  <a:pt x="0" y="5259324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5259324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598930"/>
          </a:xfrm>
          <a:custGeom>
            <a:avLst/>
            <a:gdLst/>
            <a:ahLst/>
            <a:cxnLst/>
            <a:rect l="l" t="t" r="r" b="b"/>
            <a:pathLst>
              <a:path w="12192000" h="1598930">
                <a:moveTo>
                  <a:pt x="12192000" y="1598676"/>
                </a:moveTo>
                <a:lnTo>
                  <a:pt x="0" y="1598676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1598676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59929" y="995311"/>
            <a:ext cx="9872345" cy="1194435"/>
          </a:xfrm>
          <a:custGeom>
            <a:avLst/>
            <a:gdLst/>
            <a:ahLst/>
            <a:cxnLst/>
            <a:rect l="l" t="t" r="r" b="b"/>
            <a:pathLst>
              <a:path w="9872345" h="1194435">
                <a:moveTo>
                  <a:pt x="9872129" y="1193965"/>
                </a:moveTo>
                <a:lnTo>
                  <a:pt x="0" y="1193965"/>
                </a:lnTo>
                <a:lnTo>
                  <a:pt x="0" y="0"/>
                </a:lnTo>
                <a:lnTo>
                  <a:pt x="9872129" y="0"/>
                </a:lnTo>
                <a:lnTo>
                  <a:pt x="9872129" y="11939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140879" y="976261"/>
            <a:ext cx="9910445" cy="1232535"/>
          </a:xfrm>
          <a:custGeom>
            <a:avLst/>
            <a:gdLst/>
            <a:ahLst/>
            <a:cxnLst/>
            <a:rect l="l" t="t" r="r" b="b"/>
            <a:pathLst>
              <a:path w="9910445" h="1232535">
                <a:moveTo>
                  <a:pt x="9910242" y="0"/>
                </a:moveTo>
                <a:lnTo>
                  <a:pt x="9872142" y="0"/>
                </a:lnTo>
                <a:lnTo>
                  <a:pt x="9872142" y="19050"/>
                </a:lnTo>
                <a:lnTo>
                  <a:pt x="9872142" y="1213027"/>
                </a:lnTo>
                <a:lnTo>
                  <a:pt x="9872129" y="1193977"/>
                </a:lnTo>
                <a:lnTo>
                  <a:pt x="38100" y="1193977"/>
                </a:lnTo>
                <a:lnTo>
                  <a:pt x="38100" y="38100"/>
                </a:lnTo>
                <a:lnTo>
                  <a:pt x="9872129" y="38100"/>
                </a:lnTo>
                <a:lnTo>
                  <a:pt x="9872129" y="19050"/>
                </a:lnTo>
                <a:lnTo>
                  <a:pt x="9872142" y="0"/>
                </a:lnTo>
                <a:lnTo>
                  <a:pt x="0" y="0"/>
                </a:lnTo>
                <a:lnTo>
                  <a:pt x="0" y="1232077"/>
                </a:lnTo>
                <a:lnTo>
                  <a:pt x="9910242" y="1232077"/>
                </a:lnTo>
                <a:lnTo>
                  <a:pt x="9910242" y="1213027"/>
                </a:lnTo>
                <a:lnTo>
                  <a:pt x="9910242" y="1193977"/>
                </a:lnTo>
                <a:lnTo>
                  <a:pt x="9910242" y="38100"/>
                </a:lnTo>
                <a:lnTo>
                  <a:pt x="9910242" y="19050"/>
                </a:lnTo>
                <a:lnTo>
                  <a:pt x="9910242" y="0"/>
                </a:lnTo>
                <a:close/>
              </a:path>
            </a:pathLst>
          </a:custGeom>
          <a:solidFill>
            <a:srgbClr val="7D7D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733" y="88824"/>
            <a:ext cx="2132533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9294" y="2342515"/>
            <a:ext cx="10773410" cy="170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spacy.io/" TargetMode="External"/><Relationship Id="rId2" Type="http://schemas.openxmlformats.org/officeDocument/2006/relationships/image" Target="../media/image1.png"/><Relationship Id="rId1" Type="http://schemas.openxmlformats.org/officeDocument/2006/relationships/hyperlink" Target="http://www.ncbi.nlm.nih.gov/pmc/a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0339" y="1209306"/>
            <a:ext cx="3286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D3D3D"/>
                </a:solidFill>
                <a:latin typeface="Calibri Light" panose="020F0302020204030204"/>
                <a:cs typeface="Calibri Light" panose="020F0302020204030204"/>
              </a:rPr>
              <a:t>#NLP</a:t>
            </a:r>
            <a:r>
              <a:rPr sz="3600" spc="-130" dirty="0">
                <a:solidFill>
                  <a:srgbClr val="3D3D3D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3600" spc="-20" dirty="0">
                <a:solidFill>
                  <a:srgbClr val="3D3D3D"/>
                </a:solidFill>
                <a:latin typeface="Calibri Light" panose="020F0302020204030204"/>
                <a:cs typeface="Calibri Light" panose="020F0302020204030204"/>
              </a:rPr>
              <a:t>Applications</a:t>
            </a:r>
            <a:endParaRPr sz="36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3236" y="2217686"/>
            <a:ext cx="3603625" cy="152781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15"/>
              </a:spcBef>
            </a:pPr>
            <a:r>
              <a:rPr sz="17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Detecting </a:t>
            </a:r>
            <a:r>
              <a:rPr sz="17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Hate </a:t>
            </a:r>
            <a:r>
              <a:rPr sz="17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speech </a:t>
            </a:r>
            <a:r>
              <a:rPr sz="17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refers </a:t>
            </a:r>
            <a:r>
              <a:rPr sz="17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17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detecting </a:t>
            </a:r>
            <a:r>
              <a:rPr sz="1700" spc="-37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17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kind </a:t>
            </a:r>
            <a:r>
              <a:rPr sz="17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17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speech </a:t>
            </a:r>
            <a:r>
              <a:rPr sz="17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that </a:t>
            </a:r>
            <a:r>
              <a:rPr sz="17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denigrates </a:t>
            </a:r>
            <a:r>
              <a:rPr sz="17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17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person </a:t>
            </a:r>
            <a:r>
              <a:rPr sz="1700" spc="-37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or </a:t>
            </a:r>
            <a:r>
              <a:rPr sz="17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multiple </a:t>
            </a:r>
            <a:r>
              <a:rPr sz="17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persons </a:t>
            </a:r>
            <a:r>
              <a:rPr sz="17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based </a:t>
            </a:r>
            <a:r>
              <a:rPr sz="17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on </a:t>
            </a:r>
            <a:r>
              <a:rPr sz="17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their </a:t>
            </a:r>
            <a:r>
              <a:rPr sz="17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membership </a:t>
            </a:r>
            <a:r>
              <a:rPr sz="17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17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17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group, </a:t>
            </a:r>
            <a:r>
              <a:rPr sz="17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usually defined </a:t>
            </a:r>
            <a:r>
              <a:rPr sz="17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sz="17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race,</a:t>
            </a:r>
            <a:r>
              <a:rPr sz="17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7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ethnicity,</a:t>
            </a:r>
            <a:r>
              <a:rPr sz="17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sexual </a:t>
            </a:r>
            <a:r>
              <a:rPr sz="17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orientation, </a:t>
            </a:r>
            <a:r>
              <a:rPr sz="17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gender</a:t>
            </a:r>
            <a:r>
              <a:rPr sz="17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identity,</a:t>
            </a:r>
            <a:r>
              <a:rPr sz="17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7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disability,</a:t>
            </a:r>
            <a:r>
              <a:rPr sz="17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religion, </a:t>
            </a:r>
            <a:r>
              <a:rPr sz="17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political</a:t>
            </a:r>
            <a:r>
              <a:rPr sz="17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affiliation,</a:t>
            </a:r>
            <a:r>
              <a:rPr sz="17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or </a:t>
            </a:r>
            <a:r>
              <a:rPr sz="17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views.</a:t>
            </a:r>
            <a:endParaRPr sz="17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3236" y="3728351"/>
            <a:ext cx="3681729" cy="118237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8600" algn="just">
              <a:lnSpc>
                <a:spcPts val="1640"/>
              </a:lnSpc>
              <a:spcBef>
                <a:spcPts val="490"/>
              </a:spcBef>
              <a:buFont typeface="Arial MT"/>
              <a:buChar char="•"/>
              <a:tabLst>
                <a:tab pos="241300" algn="l"/>
              </a:tabLst>
            </a:pPr>
            <a:r>
              <a:rPr sz="17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https://</a:t>
            </a:r>
            <a:r>
              <a:rPr sz="1700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cs typeface="Calibri" panose="020F0502020204030204"/>
                <a:hlinkClick r:id="rId1"/>
              </a:rPr>
              <a:t>www.ncbi.nlm.nih.gov/pmc/ar </a:t>
            </a:r>
            <a:r>
              <a:rPr sz="1700" spc="-37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ticles/PMC6864473/</a:t>
            </a:r>
            <a:endParaRPr sz="1700">
              <a:latin typeface="Calibri" panose="020F0502020204030204"/>
              <a:cs typeface="Calibri" panose="020F0502020204030204"/>
            </a:endParaRPr>
          </a:p>
          <a:p>
            <a:pPr marL="241300" marR="5080" indent="-228600" algn="just">
              <a:lnSpc>
                <a:spcPts val="164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17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https://journals.plos.org/plosone/artic </a:t>
            </a:r>
            <a:r>
              <a:rPr sz="1700" spc="-37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le?id=10.1371/</a:t>
            </a:r>
            <a:r>
              <a:rPr sz="17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jou</a:t>
            </a:r>
            <a:r>
              <a:rPr sz="17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7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nal.pone.0221152</a:t>
            </a:r>
            <a:r>
              <a:rPr sz="17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#  </a:t>
            </a:r>
            <a:r>
              <a:rPr sz="17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sec003</a:t>
            </a:r>
            <a:endParaRPr sz="17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4215" y="140207"/>
            <a:ext cx="5171440" cy="4964430"/>
            <a:chOff x="204215" y="140207"/>
            <a:chExt cx="5171440" cy="4964430"/>
          </a:xfrm>
        </p:grpSpPr>
        <p:sp>
          <p:nvSpPr>
            <p:cNvPr id="6" name="object 6"/>
            <p:cNvSpPr/>
            <p:nvPr/>
          </p:nvSpPr>
          <p:spPr>
            <a:xfrm>
              <a:off x="5356225" y="2335161"/>
              <a:ext cx="19050" cy="2769235"/>
            </a:xfrm>
            <a:custGeom>
              <a:avLst/>
              <a:gdLst/>
              <a:ahLst/>
              <a:cxnLst/>
              <a:rect l="l" t="t" r="r" b="b"/>
              <a:pathLst>
                <a:path w="19050" h="2769235">
                  <a:moveTo>
                    <a:pt x="19050" y="2769133"/>
                  </a:moveTo>
                  <a:lnTo>
                    <a:pt x="0" y="2769133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2769133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215" y="140207"/>
              <a:ext cx="2218944" cy="71475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80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Name:Jingya</a:t>
            </a:r>
            <a:r>
              <a:rPr spc="-90" dirty="0"/>
              <a:t> </a:t>
            </a:r>
            <a:r>
              <a:rPr spc="-10" dirty="0"/>
              <a:t>Zhang</a:t>
            </a:r>
            <a:endParaRPr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8105673" y="88824"/>
            <a:ext cx="19964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ID</a:t>
            </a:r>
            <a:r>
              <a:rPr sz="1800" spc="-7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Nu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:S202176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8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709294" y="2342515"/>
            <a:ext cx="10773410" cy="2305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28895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5128260" algn="l"/>
                <a:tab pos="5128895" algn="l"/>
              </a:tabLst>
            </a:pPr>
            <a:r>
              <a:rPr sz="1800">
                <a:latin typeface="Calibri" panose="020F0502020204030204"/>
                <a:cs typeface="Calibri" panose="020F0502020204030204"/>
              </a:rPr>
              <a:t>Regex</a:t>
            </a:r>
            <a:r>
              <a:rPr lang="en-US" sz="1800">
                <a:latin typeface="Calibri" panose="020F0502020204030204"/>
                <a:cs typeface="Calibri" panose="020F0502020204030204"/>
              </a:rPr>
              <a:t>: a fast string processor, use in chunking</a:t>
            </a:r>
            <a:endParaRPr lang="en-US" sz="1800">
              <a:latin typeface="Calibri" panose="020F0502020204030204"/>
              <a:cs typeface="Calibri" panose="020F0502020204030204"/>
            </a:endParaRPr>
          </a:p>
          <a:p>
            <a:pPr marL="5128895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5128260" algn="l"/>
                <a:tab pos="5128895" algn="l"/>
              </a:tabLst>
            </a:pPr>
            <a:r>
              <a:rPr lang="en-US" sz="1800">
                <a:latin typeface="Calibri" panose="020F0502020204030204"/>
                <a:cs typeface="Calibri" panose="020F0502020204030204"/>
              </a:rPr>
              <a:t>NLTK</a:t>
            </a:r>
            <a:r>
              <a:rPr lang="zh-CN" altLang="en-US" sz="1800">
                <a:latin typeface="Calibri" panose="020F0502020204030204"/>
                <a:cs typeface="Calibri" panose="020F0502020204030204"/>
              </a:rPr>
              <a:t>：Tokenization</a:t>
            </a:r>
            <a:r>
              <a:rPr lang="en-US" altLang="zh-CN" sz="1800">
                <a:latin typeface="Calibri" panose="020F0502020204030204"/>
                <a:cs typeface="Calibri" panose="020F0502020204030204"/>
              </a:rPr>
              <a:t>( sentence tokenization and word </a:t>
            </a:r>
            <a:r>
              <a:rPr lang="en-US" altLang="zh-CN">
                <a:sym typeface="+mn-ea"/>
              </a:rPr>
              <a:t>tokenization)</a:t>
            </a:r>
            <a:endParaRPr lang="en-US" altLang="zh-CN">
              <a:sym typeface="+mn-ea"/>
            </a:endParaRPr>
          </a:p>
          <a:p>
            <a:pPr marL="5128895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5128260" algn="l"/>
                <a:tab pos="5128895" algn="l"/>
              </a:tabLst>
            </a:pPr>
            <a:r>
              <a:rPr lang="en-US" altLang="zh-CN" sz="1800">
                <a:latin typeface="Calibri" panose="020F0502020204030204"/>
                <a:cs typeface="Calibri" panose="020F0502020204030204"/>
              </a:rPr>
              <a:t>split(): Segmentation</a:t>
            </a:r>
            <a:endParaRPr lang="en-US" altLang="zh-CN" sz="1800">
              <a:latin typeface="Calibri" panose="020F0502020204030204"/>
              <a:cs typeface="Calibri" panose="020F0502020204030204"/>
            </a:endParaRPr>
          </a:p>
          <a:p>
            <a:pPr marL="5128895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5128260" algn="l"/>
                <a:tab pos="5128895" algn="l"/>
              </a:tabLst>
            </a:pPr>
            <a:r>
              <a:rPr lang="en-US" altLang="zh-CN" sz="1800">
                <a:latin typeface="Calibri" panose="020F0502020204030204"/>
                <a:cs typeface="Calibri" panose="020F0502020204030204"/>
              </a:rPr>
              <a:t>wordnet: stemming&amp;lemmatization</a:t>
            </a:r>
            <a:endParaRPr lang="en-US" altLang="zh-CN" sz="1800">
              <a:latin typeface="Calibri" panose="020F0502020204030204"/>
              <a:cs typeface="Calibri" panose="020F0502020204030204"/>
            </a:endParaRPr>
          </a:p>
          <a:p>
            <a:pPr marL="5128895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5128260" algn="l"/>
                <a:tab pos="5128895" algn="l"/>
              </a:tabLst>
            </a:pPr>
            <a:r>
              <a:rPr>
                <a:sym typeface="+mn-ea"/>
                <a:hlinkClick r:id="rId3" action="ppaction://hlinkfile"/>
              </a:rPr>
              <a:t>spaCy</a:t>
            </a:r>
            <a:endParaRPr>
              <a:latin typeface="Calibri" panose="020F0502020204030204"/>
              <a:cs typeface="Calibri" panose="020F0502020204030204"/>
            </a:endParaRPr>
          </a:p>
          <a:p>
            <a:pPr marL="5128895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5128260" algn="l"/>
                <a:tab pos="5128895" algn="l"/>
              </a:tabLst>
            </a:pPr>
            <a:r>
              <a:rPr>
                <a:sym typeface="+mn-ea"/>
              </a:rPr>
              <a:t>Stanza</a:t>
            </a:r>
            <a:endParaRPr>
              <a:latin typeface="Calibri" panose="020F0502020204030204"/>
              <a:cs typeface="Calibri" panose="020F0502020204030204"/>
            </a:endParaRPr>
          </a:p>
          <a:p>
            <a:pPr marL="4843145" indent="0">
              <a:lnSpc>
                <a:spcPct val="100000"/>
              </a:lnSpc>
              <a:spcBef>
                <a:spcPts val="100"/>
              </a:spcBef>
              <a:buFont typeface="Arial MT"/>
              <a:buNone/>
              <a:tabLst>
                <a:tab pos="5128260" algn="l"/>
                <a:tab pos="5128895" algn="l"/>
              </a:tabLst>
            </a:pPr>
            <a:endParaRPr lang="en-US" altLang="zh-CN"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</Words>
  <Application>WPS 演示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Calibri Light</vt:lpstr>
      <vt:lpstr>Arial MT</vt:lpstr>
      <vt:lpstr>微软雅黑</vt:lpstr>
      <vt:lpstr>Arial Unicode MS</vt:lpstr>
      <vt:lpstr>Office Theme</vt:lpstr>
      <vt:lpstr>Name:Jingya Zhang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Name:Jingya Zhang</dc:title>
  <dc:creator/>
  <cp:lastModifiedBy>Administrator</cp:lastModifiedBy>
  <cp:revision>1</cp:revision>
  <dcterms:created xsi:type="dcterms:W3CDTF">2021-04-09T07:53:34Z</dcterms:created>
  <dcterms:modified xsi:type="dcterms:W3CDTF">2021-04-09T07:53:34Z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2021-04-02T00:00:00Z</vt:filetime>
  </property>
  <property fmtid="{D5CDD505-2E9C-101B-9397-08002B2CF9AE}" pid="3" name="Creator">
    <vt:lpwstr>WPS 演示</vt:lpwstr>
  </property>
  <property fmtid="{D5CDD505-2E9C-101B-9397-08002B2CF9AE}" pid="4" name="LastSaved">
    <vt:filetime>2021-04-09T00:00:00Z</vt:filetime>
  </property>
  <property fmtid="{D5CDD505-2E9C-101B-9397-08002B2CF9AE}" pid="5" name="KSOProductBuildVer">
    <vt:lpwstr>2052-11.1.0.10228</vt:lpwstr>
  </property>
</Properties>
</file>