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C59D-A48C-4365-B624-74740B088342}" v="1512" dt="2024-01-26T09:52:0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2286-C5D5-FDB5-02DD-BA0146B3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369B8-FD1E-7A03-5BB4-3E273387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CB24B-D3DE-0F78-E32E-274ACCE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B980C-1F73-44A2-7598-19BF8375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11C2B-8069-C011-6719-142F80FF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D4BCB-B16B-611A-5FF5-A9E8064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2BCFD-DEE5-D00F-51D9-8701E2FD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B1585-BE14-F8EC-0A43-C453CC0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C2FB-558E-7E62-698C-4296FF3F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8DB66-7D17-84BB-D21A-AF52DC37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9E779D-58A0-0B71-14EE-B669E203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33A8D-5BF8-76E8-5588-A3B0E6905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6482D-AEF3-23A7-4879-A3724711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FB949-C0C5-05E0-85B7-101714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9DE1C-0862-006B-130D-F1986B5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9338-06D7-CE75-1A2C-6BF9178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5531C-C3D3-C725-F2DA-586FBBF1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8E1FA-8360-4238-3323-12529073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CAA1F-6D4E-E323-80DF-35FD98F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7AEE2-7BFF-8F00-5B2F-76FB95E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B314-B9A9-2FD2-2D18-D2F07A8C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4F06E-E40E-5E3A-A0E5-78967546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A40F-173D-8AA2-1ACF-745B49BE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6FEFC-A4E1-E5ED-AC1A-EA973B4A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9AAAA-B2BE-10F5-74F5-ADF49DD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008F-2CEC-5C36-BF9A-B0B9A3D2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1E649-8CCF-6A08-DD1C-E936F2D93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346C0-460D-A539-F237-B1E88733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D9F7-77C8-783B-7498-6473B6C9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52137-95C4-ACDC-FEAB-D2A158AB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021C4-5788-BB25-F852-D9ACCE49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C2978-4EB3-3923-623F-45C59CB8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22613-7470-00EF-34D8-C453B5A7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F0788-8116-F45D-0C28-9E08375C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B72DA-E8B3-2120-F2EF-0A4118DBF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8EE8A-BCE5-BB93-9B0A-9032B320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01DDF-4A32-AE6F-4987-942BBAC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94B6F-99D5-06F0-7B8F-D4DAB62B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9CE59-98D8-8DF3-BC45-FD6B44F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0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87A6-D9A1-6A85-BFAE-13043C3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605ED-783F-8CBC-9B3F-E6E5DE86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41EEB-54CE-92E3-9033-A9AD245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61A6A0-2230-4D9A-D442-5A54609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0D5EA-503A-ECE4-E0D8-67C04EA0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7610E-FDB1-0490-759C-EDBB33F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F72AD-0247-33F8-820F-B5A55BCE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843D-9CCE-4697-3666-A4ACE0AD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BD726-5C4C-66D7-9676-EDF7016C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C5123-8EBA-B605-8E27-3B1A2071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25033-38B2-25B5-885C-A5420FC4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65A51-8AB2-34BC-50D6-FA53F2E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751C0-4CC8-FC4C-38CB-81D91669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579B2-30E3-D49B-0F95-F2BE435C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7B539-D169-2A98-C4E0-7AF15465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93814-AF75-C472-B582-3862BD0E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1213B-A7A5-BEB9-31C5-4900A47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5D8FB-65FE-D0EE-2EC1-C2D1CC7D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DBB6-6578-45D0-77F1-62AA92DD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227F7-CEE7-E9B4-B117-18860ACA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06635-30C6-13F2-E4CF-9B0AC9BC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64CA4-BC8D-F8B9-569B-E87DC42E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567-8FA2-481F-9E0A-2CBA0A5BB3F7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E5023-D928-4833-9780-F9B37A487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B3F80-7987-3E29-33BE-9FC04A2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7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930C0-D122-88A2-2376-76616F7AD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航天动力学大作业答辩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AAD68-9972-9B28-EA66-6F5A04933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深空探测轨迹优化：采样返回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行健书院 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2021013053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3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3222EF9D-34C6-40BD-7240-4A1EA927F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t="4672" r="8825" b="10219"/>
          <a:stretch/>
        </p:blipFill>
        <p:spPr>
          <a:xfrm>
            <a:off x="456693" y="957186"/>
            <a:ext cx="11000850" cy="57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其他尝试与思考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BEDCAB-2B04-A741-3412-6BF8FF8FE12D}"/>
              </a:ext>
            </a:extLst>
          </p:cNvPr>
          <p:cNvSpPr txBox="1"/>
          <p:nvPr/>
        </p:nvSpPr>
        <p:spPr>
          <a:xfrm>
            <a:off x="506776" y="1189822"/>
            <a:ext cx="11178448" cy="513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燃料约束容易违反如何处理？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方法一：将采样质量同时作为优化变量和优化指标，先优化燃料，后优化采样质量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可行，但不简洁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方法二：利用分析的燃料与采样质量的关系，直接优化采样质量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如何更快收敛到更优的解？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提前预估上下界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多次求解：一边求解一边收缩优化变量的上下界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有没有其他借力方案？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地球借力：去时使用地球借力，目前可采样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1010.35kg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多次借力：时间窗口不合适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6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EF91A-79BF-5FAE-4D6D-09A2662B7BCC}"/>
              </a:ext>
            </a:extLst>
          </p:cNvPr>
          <p:cNvSpPr txBox="1"/>
          <p:nvPr/>
        </p:nvSpPr>
        <p:spPr>
          <a:xfrm>
            <a:off x="417417" y="1325563"/>
            <a:ext cx="10985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感谢蒋老师、子鹏助教在我完成大作业过程中给予我的鼓励、支持和指导。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结果更新过程中，我出现了对题目条件理解错误、精度设置不足等问题，经过和助教多次交流，最终给出了优化方案。子鹏师兄发现我对地球双曲剩余速度条件理解错误之后，还专门为此修改了作业要求，这令我非常感动。第一版方案完成之后，我在老师的鼓励下尝试了其他的飞行方案，也确实发现了其他的可行方案，虽然没有超越目前的主方案，但尝试的过程也让我难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感谢行健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的贺一凡师弟和我交流。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我的方案原本统一设置为引力辅助后加脉冲，在和一凡师弟交流的过程中，我意识到了引力辅助的最佳脉冲时机其实尚无定论，于是修改程序，进一步提升了指标。</a:t>
            </a:r>
          </a:p>
        </p:txBody>
      </p:sp>
    </p:spTree>
    <p:extLst>
      <p:ext uri="{BB962C8B-B14F-4D97-AF65-F5344CB8AC3E}">
        <p14:creationId xmlns:p14="http://schemas.microsoft.com/office/powerpoint/2010/main" val="82273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0FA2D2-B1AF-9D99-A3F2-29AFE34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EF9C7-5D21-991B-F52A-797DADE0E503}"/>
              </a:ext>
            </a:extLst>
          </p:cNvPr>
          <p:cNvSpPr txBox="1"/>
          <p:nvPr/>
        </p:nvSpPr>
        <p:spPr>
          <a:xfrm>
            <a:off x="258919" y="1187063"/>
            <a:ext cx="871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[1]李俊峰,宝音贺西,蒋方华.深空探测动力学与控制[M].清华大学出版社,2014.</a:t>
            </a:r>
          </a:p>
        </p:txBody>
      </p:sp>
    </p:spTree>
    <p:extLst>
      <p:ext uri="{BB962C8B-B14F-4D97-AF65-F5344CB8AC3E}">
        <p14:creationId xmlns:p14="http://schemas.microsoft.com/office/powerpoint/2010/main" val="428382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0FA2D2-B1AF-9D99-A3F2-29AFE34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847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请老师和助教批评指正！ </a:t>
            </a:r>
          </a:p>
        </p:txBody>
      </p:sp>
    </p:spTree>
    <p:extLst>
      <p:ext uri="{BB962C8B-B14F-4D97-AF65-F5344CB8AC3E}">
        <p14:creationId xmlns:p14="http://schemas.microsoft.com/office/powerpoint/2010/main" val="42016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027F-7800-5888-8C3A-88073433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8751-226B-BB69-4670-B1E570DA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其他尝试与思考</a:t>
            </a:r>
          </a:p>
        </p:txBody>
      </p:sp>
    </p:spTree>
    <p:extLst>
      <p:ext uri="{BB962C8B-B14F-4D97-AF65-F5344CB8AC3E}">
        <p14:creationId xmlns:p14="http://schemas.microsoft.com/office/powerpoint/2010/main" val="35497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</a:p>
        </p:txBody>
      </p:sp>
      <p:pic>
        <p:nvPicPr>
          <p:cNvPr id="6" name="图片 5" descr="卡通人物&#10;&#10;低可信度描述已自动生成">
            <a:extLst>
              <a:ext uri="{FF2B5EF4-FFF2-40B4-BE49-F238E27FC236}">
                <a16:creationId xmlns:a16="http://schemas.microsoft.com/office/drawing/2014/main" id="{6C11EE64-355C-07C5-8F64-219355A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38" y="0"/>
            <a:ext cx="4480161" cy="2733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/>
              <p:nvPr/>
            </p:nvSpPr>
            <p:spPr>
              <a:xfrm>
                <a:off x="302914" y="972057"/>
                <a:ext cx="11346025" cy="830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燃料约束：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𝑓𝑢𝑒𝑙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实操发现全局搜索时很容易违反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借力高度约束：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&gt;300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𝑘𝑚</m:t>
                        </m:r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时间先后约束：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等待时间约束：出发时刻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&lt;1825(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，返回地球时刻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&lt;5475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优化变量：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时刻序列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借力：近星点高度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借力角度参数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[0,2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4" y="972057"/>
                <a:ext cx="11346025" cy="8303427"/>
              </a:xfrm>
              <a:prstGeom prst="rect">
                <a:avLst/>
              </a:prstGeom>
              <a:blipFill>
                <a:blip r:embed="rId3"/>
                <a:stretch>
                  <a:fillRect l="-752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4EE95E5-CA6F-FB39-1CC0-A8EE3DB3A303}"/>
              </a:ext>
            </a:extLst>
          </p:cNvPr>
          <p:cNvSpPr txBox="1"/>
          <p:nvPr/>
        </p:nvSpPr>
        <p:spPr>
          <a:xfrm>
            <a:off x="8268809" y="2505670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  </a:t>
            </a:r>
            <a:r>
              <a:rPr lang="zh-CN" altLang="en-US" dirty="0"/>
              <a:t>三维引力辅助行星坐标系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F8427DC-9845-11BD-57DC-6E8D25B3BECE}"/>
              </a:ext>
            </a:extLst>
          </p:cNvPr>
          <p:cNvSpPr/>
          <p:nvPr/>
        </p:nvSpPr>
        <p:spPr>
          <a:xfrm>
            <a:off x="10436728" y="972057"/>
            <a:ext cx="763571" cy="707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/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/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/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blipFill>
                <a:blip r:embed="rId6"/>
                <a:stretch>
                  <a:fillRect l="-8387" r="-45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CBB7B53-8A80-14D6-9362-94E308D8C5F9}"/>
              </a:ext>
            </a:extLst>
          </p:cNvPr>
          <p:cNvSpPr/>
          <p:nvPr/>
        </p:nvSpPr>
        <p:spPr>
          <a:xfrm>
            <a:off x="9328613" y="2993924"/>
            <a:ext cx="1871361" cy="1789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A0387C-5FBA-0699-F555-BEC9CF98B492}"/>
              </a:ext>
            </a:extLst>
          </p:cNvPr>
          <p:cNvCxnSpPr/>
          <p:nvPr/>
        </p:nvCxnSpPr>
        <p:spPr>
          <a:xfrm>
            <a:off x="380105" y="6336145"/>
            <a:ext cx="6254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23DA853-0DF7-BF5B-8EE6-4BD967C3206D}"/>
              </a:ext>
            </a:extLst>
          </p:cNvPr>
          <p:cNvSpPr txBox="1"/>
          <p:nvPr/>
        </p:nvSpPr>
        <p:spPr>
          <a:xfrm>
            <a:off x="380105" y="6336145"/>
            <a:ext cx="8717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[1]李俊峰,宝音贺西,蒋方华.深空探测动力学与控制[M].清华大学出版社,2014.</a:t>
            </a:r>
          </a:p>
        </p:txBody>
      </p:sp>
    </p:spTree>
    <p:extLst>
      <p:ext uri="{BB962C8B-B14F-4D97-AF65-F5344CB8AC3E}">
        <p14:creationId xmlns:p14="http://schemas.microsoft.com/office/powerpoint/2010/main" val="13193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/>
              <p:nvPr/>
            </p:nvSpPr>
            <p:spPr>
              <a:xfrm>
                <a:off x="284441" y="979083"/>
                <a:ext cx="11346025" cy="526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采样质量与燃料约束的关系：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根据齐奥尔科夫斯基方程：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以一次采样为例，采样前剩余质量为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，消耗燃料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采样后总质量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，返回地球时剩余质量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，消耗燃料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总燃料消耗：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因而燃料约束可由采样质量替代。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1" y="979083"/>
                <a:ext cx="11346025" cy="5263364"/>
              </a:xfrm>
              <a:prstGeom prst="rect">
                <a:avLst/>
              </a:prstGeom>
              <a:blipFill>
                <a:blip r:embed="rId2"/>
                <a:stretch>
                  <a:fillRect l="-752" b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8149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/>
              <p:nvPr/>
            </p:nvSpPr>
            <p:spPr>
              <a:xfrm>
                <a:off x="323273" y="1623378"/>
                <a:ext cx="1113905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优化指标：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优化变量：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3" y="1623378"/>
                <a:ext cx="11139055" cy="1692771"/>
              </a:xfrm>
              <a:prstGeom prst="rect">
                <a:avLst/>
              </a:prstGeom>
              <a:blipFill>
                <a:blip r:embed="rId2"/>
                <a:stretch>
                  <a:fillRect l="-985" t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D55253-3C6B-F6FD-25FB-031D4D4EE4DF}"/>
                  </a:ext>
                </a:extLst>
              </p:cNvPr>
              <p:cNvSpPr/>
              <p:nvPr/>
            </p:nvSpPr>
            <p:spPr>
              <a:xfrm>
                <a:off x="609600" y="3880108"/>
                <a:ext cx="1311565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初始时刻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D55253-3C6B-F6FD-25FB-031D4D4EE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108"/>
                <a:ext cx="1311565" cy="701963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8464BD-ED28-C3AB-0CC2-C7F210AD9398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1921165" y="4231090"/>
            <a:ext cx="1085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310FC9-3428-D94C-5BB4-577358AF60ED}"/>
                  </a:ext>
                </a:extLst>
              </p:cNvPr>
              <p:cNvSpPr/>
              <p:nvPr/>
            </p:nvSpPr>
            <p:spPr>
              <a:xfrm>
                <a:off x="3006437" y="3880108"/>
                <a:ext cx="1547091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从地球出发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310FC9-3428-D94C-5BB4-577358AF6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437" y="3880108"/>
                <a:ext cx="1547091" cy="701963"/>
              </a:xfrm>
              <a:prstGeom prst="rect">
                <a:avLst/>
              </a:prstGeom>
              <a:blipFill>
                <a:blip r:embed="rId4"/>
                <a:stretch>
                  <a:fillRect l="-386" t="-3333" r="-386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E12B37-2E74-2581-F8D4-950E81D46D7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553528" y="4227821"/>
            <a:ext cx="1075168" cy="3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7C2C3-EFD1-226E-410A-B8BB68CD6564}"/>
                  </a:ext>
                </a:extLst>
              </p:cNvPr>
              <p:cNvSpPr/>
              <p:nvPr/>
            </p:nvSpPr>
            <p:spPr>
              <a:xfrm>
                <a:off x="5628696" y="3876839"/>
                <a:ext cx="199043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第一次火星借力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7C2C3-EFD1-226E-410A-B8BB68CD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96" y="3876839"/>
                <a:ext cx="1990436" cy="701963"/>
              </a:xfrm>
              <a:prstGeom prst="rect">
                <a:avLst/>
              </a:prstGeom>
              <a:blipFill>
                <a:blip r:embed="rId5"/>
                <a:stretch>
                  <a:fillRect l="-2108" t="-2500" r="-1807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74425D-1936-6F3B-95CA-DD46C37F361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619132" y="4227821"/>
            <a:ext cx="10953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264DCC4-68F1-B970-7FC3-26D025E386A0}"/>
                  </a:ext>
                </a:extLst>
              </p:cNvPr>
              <p:cNvSpPr/>
              <p:nvPr/>
            </p:nvSpPr>
            <p:spPr>
              <a:xfrm>
                <a:off x="8714507" y="3876840"/>
                <a:ext cx="2267530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到达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Psyche+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采样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264DCC4-68F1-B970-7FC3-26D025E38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7" y="3876840"/>
                <a:ext cx="2267530" cy="701963"/>
              </a:xfrm>
              <a:prstGeom prst="rect">
                <a:avLst/>
              </a:prstGeom>
              <a:blipFill>
                <a:blip r:embed="rId6"/>
                <a:stretch>
                  <a:fillRect t="-250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24ABFC-2150-2591-713B-7318D60C2734}"/>
              </a:ext>
            </a:extLst>
          </p:cNvPr>
          <p:cNvCxnSpPr>
            <a:cxnSpLocks/>
          </p:cNvCxnSpPr>
          <p:nvPr/>
        </p:nvCxnSpPr>
        <p:spPr>
          <a:xfrm>
            <a:off x="9848272" y="4661931"/>
            <a:ext cx="0" cy="4998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C902764-21C0-16F3-98C6-728A7C613F59}"/>
                  </a:ext>
                </a:extLst>
              </p:cNvPr>
              <p:cNvSpPr/>
              <p:nvPr/>
            </p:nvSpPr>
            <p:spPr>
              <a:xfrm>
                <a:off x="8974729" y="5244884"/>
                <a:ext cx="174708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从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Psyche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返回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C902764-21C0-16F3-98C6-728A7C613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29" y="5244884"/>
                <a:ext cx="1747086" cy="701963"/>
              </a:xfrm>
              <a:prstGeom prst="rect">
                <a:avLst/>
              </a:prstGeom>
              <a:blipFill>
                <a:blip r:embed="rId7"/>
                <a:stretch>
                  <a:fillRect l="-1712" t="-2479" r="-137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5F561D-4F5B-8624-187F-7A7D9B0D2EEF}"/>
              </a:ext>
            </a:extLst>
          </p:cNvPr>
          <p:cNvCxnSpPr>
            <a:cxnSpLocks/>
            <a:stCxn id="41" idx="1"/>
            <a:endCxn id="45" idx="3"/>
          </p:cNvCxnSpPr>
          <p:nvPr/>
        </p:nvCxnSpPr>
        <p:spPr>
          <a:xfrm flipH="1">
            <a:off x="7632986" y="5595866"/>
            <a:ext cx="1341743" cy="113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A64B634-A1E7-AA41-463C-FD55835E7EF3}"/>
                  </a:ext>
                </a:extLst>
              </p:cNvPr>
              <p:cNvSpPr/>
              <p:nvPr/>
            </p:nvSpPr>
            <p:spPr>
              <a:xfrm>
                <a:off x="5642550" y="5256265"/>
                <a:ext cx="199043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第二次火星借力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A64B634-A1E7-AA41-463C-FD55835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50" y="5256265"/>
                <a:ext cx="1990436" cy="701963"/>
              </a:xfrm>
              <a:prstGeom prst="rect">
                <a:avLst/>
              </a:prstGeom>
              <a:blipFill>
                <a:blip r:embed="rId8"/>
                <a:stretch>
                  <a:fillRect l="-2417" t="-2500" r="-1813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6AFAFF-7FB4-0B3C-0901-656E9F5A5965}"/>
                  </a:ext>
                </a:extLst>
              </p:cNvPr>
              <p:cNvSpPr txBox="1"/>
              <p:nvPr/>
            </p:nvSpPr>
            <p:spPr>
              <a:xfrm>
                <a:off x="5742709" y="4554302"/>
                <a:ext cx="178261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6AFAFF-7FB4-0B3C-0901-656E9F5A5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09" y="4554302"/>
                <a:ext cx="1782618" cy="390748"/>
              </a:xfrm>
              <a:prstGeom prst="rect">
                <a:avLst/>
              </a:prstGeom>
              <a:blipFill>
                <a:blip r:embed="rId9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B2F68F-8DA4-1DA3-2A2C-871C7F227EC7}"/>
                  </a:ext>
                </a:extLst>
              </p:cNvPr>
              <p:cNvSpPr txBox="1"/>
              <p:nvPr/>
            </p:nvSpPr>
            <p:spPr>
              <a:xfrm>
                <a:off x="5742709" y="5946847"/>
                <a:ext cx="178261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B2F68F-8DA4-1DA3-2A2C-871C7F22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09" y="5946847"/>
                <a:ext cx="1782618" cy="390748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46A47B-921D-84A9-5F97-A6425A765351}"/>
              </a:ext>
            </a:extLst>
          </p:cNvPr>
          <p:cNvCxnSpPr>
            <a:cxnSpLocks/>
            <a:stCxn id="45" idx="1"/>
            <a:endCxn id="63" idx="3"/>
          </p:cNvCxnSpPr>
          <p:nvPr/>
        </p:nvCxnSpPr>
        <p:spPr>
          <a:xfrm flipH="1">
            <a:off x="4558579" y="5607247"/>
            <a:ext cx="10839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5B72A67-DFFD-F791-F64A-F2A0E0A7EA48}"/>
                  </a:ext>
                </a:extLst>
              </p:cNvPr>
              <p:cNvSpPr/>
              <p:nvPr/>
            </p:nvSpPr>
            <p:spPr>
              <a:xfrm>
                <a:off x="3011488" y="5256265"/>
                <a:ext cx="1547091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到达地球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5B72A67-DFFD-F791-F64A-F2A0E0A7E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88" y="5256265"/>
                <a:ext cx="1547091" cy="701963"/>
              </a:xfrm>
              <a:prstGeom prst="rect">
                <a:avLst/>
              </a:prstGeom>
              <a:blipFill>
                <a:blip r:embed="rId11"/>
                <a:stretch>
                  <a:fillRect t="-250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B89BB79-9D1F-A77E-6210-CDC469D6DD64}"/>
                  </a:ext>
                </a:extLst>
              </p:cNvPr>
              <p:cNvSpPr txBox="1"/>
              <p:nvPr/>
            </p:nvSpPr>
            <p:spPr>
              <a:xfrm>
                <a:off x="5119327" y="1301338"/>
                <a:ext cx="6132944" cy="6177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/>
                                <m:e>
                                  <m:r>
                                    <a:rPr lang="el-GR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l-GR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𝜟</m:t>
                                      </m:r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nary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𝒔𝒑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𝒔𝒂𝒎𝒑𝒍𝒆</m:t>
                          </m:r>
                        </m:sub>
                      </m:sSub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l-GR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𝒔𝒑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B89BB79-9D1F-A77E-6210-CDC469D6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7" y="1301338"/>
                <a:ext cx="6132944" cy="6177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B4A62E43-898B-5E6F-C357-DE73F18C903E}"/>
              </a:ext>
            </a:extLst>
          </p:cNvPr>
          <p:cNvSpPr txBox="1"/>
          <p:nvPr/>
        </p:nvSpPr>
        <p:spPr>
          <a:xfrm>
            <a:off x="4538304" y="3814359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89E617-4A93-44FE-FC43-9440D50C77E0}"/>
              </a:ext>
            </a:extLst>
          </p:cNvPr>
          <p:cNvSpPr txBox="1"/>
          <p:nvPr/>
        </p:nvSpPr>
        <p:spPr>
          <a:xfrm>
            <a:off x="4580662" y="5185969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375C2A1-F26F-B173-B0D0-6E7DF4F32DE3}"/>
              </a:ext>
            </a:extLst>
          </p:cNvPr>
          <p:cNvSpPr txBox="1"/>
          <p:nvPr/>
        </p:nvSpPr>
        <p:spPr>
          <a:xfrm>
            <a:off x="7814557" y="5244884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CF8D95-8677-6BF0-1B68-2F208A9B27FB}"/>
              </a:ext>
            </a:extLst>
          </p:cNvPr>
          <p:cNvSpPr txBox="1"/>
          <p:nvPr/>
        </p:nvSpPr>
        <p:spPr>
          <a:xfrm>
            <a:off x="7585795" y="3800637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2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/>
              <p:nvPr/>
            </p:nvSpPr>
            <p:spPr>
              <a:xfrm>
                <a:off x="332509" y="1325563"/>
                <a:ext cx="11139055" cy="592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优化方法：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全局优化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局部优化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全局优化：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PSO+GA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Optimization Toolbox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），多次求解确定全局最优解的位置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局部优化：在全局优化结果的基础上使用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fminsearch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，进一步提升解的最优性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无量纲化：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缩小优化变量范围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减小优化计算量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约束处理：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惩罚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𝑝𝑒𝑛𝑎𝑙𝑡𝑦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20)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325563"/>
                <a:ext cx="11139055" cy="5928674"/>
              </a:xfrm>
              <a:prstGeom prst="rect">
                <a:avLst/>
              </a:prstGeom>
              <a:blipFill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p:pic>
        <p:nvPicPr>
          <p:cNvPr id="6" name="图片 5" descr="卡通人物&#10;&#10;低可信度描述已自动生成">
            <a:extLst>
              <a:ext uri="{FF2B5EF4-FFF2-40B4-BE49-F238E27FC236}">
                <a16:creationId xmlns:a16="http://schemas.microsoft.com/office/drawing/2014/main" id="{6C11EE64-355C-07C5-8F64-219355A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38" y="0"/>
            <a:ext cx="4480161" cy="27331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ABB377-31DF-9F45-D341-351619858716}"/>
              </a:ext>
            </a:extLst>
          </p:cNvPr>
          <p:cNvSpPr txBox="1"/>
          <p:nvPr/>
        </p:nvSpPr>
        <p:spPr>
          <a:xfrm>
            <a:off x="302914" y="972057"/>
            <a:ext cx="11346025" cy="317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E95E5-CA6F-FB39-1CC0-A8EE3DB3A303}"/>
              </a:ext>
            </a:extLst>
          </p:cNvPr>
          <p:cNvSpPr txBox="1"/>
          <p:nvPr/>
        </p:nvSpPr>
        <p:spPr>
          <a:xfrm>
            <a:off x="8268809" y="2505670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  </a:t>
            </a:r>
            <a:r>
              <a:rPr lang="zh-CN" altLang="en-US" dirty="0"/>
              <a:t>三维引力辅助行星坐标系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/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/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/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blipFill>
                <a:blip r:embed="rId5"/>
                <a:stretch>
                  <a:fillRect l="-8387" r="-45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CBB7B53-8A80-14D6-9362-94E308D8C5F9}"/>
              </a:ext>
            </a:extLst>
          </p:cNvPr>
          <p:cNvSpPr/>
          <p:nvPr/>
        </p:nvSpPr>
        <p:spPr>
          <a:xfrm>
            <a:off x="9328613" y="2993924"/>
            <a:ext cx="1871361" cy="1789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B1BAF-09DA-965F-2394-FF6F94EDEE97}"/>
              </a:ext>
            </a:extLst>
          </p:cNvPr>
          <p:cNvSpPr txBox="1"/>
          <p:nvPr/>
        </p:nvSpPr>
        <p:spPr>
          <a:xfrm>
            <a:off x="406400" y="1325563"/>
            <a:ext cx="6856798" cy="35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引力辅助：辅助前脉冲还是辅助后脉冲？</a:t>
            </a:r>
            <a:endParaRPr lang="en-US" altLang="zh-CN" sz="24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由工况决定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有可能最优方案不是上述两情况中任意一种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引力辅助局部优化：</a:t>
            </a:r>
            <a:r>
              <a:rPr lang="zh-CN" altLang="en-US" sz="2400" dirty="0"/>
              <a:t>前后各加一次脉冲，以引力辅助段两次脉冲之和为指标，使用</a:t>
            </a:r>
            <a:r>
              <a:rPr lang="en-US" altLang="zh-CN" sz="2400" dirty="0" err="1"/>
              <a:t>fminunc</a:t>
            </a:r>
            <a:r>
              <a:rPr lang="zh-CN" altLang="en-US" sz="2400" dirty="0"/>
              <a:t>优化两次脉冲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74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B1BAF-09DA-965F-2394-FF6F94EDEE97}"/>
              </a:ext>
            </a:extLst>
          </p:cNvPr>
          <p:cNvSpPr txBox="1"/>
          <p:nvPr/>
        </p:nvSpPr>
        <p:spPr>
          <a:xfrm>
            <a:off x="571653" y="1325563"/>
            <a:ext cx="6856798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文件结构：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/astrodynamics-utils</a:t>
            </a:r>
            <a:r>
              <a:rPr lang="zh-CN" altLang="en-US" sz="2400" b="1" dirty="0"/>
              <a:t>：轨道计算工具包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</a:t>
            </a:r>
            <a:r>
              <a:rPr lang="en-US" altLang="zh-CN" sz="2400" b="1" dirty="0" err="1"/>
              <a:t>OrbitMath</a:t>
            </a:r>
            <a:r>
              <a:rPr lang="zh-CN" altLang="en-US" sz="2400" b="1" dirty="0"/>
              <a:t>：轨道解析解求解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</a:t>
            </a:r>
            <a:r>
              <a:rPr lang="en-US" altLang="zh-CN" sz="2400" b="1" dirty="0" err="1"/>
              <a:t>impulse_opt</a:t>
            </a:r>
            <a:r>
              <a:rPr lang="zh-CN" altLang="en-US" sz="2400" b="1" dirty="0"/>
              <a:t>：脉冲燃料消耗计算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/SOI</a:t>
            </a:r>
            <a:r>
              <a:rPr lang="zh-CN" altLang="en-US" sz="2400" b="1" dirty="0"/>
              <a:t>：引力辅助等效脉冲模型计算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/plot</a:t>
            </a:r>
            <a:r>
              <a:rPr lang="zh-CN" altLang="en-US" sz="2400" b="1" dirty="0"/>
              <a:t>：绘图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/</a:t>
            </a:r>
            <a:r>
              <a:rPr lang="en-US" altLang="zh-CN" sz="2400" b="1" dirty="0" err="1"/>
              <a:t>src</a:t>
            </a:r>
            <a:r>
              <a:rPr lang="zh-CN" altLang="en-US" sz="2400" b="1" dirty="0"/>
              <a:t>：目标函数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主程序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biGA_obj.m</a:t>
            </a:r>
            <a:r>
              <a:rPr lang="zh-CN" altLang="en-US" sz="2400" b="1" dirty="0"/>
              <a:t>：目标函数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biGA_main.m</a:t>
            </a:r>
            <a:r>
              <a:rPr lang="zh-CN" altLang="en-US" sz="2400" b="1" dirty="0"/>
              <a:t>：优化主程序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096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3AFF0-BCC2-6038-7620-92FB7BFBB80E}"/>
                  </a:ext>
                </a:extLst>
              </p:cNvPr>
              <p:cNvSpPr txBox="1"/>
              <p:nvPr/>
            </p:nvSpPr>
            <p:spPr>
              <a:xfrm>
                <a:off x="248816" y="1636706"/>
                <a:ext cx="1152330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指标：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=1299.61</a:t>
                </a:r>
                <a:r>
                  <a:rPr lang="zh-CN" altLang="en-US" sz="2400" b="1" dirty="0"/>
                  <a:t>（</a:t>
                </a:r>
                <a:r>
                  <a:rPr lang="en-US" altLang="zh-CN" sz="2400" b="1" dirty="0"/>
                  <a:t>kg</a:t>
                </a:r>
                <a:r>
                  <a:rPr lang="zh-CN" altLang="en-US" sz="2400" b="1" dirty="0"/>
                  <a:t>）</a:t>
                </a:r>
                <a:endParaRPr lang="en-US" altLang="zh-CN" sz="2400" b="1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优化变量序列：如右表所示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3AFF0-BCC2-6038-7620-92FB7BFB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6" y="1636706"/>
                <a:ext cx="11523306" cy="1228863"/>
              </a:xfrm>
              <a:prstGeom prst="rect">
                <a:avLst/>
              </a:prstGeom>
              <a:blipFill>
                <a:blip r:embed="rId2"/>
                <a:stretch>
                  <a:fillRect l="-771" t="-3061" b="-112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D808AEB-87EB-7C37-AA4E-AC533DB8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341700"/>
                  </p:ext>
                </p:extLst>
              </p:nvPr>
            </p:nvGraphicFramePr>
            <p:xfrm>
              <a:off x="5177928" y="1250302"/>
              <a:ext cx="6765256" cy="5094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530">
                      <a:extLst>
                        <a:ext uri="{9D8B030D-6E8A-4147-A177-3AD203B41FA5}">
                          <a16:colId xmlns:a16="http://schemas.microsoft.com/office/drawing/2014/main" val="4185742463"/>
                        </a:ext>
                      </a:extLst>
                    </a:gridCol>
                    <a:gridCol w="4964726">
                      <a:extLst>
                        <a:ext uri="{9D8B030D-6E8A-4147-A177-3AD203B41FA5}">
                          <a16:colId xmlns:a16="http://schemas.microsoft.com/office/drawing/2014/main" val="3354972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Variable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Value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862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7.275231789063206e+02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96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1.196313289123716e+03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8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1.910704707400621e+03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09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3.277201805692947e+03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6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4.021716125729630e+03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6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4.575884642763448e+03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153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3.689920524058115e+03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7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3.689920114440345e+03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𝚿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1.361074711897650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827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𝚿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4.813362863225788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304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D808AEB-87EB-7C37-AA4E-AC533DB8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341700"/>
                  </p:ext>
                </p:extLst>
              </p:nvPr>
            </p:nvGraphicFramePr>
            <p:xfrm>
              <a:off x="5177928" y="1250302"/>
              <a:ext cx="6765256" cy="5094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530">
                      <a:extLst>
                        <a:ext uri="{9D8B030D-6E8A-4147-A177-3AD203B41FA5}">
                          <a16:colId xmlns:a16="http://schemas.microsoft.com/office/drawing/2014/main" val="4185742463"/>
                        </a:ext>
                      </a:extLst>
                    </a:gridCol>
                    <a:gridCol w="4964726">
                      <a:extLst>
                        <a:ext uri="{9D8B030D-6E8A-4147-A177-3AD203B41FA5}">
                          <a16:colId xmlns:a16="http://schemas.microsoft.com/office/drawing/2014/main" val="3354972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Variable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Value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8622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10667" r="-276014" b="-9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7.275231789063206e+02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963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10667" r="-276014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1.196313289123716e+03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8722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10667" r="-276014" b="-7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1.910704707400621e+03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0905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410667" r="-276014" b="-6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3.277201805692947e+03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645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510667" r="-276014" b="-5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4.021716125729630e+03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610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610667" r="-276014" b="-4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4.575884642763448e+03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153303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658025" r="-276014" b="-3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3.689920524058115e+03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73453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767500" r="-276014" b="-2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3.689920114440345e+03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6287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925333" r="-27601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1.361074711897650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8273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25333" r="-27601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4.813362863225788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304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258E150-4711-0B47-0EAE-6F4C42CA0961}"/>
              </a:ext>
            </a:extLst>
          </p:cNvPr>
          <p:cNvSpPr txBox="1"/>
          <p:nvPr/>
        </p:nvSpPr>
        <p:spPr>
          <a:xfrm>
            <a:off x="7365013" y="725339"/>
            <a:ext cx="468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表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优化变量取值</a:t>
            </a:r>
          </a:p>
        </p:txBody>
      </p:sp>
    </p:spTree>
    <p:extLst>
      <p:ext uri="{BB962C8B-B14F-4D97-AF65-F5344CB8AC3E}">
        <p14:creationId xmlns:p14="http://schemas.microsoft.com/office/powerpoint/2010/main" val="270903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1018</Words>
  <Application>Microsoft Macintosh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Microsoft JhengHei</vt:lpstr>
      <vt:lpstr>微软雅黑</vt:lpstr>
      <vt:lpstr>Arial</vt:lpstr>
      <vt:lpstr>Cambria Math</vt:lpstr>
      <vt:lpstr>Wingdings</vt:lpstr>
      <vt:lpstr>Office 主题​​</vt:lpstr>
      <vt:lpstr>航天动力学大作业答辩</vt:lpstr>
      <vt:lpstr>目录</vt:lpstr>
      <vt:lpstr>题干信息分析</vt:lpstr>
      <vt:lpstr>题干信息分析</vt:lpstr>
      <vt:lpstr>方案设计</vt:lpstr>
      <vt:lpstr>方案设计</vt:lpstr>
      <vt:lpstr>方案设计</vt:lpstr>
      <vt:lpstr>方案设计</vt:lpstr>
      <vt:lpstr>优化结果</vt:lpstr>
      <vt:lpstr>优化结果</vt:lpstr>
      <vt:lpstr>其他尝试与思考</vt:lpstr>
      <vt:lpstr>致谢</vt:lpstr>
      <vt:lpstr>参考文献</vt:lpstr>
      <vt:lpstr>谢谢聆听 请老师和助教批评指正！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航天动力学大作业答辩</dc:title>
  <dc:creator>Yi Zhou</dc:creator>
  <cp:lastModifiedBy>Yi Zhou</cp:lastModifiedBy>
  <cp:revision>4</cp:revision>
  <dcterms:created xsi:type="dcterms:W3CDTF">2024-01-25T04:05:37Z</dcterms:created>
  <dcterms:modified xsi:type="dcterms:W3CDTF">2024-01-27T08:51:45Z</dcterms:modified>
</cp:coreProperties>
</file>