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4676"/>
  </p:normalViewPr>
  <p:slideViewPr>
    <p:cSldViewPr snapToGrid="0" snapToObjects="1">
      <p:cViewPr>
        <p:scale>
          <a:sx n="82" d="100"/>
          <a:sy n="82" d="100"/>
        </p:scale>
        <p:origin x="488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6/26/18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6E01-3AA6-1945-86FE-F267DA9E8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Epicurious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26E3-AB0F-8B47-8A15-28CCB42B2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 combination of wide and deep models to make predictions with nutritional and food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9843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1498-AF89-6547-B308-2DD3990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A675A-1104-4944-87AA-859C686BF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3407354"/>
            <a:ext cx="3916513" cy="2406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E717E-02D8-A74D-A638-83AE8F64B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17141"/>
            <a:ext cx="4611553" cy="2805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71BE8-F862-DA45-A938-CF008046C6CC}"/>
              </a:ext>
            </a:extLst>
          </p:cNvPr>
          <p:cNvSpPr txBox="1"/>
          <p:nvPr/>
        </p:nvSpPr>
        <p:spPr>
          <a:xfrm>
            <a:off x="1069848" y="1770810"/>
            <a:ext cx="39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features with continuous profile: calories, protein, fat and sodium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087BC-8F49-F041-967C-16A5AA90F73B}"/>
              </a:ext>
            </a:extLst>
          </p:cNvPr>
          <p:cNvSpPr txBox="1"/>
          <p:nvPr/>
        </p:nvSpPr>
        <p:spPr>
          <a:xfrm>
            <a:off x="6980861" y="2470260"/>
            <a:ext cx="39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~675 features with sparse binary values e.g. almonds, anchovy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14D16C-C545-A347-B8E2-0CD5B7DF146B}"/>
              </a:ext>
            </a:extLst>
          </p:cNvPr>
          <p:cNvSpPr/>
          <p:nvPr/>
        </p:nvSpPr>
        <p:spPr>
          <a:xfrm>
            <a:off x="6099048" y="936485"/>
            <a:ext cx="4614863" cy="124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Prediction: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Rating (categorical data from 1 – 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Whether dessert or not</a:t>
            </a:r>
          </a:p>
        </p:txBody>
      </p:sp>
    </p:spTree>
    <p:extLst>
      <p:ext uri="{BB962C8B-B14F-4D97-AF65-F5344CB8AC3E}">
        <p14:creationId xmlns:p14="http://schemas.microsoft.com/office/powerpoint/2010/main" val="37019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CF6D-C848-5945-AB0E-BE0D85D6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and deep learning: best of both worlds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4528-A875-8549-A9F2-FBA03EAE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9" y="2473607"/>
            <a:ext cx="6250396" cy="1574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7E06B-5502-CB49-A241-9EA44BB96288}"/>
              </a:ext>
            </a:extLst>
          </p:cNvPr>
          <p:cNvSpPr txBox="1"/>
          <p:nvPr/>
        </p:nvSpPr>
        <p:spPr>
          <a:xfrm>
            <a:off x="333249" y="2024373"/>
            <a:ext cx="626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Jointly train wide linear models and deep neural network: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3DC44-BC5F-2A48-86EB-52C5D106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6" y="2308226"/>
            <a:ext cx="4872170" cy="4180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D3C040-670E-8148-9DDF-EFE86E22A066}"/>
              </a:ext>
            </a:extLst>
          </p:cNvPr>
          <p:cNvSpPr/>
          <p:nvPr/>
        </p:nvSpPr>
        <p:spPr>
          <a:xfrm>
            <a:off x="813363" y="4612759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77"/>
              </a:rPr>
              <a:t>Research used to evaluate benefits of a combined model in Recommender System: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ckwell" panose="02060603020205020403" pitchFamily="18" charset="77"/>
              </a:rPr>
              <a:t>Binary values: </a:t>
            </a:r>
            <a:r>
              <a:rPr lang="en-US" dirty="0">
                <a:latin typeface="Rockwell" panose="02060603020205020403" pitchFamily="18" charset="77"/>
              </a:rPr>
              <a:t>gender=female, language=</a:t>
            </a:r>
            <a:r>
              <a:rPr lang="en-US" dirty="0" err="1">
                <a:latin typeface="Rockwell" panose="02060603020205020403" pitchFamily="18" charset="77"/>
              </a:rPr>
              <a:t>en</a:t>
            </a:r>
            <a:endParaRPr lang="en-US" dirty="0">
              <a:latin typeface="Rockwell" panose="02060603020205020403" pitchFamily="18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Generalized values: </a:t>
            </a:r>
            <a:r>
              <a:rPr lang="en-US" dirty="0" err="1">
                <a:latin typeface="Rockwell" panose="02060603020205020403" pitchFamily="18" charset="77"/>
              </a:rPr>
              <a:t>user_installed_category</a:t>
            </a:r>
            <a:r>
              <a:rPr lang="en-US" dirty="0">
                <a:latin typeface="Rockwell" panose="02060603020205020403" pitchFamily="18" charset="77"/>
              </a:rPr>
              <a:t>=video</a:t>
            </a:r>
          </a:p>
        </p:txBody>
      </p:sp>
    </p:spTree>
    <p:extLst>
      <p:ext uri="{BB962C8B-B14F-4D97-AF65-F5344CB8AC3E}">
        <p14:creationId xmlns:p14="http://schemas.microsoft.com/office/powerpoint/2010/main" val="36136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62CF-DF6C-3949-9D54-61F635B4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wide and deep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779C9-C1E7-4048-9802-9AEE8CF7C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" y="3135314"/>
            <a:ext cx="7150100" cy="17653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A7804D-BBB9-8442-AB9B-85A439CE4062}"/>
              </a:ext>
            </a:extLst>
          </p:cNvPr>
          <p:cNvSpPr/>
          <p:nvPr/>
        </p:nvSpPr>
        <p:spPr>
          <a:xfrm>
            <a:off x="1238250" y="2565956"/>
            <a:ext cx="294837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From TensorFlow website: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F0E0AB-F1D4-474B-8F66-61CAEC7A6954}"/>
              </a:ext>
            </a:extLst>
          </p:cNvPr>
          <p:cNvCxnSpPr>
            <a:cxnSpLocks/>
          </p:cNvCxnSpPr>
          <p:nvPr/>
        </p:nvCxnSpPr>
        <p:spPr>
          <a:xfrm>
            <a:off x="7761671" y="4192590"/>
            <a:ext cx="1041238" cy="30797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2C647-7F11-6640-9264-D8575F18F586}"/>
              </a:ext>
            </a:extLst>
          </p:cNvPr>
          <p:cNvSpPr txBox="1"/>
          <p:nvPr/>
        </p:nvSpPr>
        <p:spPr>
          <a:xfrm>
            <a:off x="8802909" y="4160839"/>
            <a:ext cx="230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columns i.e. calories, protein, fat, sodium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F000F-D4C5-9F4B-85D9-D674DA6C9DE5}"/>
              </a:ext>
            </a:extLst>
          </p:cNvPr>
          <p:cNvSpPr txBox="1"/>
          <p:nvPr/>
        </p:nvSpPr>
        <p:spPr>
          <a:xfrm>
            <a:off x="8845169" y="2650886"/>
            <a:ext cx="230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columns i.e. almonds 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587BED-38DE-4A44-99F5-83CA839F1A62}"/>
              </a:ext>
            </a:extLst>
          </p:cNvPr>
          <p:cNvCxnSpPr>
            <a:cxnSpLocks/>
          </p:cNvCxnSpPr>
          <p:nvPr/>
        </p:nvCxnSpPr>
        <p:spPr>
          <a:xfrm flipV="1">
            <a:off x="7644990" y="2965452"/>
            <a:ext cx="1157919" cy="36653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2CD5762-C6B3-8845-B61A-68B746981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609670"/>
            <a:ext cx="3632200" cy="546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177FC9-D3CA-4847-9198-7812BCB07D7B}"/>
              </a:ext>
            </a:extLst>
          </p:cNvPr>
          <p:cNvSpPr/>
          <p:nvPr/>
        </p:nvSpPr>
        <p:spPr>
          <a:xfrm>
            <a:off x="1238250" y="5070476"/>
            <a:ext cx="85792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Using:</a:t>
            </a:r>
          </a:p>
        </p:txBody>
      </p:sp>
    </p:spTree>
    <p:extLst>
      <p:ext uri="{BB962C8B-B14F-4D97-AF65-F5344CB8AC3E}">
        <p14:creationId xmlns:p14="http://schemas.microsoft.com/office/powerpoint/2010/main" val="25081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DB9E-333D-9244-B3D3-66C99BD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92FC-1AD3-9B41-81E4-48782676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025"/>
            <a:ext cx="6641475" cy="40513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588F8C-5A73-0140-9777-EA5188986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85309"/>
              </p:ext>
            </p:extLst>
          </p:nvPr>
        </p:nvGraphicFramePr>
        <p:xfrm>
          <a:off x="6572249" y="2679890"/>
          <a:ext cx="538638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97">
                  <a:extLst>
                    <a:ext uri="{9D8B030D-6E8A-4147-A177-3AD203B41FA5}">
                      <a16:colId xmlns:a16="http://schemas.microsoft.com/office/drawing/2014/main" val="3480450040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341911717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4031775893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169017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Wide &amp; 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Binary sparse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23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Continuous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77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F32-9855-1C4C-A02E-3E849DC8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Comparison: Predict Rating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EC61-6B22-8743-A2E9-3D13BE42E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831633"/>
              </p:ext>
            </p:extLst>
          </p:nvPr>
        </p:nvGraphicFramePr>
        <p:xfrm>
          <a:off x="1069848" y="1751308"/>
          <a:ext cx="10058400" cy="486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7">
                  <a:extLst>
                    <a:ext uri="{9D8B030D-6E8A-4147-A177-3AD203B41FA5}">
                      <a16:colId xmlns:a16="http://schemas.microsoft.com/office/drawing/2014/main" val="1240345717"/>
                    </a:ext>
                  </a:extLst>
                </a:gridCol>
                <a:gridCol w="2851688">
                  <a:extLst>
                    <a:ext uri="{9D8B030D-6E8A-4147-A177-3AD203B41FA5}">
                      <a16:colId xmlns:a16="http://schemas.microsoft.com/office/drawing/2014/main" val="3039299616"/>
                    </a:ext>
                  </a:extLst>
                </a:gridCol>
                <a:gridCol w="2898183">
                  <a:extLst>
                    <a:ext uri="{9D8B030D-6E8A-4147-A177-3AD203B41FA5}">
                      <a16:colId xmlns:a16="http://schemas.microsoft.com/office/drawing/2014/main" val="4005423958"/>
                    </a:ext>
                  </a:extLst>
                </a:gridCol>
                <a:gridCol w="2681672">
                  <a:extLst>
                    <a:ext uri="{9D8B030D-6E8A-4147-A177-3AD203B41FA5}">
                      <a16:colId xmlns:a16="http://schemas.microsoft.com/office/drawing/2014/main" val="3831267764"/>
                    </a:ext>
                  </a:extLst>
                </a:gridCol>
              </a:tblGrid>
              <a:tr h="6819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+ 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55406"/>
                  </a:ext>
                </a:extLst>
              </a:tr>
              <a:tr h="278969"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0.490966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507"/>
                  </a:ext>
                </a:extLst>
              </a:tr>
              <a:tr h="19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3593"/>
                  </a:ext>
                </a:extLst>
              </a:tr>
              <a:tr h="1845698">
                <a:tc>
                  <a:txBody>
                    <a:bodyPr/>
                    <a:lstStyle/>
                    <a:p>
                      <a:r>
                        <a:rPr lang="en-US" dirty="0"/>
                        <a:t>Average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6366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E28F58A-3FB8-644C-AAE4-D7C60A65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69" y="2976836"/>
            <a:ext cx="1981200" cy="1689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34C8CA-FAD4-B84B-AFDC-EC12E578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9" y="4967575"/>
            <a:ext cx="2235200" cy="1485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3AE360-3432-1941-8F00-94AB3D417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46" y="4981374"/>
            <a:ext cx="2298700" cy="147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DD38D7-7316-EE49-86A3-B419BA4F5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46" y="2919686"/>
            <a:ext cx="2070100" cy="172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8E8974-FCF5-8042-9BFC-6776A32BF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33" y="4981374"/>
            <a:ext cx="2209800" cy="1485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90AE17-CD5B-9442-A58B-476728869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07" y="2964136"/>
            <a:ext cx="199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7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A390-3BA3-0047-8B27-7D3F44D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17" y="512064"/>
            <a:ext cx="10368831" cy="1609344"/>
          </a:xfrm>
        </p:spPr>
        <p:txBody>
          <a:bodyPr/>
          <a:lstStyle/>
          <a:p>
            <a:r>
              <a:rPr lang="en-US" dirty="0"/>
              <a:t>Accuracy comparison: predict dessert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193175-7476-C443-A713-8FA7026EB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3295650"/>
            <a:ext cx="2552700" cy="1701800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A8C525-B558-6247-B786-7DA52BF52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607082"/>
              </p:ext>
            </p:extLst>
          </p:nvPr>
        </p:nvGraphicFramePr>
        <p:xfrm>
          <a:off x="1069848" y="1751308"/>
          <a:ext cx="10058400" cy="486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7">
                  <a:extLst>
                    <a:ext uri="{9D8B030D-6E8A-4147-A177-3AD203B41FA5}">
                      <a16:colId xmlns:a16="http://schemas.microsoft.com/office/drawing/2014/main" val="1240345717"/>
                    </a:ext>
                  </a:extLst>
                </a:gridCol>
                <a:gridCol w="2851688">
                  <a:extLst>
                    <a:ext uri="{9D8B030D-6E8A-4147-A177-3AD203B41FA5}">
                      <a16:colId xmlns:a16="http://schemas.microsoft.com/office/drawing/2014/main" val="3039299616"/>
                    </a:ext>
                  </a:extLst>
                </a:gridCol>
                <a:gridCol w="2898183">
                  <a:extLst>
                    <a:ext uri="{9D8B030D-6E8A-4147-A177-3AD203B41FA5}">
                      <a16:colId xmlns:a16="http://schemas.microsoft.com/office/drawing/2014/main" val="4005423958"/>
                    </a:ext>
                  </a:extLst>
                </a:gridCol>
                <a:gridCol w="2681672">
                  <a:extLst>
                    <a:ext uri="{9D8B030D-6E8A-4147-A177-3AD203B41FA5}">
                      <a16:colId xmlns:a16="http://schemas.microsoft.com/office/drawing/2014/main" val="3831267764"/>
                    </a:ext>
                  </a:extLst>
                </a:gridCol>
              </a:tblGrid>
              <a:tr h="6819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+ 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55406"/>
                  </a:ext>
                </a:extLst>
              </a:tr>
              <a:tr h="278969"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507"/>
                  </a:ext>
                </a:extLst>
              </a:tr>
              <a:tr h="19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3593"/>
                  </a:ext>
                </a:extLst>
              </a:tr>
              <a:tr h="1845698">
                <a:tc>
                  <a:txBody>
                    <a:bodyPr/>
                    <a:lstStyle/>
                    <a:p>
                      <a:r>
                        <a:rPr lang="en-US" dirty="0"/>
                        <a:t>Average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636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BD7CADA-BF1E-1141-AD93-4669C737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64" y="2903565"/>
            <a:ext cx="25527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E6741-C29F-6F4D-8549-A543D6ED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4" y="4997450"/>
            <a:ext cx="2260600" cy="1485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FF4337-4291-3645-AAB0-6FE565DEA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06" y="2922615"/>
            <a:ext cx="2324100" cy="1701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3736FD-E2C6-194F-87DC-0AF3ABA23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06" y="4997450"/>
            <a:ext cx="2260600" cy="1460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4BB5F62-A903-434C-A118-2CF17E9F8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98" y="4997450"/>
            <a:ext cx="2209800" cy="146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1CC9CC-BDB1-004F-8F2E-EEA4C59D0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83" y="2922615"/>
            <a:ext cx="23749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0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720</TotalTime>
  <Words>207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Epicurious dataset</vt:lpstr>
      <vt:lpstr>Dataset</vt:lpstr>
      <vt:lpstr>Wide and deep learning: best of both worlds</vt:lpstr>
      <vt:lpstr>Applying wide and deep learning model</vt:lpstr>
      <vt:lpstr>Implementing the model</vt:lpstr>
      <vt:lpstr>Accuracy Comparison: Predict Rating </vt:lpstr>
      <vt:lpstr>Accuracy comparison: predict dessert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Paulynn Yu</dc:creator>
  <cp:lastModifiedBy>Paulynn Yu</cp:lastModifiedBy>
  <cp:revision>23</cp:revision>
  <dcterms:created xsi:type="dcterms:W3CDTF">2018-06-26T09:35:51Z</dcterms:created>
  <dcterms:modified xsi:type="dcterms:W3CDTF">2018-06-26T21:48:23Z</dcterms:modified>
</cp:coreProperties>
</file>