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78" r:id="rId4"/>
    <p:sldId id="268" r:id="rId5"/>
    <p:sldId id="279" r:id="rId6"/>
    <p:sldId id="259" r:id="rId7"/>
    <p:sldId id="281" r:id="rId8"/>
    <p:sldId id="274" r:id="rId9"/>
    <p:sldId id="282" r:id="rId10"/>
    <p:sldId id="264" r:id="rId11"/>
    <p:sldId id="289" r:id="rId12"/>
    <p:sldId id="275" r:id="rId13"/>
    <p:sldId id="276" r:id="rId14"/>
    <p:sldId id="271" r:id="rId15"/>
    <p:sldId id="266" r:id="rId16"/>
    <p:sldId id="270" r:id="rId17"/>
    <p:sldId id="269" r:id="rId18"/>
    <p:sldId id="287" r:id="rId19"/>
    <p:sldId id="288" r:id="rId20"/>
    <p:sldId id="286" r:id="rId21"/>
    <p:sldId id="26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068"/>
    <a:srgbClr val="E2FAF9"/>
    <a:srgbClr val="CBF5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7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216" y="1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85C49-3F91-4040-95E5-5E24DDEEC14E}" type="datetimeFigureOut">
              <a:rPr lang="fr-FR" smtClean="0"/>
              <a:t>13/12/2023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0F39-59D4-4A4B-804B-5ACC6134C437}" type="slidenum">
              <a:rPr lang="fr-FR" smtClean="0"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57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E35B27E-5044-44C6-B63E-482D490FB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708401"/>
            <a:ext cx="12192000" cy="1259840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274267-06E7-4A15-8731-BD6B3BD3D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71" y="5484009"/>
            <a:ext cx="2487983" cy="10087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95BA531-EB2F-4679-9437-630FFB4C5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836" y="5505839"/>
            <a:ext cx="981862" cy="965137"/>
          </a:xfrm>
          <a:prstGeom prst="rect">
            <a:avLst/>
          </a:prstGeom>
        </p:spPr>
      </p:pic>
      <p:sp>
        <p:nvSpPr>
          <p:cNvPr id="16" name="Titre 15">
            <a:extLst>
              <a:ext uri="{FF2B5EF4-FFF2-40B4-BE49-F238E27FC236}">
                <a16:creationId xmlns:a16="http://schemas.microsoft.com/office/drawing/2014/main" id="{3A96268B-3654-4B7F-9A1E-8A650AB7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423"/>
            <a:ext cx="12192000" cy="2212977"/>
          </a:xfrm>
          <a:solidFill>
            <a:srgbClr val="263068"/>
          </a:solidFill>
        </p:spPr>
        <p:txBody>
          <a:bodyPr>
            <a:noAutofit/>
          </a:bodyPr>
          <a:lstStyle>
            <a:lvl1pPr algn="ctr">
              <a:defRPr kumimoji="0" lang="fr-FR" sz="72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lo stile del titolo dello 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13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96E22-ADD7-4E0E-A504-568C2B06A9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180000">
              <a:defRPr b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14A5E-5367-4D7B-9EA7-B16842A03098}"/>
              </a:ext>
            </a:extLst>
          </p:cNvPr>
          <p:cNvSpPr/>
          <p:nvPr/>
        </p:nvSpPr>
        <p:spPr>
          <a:xfrm>
            <a:off x="0" y="6228080"/>
            <a:ext cx="12192000" cy="629920"/>
          </a:xfrm>
          <a:prstGeom prst="rect">
            <a:avLst/>
          </a:prstGeom>
          <a:solidFill>
            <a:srgbClr val="2630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C2275C-58EF-43CF-9D87-25B10A4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56349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C7A3AC9-0FAB-4C7B-8B4F-3432B78C0EDF}" type="slidenum">
              <a:rPr lang="fr-FR" smtClean="0"/>
              <a:t>‹N›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757F5-1361-4689-AFFE-7E25AA057549}"/>
              </a:ext>
            </a:extLst>
          </p:cNvPr>
          <p:cNvSpPr/>
          <p:nvPr/>
        </p:nvSpPr>
        <p:spPr>
          <a:xfrm>
            <a:off x="10137531" y="219776"/>
            <a:ext cx="2054469" cy="922522"/>
          </a:xfrm>
          <a:prstGeom prst="rect">
            <a:avLst/>
          </a:prstGeom>
          <a:solidFill>
            <a:srgbClr val="263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83A89F-5F7B-4C62-9283-59B6C9D72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1" y="1981200"/>
            <a:ext cx="4897120" cy="2459038"/>
          </a:xfrm>
        </p:spPr>
        <p:txBody>
          <a:bodyPr>
            <a:noAutofit/>
          </a:bodyPr>
          <a:lstStyle>
            <a:lvl1pPr marL="228600" indent="-228600">
              <a:buSzPct val="86000"/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8A1C892-700C-4D15-8073-2DAE25A603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227763"/>
            <a:ext cx="9342438" cy="630237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  <a:latin typeface="Calibri "/>
              </a:defRPr>
            </a:lvl1pPr>
          </a:lstStyle>
          <a:p>
            <a:pPr lvl="0"/>
            <a:r>
              <a:rPr lang="fr-FR" dirty="0"/>
              <a:t>Références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00291-D503-4732-8751-47B3443C8317}"/>
              </a:ext>
            </a:extLst>
          </p:cNvPr>
          <p:cNvSpPr/>
          <p:nvPr userDrawn="1"/>
        </p:nvSpPr>
        <p:spPr>
          <a:xfrm>
            <a:off x="0" y="6225511"/>
            <a:ext cx="12192000" cy="45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5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E747DE-A506-40B3-B603-26ECB450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776"/>
            <a:ext cx="10137531" cy="922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4C796-1C7E-462A-A917-9B9E4E77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46F71-06FE-4B0C-A74F-722F8CB9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4FA7B-DE87-4F61-A258-AAD8E4CA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21EB3-FB9E-4A9C-A042-FA2BB970F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3AC9-0FAB-4C7B-8B4F-3432B78C0EDF}" type="slidenum">
              <a:rPr lang="fr-FR" smtClean="0"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03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60D9D2F-3230-45E1-A77B-1174A4760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08400"/>
            <a:ext cx="12192000" cy="12598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Social Robotics – Academic Year 2023-24</a:t>
            </a:r>
          </a:p>
          <a:p>
            <a:pPr algn="r"/>
            <a:r>
              <a:rPr lang="en-US" sz="2200" i="1" noProof="0" dirty="0"/>
              <a:t>Giovanni Brunelli</a:t>
            </a:r>
          </a:p>
          <a:p>
            <a:pPr algn="r"/>
            <a:r>
              <a:rPr lang="en-US" sz="2200" i="1" dirty="0"/>
              <a:t>Paolo Magri</a:t>
            </a:r>
            <a:endParaRPr lang="en-US" sz="2200" i="1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4A8937-3B00-4155-AE15-81FEB64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Imitation Learning</a:t>
            </a:r>
            <a:r>
              <a:rPr lang="en-US" sz="4000" noProof="0" dirty="0"/>
              <a:t>: Behavioral Cloning and DAgger</a:t>
            </a:r>
          </a:p>
        </p:txBody>
      </p:sp>
      <p:pic>
        <p:nvPicPr>
          <p:cNvPr id="9" name="Immagine 8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7E1FB072-C3A2-A454-41D9-C6D67600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5432236"/>
            <a:ext cx="1119808" cy="11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DAgger Algorithm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pic>
        <p:nvPicPr>
          <p:cNvPr id="9" name="Immagine 8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89DE5F01-00A3-C830-CCCF-716894DA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1" y="1463093"/>
            <a:ext cx="4722813" cy="270309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73736C-4238-FD0C-4A2E-6899A2211A15}"/>
              </a:ext>
            </a:extLst>
          </p:cNvPr>
          <p:cNvSpPr txBox="1"/>
          <p:nvPr/>
        </p:nvSpPr>
        <p:spPr>
          <a:xfrm>
            <a:off x="1485899" y="4486978"/>
            <a:ext cx="9972675" cy="12958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t-IT" b="0" i="0" u="none" strike="noStrike" dirty="0">
                <a:effectLst/>
              </a:rPr>
              <a:t>After </a:t>
            </a:r>
            <a:r>
              <a:rPr lang="it-IT" b="0" i="0" u="none" strike="noStrike" dirty="0" err="1">
                <a:effectLst/>
              </a:rPr>
              <a:t>each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iteration</a:t>
            </a:r>
            <a:r>
              <a:rPr lang="it-IT" b="0" i="0" u="none" strike="noStrike" dirty="0">
                <a:effectLst/>
              </a:rPr>
              <a:t>, the model is </a:t>
            </a:r>
            <a:r>
              <a:rPr lang="it-IT" b="0" i="0" u="none" strike="noStrike" dirty="0" err="1">
                <a:effectLst/>
              </a:rPr>
              <a:t>used</a:t>
            </a:r>
            <a:r>
              <a:rPr lang="it-IT" b="0" i="0" u="none" strike="noStrike" dirty="0">
                <a:effectLst/>
              </a:rPr>
              <a:t> to generate new data by </a:t>
            </a:r>
            <a:r>
              <a:rPr lang="it-IT" b="0" i="0" u="none" strike="noStrike" dirty="0" err="1">
                <a:effectLst/>
              </a:rPr>
              <a:t>interacting</a:t>
            </a:r>
            <a:r>
              <a:rPr lang="it-IT" b="0" i="0" u="none" strike="noStrike" dirty="0">
                <a:effectLst/>
              </a:rPr>
              <a:t> with the </a:t>
            </a:r>
            <a:r>
              <a:rPr lang="it-IT" b="0" i="0" u="none" strike="noStrike" dirty="0" err="1">
                <a:effectLst/>
              </a:rPr>
              <a:t>environment</a:t>
            </a:r>
            <a:r>
              <a:rPr lang="it-IT" dirty="0"/>
              <a:t>;</a:t>
            </a:r>
            <a:endParaRPr lang="it-IT" b="0" i="0" u="none" strike="noStrike" dirty="0">
              <a:effectLst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t-IT" b="0" i="0" u="none" strike="noStrike" dirty="0">
                <a:effectLst/>
              </a:rPr>
              <a:t>The expert </a:t>
            </a:r>
            <a:r>
              <a:rPr lang="it-IT" b="0" i="0" u="none" strike="noStrike" dirty="0" err="1">
                <a:effectLst/>
              </a:rPr>
              <a:t>provides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additional</a:t>
            </a:r>
            <a:r>
              <a:rPr lang="it-IT" b="0" i="0" u="none" strike="noStrike" dirty="0">
                <a:effectLst/>
              </a:rPr>
              <a:t> demonstrations on the </a:t>
            </a:r>
            <a:r>
              <a:rPr lang="it-IT" b="0" i="0" u="none" strike="noStrike" dirty="0" err="1">
                <a:effectLst/>
              </a:rPr>
              <a:t>newly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generated</a:t>
            </a:r>
            <a:r>
              <a:rPr lang="it-IT" b="0" i="0" u="none" strike="noStrike" dirty="0">
                <a:effectLst/>
              </a:rPr>
              <a:t> data;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t-IT" b="0" i="0" u="none" strike="noStrike" dirty="0">
                <a:effectLst/>
              </a:rPr>
              <a:t>The dataset is aggregated, and the model is </a:t>
            </a:r>
            <a:r>
              <a:rPr lang="it-IT" b="0" i="0" u="none" strike="noStrike" dirty="0" err="1">
                <a:effectLst/>
              </a:rPr>
              <a:t>trained</a:t>
            </a:r>
            <a:r>
              <a:rPr lang="it-IT" b="0" i="0" u="none" strike="noStrike" dirty="0">
                <a:effectLst/>
              </a:rPr>
              <a:t> on </a:t>
            </a:r>
            <a:r>
              <a:rPr lang="it-IT" b="0" i="0" u="none" strike="noStrike" dirty="0" err="1">
                <a:effectLst/>
              </a:rPr>
              <a:t>this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combined</a:t>
            </a:r>
            <a:r>
              <a:rPr lang="it-IT" b="0" i="0" u="none" strike="noStrike" dirty="0">
                <a:effectLst/>
              </a:rPr>
              <a:t> dataset;</a:t>
            </a:r>
          </a:p>
        </p:txBody>
      </p:sp>
    </p:spTree>
    <p:extLst>
      <p:ext uri="{BB962C8B-B14F-4D97-AF65-F5344CB8AC3E}">
        <p14:creationId xmlns:p14="http://schemas.microsoft.com/office/powerpoint/2010/main" val="205446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DAgger Algorithm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pic>
        <p:nvPicPr>
          <p:cNvPr id="9" name="Immagine 8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89DE5F01-00A3-C830-CCCF-716894DA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1" y="1463093"/>
            <a:ext cx="4722813" cy="270309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73736C-4238-FD0C-4A2E-6899A2211A15}"/>
              </a:ext>
            </a:extLst>
          </p:cNvPr>
          <p:cNvSpPr txBox="1"/>
          <p:nvPr/>
        </p:nvSpPr>
        <p:spPr>
          <a:xfrm>
            <a:off x="1485899" y="4486978"/>
            <a:ext cx="9972675" cy="12958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t-IT" b="0" i="0" u="none" strike="noStrike" dirty="0">
                <a:effectLst/>
              </a:rPr>
              <a:t>After </a:t>
            </a:r>
            <a:r>
              <a:rPr lang="it-IT" b="0" i="0" u="none" strike="noStrike" dirty="0" err="1">
                <a:effectLst/>
              </a:rPr>
              <a:t>each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iteration</a:t>
            </a:r>
            <a:r>
              <a:rPr lang="it-IT" b="0" i="0" u="none" strike="noStrike" dirty="0">
                <a:effectLst/>
              </a:rPr>
              <a:t>, the model is </a:t>
            </a:r>
            <a:r>
              <a:rPr lang="it-IT" b="0" i="0" u="none" strike="noStrike" dirty="0" err="1">
                <a:effectLst/>
              </a:rPr>
              <a:t>used</a:t>
            </a:r>
            <a:r>
              <a:rPr lang="it-IT" b="0" i="0" u="none" strike="noStrike" dirty="0">
                <a:effectLst/>
              </a:rPr>
              <a:t> to generate new data by </a:t>
            </a:r>
            <a:r>
              <a:rPr lang="it-IT" b="0" i="0" u="none" strike="noStrike" dirty="0" err="1">
                <a:effectLst/>
              </a:rPr>
              <a:t>interacting</a:t>
            </a:r>
            <a:r>
              <a:rPr lang="it-IT" b="0" i="0" u="none" strike="noStrike" dirty="0">
                <a:effectLst/>
              </a:rPr>
              <a:t> with the </a:t>
            </a:r>
            <a:r>
              <a:rPr lang="it-IT" b="0" i="0" u="none" strike="noStrike" dirty="0" err="1">
                <a:effectLst/>
              </a:rPr>
              <a:t>environment</a:t>
            </a:r>
            <a:r>
              <a:rPr lang="it-IT" dirty="0"/>
              <a:t>;</a:t>
            </a:r>
            <a:endParaRPr lang="it-IT" b="0" i="0" u="none" strike="noStrike" dirty="0">
              <a:effectLst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t-IT" b="0" i="0" u="none" strike="noStrike" dirty="0">
                <a:effectLst/>
              </a:rPr>
              <a:t>The expert </a:t>
            </a:r>
            <a:r>
              <a:rPr lang="it-IT" b="0" i="0" u="none" strike="noStrike" dirty="0" err="1">
                <a:effectLst/>
              </a:rPr>
              <a:t>provides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additional</a:t>
            </a:r>
            <a:r>
              <a:rPr lang="it-IT" b="0" i="0" u="none" strike="noStrike" dirty="0">
                <a:effectLst/>
              </a:rPr>
              <a:t> demonstrations on the </a:t>
            </a:r>
            <a:r>
              <a:rPr lang="it-IT" b="0" i="0" u="none" strike="noStrike" dirty="0" err="1">
                <a:effectLst/>
              </a:rPr>
              <a:t>newly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generated</a:t>
            </a:r>
            <a:r>
              <a:rPr lang="it-IT" b="0" i="0" u="none" strike="noStrike" dirty="0">
                <a:effectLst/>
              </a:rPr>
              <a:t> data;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t-IT" b="0" i="0" u="none" strike="noStrike" dirty="0">
                <a:effectLst/>
              </a:rPr>
              <a:t>The dataset is aggregated, and the model is </a:t>
            </a:r>
            <a:r>
              <a:rPr lang="it-IT" b="0" i="0" u="none" strike="noStrike" dirty="0" err="1">
                <a:effectLst/>
              </a:rPr>
              <a:t>trained</a:t>
            </a:r>
            <a:r>
              <a:rPr lang="it-IT" b="0" i="0" u="none" strike="noStrike" dirty="0">
                <a:effectLst/>
              </a:rPr>
              <a:t> on </a:t>
            </a:r>
            <a:r>
              <a:rPr lang="it-IT" b="0" i="0" u="none" strike="noStrike" dirty="0" err="1">
                <a:effectLst/>
              </a:rPr>
              <a:t>this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combined</a:t>
            </a:r>
            <a:r>
              <a:rPr lang="it-IT" b="0" i="0" u="none" strike="noStrike" dirty="0">
                <a:effectLst/>
              </a:rPr>
              <a:t> dataset;</a:t>
            </a:r>
          </a:p>
        </p:txBody>
      </p:sp>
      <p:sp>
        <p:nvSpPr>
          <p:cNvPr id="4" name="Freccia curva 3">
            <a:extLst>
              <a:ext uri="{FF2B5EF4-FFF2-40B4-BE49-F238E27FC236}">
                <a16:creationId xmlns:a16="http://schemas.microsoft.com/office/drawing/2014/main" id="{319315F5-3637-DA93-8AE6-69E5F8A9C21F}"/>
              </a:ext>
            </a:extLst>
          </p:cNvPr>
          <p:cNvSpPr/>
          <p:nvPr/>
        </p:nvSpPr>
        <p:spPr>
          <a:xfrm rot="18719411">
            <a:off x="1068390" y="4882158"/>
            <a:ext cx="571341" cy="505507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1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EE372-CF67-07B2-6F84-785D52B8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Environment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7A9BA-927F-2F8C-AB42-734D1983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6B9DEC-94FF-DD8B-2318-32B76F11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57" y="1428803"/>
            <a:ext cx="2752208" cy="2752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533389-0F7C-4A67-B800-2D178BE7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37" y="1428803"/>
            <a:ext cx="2767662" cy="27531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E7A4E3-59B9-E300-C930-8D004F887227}"/>
              </a:ext>
            </a:extLst>
          </p:cNvPr>
          <p:cNvSpPr txBox="1"/>
          <p:nvPr/>
        </p:nvSpPr>
        <p:spPr>
          <a:xfrm>
            <a:off x="1244600" y="4440038"/>
            <a:ext cx="9067800" cy="19082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it-IT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transitions</a:t>
            </a:r>
            <a:r>
              <a:rPr lang="it-IT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each</a:t>
            </a:r>
            <a:r>
              <a:rPr lang="it-IT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action (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it-IT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in the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grid</a:t>
            </a:r>
            <a:r>
              <a:rPr lang="it-IT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000" b="0" dirty="0" err="1">
                <a:effectLst/>
                <a:latin typeface="Menlo" panose="020B0609030804020204" pitchFamily="49" charset="0"/>
              </a:rPr>
              <a:t>if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action == 0: </a:t>
            </a:r>
            <a:r>
              <a:rPr lang="it-IT" sz="10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# Up</a:t>
            </a:r>
          </a:p>
          <a:p>
            <a:r>
              <a:rPr lang="it-IT" sz="1000" dirty="0">
                <a:latin typeface="Menlo" panose="020B0609030804020204" pitchFamily="49" charset="0"/>
              </a:rPr>
              <a:t>  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next_position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= (max(0,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//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 - 1),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%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[1])</a:t>
            </a:r>
          </a:p>
          <a:p>
            <a:r>
              <a:rPr lang="it-IT" sz="1000" b="0" dirty="0" err="1">
                <a:effectLst/>
                <a:latin typeface="Menlo" panose="020B0609030804020204" pitchFamily="49" charset="0"/>
              </a:rPr>
              <a:t>elif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action == 1: </a:t>
            </a:r>
            <a:r>
              <a:rPr lang="it-IT" sz="10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# Down</a:t>
            </a:r>
          </a:p>
          <a:p>
            <a:r>
              <a:rPr lang="it-IT" sz="1000" dirty="0">
                <a:latin typeface="Menlo" panose="020B0609030804020204" pitchFamily="49" charset="0"/>
              </a:rPr>
              <a:t>  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next_position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= (min(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[0] - 1,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//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 + 1),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%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[1])</a:t>
            </a:r>
          </a:p>
          <a:p>
            <a:r>
              <a:rPr lang="it-IT" sz="1000" b="0" dirty="0" err="1">
                <a:effectLst/>
                <a:latin typeface="Menlo" panose="020B0609030804020204" pitchFamily="49" charset="0"/>
              </a:rPr>
              <a:t>elif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action == 2: </a:t>
            </a:r>
            <a:r>
              <a:rPr lang="it-IT" sz="10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# Left</a:t>
            </a:r>
          </a:p>
          <a:p>
            <a:r>
              <a:rPr lang="it-IT" sz="1000" b="0" dirty="0">
                <a:effectLst/>
                <a:latin typeface="Menlo" panose="020B0609030804020204" pitchFamily="49" charset="0"/>
              </a:rPr>
              <a:t>  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next_position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= (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//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[1], max(0,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%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 - 1))</a:t>
            </a:r>
          </a:p>
          <a:p>
            <a:r>
              <a:rPr lang="it-IT" sz="1000" b="0" dirty="0" err="1">
                <a:effectLst/>
                <a:latin typeface="Menlo" panose="020B0609030804020204" pitchFamily="49" charset="0"/>
              </a:rPr>
              <a:t>elif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action == 3: </a:t>
            </a:r>
            <a:r>
              <a:rPr lang="it-IT" sz="10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it-IT" sz="1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Right</a:t>
            </a:r>
            <a:endParaRPr lang="it-IT" sz="1000" b="0" dirty="0">
              <a:solidFill>
                <a:schemeClr val="accent6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000" b="0" dirty="0">
                <a:effectLst/>
                <a:latin typeface="Menlo" panose="020B0609030804020204" pitchFamily="49" charset="0"/>
              </a:rPr>
              <a:t>  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next_position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= (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//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[1], min(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 - 1,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self.state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 % </a:t>
            </a:r>
            <a:r>
              <a:rPr lang="it-IT" sz="1000" b="0" dirty="0" err="1">
                <a:effectLst/>
                <a:latin typeface="Menlo" panose="020B0609030804020204" pitchFamily="49" charset="0"/>
              </a:rPr>
              <a:t>self.grid_size</a:t>
            </a:r>
            <a:r>
              <a:rPr lang="it-IT" sz="1000" b="0" dirty="0">
                <a:effectLst/>
                <a:latin typeface="Menlo" panose="020B0609030804020204" pitchFamily="49" charset="0"/>
              </a:rPr>
              <a:t>[1] + 1))</a:t>
            </a:r>
          </a:p>
          <a:p>
            <a:pPr algn="l"/>
            <a:endParaRPr lang="en-US" sz="18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28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ABCE2-7018-E8C6-DAE6-20EF35F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Generation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857014-EEB5-CAB2-5C5E-8B705C24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36E90D-BACF-2CB7-5BB9-6A664F8A9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2058" y="1384301"/>
            <a:ext cx="10247884" cy="395446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it-IT" sz="2400" dirty="0">
                <a:latin typeface="+mn-lt"/>
              </a:rPr>
              <a:t>The dataset of expert demonstrations is rapresented as a state-action pairs (s, a):</a:t>
            </a:r>
          </a:p>
          <a:p>
            <a:pPr lvl="1">
              <a:lnSpc>
                <a:spcPct val="200000"/>
              </a:lnSpc>
            </a:pPr>
            <a:r>
              <a:rPr lang="it-IT" sz="1600" b="1" dirty="0">
                <a:effectLst/>
                <a:latin typeface="+mn-lt"/>
              </a:rPr>
              <a:t>Expert Demonstration 1</a:t>
            </a:r>
            <a:r>
              <a:rPr lang="it-IT" sz="1600" b="0" i="0" dirty="0">
                <a:effectLst/>
                <a:latin typeface="+mn-lt"/>
              </a:rPr>
              <a:t>: </a:t>
            </a:r>
            <a:r>
              <a:rPr lang="it-IT" sz="1600" b="0" dirty="0">
                <a:effectLst/>
                <a:latin typeface="+mn-lt"/>
              </a:rPr>
              <a:t>[(16, 3), (17, 3), (18, 3), (19, 1)];</a:t>
            </a:r>
          </a:p>
          <a:p>
            <a:pPr lvl="1">
              <a:lnSpc>
                <a:spcPct val="150000"/>
              </a:lnSpc>
            </a:pPr>
            <a:r>
              <a:rPr lang="it-IT" sz="1600" b="1" i="0" dirty="0">
                <a:effectLst/>
                <a:latin typeface="+mn-lt"/>
              </a:rPr>
              <a:t>Expert Demonstration 2</a:t>
            </a:r>
            <a:r>
              <a:rPr lang="it-IT" sz="1600" b="0" i="0" dirty="0">
                <a:effectLst/>
                <a:latin typeface="+mn-lt"/>
              </a:rPr>
              <a:t>: [(8, 3), (9, 1), (14, 1), (19, 1)];</a:t>
            </a:r>
          </a:p>
          <a:p>
            <a:pPr lvl="1">
              <a:lnSpc>
                <a:spcPct val="150000"/>
              </a:lnSpc>
            </a:pPr>
            <a:r>
              <a:rPr lang="it-IT" sz="1600" b="1" i="0" dirty="0">
                <a:effectLst/>
                <a:latin typeface="+mn-lt"/>
              </a:rPr>
              <a:t>Expert Demonstration 3</a:t>
            </a:r>
            <a:r>
              <a:rPr lang="it-IT" sz="1600" b="0" i="0" dirty="0">
                <a:effectLst/>
                <a:latin typeface="+mn-lt"/>
              </a:rPr>
              <a:t>: [(17, 3), (18, 3), (19, 1)];</a:t>
            </a:r>
          </a:p>
          <a:p>
            <a:pPr lvl="1">
              <a:lnSpc>
                <a:spcPct val="150000"/>
              </a:lnSpc>
            </a:pPr>
            <a:r>
              <a:rPr lang="it-IT" sz="1600" b="1" i="0" dirty="0">
                <a:effectLst/>
                <a:latin typeface="+mn-lt"/>
              </a:rPr>
              <a:t>Expert Demonstration 4</a:t>
            </a:r>
            <a:r>
              <a:rPr lang="it-IT" sz="1600" b="0" i="0" dirty="0">
                <a:effectLst/>
                <a:latin typeface="+mn-lt"/>
              </a:rPr>
              <a:t>: [(0, 3), (1, 3), (2, 3), (3, 1), (8, 3), (9, 1), (14, 1), (19, 1)];</a:t>
            </a:r>
          </a:p>
          <a:p>
            <a:pPr lvl="1">
              <a:lnSpc>
                <a:spcPct val="150000"/>
              </a:lnSpc>
            </a:pPr>
            <a:r>
              <a:rPr lang="it-IT" sz="1600" b="1" i="0" dirty="0">
                <a:effectLst/>
                <a:latin typeface="+mn-lt"/>
              </a:rPr>
              <a:t>Expert Demonstration 5</a:t>
            </a:r>
            <a:r>
              <a:rPr lang="it-IT" sz="1600" b="0" i="0" dirty="0">
                <a:effectLst/>
                <a:latin typeface="+mn-lt"/>
              </a:rPr>
              <a:t>: [(7, 3), (8, 3), (9, 1), (14, 1), (19, 1)];</a:t>
            </a:r>
          </a:p>
          <a:p>
            <a:pPr lvl="1">
              <a:lnSpc>
                <a:spcPct val="150000"/>
              </a:lnSpc>
            </a:pPr>
            <a:r>
              <a:rPr lang="it-IT" sz="1600" b="1" dirty="0">
                <a:latin typeface="+mn-lt"/>
              </a:rPr>
              <a:t>…</a:t>
            </a:r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109BE6-4629-3BC7-0146-ADAE792AD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789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C7672-4B96-FC8C-B0C2-5C9BC48D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Comparison: </a:t>
            </a:r>
            <a:r>
              <a:rPr lang="en-US" noProof="0" dirty="0">
                <a:solidFill>
                  <a:schemeClr val="tx1"/>
                </a:solidFill>
              </a:rPr>
              <a:t>BC</a:t>
            </a:r>
            <a:r>
              <a:rPr lang="en-US" noProof="0" dirty="0"/>
              <a:t> </a:t>
            </a:r>
            <a:r>
              <a:rPr lang="en-US" noProof="0" dirty="0">
                <a:solidFill>
                  <a:schemeClr val="bg2">
                    <a:lumMod val="90000"/>
                  </a:schemeClr>
                </a:solidFill>
              </a:rPr>
              <a:t>VS DAgger</a:t>
            </a:r>
            <a:endParaRPr lang="it-IT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D336BEA-97B0-95F9-CBB2-7EA53FED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6" name="Immagine 5" descr="Immagine che contiene Diagramma, linea, schermata&#10;&#10;Descrizione generata automaticamente">
            <a:extLst>
              <a:ext uri="{FF2B5EF4-FFF2-40B4-BE49-F238E27FC236}">
                <a16:creationId xmlns:a16="http://schemas.microsoft.com/office/drawing/2014/main" id="{FF285C4B-CBD6-F9ED-0FE6-57F95B7D9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8" y="1306285"/>
            <a:ext cx="10144022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8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Comparison: </a:t>
            </a:r>
            <a:r>
              <a:rPr lang="en-US" noProof="0" dirty="0">
                <a:solidFill>
                  <a:schemeClr val="bg2">
                    <a:lumMod val="90000"/>
                  </a:schemeClr>
                </a:solidFill>
              </a:rPr>
              <a:t>BC VS </a:t>
            </a:r>
            <a:r>
              <a:rPr lang="en-US" noProof="0" dirty="0">
                <a:solidFill>
                  <a:schemeClr val="tx1"/>
                </a:solidFill>
              </a:rPr>
              <a:t>DAgger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pic>
        <p:nvPicPr>
          <p:cNvPr id="9" name="Immagine 8" descr="Immagine che contiene schermata, Diagramma, diagramma&#10;&#10;Descrizione generata automaticamente">
            <a:extLst>
              <a:ext uri="{FF2B5EF4-FFF2-40B4-BE49-F238E27FC236}">
                <a16:creationId xmlns:a16="http://schemas.microsoft.com/office/drawing/2014/main" id="{DB9B71E9-EC87-4F57-686D-15D1C4179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58" y="1355271"/>
            <a:ext cx="9376283" cy="4208328"/>
          </a:xfrm>
          <a:prstGeom prst="rect">
            <a:avLst/>
          </a:prstGeom>
        </p:spPr>
      </p:pic>
      <p:pic>
        <p:nvPicPr>
          <p:cNvPr id="13" name="Immagine 12" descr="Immagine che contiene schermata, Diagramma, diagramma&#10;&#10;Descrizione generata automaticamente">
            <a:extLst>
              <a:ext uri="{FF2B5EF4-FFF2-40B4-BE49-F238E27FC236}">
                <a16:creationId xmlns:a16="http://schemas.microsoft.com/office/drawing/2014/main" id="{578861BB-18F1-86C5-49AA-0FEC9EFE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9" y="1355271"/>
            <a:ext cx="10131040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61A40-468A-5108-D3A1-288BC0B3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Comparison: </a:t>
            </a:r>
            <a:r>
              <a:rPr lang="en-US" noProof="0" dirty="0">
                <a:solidFill>
                  <a:schemeClr val="bg2">
                    <a:lumMod val="90000"/>
                  </a:schemeClr>
                </a:solidFill>
              </a:rPr>
              <a:t>BC VS </a:t>
            </a:r>
            <a:r>
              <a:rPr lang="en-US" noProof="0" dirty="0">
                <a:solidFill>
                  <a:schemeClr val="tx1"/>
                </a:solidFill>
              </a:rPr>
              <a:t>DAgger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0729139-4E02-CD25-C14F-A12F368D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pic>
        <p:nvPicPr>
          <p:cNvPr id="6" name="Immagine 5" descr="Immagine che contiene schermata, Diagramma, testo, diagramma&#10;&#10;Descrizione generata automaticamente">
            <a:extLst>
              <a:ext uri="{FF2B5EF4-FFF2-40B4-BE49-F238E27FC236}">
                <a16:creationId xmlns:a16="http://schemas.microsoft.com/office/drawing/2014/main" id="{977BD4A5-DB9E-E39E-EC39-EA26413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1243544"/>
            <a:ext cx="9729216" cy="44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7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61A40-468A-5108-D3A1-288BC0B3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Comparison: </a:t>
            </a:r>
            <a:r>
              <a:rPr lang="en-US" noProof="0" dirty="0">
                <a:solidFill>
                  <a:schemeClr val="bg2">
                    <a:lumMod val="90000"/>
                  </a:schemeClr>
                </a:solidFill>
              </a:rPr>
              <a:t>BC VS </a:t>
            </a:r>
            <a:r>
              <a:rPr lang="en-US" noProof="0" dirty="0">
                <a:solidFill>
                  <a:schemeClr val="tx1"/>
                </a:solidFill>
              </a:rPr>
              <a:t>DAgger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0729139-4E02-CD25-C14F-A12F368D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pic>
        <p:nvPicPr>
          <p:cNvPr id="6" name="Immagine 5" descr="Immagine che contiene schermata, Diagramma, testo, diagramma&#10;&#10;Descrizione generata automaticamente">
            <a:extLst>
              <a:ext uri="{FF2B5EF4-FFF2-40B4-BE49-F238E27FC236}">
                <a16:creationId xmlns:a16="http://schemas.microsoft.com/office/drawing/2014/main" id="{2E79C2D8-B222-BEDA-4D8F-00C88336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1279458"/>
            <a:ext cx="9729216" cy="45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D7327-468E-2184-9699-EB9DC912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Offline VS Online Imitation Learning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B860CE-5FC7-99A3-5D7F-8D20A1D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9C4888-C4F6-771B-21DB-D96AEEE9D893}"/>
              </a:ext>
            </a:extLst>
          </p:cNvPr>
          <p:cNvSpPr txBox="1"/>
          <p:nvPr/>
        </p:nvSpPr>
        <p:spPr>
          <a:xfrm>
            <a:off x="1000124" y="2496050"/>
            <a:ext cx="1048702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pPr algn="ctr"/>
            <a:r>
              <a:rPr lang="it-IT" sz="2400" dirty="0"/>
              <a:t>Offline Imitation Learning   </a:t>
            </a:r>
            <a:r>
              <a:rPr lang="it-IT" sz="2400" dirty="0">
                <a:sym typeface="Wingdings" pitchFamily="2" charset="2"/>
              </a:rPr>
              <a:t>   </a:t>
            </a:r>
            <a:r>
              <a:rPr lang="it-IT" sz="2400" dirty="0" err="1">
                <a:sym typeface="Wingdings" pitchFamily="2" charset="2"/>
              </a:rPr>
              <a:t>Pre-defined</a:t>
            </a:r>
            <a:r>
              <a:rPr lang="it-IT" sz="2400" dirty="0">
                <a:sym typeface="Wingdings" pitchFamily="2" charset="2"/>
              </a:rPr>
              <a:t> Expert Demonstrations</a:t>
            </a:r>
          </a:p>
          <a:p>
            <a:pPr algn="ctr"/>
            <a:endParaRPr lang="it-IT" sz="2400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206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D7327-468E-2184-9699-EB9DC912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Offline VS Online Imitation Learning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B860CE-5FC7-99A3-5D7F-8D20A1D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9C4888-C4F6-771B-21DB-D96AEEE9D893}"/>
              </a:ext>
            </a:extLst>
          </p:cNvPr>
          <p:cNvSpPr txBox="1"/>
          <p:nvPr/>
        </p:nvSpPr>
        <p:spPr>
          <a:xfrm>
            <a:off x="1000124" y="2496050"/>
            <a:ext cx="1048702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pPr algn="ctr"/>
            <a:r>
              <a:rPr lang="it-IT" sz="2400" dirty="0">
                <a:solidFill>
                  <a:schemeClr val="bg2"/>
                </a:solidFill>
              </a:rPr>
              <a:t>Offline Imitation Learning   </a:t>
            </a:r>
            <a:r>
              <a:rPr lang="it-IT" sz="2400" dirty="0">
                <a:solidFill>
                  <a:schemeClr val="bg2"/>
                </a:solidFill>
                <a:sym typeface="Wingdings" pitchFamily="2" charset="2"/>
              </a:rPr>
              <a:t>   </a:t>
            </a:r>
            <a:r>
              <a:rPr lang="it-IT" sz="2400" dirty="0" err="1">
                <a:solidFill>
                  <a:schemeClr val="bg2"/>
                </a:solidFill>
                <a:sym typeface="Wingdings" pitchFamily="2" charset="2"/>
              </a:rPr>
              <a:t>Pre-defined</a:t>
            </a:r>
            <a:r>
              <a:rPr lang="it-IT" sz="2400" dirty="0">
                <a:solidFill>
                  <a:schemeClr val="bg2"/>
                </a:solidFill>
                <a:sym typeface="Wingdings" pitchFamily="2" charset="2"/>
              </a:rPr>
              <a:t> Expert Demonstrations</a:t>
            </a:r>
          </a:p>
          <a:p>
            <a:pPr algn="ctr"/>
            <a:endParaRPr lang="it-IT" sz="2400" dirty="0">
              <a:solidFill>
                <a:schemeClr val="bg2"/>
              </a:solidFill>
              <a:sym typeface="Wingdings" pitchFamily="2" charset="2"/>
            </a:endParaRPr>
          </a:p>
          <a:p>
            <a:pPr algn="ctr"/>
            <a:r>
              <a:rPr lang="it-IT" sz="2400" dirty="0">
                <a:sym typeface="Wingdings" pitchFamily="2" charset="2"/>
              </a:rPr>
              <a:t>Online Imitation Learning      Human-Feedback</a:t>
            </a:r>
          </a:p>
          <a:p>
            <a:pPr algn="ctr"/>
            <a:endParaRPr lang="it-IT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60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teach </a:t>
            </a:r>
            <a:r>
              <a:rPr lang="en-US" dirty="0"/>
              <a:t>robots</a:t>
            </a:r>
            <a:r>
              <a:rPr lang="en-US" noProof="0" dirty="0"/>
              <a:t> to perform tasks?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pic>
        <p:nvPicPr>
          <p:cNvPr id="3" name="Immagine 2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4ADA790A-0BD8-F12F-E15D-45F97E77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1701448"/>
            <a:ext cx="8349343" cy="376288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B0E827-B4EA-1D60-C988-D25FC9D51B9E}"/>
              </a:ext>
            </a:extLst>
          </p:cNvPr>
          <p:cNvSpPr txBox="1"/>
          <p:nvPr/>
        </p:nvSpPr>
        <p:spPr>
          <a:xfrm>
            <a:off x="1921328" y="5541008"/>
            <a:ext cx="481849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it-IT" sz="1800" b="1" i="1" dirty="0">
                <a:latin typeface="+mj-lt"/>
              </a:rPr>
              <a:t>Note</a:t>
            </a:r>
            <a:r>
              <a:rPr lang="it-IT" sz="1800" i="1" dirty="0">
                <a:latin typeface="+mj-lt"/>
              </a:rPr>
              <a:t>: The robot action is performed at time-step t</a:t>
            </a:r>
          </a:p>
        </p:txBody>
      </p:sp>
    </p:spTree>
    <p:extLst>
      <p:ext uri="{BB962C8B-B14F-4D97-AF65-F5344CB8AC3E}">
        <p14:creationId xmlns:p14="http://schemas.microsoft.com/office/powerpoint/2010/main" val="10742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D7327-468E-2184-9699-EB9DC912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Offline VS Online Imitation Learning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B860CE-5FC7-99A3-5D7F-8D20A1D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9C4888-C4F6-771B-21DB-D96AEEE9D893}"/>
              </a:ext>
            </a:extLst>
          </p:cNvPr>
          <p:cNvSpPr txBox="1"/>
          <p:nvPr/>
        </p:nvSpPr>
        <p:spPr>
          <a:xfrm>
            <a:off x="1000124" y="2496050"/>
            <a:ext cx="10487025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pPr algn="ctr"/>
            <a:r>
              <a:rPr lang="it-IT" sz="2400" dirty="0">
                <a:solidFill>
                  <a:schemeClr val="bg2"/>
                </a:solidFill>
              </a:rPr>
              <a:t>Offline Imitation Learning   </a:t>
            </a:r>
            <a:r>
              <a:rPr lang="it-IT" sz="2400" dirty="0">
                <a:solidFill>
                  <a:schemeClr val="bg2"/>
                </a:solidFill>
                <a:sym typeface="Wingdings" pitchFamily="2" charset="2"/>
              </a:rPr>
              <a:t>   </a:t>
            </a:r>
            <a:r>
              <a:rPr lang="it-IT" sz="2400" dirty="0" err="1">
                <a:solidFill>
                  <a:schemeClr val="bg2"/>
                </a:solidFill>
                <a:sym typeface="Wingdings" pitchFamily="2" charset="2"/>
              </a:rPr>
              <a:t>Pre-defined</a:t>
            </a:r>
            <a:r>
              <a:rPr lang="it-IT" sz="2400" dirty="0">
                <a:solidFill>
                  <a:schemeClr val="bg2"/>
                </a:solidFill>
                <a:sym typeface="Wingdings" pitchFamily="2" charset="2"/>
              </a:rPr>
              <a:t> Expert Demonstrations</a:t>
            </a:r>
          </a:p>
          <a:p>
            <a:pPr algn="ctr"/>
            <a:endParaRPr lang="it-IT" sz="2400" dirty="0">
              <a:solidFill>
                <a:schemeClr val="bg2"/>
              </a:solidFill>
              <a:sym typeface="Wingdings" pitchFamily="2" charset="2"/>
            </a:endParaRPr>
          </a:p>
          <a:p>
            <a:pPr algn="ctr"/>
            <a:r>
              <a:rPr lang="it-IT" sz="2400" dirty="0">
                <a:solidFill>
                  <a:schemeClr val="bg2"/>
                </a:solidFill>
                <a:sym typeface="Wingdings" pitchFamily="2" charset="2"/>
              </a:rPr>
              <a:t>Online Imitation Learning      Human-Feedback</a:t>
            </a:r>
          </a:p>
          <a:p>
            <a:pPr algn="ctr"/>
            <a:endParaRPr lang="it-IT" sz="2400" dirty="0">
              <a:sym typeface="Wingdings" pitchFamily="2" charset="2"/>
            </a:endParaRPr>
          </a:p>
          <a:p>
            <a:pPr algn="ctr"/>
            <a:r>
              <a:rPr lang="it-IT" sz="2400" dirty="0">
                <a:sym typeface="Wingdings" pitchFamily="2" charset="2"/>
              </a:rPr>
              <a:t>Learning from Demonstrations      </a:t>
            </a:r>
            <a:r>
              <a:rPr lang="it-IT" sz="2400" b="1" dirty="0">
                <a:sym typeface="Wingdings" pitchFamily="2" charset="2"/>
              </a:rPr>
              <a:t>Online DAgger   </a:t>
            </a:r>
            <a:r>
              <a:rPr lang="it-IT" sz="2400" dirty="0">
                <a:sym typeface="Wingdings" pitchFamily="2" charset="2"/>
              </a:rPr>
              <a:t>   Learning from Feedback</a:t>
            </a:r>
          </a:p>
        </p:txBody>
      </p:sp>
    </p:spTree>
    <p:extLst>
      <p:ext uri="{BB962C8B-B14F-4D97-AF65-F5344CB8AC3E}">
        <p14:creationId xmlns:p14="http://schemas.microsoft.com/office/powerpoint/2010/main" val="119100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Thanks for the kind attention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EE6A2E-C9AE-E229-D3D2-ED1E804CD3C2}"/>
              </a:ext>
            </a:extLst>
          </p:cNvPr>
          <p:cNvSpPr txBox="1"/>
          <p:nvPr/>
        </p:nvSpPr>
        <p:spPr>
          <a:xfrm>
            <a:off x="5216978" y="2967335"/>
            <a:ext cx="175804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it-IT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684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teach </a:t>
            </a:r>
            <a:r>
              <a:rPr lang="en-US" dirty="0"/>
              <a:t>robots</a:t>
            </a:r>
            <a:r>
              <a:rPr lang="en-US" noProof="0" dirty="0"/>
              <a:t> to perform tasks?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pic>
        <p:nvPicPr>
          <p:cNvPr id="3" name="Immagine 2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4ADA790A-0BD8-F12F-E15D-45F97E77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1701448"/>
            <a:ext cx="8349343" cy="376288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76004E-692D-BD11-5805-30D21737A57B}"/>
              </a:ext>
            </a:extLst>
          </p:cNvPr>
          <p:cNvSpPr txBox="1"/>
          <p:nvPr/>
        </p:nvSpPr>
        <p:spPr>
          <a:xfrm>
            <a:off x="5232400" y="1332116"/>
            <a:ext cx="13473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it-IT" b="1" i="1" dirty="0">
                <a:solidFill>
                  <a:srgbClr val="C00000"/>
                </a:solidFill>
                <a:latin typeface="+mj-lt"/>
              </a:rPr>
              <a:t>Correcting</a:t>
            </a:r>
            <a:endParaRPr lang="it-IT" sz="18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21D00D-1DF1-5B5F-BCDA-4C88F87449E9}"/>
              </a:ext>
            </a:extLst>
          </p:cNvPr>
          <p:cNvSpPr txBox="1"/>
          <p:nvPr/>
        </p:nvSpPr>
        <p:spPr>
          <a:xfrm>
            <a:off x="7377593" y="1332116"/>
            <a:ext cx="100264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it-IT" b="1" i="1" dirty="0">
                <a:solidFill>
                  <a:srgbClr val="C00000"/>
                </a:solidFill>
                <a:latin typeface="+mj-lt"/>
              </a:rPr>
              <a:t>Showing</a:t>
            </a:r>
            <a:endParaRPr lang="it-IT" sz="18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696BC5-05DA-5CF6-3756-6FB735868149}"/>
              </a:ext>
            </a:extLst>
          </p:cNvPr>
          <p:cNvSpPr txBox="1"/>
          <p:nvPr/>
        </p:nvSpPr>
        <p:spPr>
          <a:xfrm>
            <a:off x="9073110" y="1332116"/>
            <a:ext cx="80502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it-IT" b="1" i="1" dirty="0">
                <a:solidFill>
                  <a:srgbClr val="C00000"/>
                </a:solidFill>
                <a:latin typeface="+mj-lt"/>
              </a:rPr>
              <a:t>Telling</a:t>
            </a:r>
            <a:endParaRPr lang="it-IT" sz="1800" b="1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58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Learning from Demonstration (</a:t>
            </a:r>
            <a:r>
              <a:rPr lang="en-US" i="1" noProof="0" dirty="0" err="1"/>
              <a:t>LfD</a:t>
            </a:r>
            <a:r>
              <a:rPr lang="en-US" noProof="0" dirty="0"/>
              <a:t>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pic>
        <p:nvPicPr>
          <p:cNvPr id="3" name="Immagine 2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4ADA790A-0BD8-F12F-E15D-45F97E77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1701448"/>
            <a:ext cx="8349343" cy="3762884"/>
          </a:xfrm>
          <a:prstGeom prst="rect">
            <a:avLst/>
          </a:prstGeom>
        </p:spPr>
      </p:pic>
      <p:pic>
        <p:nvPicPr>
          <p:cNvPr id="5" name="Immagine 4" descr="Immagine che contiene bianco, design&#10;&#10;Descrizione generata automaticamente">
            <a:extLst>
              <a:ext uri="{FF2B5EF4-FFF2-40B4-BE49-F238E27FC236}">
                <a16:creationId xmlns:a16="http://schemas.microsoft.com/office/drawing/2014/main" id="{F4115087-2631-E289-3914-A72665C3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8319" y="88909"/>
            <a:ext cx="2643213" cy="5868291"/>
          </a:xfrm>
          <a:prstGeom prst="rect">
            <a:avLst/>
          </a:prstGeom>
        </p:spPr>
      </p:pic>
      <p:pic>
        <p:nvPicPr>
          <p:cNvPr id="6" name="Immagine 5" descr="Immagine che contiene bianco, design&#10;&#10;Descrizione generata automaticamente">
            <a:extLst>
              <a:ext uri="{FF2B5EF4-FFF2-40B4-BE49-F238E27FC236}">
                <a16:creationId xmlns:a16="http://schemas.microsoft.com/office/drawing/2014/main" id="{839E1D6D-3124-D848-5B10-F0DD7C7A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8319" y="1394420"/>
            <a:ext cx="2643213" cy="5868291"/>
          </a:xfrm>
          <a:prstGeom prst="rect">
            <a:avLst/>
          </a:prstGeom>
        </p:spPr>
      </p:pic>
      <p:pic>
        <p:nvPicPr>
          <p:cNvPr id="7" name="Immagine 6" descr="Immagine che contiene bianco, design&#10;&#10;Descrizione generata automaticamente">
            <a:extLst>
              <a:ext uri="{FF2B5EF4-FFF2-40B4-BE49-F238E27FC236}">
                <a16:creationId xmlns:a16="http://schemas.microsoft.com/office/drawing/2014/main" id="{22F48796-4BA1-B735-D730-8E5E632F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60" y="1701448"/>
            <a:ext cx="2531239" cy="409844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AA771D-5610-6C44-960C-F155DBD1A5CC}"/>
              </a:ext>
            </a:extLst>
          </p:cNvPr>
          <p:cNvSpPr txBox="1"/>
          <p:nvPr/>
        </p:nvSpPr>
        <p:spPr>
          <a:xfrm>
            <a:off x="901700" y="1552578"/>
            <a:ext cx="5868291" cy="42473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it-IT" sz="2400" strike="noStrike" dirty="0">
                <a:effectLst/>
              </a:rPr>
              <a:t>Easy for non-expert users in robot-programming</a:t>
            </a:r>
          </a:p>
          <a:p>
            <a:pPr marL="342900" indent="-342900" algn="just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it-IT" sz="2400" strike="noStrike" dirty="0" err="1">
                <a:effectLst/>
              </a:rPr>
              <a:t>Adaptability</a:t>
            </a:r>
            <a:r>
              <a:rPr lang="it-IT" sz="2400" strike="noStrike" dirty="0">
                <a:effectLst/>
              </a:rPr>
              <a:t> of training models for complex tasks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it-IT" sz="2400" dirty="0" err="1"/>
              <a:t>Significant</a:t>
            </a:r>
            <a:r>
              <a:rPr lang="it-IT" sz="2400" dirty="0"/>
              <a:t> human Demonstration </a:t>
            </a:r>
            <a:r>
              <a:rPr lang="it-IT" sz="2400" dirty="0" err="1"/>
              <a:t>effort</a:t>
            </a:r>
            <a:endParaRPr lang="it-IT" sz="2400" dirty="0"/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it-IT" sz="2400" strike="noStrike" dirty="0" err="1">
                <a:effectLst/>
              </a:rPr>
              <a:t>Limitation</a:t>
            </a:r>
            <a:r>
              <a:rPr lang="it-IT" sz="2400" strike="noStrike" dirty="0">
                <a:effectLst/>
              </a:rPr>
              <a:t> in </a:t>
            </a:r>
            <a:r>
              <a:rPr lang="it-IT" sz="2400" strike="noStrike" dirty="0" err="1">
                <a:effectLst/>
              </a:rPr>
              <a:t>environment</a:t>
            </a:r>
            <a:r>
              <a:rPr lang="it-IT" sz="2400" strike="noStrike" dirty="0">
                <a:effectLst/>
              </a:rPr>
              <a:t> </a:t>
            </a:r>
            <a:r>
              <a:rPr lang="it-IT" sz="2400" strike="noStrike" dirty="0" err="1">
                <a:effectLst/>
              </a:rPr>
              <a:t>exp</a:t>
            </a:r>
            <a:r>
              <a:rPr lang="it-IT" sz="2400" dirty="0" err="1"/>
              <a:t>loration</a:t>
            </a:r>
            <a:endParaRPr lang="it-IT" sz="2400" dirty="0"/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it-IT" sz="2400" strike="noStrike" dirty="0" err="1">
                <a:effectLst/>
              </a:rPr>
              <a:t>Dependency</a:t>
            </a:r>
            <a:r>
              <a:rPr lang="it-IT" sz="2400" strike="noStrike" dirty="0">
                <a:effectLst/>
              </a:rPr>
              <a:t> on </a:t>
            </a:r>
            <a:r>
              <a:rPr lang="it-IT" sz="2400" dirty="0"/>
              <a:t>D</a:t>
            </a:r>
            <a:r>
              <a:rPr lang="it-IT" sz="2400" strike="noStrike" dirty="0">
                <a:effectLst/>
              </a:rPr>
              <a:t>emonstration </a:t>
            </a:r>
            <a:r>
              <a:rPr lang="it-IT" sz="2400" strike="noStrike" dirty="0" err="1">
                <a:effectLst/>
              </a:rPr>
              <a:t>quality</a:t>
            </a:r>
            <a:endParaRPr lang="it-IT" sz="2400" strike="noStrike" dirty="0">
              <a:effectLst/>
            </a:endParaRPr>
          </a:p>
          <a:p>
            <a:pPr algn="l"/>
            <a:endParaRPr lang="en-US" sz="1800" noProof="1"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9AB68C-6444-F4B8-CA7F-E834C2828197}"/>
              </a:ext>
            </a:extLst>
          </p:cNvPr>
          <p:cNvSpPr txBox="1"/>
          <p:nvPr/>
        </p:nvSpPr>
        <p:spPr>
          <a:xfrm>
            <a:off x="7378744" y="1332116"/>
            <a:ext cx="100104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it-IT" b="1" i="1" dirty="0">
                <a:solidFill>
                  <a:srgbClr val="C00000"/>
                </a:solidFill>
                <a:latin typeface="+mj-lt"/>
              </a:rPr>
              <a:t>Showing</a:t>
            </a:r>
            <a:endParaRPr lang="en-US" sz="18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32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Learning from Demonstration (</a:t>
            </a:r>
            <a:r>
              <a:rPr lang="en-US" i="1" noProof="0" dirty="0" err="1"/>
              <a:t>LfD</a:t>
            </a:r>
            <a:r>
              <a:rPr lang="en-US" noProof="0" dirty="0"/>
              <a:t>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pic>
        <p:nvPicPr>
          <p:cNvPr id="3" name="Immagine 2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4ADA790A-0BD8-F12F-E15D-45F97E77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1701448"/>
            <a:ext cx="8349343" cy="3762884"/>
          </a:xfrm>
          <a:prstGeom prst="rect">
            <a:avLst/>
          </a:prstGeom>
        </p:spPr>
      </p:pic>
      <p:pic>
        <p:nvPicPr>
          <p:cNvPr id="5" name="Immagine 4" descr="Immagine che contiene bianco, design&#10;&#10;Descrizione generata automaticamente">
            <a:extLst>
              <a:ext uri="{FF2B5EF4-FFF2-40B4-BE49-F238E27FC236}">
                <a16:creationId xmlns:a16="http://schemas.microsoft.com/office/drawing/2014/main" id="{F4115087-2631-E289-3914-A72665C3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8319" y="88909"/>
            <a:ext cx="2643213" cy="5868291"/>
          </a:xfrm>
          <a:prstGeom prst="rect">
            <a:avLst/>
          </a:prstGeom>
        </p:spPr>
      </p:pic>
      <p:pic>
        <p:nvPicPr>
          <p:cNvPr id="6" name="Immagine 5" descr="Immagine che contiene bianco, design&#10;&#10;Descrizione generata automaticamente">
            <a:extLst>
              <a:ext uri="{FF2B5EF4-FFF2-40B4-BE49-F238E27FC236}">
                <a16:creationId xmlns:a16="http://schemas.microsoft.com/office/drawing/2014/main" id="{839E1D6D-3124-D848-5B10-F0DD7C7A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8319" y="1394420"/>
            <a:ext cx="2643213" cy="5868291"/>
          </a:xfrm>
          <a:prstGeom prst="rect">
            <a:avLst/>
          </a:prstGeom>
        </p:spPr>
      </p:pic>
      <p:pic>
        <p:nvPicPr>
          <p:cNvPr id="7" name="Immagine 6" descr="Immagine che contiene bianco, design&#10;&#10;Descrizione generata automaticamente">
            <a:extLst>
              <a:ext uri="{FF2B5EF4-FFF2-40B4-BE49-F238E27FC236}">
                <a16:creationId xmlns:a16="http://schemas.microsoft.com/office/drawing/2014/main" id="{22F48796-4BA1-B735-D730-8E5E632F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60" y="1701448"/>
            <a:ext cx="2531239" cy="409844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AA771D-5610-6C44-960C-F155DBD1A5CC}"/>
              </a:ext>
            </a:extLst>
          </p:cNvPr>
          <p:cNvSpPr txBox="1"/>
          <p:nvPr/>
        </p:nvSpPr>
        <p:spPr>
          <a:xfrm>
            <a:off x="901700" y="1552578"/>
            <a:ext cx="5868291" cy="42473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itchFamily="2" charset="2"/>
              <a:buChar char="ü"/>
            </a:pPr>
            <a:r>
              <a:rPr lang="it-IT" sz="2400" strike="noStrike" dirty="0">
                <a:solidFill>
                  <a:schemeClr val="bg2">
                    <a:lumMod val="90000"/>
                  </a:schemeClr>
                </a:solidFill>
                <a:effectLst/>
              </a:rPr>
              <a:t>Easy for non-expert users in robot-programming</a:t>
            </a:r>
          </a:p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itchFamily="2" charset="2"/>
              <a:buChar char="ü"/>
            </a:pPr>
            <a:r>
              <a:rPr lang="it-IT" sz="2400" strike="noStrike" dirty="0" err="1">
                <a:solidFill>
                  <a:schemeClr val="bg2">
                    <a:lumMod val="90000"/>
                  </a:schemeClr>
                </a:solidFill>
                <a:effectLst/>
              </a:rPr>
              <a:t>Adaptability</a:t>
            </a:r>
            <a:r>
              <a:rPr lang="it-IT" sz="2400" strike="noStrike" dirty="0">
                <a:solidFill>
                  <a:schemeClr val="bg2">
                    <a:lumMod val="90000"/>
                  </a:schemeClr>
                </a:solidFill>
                <a:effectLst/>
              </a:rPr>
              <a:t> of training models for complex tasks</a:t>
            </a:r>
          </a:p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itchFamily="2" charset="2"/>
              <a:buChar char="ü"/>
            </a:pPr>
            <a:r>
              <a:rPr lang="it-IT" sz="2400" dirty="0" err="1">
                <a:solidFill>
                  <a:schemeClr val="bg2">
                    <a:lumMod val="90000"/>
                  </a:schemeClr>
                </a:solidFill>
              </a:rPr>
              <a:t>Significant</a:t>
            </a:r>
            <a:r>
              <a:rPr lang="it-IT" sz="2400" dirty="0">
                <a:solidFill>
                  <a:schemeClr val="bg2">
                    <a:lumMod val="90000"/>
                  </a:schemeClr>
                </a:solidFill>
              </a:rPr>
              <a:t> human Demonstration </a:t>
            </a:r>
            <a:r>
              <a:rPr lang="it-IT" sz="2400" dirty="0" err="1">
                <a:solidFill>
                  <a:schemeClr val="bg2">
                    <a:lumMod val="90000"/>
                  </a:schemeClr>
                </a:solidFill>
              </a:rPr>
              <a:t>effort</a:t>
            </a:r>
            <a:endParaRPr lang="it-IT" sz="2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itchFamily="2" charset="2"/>
              <a:buChar char="ü"/>
            </a:pPr>
            <a:r>
              <a:rPr lang="it-IT" sz="2400" strike="noStrike" dirty="0" err="1">
                <a:solidFill>
                  <a:schemeClr val="bg2">
                    <a:lumMod val="90000"/>
                  </a:schemeClr>
                </a:solidFill>
                <a:effectLst/>
              </a:rPr>
              <a:t>Limitation</a:t>
            </a:r>
            <a:r>
              <a:rPr lang="it-IT" sz="2400" strike="noStrike" dirty="0">
                <a:solidFill>
                  <a:schemeClr val="bg2">
                    <a:lumMod val="90000"/>
                  </a:schemeClr>
                </a:solidFill>
                <a:effectLst/>
              </a:rPr>
              <a:t> in </a:t>
            </a:r>
            <a:r>
              <a:rPr lang="it-IT" sz="2400" strike="noStrike" dirty="0" err="1">
                <a:solidFill>
                  <a:schemeClr val="bg2">
                    <a:lumMod val="90000"/>
                  </a:schemeClr>
                </a:solidFill>
                <a:effectLst/>
              </a:rPr>
              <a:t>environment</a:t>
            </a:r>
            <a:r>
              <a:rPr lang="it-IT" sz="2400" strike="noStrike" dirty="0">
                <a:solidFill>
                  <a:schemeClr val="bg2">
                    <a:lumMod val="90000"/>
                  </a:schemeClr>
                </a:solidFill>
                <a:effectLst/>
              </a:rPr>
              <a:t> </a:t>
            </a:r>
            <a:r>
              <a:rPr lang="it-IT" sz="2400" strike="noStrike" dirty="0" err="1">
                <a:solidFill>
                  <a:schemeClr val="bg2">
                    <a:lumMod val="90000"/>
                  </a:schemeClr>
                </a:solidFill>
                <a:effectLst/>
              </a:rPr>
              <a:t>exp</a:t>
            </a:r>
            <a:r>
              <a:rPr lang="it-IT" sz="2400" dirty="0" err="1">
                <a:solidFill>
                  <a:schemeClr val="bg2">
                    <a:lumMod val="90000"/>
                  </a:schemeClr>
                </a:solidFill>
              </a:rPr>
              <a:t>loration</a:t>
            </a:r>
            <a:endParaRPr lang="it-IT" sz="2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itchFamily="2" charset="2"/>
              <a:buChar char="ü"/>
            </a:pPr>
            <a:r>
              <a:rPr lang="it-IT" sz="2400" strike="noStrike" dirty="0" err="1">
                <a:solidFill>
                  <a:schemeClr val="bg2">
                    <a:lumMod val="90000"/>
                  </a:schemeClr>
                </a:solidFill>
                <a:effectLst/>
              </a:rPr>
              <a:t>Dependency</a:t>
            </a:r>
            <a:r>
              <a:rPr lang="it-IT" sz="2400" strike="noStrike" dirty="0">
                <a:solidFill>
                  <a:schemeClr val="bg2">
                    <a:lumMod val="90000"/>
                  </a:schemeClr>
                </a:solidFill>
                <a:effectLst/>
              </a:rPr>
              <a:t> on </a:t>
            </a:r>
            <a:r>
              <a:rPr lang="it-IT" sz="2400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it-IT" sz="2400" strike="noStrike" dirty="0">
                <a:solidFill>
                  <a:schemeClr val="bg2">
                    <a:lumMod val="90000"/>
                  </a:schemeClr>
                </a:solidFill>
                <a:effectLst/>
              </a:rPr>
              <a:t>emonstration </a:t>
            </a:r>
            <a:r>
              <a:rPr lang="it-IT" sz="2400" strike="noStrike" dirty="0" err="1">
                <a:solidFill>
                  <a:schemeClr val="bg2">
                    <a:lumMod val="90000"/>
                  </a:schemeClr>
                </a:solidFill>
                <a:effectLst/>
              </a:rPr>
              <a:t>quality</a:t>
            </a:r>
            <a:endParaRPr lang="it-IT" sz="2400" strike="noStrike" dirty="0">
              <a:solidFill>
                <a:schemeClr val="bg2">
                  <a:lumMod val="90000"/>
                </a:schemeClr>
              </a:solidFill>
              <a:effectLst/>
            </a:endParaRPr>
          </a:p>
          <a:p>
            <a:pPr algn="l"/>
            <a:endParaRPr lang="en-US" sz="1800" noProof="1"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CF190C3-54C9-1BED-A64A-7BB8F1DDC1ED}"/>
              </a:ext>
            </a:extLst>
          </p:cNvPr>
          <p:cNvSpPr txBox="1"/>
          <p:nvPr/>
        </p:nvSpPr>
        <p:spPr>
          <a:xfrm>
            <a:off x="8759060" y="2705727"/>
            <a:ext cx="3432940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000" b="1" i="1" strike="noStrike" dirty="0">
                <a:effectLst/>
              </a:rPr>
              <a:t>Set of demonstrations</a:t>
            </a:r>
          </a:p>
          <a:p>
            <a:pPr algn="ctr">
              <a:lnSpc>
                <a:spcPct val="150000"/>
              </a:lnSpc>
            </a:pPr>
            <a:r>
              <a:rPr lang="it-IT" sz="2000" b="1" i="1" strike="noStrike" dirty="0">
                <a:effectLst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it-IT" sz="2000" b="1" i="1" strike="noStrike" dirty="0">
                <a:effectLst/>
              </a:rPr>
              <a:t>Human policy of the task</a:t>
            </a:r>
          </a:p>
          <a:p>
            <a:pPr algn="l"/>
            <a:endParaRPr lang="en-US" sz="1800" dirty="0" err="1"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AD3713-5206-35A9-90DB-F5A3F75A2C4A}"/>
              </a:ext>
            </a:extLst>
          </p:cNvPr>
          <p:cNvSpPr txBox="1"/>
          <p:nvPr/>
        </p:nvSpPr>
        <p:spPr>
          <a:xfrm>
            <a:off x="7377997" y="1329812"/>
            <a:ext cx="100104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it-IT" b="1" i="1" dirty="0">
                <a:solidFill>
                  <a:srgbClr val="C00000"/>
                </a:solidFill>
                <a:latin typeface="+mj-lt"/>
              </a:rPr>
              <a:t>Showing</a:t>
            </a:r>
            <a:endParaRPr lang="en-US" sz="18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05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Behavioral Cloning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1A5D75-4071-61B0-CB39-0483A93583F9}"/>
              </a:ext>
            </a:extLst>
          </p:cNvPr>
          <p:cNvSpPr txBox="1"/>
          <p:nvPr/>
        </p:nvSpPr>
        <p:spPr>
          <a:xfrm>
            <a:off x="1897332" y="1397675"/>
            <a:ext cx="8240199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b="1" i="0" u="none" strike="noStrike" dirty="0" err="1">
                <a:effectLst/>
              </a:rPr>
              <a:t>Mimicking</a:t>
            </a:r>
            <a:r>
              <a:rPr lang="it-IT" sz="2400" b="1" i="0" u="none" strike="noStrike" dirty="0">
                <a:effectLst/>
              </a:rPr>
              <a:t> </a:t>
            </a:r>
            <a:r>
              <a:rPr lang="it-IT" sz="2400" b="1" i="0" u="none" strike="noStrike" dirty="0" err="1">
                <a:effectLst/>
              </a:rPr>
              <a:t>Expert’s</a:t>
            </a:r>
            <a:r>
              <a:rPr lang="it-IT" sz="2400" b="1" i="0" u="none" strike="noStrike" dirty="0">
                <a:effectLst/>
              </a:rPr>
              <a:t> </a:t>
            </a:r>
            <a:r>
              <a:rPr lang="it-IT" sz="2400" b="1" i="0" u="none" strike="noStrike" dirty="0" err="1">
                <a:effectLst/>
              </a:rPr>
              <a:t>behavior</a:t>
            </a:r>
            <a:endParaRPr lang="it-IT" sz="2400" b="1" i="0" u="none" strike="noStrike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it-IT" sz="2400" b="1" dirty="0" err="1"/>
              <a:t>Supervised</a:t>
            </a:r>
            <a:r>
              <a:rPr lang="it-IT" sz="2400" b="1" dirty="0"/>
              <a:t> Learning </a:t>
            </a:r>
            <a:r>
              <a:rPr lang="it-IT" sz="2400" b="1" dirty="0" err="1"/>
              <a:t>paradigm</a:t>
            </a:r>
            <a:endParaRPr lang="it-IT" sz="2400" b="1" dirty="0"/>
          </a:p>
          <a:p>
            <a:pPr algn="ctr">
              <a:lnSpc>
                <a:spcPct val="150000"/>
              </a:lnSpc>
            </a:pPr>
            <a:r>
              <a:rPr lang="it-IT" sz="2400" b="1" i="0" u="none" strike="noStrike" dirty="0">
                <a:effectLst/>
              </a:rPr>
              <a:t>Single stage training</a:t>
            </a:r>
          </a:p>
          <a:p>
            <a:pPr algn="l"/>
            <a:endParaRPr lang="it-IT" sz="1800" dirty="0">
              <a:latin typeface="+mj-lt"/>
            </a:endParaRPr>
          </a:p>
        </p:txBody>
      </p:sp>
      <p:pic>
        <p:nvPicPr>
          <p:cNvPr id="6" name="Immagine 5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22EBFCF3-4634-D6C0-51CA-11AC7ABB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2" y="3573054"/>
            <a:ext cx="8240199" cy="18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4E3F-12E2-4827-BFBF-773C161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Behavioral Cloning</a:t>
            </a:r>
            <a:r>
              <a:rPr lang="en-US" dirty="0"/>
              <a:t>:</a:t>
            </a:r>
            <a:r>
              <a:rPr lang="en-US" noProof="0" dirty="0"/>
              <a:t> </a:t>
            </a:r>
            <a:r>
              <a:rPr lang="en-US" noProof="0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F4FBB6-046C-45A7-BB04-01F6D9E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1A5D75-4071-61B0-CB39-0483A93583F9}"/>
              </a:ext>
            </a:extLst>
          </p:cNvPr>
          <p:cNvSpPr txBox="1"/>
          <p:nvPr/>
        </p:nvSpPr>
        <p:spPr>
          <a:xfrm>
            <a:off x="1897332" y="1397675"/>
            <a:ext cx="8240199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 err="1">
                <a:solidFill>
                  <a:srgbClr val="C00000"/>
                </a:solidFill>
                <a:latin typeface="+mn-lt"/>
              </a:rPr>
              <a:t>Rigidity</a:t>
            </a:r>
            <a:endParaRPr lang="it-IT" sz="2400" b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400" b="1" dirty="0" err="1">
                <a:solidFill>
                  <a:srgbClr val="C00000"/>
                </a:solidFill>
                <a:latin typeface="+mn-lt"/>
              </a:rPr>
              <a:t>Error</a:t>
            </a:r>
            <a:r>
              <a:rPr lang="it-IT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it-IT" sz="2400" b="1" dirty="0" err="1">
                <a:solidFill>
                  <a:srgbClr val="C00000"/>
                </a:solidFill>
                <a:latin typeface="+mn-lt"/>
              </a:rPr>
              <a:t>Propagation</a:t>
            </a:r>
            <a:endParaRPr lang="it-IT" sz="2400" b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400" b="1" dirty="0" err="1">
                <a:solidFill>
                  <a:srgbClr val="C00000"/>
                </a:solidFill>
                <a:latin typeface="+mn-lt"/>
              </a:rPr>
              <a:t>Lack</a:t>
            </a:r>
            <a:r>
              <a:rPr lang="it-IT" sz="2400" b="1" dirty="0">
                <a:solidFill>
                  <a:srgbClr val="C00000"/>
                </a:solidFill>
                <a:latin typeface="+mn-lt"/>
              </a:rPr>
              <a:t> of Exploration</a:t>
            </a:r>
          </a:p>
          <a:p>
            <a:pPr algn="l"/>
            <a:endParaRPr lang="it-IT" sz="1800" dirty="0">
              <a:latin typeface="+mj-lt"/>
            </a:endParaRPr>
          </a:p>
        </p:txBody>
      </p:sp>
      <p:pic>
        <p:nvPicPr>
          <p:cNvPr id="6" name="Immagine 5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22EBFCF3-4634-D6C0-51CA-11AC7ABB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2" y="3573054"/>
            <a:ext cx="8240199" cy="188727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FD5BF1-5C79-6ABD-B606-0FC234DE38C1}"/>
              </a:ext>
            </a:extLst>
          </p:cNvPr>
          <p:cNvSpPr txBox="1"/>
          <p:nvPr/>
        </p:nvSpPr>
        <p:spPr>
          <a:xfrm>
            <a:off x="5717540" y="1528690"/>
            <a:ext cx="4577128" cy="15314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1600" dirty="0"/>
              <a:t>…</a:t>
            </a:r>
            <a:endParaRPr lang="it-IT" sz="160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1600" b="0" i="1" dirty="0" err="1">
                <a:effectLst/>
              </a:rPr>
              <a:t>Epoch</a:t>
            </a:r>
            <a:r>
              <a:rPr lang="it-IT" sz="1600" b="0" i="1" dirty="0">
                <a:effectLst/>
              </a:rPr>
              <a:t> 498/500, Loss: 0.5862, </a:t>
            </a:r>
            <a:r>
              <a:rPr lang="it-IT" sz="1600" b="0" i="1" dirty="0" err="1">
                <a:effectLst/>
              </a:rPr>
              <a:t>Accuracy</a:t>
            </a:r>
            <a:r>
              <a:rPr lang="it-IT" sz="1600" b="0" i="1" dirty="0">
                <a:effectLst/>
              </a:rPr>
              <a:t>: 75.00% 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1600" b="0" i="1" dirty="0" err="1">
                <a:effectLst/>
              </a:rPr>
              <a:t>Epoch</a:t>
            </a:r>
            <a:r>
              <a:rPr lang="it-IT" sz="1600" b="0" i="1" dirty="0">
                <a:effectLst/>
              </a:rPr>
              <a:t> 499/500, Loss: 0.6352, </a:t>
            </a:r>
            <a:r>
              <a:rPr lang="it-IT" sz="1600" b="0" i="1" dirty="0" err="1">
                <a:effectLst/>
              </a:rPr>
              <a:t>Accuracy</a:t>
            </a:r>
            <a:r>
              <a:rPr lang="it-IT" sz="1600" b="0" i="1" dirty="0">
                <a:effectLst/>
              </a:rPr>
              <a:t>: 68.75% 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1600" b="1" i="1" dirty="0" err="1">
                <a:effectLst/>
              </a:rPr>
              <a:t>Epoch</a:t>
            </a:r>
            <a:r>
              <a:rPr lang="it-IT" sz="1600" b="1" i="1" dirty="0">
                <a:effectLst/>
              </a:rPr>
              <a:t> 500/500, Loss: 0.6480, </a:t>
            </a:r>
            <a:r>
              <a:rPr lang="it-IT" sz="1600" b="1" i="1" dirty="0" err="1">
                <a:effectLst/>
              </a:rPr>
              <a:t>Accuracy</a:t>
            </a:r>
            <a:r>
              <a:rPr lang="it-IT" sz="1600" b="1" i="1" dirty="0">
                <a:effectLst/>
              </a:rPr>
              <a:t>: 70.83%</a:t>
            </a:r>
            <a:endParaRPr lang="en-US" sz="1600" b="1" i="1" dirty="0" err="1"/>
          </a:p>
        </p:txBody>
      </p:sp>
    </p:spTree>
    <p:extLst>
      <p:ext uri="{BB962C8B-B14F-4D97-AF65-F5344CB8AC3E}">
        <p14:creationId xmlns:p14="http://schemas.microsoft.com/office/powerpoint/2010/main" val="125439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116CD-A29B-14F2-740F-1B3318F9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Introduction to DAgger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D49F45-488F-9095-64CB-28A34C71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B93D66-7DAD-1B4E-55F0-39B067A55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0" y="1231900"/>
            <a:ext cx="8943731" cy="468912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it-IT" sz="1800" b="1" i="0" u="none" strike="noStrike" dirty="0" err="1">
                <a:effectLst/>
                <a:latin typeface="Söhne"/>
              </a:rPr>
              <a:t>Adaptability</a:t>
            </a:r>
            <a:r>
              <a:rPr lang="it-IT" sz="1800" b="1" i="0" u="none" strike="noStrike" dirty="0">
                <a:effectLst/>
                <a:latin typeface="Söhne"/>
              </a:rPr>
              <a:t> &amp; </a:t>
            </a:r>
            <a:r>
              <a:rPr lang="it-IT" sz="1800" b="1" i="0" u="none" strike="noStrike" dirty="0" err="1">
                <a:effectLst/>
                <a:latin typeface="Söhne"/>
              </a:rPr>
              <a:t>Generalization</a:t>
            </a:r>
            <a:r>
              <a:rPr lang="it-IT" sz="1800" b="1" i="0" u="none" strike="noStrike" dirty="0">
                <a:effectLst/>
                <a:latin typeface="Söhne"/>
              </a:rPr>
              <a:t>: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>
                <a:effectLst/>
                <a:latin typeface="Söhne"/>
              </a:rPr>
              <a:t>Iterative Learning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 err="1">
                <a:effectLst/>
                <a:latin typeface="Söhne"/>
              </a:rPr>
              <a:t>WIder</a:t>
            </a:r>
            <a:r>
              <a:rPr lang="it-IT" sz="1800" b="0" i="0" u="none" strike="noStrike" dirty="0">
                <a:effectLst/>
                <a:latin typeface="Söhne"/>
              </a:rPr>
              <a:t> Scenario Coverage</a:t>
            </a:r>
          </a:p>
          <a:p>
            <a:pPr algn="r">
              <a:buFont typeface="Wingdings" pitchFamily="2" charset="2"/>
              <a:buChar char="ü"/>
            </a:pPr>
            <a:r>
              <a:rPr lang="it-IT" sz="1800" b="1" i="0" u="none" strike="noStrike" dirty="0" err="1">
                <a:effectLst/>
                <a:latin typeface="Söhne"/>
              </a:rPr>
              <a:t>Reduction</a:t>
            </a:r>
            <a:r>
              <a:rPr lang="it-IT" sz="1800" b="1" i="0" u="none" strike="noStrike" dirty="0">
                <a:effectLst/>
                <a:latin typeface="Söhne"/>
              </a:rPr>
              <a:t> </a:t>
            </a:r>
            <a:r>
              <a:rPr lang="it-IT" sz="1800" b="1" dirty="0">
                <a:latin typeface="Söhne"/>
              </a:rPr>
              <a:t>in Distribution </a:t>
            </a:r>
            <a:r>
              <a:rPr lang="it-IT" sz="1800" b="1" i="0" u="none" strike="noStrike" dirty="0">
                <a:effectLst/>
                <a:latin typeface="Söhne"/>
              </a:rPr>
              <a:t>Shift: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r">
              <a:buFont typeface="+mj-lt"/>
              <a:buAutoNum type="arabicPeriod"/>
            </a:pPr>
            <a:r>
              <a:rPr lang="it-IT" sz="1800" b="0" i="0" u="none" strike="noStrike" dirty="0">
                <a:effectLst/>
                <a:latin typeface="Söhne"/>
              </a:rPr>
              <a:t>Diverse Data </a:t>
            </a:r>
            <a:r>
              <a:rPr lang="it-IT" sz="1800" b="0" i="0" u="none" strike="noStrike" dirty="0" err="1">
                <a:effectLst/>
                <a:latin typeface="Söhne"/>
              </a:rPr>
              <a:t>Inclusion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r">
              <a:buFont typeface="+mj-lt"/>
              <a:buAutoNum type="arabicPeriod"/>
            </a:pPr>
            <a:r>
              <a:rPr lang="it-IT" sz="1800" b="0" i="0" u="none" strike="noStrike" dirty="0" err="1">
                <a:effectLst/>
                <a:latin typeface="Söhne"/>
              </a:rPr>
              <a:t>Improved</a:t>
            </a:r>
            <a:r>
              <a:rPr lang="it-IT" sz="1800" b="0" i="0" u="none" strike="noStrike" dirty="0">
                <a:effectLst/>
                <a:latin typeface="Söhne"/>
              </a:rPr>
              <a:t> </a:t>
            </a:r>
            <a:r>
              <a:rPr lang="it-IT" sz="1800" b="0" i="0" u="none" strike="noStrike" dirty="0" err="1">
                <a:effectLst/>
                <a:latin typeface="Söhne"/>
              </a:rPr>
              <a:t>Robustness</a:t>
            </a:r>
            <a:endParaRPr lang="it-IT" sz="1800" b="0" i="0" u="none" strike="noStrike" dirty="0">
              <a:effectLst/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r>
              <a:rPr lang="it-IT" sz="1800" b="1" i="0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Interactive Learning from Human Feedback:</a:t>
            </a:r>
            <a:endParaRPr lang="it-IT" sz="1800" b="0" i="0" u="none" strike="noStrike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 err="1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Continuous</a:t>
            </a:r>
            <a:r>
              <a:rPr lang="it-IT" sz="1800" b="0" i="0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 Feedback Loop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Policy </a:t>
            </a:r>
            <a:r>
              <a:rPr lang="it-IT" sz="1800" b="0" i="0" u="none" strike="noStrike" dirty="0" err="1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Refinement</a:t>
            </a:r>
            <a:r>
              <a:rPr lang="it-IT" sz="1800" b="0" i="0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 Over Time</a:t>
            </a:r>
          </a:p>
          <a:p>
            <a:pPr algn="r">
              <a:buFont typeface="Wingdings" pitchFamily="2" charset="2"/>
              <a:buChar char="ü"/>
            </a:pPr>
            <a:r>
              <a:rPr lang="it-IT" sz="1800" b="1" i="0" u="none" strike="noStrike" dirty="0">
                <a:effectLst/>
                <a:latin typeface="Söhne"/>
              </a:rPr>
              <a:t>Exploration &amp; </a:t>
            </a:r>
            <a:r>
              <a:rPr lang="it-IT" sz="1800" b="1" i="0" u="none" strike="noStrike" dirty="0" err="1">
                <a:effectLst/>
                <a:latin typeface="Söhne"/>
              </a:rPr>
              <a:t>Error</a:t>
            </a:r>
            <a:r>
              <a:rPr lang="it-IT" sz="1800" b="1" i="0" u="none" strike="noStrike" dirty="0">
                <a:effectLst/>
                <a:latin typeface="Söhne"/>
              </a:rPr>
              <a:t> </a:t>
            </a:r>
            <a:r>
              <a:rPr lang="it-IT" sz="1800" b="1" i="0" u="none" strike="noStrike" dirty="0" err="1">
                <a:effectLst/>
                <a:latin typeface="Söhne"/>
              </a:rPr>
              <a:t>Correction</a:t>
            </a:r>
            <a:r>
              <a:rPr lang="it-IT" sz="1800" b="1" i="0" u="none" strike="noStrike" dirty="0">
                <a:effectLst/>
                <a:latin typeface="Söhne"/>
              </a:rPr>
              <a:t>: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r">
              <a:buFont typeface="+mj-lt"/>
              <a:buAutoNum type="arabicPeriod"/>
            </a:pPr>
            <a:r>
              <a:rPr lang="it-IT" sz="1800" b="0" i="0" u="none" strike="noStrike" dirty="0">
                <a:effectLst/>
                <a:latin typeface="Söhne"/>
              </a:rPr>
              <a:t>Action Space Exploration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it-IT" sz="1800" b="0" i="0" u="none" strike="noStrike" dirty="0" err="1">
                <a:effectLst/>
                <a:latin typeface="Söhne"/>
              </a:rPr>
              <a:t>Error</a:t>
            </a:r>
            <a:r>
              <a:rPr lang="it-IT" sz="1800" b="0" i="0" u="none" strike="noStrike" dirty="0">
                <a:effectLst/>
                <a:latin typeface="Söhne"/>
              </a:rPr>
              <a:t> </a:t>
            </a:r>
            <a:r>
              <a:rPr lang="it-IT" sz="1800" b="0" i="0" u="none" strike="noStrike" dirty="0" err="1">
                <a:effectLst/>
                <a:latin typeface="Söhne"/>
              </a:rPr>
              <a:t>Correction</a:t>
            </a:r>
            <a:r>
              <a:rPr lang="it-IT" sz="1800" b="0" i="0" u="none" strike="noStrike" dirty="0">
                <a:effectLst/>
                <a:latin typeface="Söhne"/>
              </a:rPr>
              <a:t> </a:t>
            </a:r>
            <a:r>
              <a:rPr lang="it-IT" sz="1800" b="0" i="0" u="none" strike="noStrike" dirty="0" err="1">
                <a:effectLst/>
                <a:latin typeface="Söhne"/>
              </a:rPr>
              <a:t>Mechanism</a:t>
            </a:r>
            <a:endParaRPr lang="it-IT" sz="1800" b="0" i="0" u="none" strike="noStrike" dirty="0">
              <a:effectLst/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r>
              <a:rPr lang="it-IT" sz="1800" b="1" i="0" u="none" strike="noStrike" dirty="0" err="1">
                <a:effectLst/>
                <a:latin typeface="Söhne"/>
              </a:rPr>
              <a:t>Enhanced</a:t>
            </a:r>
            <a:r>
              <a:rPr lang="it-IT" sz="1800" b="1" i="0" u="none" strike="noStrike" dirty="0">
                <a:effectLst/>
                <a:latin typeface="Söhne"/>
              </a:rPr>
              <a:t> Performance Over </a:t>
            </a:r>
            <a:r>
              <a:rPr lang="it-IT" sz="1800" b="1" i="0" u="none" strike="noStrike" dirty="0" err="1">
                <a:effectLst/>
                <a:latin typeface="Söhne"/>
              </a:rPr>
              <a:t>Iterations</a:t>
            </a:r>
            <a:r>
              <a:rPr lang="it-IT" sz="1800" b="1" i="0" u="none" strike="noStrike" dirty="0">
                <a:effectLst/>
                <a:latin typeface="Söhne"/>
              </a:rPr>
              <a:t>: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 err="1">
                <a:effectLst/>
                <a:latin typeface="Söhne"/>
              </a:rPr>
              <a:t>Continuous</a:t>
            </a:r>
            <a:r>
              <a:rPr lang="it-IT" sz="1800" b="0" i="0" u="none" strike="noStrike" dirty="0">
                <a:effectLst/>
                <a:latin typeface="Söhne"/>
              </a:rPr>
              <a:t> </a:t>
            </a:r>
            <a:r>
              <a:rPr lang="it-IT" sz="1800" b="0" i="0" u="none" strike="noStrike" dirty="0" err="1">
                <a:effectLst/>
                <a:latin typeface="Söhne"/>
              </a:rPr>
              <a:t>Improvement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 err="1">
                <a:effectLst/>
                <a:latin typeface="Söhne"/>
              </a:rPr>
              <a:t>Versatility</a:t>
            </a:r>
            <a:r>
              <a:rPr lang="it-IT" sz="1800" b="0" i="0" u="none" strike="noStrike" dirty="0">
                <a:effectLst/>
                <a:latin typeface="Söhne"/>
              </a:rPr>
              <a:t> in Dynamic </a:t>
            </a:r>
            <a:r>
              <a:rPr lang="it-IT" sz="1800" b="0" i="0" u="none" strike="noStrike" dirty="0" err="1">
                <a:effectLst/>
                <a:latin typeface="Söhne"/>
              </a:rPr>
              <a:t>Environments</a:t>
            </a:r>
            <a:endParaRPr lang="it-IT" sz="1800" b="0" i="0" u="none" strike="noStrike" dirty="0">
              <a:effectLst/>
              <a:latin typeface="Söhne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9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116CD-A29B-14F2-740F-1B3318F9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Introduction to DAgger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D49F45-488F-9095-64CB-28A34C71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B93D66-7DAD-1B4E-55F0-39B067A55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1" y="1371600"/>
            <a:ext cx="4572000" cy="4549423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endParaRPr lang="it-IT" sz="1800" b="1" i="0" u="none" strike="noStrike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endParaRPr lang="it-IT" sz="1800" b="1" dirty="0">
              <a:solidFill>
                <a:schemeClr val="bg2">
                  <a:lumMod val="90000"/>
                </a:schemeClr>
              </a:solidFill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endParaRPr lang="it-IT" sz="1800" b="1" i="0" u="none" strike="noStrike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endParaRPr lang="it-IT" sz="1800" b="1" dirty="0">
              <a:solidFill>
                <a:schemeClr val="bg2">
                  <a:lumMod val="90000"/>
                </a:schemeClr>
              </a:solidFill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endParaRPr lang="it-IT" sz="1800" b="1" i="0" u="none" strike="noStrike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ü"/>
            </a:pPr>
            <a:r>
              <a:rPr lang="it-IT" sz="1800" b="1" i="0" u="none" strike="noStrike" dirty="0">
                <a:effectLst/>
                <a:latin typeface="Söhne"/>
              </a:rPr>
              <a:t>Interactive Learning from Human Feedback:</a:t>
            </a:r>
            <a:endParaRPr lang="it-IT" sz="18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 err="1">
                <a:effectLst/>
                <a:latin typeface="Söhne"/>
              </a:rPr>
              <a:t>Continuous</a:t>
            </a:r>
            <a:r>
              <a:rPr lang="it-IT" sz="1800" b="0" i="0" u="none" strike="noStrike" dirty="0">
                <a:effectLst/>
                <a:latin typeface="Söhne"/>
              </a:rPr>
              <a:t> Feedback Loop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sz="1800" b="0" i="0" u="none" strike="noStrike" dirty="0">
                <a:effectLst/>
                <a:latin typeface="Söhne"/>
              </a:rPr>
              <a:t>Policy </a:t>
            </a:r>
            <a:r>
              <a:rPr lang="it-IT" sz="1800" b="0" i="0" u="none" strike="noStrike" dirty="0" err="1">
                <a:effectLst/>
                <a:latin typeface="Söhne"/>
              </a:rPr>
              <a:t>Refinement</a:t>
            </a:r>
            <a:r>
              <a:rPr lang="it-IT" sz="1800" b="0" i="0" u="none" strike="noStrike" dirty="0">
                <a:effectLst/>
                <a:latin typeface="Söhne"/>
              </a:rPr>
              <a:t> Over Time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766966-BD1E-DA58-746F-648E4C31866C}"/>
              </a:ext>
            </a:extLst>
          </p:cNvPr>
          <p:cNvSpPr txBox="1"/>
          <p:nvPr/>
        </p:nvSpPr>
        <p:spPr>
          <a:xfrm>
            <a:off x="7541649" y="3461645"/>
            <a:ext cx="358831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Online Imitation Learning</a:t>
            </a:r>
          </a:p>
        </p:txBody>
      </p:sp>
      <p:sp>
        <p:nvSpPr>
          <p:cNvPr id="6" name="Freccia destra 5">
            <a:extLst>
              <a:ext uri="{FF2B5EF4-FFF2-40B4-BE49-F238E27FC236}">
                <a16:creationId xmlns:a16="http://schemas.microsoft.com/office/drawing/2014/main" id="{0CBB8BD9-E49E-7F07-3085-E2B28D8A7EE2}"/>
              </a:ext>
            </a:extLst>
          </p:cNvPr>
          <p:cNvSpPr/>
          <p:nvPr/>
        </p:nvSpPr>
        <p:spPr>
          <a:xfrm>
            <a:off x="6082225" y="3541712"/>
            <a:ext cx="1143000" cy="20919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06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_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>
        <a:spAutoFit/>
      </a:bodyPr>
      <a:lstStyle>
        <a:defPPr algn="l">
          <a:defRPr sz="1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001_MU5EEB12_introduction  -  Sola lettura" id="{6C2F8F95-8017-6E40-BA19-046076923D64}" vid="{39F90EDF-9F81-5547-985B-2A41E8CBF5F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Thème_cours</Template>
  <TotalTime>625</TotalTime>
  <Words>812</Words>
  <Application>Microsoft Macintosh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</vt:lpstr>
      <vt:lpstr>Calibri Light</vt:lpstr>
      <vt:lpstr>Menlo</vt:lpstr>
      <vt:lpstr>Söhne</vt:lpstr>
      <vt:lpstr>Wingdings</vt:lpstr>
      <vt:lpstr>Thème_cours</vt:lpstr>
      <vt:lpstr>Imitation Learning: Behavioral Cloning and DAgger</vt:lpstr>
      <vt:lpstr>How to teach robots to perform tasks?</vt:lpstr>
      <vt:lpstr>How to teach robots to perform tasks?</vt:lpstr>
      <vt:lpstr>Learning from Demonstration (LfD)</vt:lpstr>
      <vt:lpstr>Learning from Demonstration (LfD)</vt:lpstr>
      <vt:lpstr>Behavioral Cloning</vt:lpstr>
      <vt:lpstr>Behavioral Cloning: Limitations</vt:lpstr>
      <vt:lpstr>Introduction to DAgger</vt:lpstr>
      <vt:lpstr>Introduction to DAgger</vt:lpstr>
      <vt:lpstr>DAgger Algorithm</vt:lpstr>
      <vt:lpstr>DAgger Algorithm</vt:lpstr>
      <vt:lpstr>The Environment</vt:lpstr>
      <vt:lpstr>Dataset Generation</vt:lpstr>
      <vt:lpstr>Comparison: BC VS DAgger</vt:lpstr>
      <vt:lpstr>Comparison: BC VS DAgger</vt:lpstr>
      <vt:lpstr>Comparison: BC VS DAgger</vt:lpstr>
      <vt:lpstr>Comparison: BC VS DAgger</vt:lpstr>
      <vt:lpstr>Offline VS Online Imitation Learning</vt:lpstr>
      <vt:lpstr>Offline VS Online Imitation Learning</vt:lpstr>
      <vt:lpstr>Offline VS Online Imitation Learning</vt:lpstr>
      <vt:lpstr>Thanks for the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Imitation Learning: Behavioral Cloning and DAgger</dc:title>
  <dc:creator>giovanni brunelli</dc:creator>
  <cp:lastModifiedBy>giovanni brunelli</cp:lastModifiedBy>
  <cp:revision>5</cp:revision>
  <dcterms:created xsi:type="dcterms:W3CDTF">2023-12-12T09:31:54Z</dcterms:created>
  <dcterms:modified xsi:type="dcterms:W3CDTF">2023-12-13T14:48:57Z</dcterms:modified>
</cp:coreProperties>
</file>