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\Desktop\POL\Deures%20i%20treballs\Institut\Batxiller\Treball%20de%20Recerca\El%20cub\Estad&#237;stica\Color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\Desktop\POL\Deures%20i%20treballs\Institut\Batxiller\Treball%20de%20Recerca\El%20cub\Estad&#237;stica\Color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\Desktop\POL\Deures%20i%20treballs\Institut\Batxiller\Treball%20de%20Recerca\El%20cub\Estad&#237;stica\Color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\Desktop\POL\Deures%20i%20treballs\Institut\Batxiller\Treball%20de%20Recerca\El%20cub\Estad&#237;stica\Color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\Desktop\POL\Deures%20i%20treballs\Institut\Batxiller\Treball%20de%20Recerca\El%20cub\Estad&#237;stica\Color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\Desktop\POL\Deures%20i%20treballs\Institut\Batxiller\Treball%20de%20Recerca\El%20cub\Estad&#237;stica\Colo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plotArea>
      <c:layout>
        <c:manualLayout>
          <c:layoutTarget val="inner"/>
          <c:xMode val="edge"/>
          <c:yMode val="edge"/>
          <c:x val="0"/>
          <c:y val="0"/>
          <c:w val="0.94825925925925925"/>
          <c:h val="0.90298611111111116"/>
        </c:manualLayout>
      </c:layout>
      <c:stockChart>
        <c:ser>
          <c:idx val="0"/>
          <c:order val="0"/>
          <c:spPr>
            <a:ln w="28575">
              <a:noFill/>
            </a:ln>
          </c:spPr>
          <c:marker>
            <c:symbol val="none"/>
          </c:marker>
          <c:cat>
            <c:strRef>
              <c:f>Hoja1!$B$37:$B$42</c:f>
              <c:strCache>
                <c:ptCount val="6"/>
                <c:pt idx="0">
                  <c:v>W</c:v>
                </c:pt>
                <c:pt idx="1">
                  <c:v>G</c:v>
                </c:pt>
                <c:pt idx="2">
                  <c:v>R</c:v>
                </c:pt>
                <c:pt idx="3">
                  <c:v>B</c:v>
                </c:pt>
                <c:pt idx="4">
                  <c:v>O</c:v>
                </c:pt>
                <c:pt idx="5">
                  <c:v>Y</c:v>
                </c:pt>
              </c:strCache>
            </c:strRef>
          </c:cat>
          <c:val>
            <c:numRef>
              <c:f>Hoja1!$C$37:$C$42</c:f>
              <c:numCache>
                <c:formatCode>General</c:formatCode>
                <c:ptCount val="6"/>
                <c:pt idx="0">
                  <c:v>255</c:v>
                </c:pt>
                <c:pt idx="1">
                  <c:v>120</c:v>
                </c:pt>
                <c:pt idx="2">
                  <c:v>110</c:v>
                </c:pt>
                <c:pt idx="3">
                  <c:v>255</c:v>
                </c:pt>
                <c:pt idx="4">
                  <c:v>60</c:v>
                </c:pt>
                <c:pt idx="5">
                  <c:v>30</c:v>
                </c:pt>
              </c:numCache>
            </c:numRef>
          </c:val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cat>
            <c:strRef>
              <c:f>Hoja1!$B$37:$B$42</c:f>
              <c:strCache>
                <c:ptCount val="6"/>
                <c:pt idx="0">
                  <c:v>W</c:v>
                </c:pt>
                <c:pt idx="1">
                  <c:v>G</c:v>
                </c:pt>
                <c:pt idx="2">
                  <c:v>R</c:v>
                </c:pt>
                <c:pt idx="3">
                  <c:v>B</c:v>
                </c:pt>
                <c:pt idx="4">
                  <c:v>O</c:v>
                </c:pt>
                <c:pt idx="5">
                  <c:v>Y</c:v>
                </c:pt>
              </c:strCache>
            </c:strRef>
          </c:cat>
          <c:val>
            <c:numRef>
              <c:f>Hoja1!$D$37:$D$42</c:f>
              <c:numCache>
                <c:formatCode>General</c:formatCode>
                <c:ptCount val="6"/>
                <c:pt idx="0">
                  <c:v>175</c:v>
                </c:pt>
                <c:pt idx="1">
                  <c:v>0</c:v>
                </c:pt>
                <c:pt idx="2">
                  <c:v>0</c:v>
                </c:pt>
                <c:pt idx="3">
                  <c:v>170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hiLowLines>
          <c:spPr>
            <a:ln w="101600">
              <a:solidFill>
                <a:srgbClr val="0000FF"/>
              </a:solidFill>
            </a:ln>
          </c:spPr>
        </c:hiLowLines>
        <c:axId val="129723008"/>
        <c:axId val="129778432"/>
      </c:stockChart>
      <c:catAx>
        <c:axId val="129723008"/>
        <c:scaling>
          <c:orientation val="minMax"/>
        </c:scaling>
        <c:delete val="1"/>
        <c:axPos val="b"/>
        <c:tickLblPos val="none"/>
        <c:crossAx val="129778432"/>
        <c:crosses val="autoZero"/>
        <c:auto val="1"/>
        <c:lblAlgn val="ctr"/>
        <c:lblOffset val="100"/>
        <c:tickLblSkip val="255"/>
        <c:tickMarkSkip val="255"/>
      </c:catAx>
      <c:valAx>
        <c:axId val="129778432"/>
        <c:scaling>
          <c:orientation val="minMax"/>
        </c:scaling>
        <c:delete val="1"/>
        <c:axPos val="l"/>
        <c:minorGridlines>
          <c:spPr>
            <a:ln>
              <a:solidFill>
                <a:schemeClr val="bg1">
                  <a:lumMod val="65000"/>
                </a:schemeClr>
              </a:solidFill>
            </a:ln>
          </c:spPr>
        </c:minorGridlines>
        <c:numFmt formatCode="General" sourceLinked="1"/>
        <c:tickLblPos val="none"/>
        <c:crossAx val="129723008"/>
        <c:crosses val="autoZero"/>
        <c:crossBetween val="between"/>
      </c:valAx>
      <c:spPr>
        <a:noFill/>
        <a:ln w="25400">
          <a:noFill/>
        </a:ln>
      </c:spPr>
    </c:plotArea>
    <c:plotVisOnly val="1"/>
  </c:chart>
  <c:spPr>
    <a:noFill/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plotArea>
      <c:layout>
        <c:manualLayout>
          <c:layoutTarget val="inner"/>
          <c:xMode val="edge"/>
          <c:yMode val="edge"/>
          <c:x val="0"/>
          <c:y val="0"/>
          <c:w val="0.94825925925925925"/>
          <c:h val="0.90298611111111116"/>
        </c:manualLayout>
      </c:layout>
      <c:stockChart>
        <c:ser>
          <c:idx val="0"/>
          <c:order val="0"/>
          <c:spPr>
            <a:ln w="28575">
              <a:noFill/>
            </a:ln>
          </c:spPr>
          <c:marker>
            <c:symbol val="none"/>
          </c:marker>
          <c:cat>
            <c:strRef>
              <c:f>Hoja1!$B$44:$B$49</c:f>
              <c:strCache>
                <c:ptCount val="6"/>
                <c:pt idx="0">
                  <c:v>W</c:v>
                </c:pt>
                <c:pt idx="1">
                  <c:v>G</c:v>
                </c:pt>
                <c:pt idx="2">
                  <c:v>R</c:v>
                </c:pt>
                <c:pt idx="3">
                  <c:v>B</c:v>
                </c:pt>
                <c:pt idx="4">
                  <c:v>O</c:v>
                </c:pt>
                <c:pt idx="5">
                  <c:v>Y</c:v>
                </c:pt>
              </c:strCache>
            </c:strRef>
          </c:cat>
          <c:val>
            <c:numRef>
              <c:f>Hoja1!$C$44:$C$49</c:f>
              <c:numCache>
                <c:formatCode>General</c:formatCode>
                <c:ptCount val="6"/>
                <c:pt idx="0">
                  <c:v>255</c:v>
                </c:pt>
                <c:pt idx="1">
                  <c:v>255</c:v>
                </c:pt>
                <c:pt idx="2">
                  <c:v>60</c:v>
                </c:pt>
                <c:pt idx="3">
                  <c:v>255</c:v>
                </c:pt>
                <c:pt idx="4">
                  <c:v>175</c:v>
                </c:pt>
                <c:pt idx="5">
                  <c:v>255</c:v>
                </c:pt>
              </c:numCache>
            </c:numRef>
          </c:val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cat>
            <c:strRef>
              <c:f>Hoja1!$B$44:$B$49</c:f>
              <c:strCache>
                <c:ptCount val="6"/>
                <c:pt idx="0">
                  <c:v>W</c:v>
                </c:pt>
                <c:pt idx="1">
                  <c:v>G</c:v>
                </c:pt>
                <c:pt idx="2">
                  <c:v>R</c:v>
                </c:pt>
                <c:pt idx="3">
                  <c:v>B</c:v>
                </c:pt>
                <c:pt idx="4">
                  <c:v>O</c:v>
                </c:pt>
                <c:pt idx="5">
                  <c:v>Y</c:v>
                </c:pt>
              </c:strCache>
            </c:strRef>
          </c:cat>
          <c:val>
            <c:numRef>
              <c:f>Hoja1!$D$44:$D$49</c:f>
              <c:numCache>
                <c:formatCode>General</c:formatCode>
                <c:ptCount val="6"/>
                <c:pt idx="0">
                  <c:v>175</c:v>
                </c:pt>
                <c:pt idx="1">
                  <c:v>140</c:v>
                </c:pt>
                <c:pt idx="2">
                  <c:v>0</c:v>
                </c:pt>
                <c:pt idx="3">
                  <c:v>100</c:v>
                </c:pt>
                <c:pt idx="4">
                  <c:v>60</c:v>
                </c:pt>
                <c:pt idx="5">
                  <c:v>200</c:v>
                </c:pt>
              </c:numCache>
            </c:numRef>
          </c:val>
        </c:ser>
        <c:hiLowLines>
          <c:spPr>
            <a:ln w="101600">
              <a:solidFill>
                <a:srgbClr val="00FF00"/>
              </a:solidFill>
            </a:ln>
          </c:spPr>
        </c:hiLowLines>
        <c:axId val="138902912"/>
        <c:axId val="138907008"/>
      </c:stockChart>
      <c:catAx>
        <c:axId val="138902912"/>
        <c:scaling>
          <c:orientation val="minMax"/>
        </c:scaling>
        <c:delete val="1"/>
        <c:axPos val="b"/>
        <c:tickLblPos val="none"/>
        <c:crossAx val="138907008"/>
        <c:crosses val="autoZero"/>
        <c:auto val="1"/>
        <c:lblAlgn val="ctr"/>
        <c:lblOffset val="100"/>
      </c:catAx>
      <c:valAx>
        <c:axId val="138907008"/>
        <c:scaling>
          <c:orientation val="minMax"/>
        </c:scaling>
        <c:delete val="1"/>
        <c:axPos val="l"/>
        <c:numFmt formatCode="General" sourceLinked="1"/>
        <c:tickLblPos val="none"/>
        <c:crossAx val="138902912"/>
        <c:crosses val="autoZero"/>
        <c:crossBetween val="between"/>
      </c:valAx>
      <c:spPr>
        <a:noFill/>
        <a:ln>
          <a:noFill/>
        </a:ln>
      </c:spPr>
    </c:plotArea>
    <c:plotVisOnly val="1"/>
  </c:chart>
  <c:spPr>
    <a:noFill/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plotArea>
      <c:layout>
        <c:manualLayout>
          <c:layoutTarget val="inner"/>
          <c:xMode val="edge"/>
          <c:yMode val="edge"/>
          <c:x val="0"/>
          <c:y val="0"/>
          <c:w val="0.94825925925925925"/>
          <c:h val="0.90298611111111116"/>
        </c:manualLayout>
      </c:layout>
      <c:stockChart>
        <c:ser>
          <c:idx val="0"/>
          <c:order val="0"/>
          <c:spPr>
            <a:ln w="28575">
              <a:noFill/>
            </a:ln>
          </c:spPr>
          <c:marker>
            <c:symbol val="none"/>
          </c:marker>
          <c:cat>
            <c:strRef>
              <c:f>Hoja1!$B$51:$B$56</c:f>
              <c:strCache>
                <c:ptCount val="6"/>
                <c:pt idx="0">
                  <c:v>W</c:v>
                </c:pt>
                <c:pt idx="1">
                  <c:v>G</c:v>
                </c:pt>
                <c:pt idx="2">
                  <c:v>R</c:v>
                </c:pt>
                <c:pt idx="3">
                  <c:v>B</c:v>
                </c:pt>
                <c:pt idx="4">
                  <c:v>O</c:v>
                </c:pt>
                <c:pt idx="5">
                  <c:v>Y</c:v>
                </c:pt>
              </c:strCache>
            </c:strRef>
          </c:cat>
          <c:val>
            <c:numRef>
              <c:f>Hoja1!$C$51:$C$56</c:f>
              <c:numCache>
                <c:formatCode>General</c:formatCode>
                <c:ptCount val="6"/>
                <c:pt idx="0">
                  <c:v>255</c:v>
                </c:pt>
                <c:pt idx="1">
                  <c:v>149</c:v>
                </c:pt>
                <c:pt idx="2">
                  <c:v>255</c:v>
                </c:pt>
                <c:pt idx="3">
                  <c:v>120</c:v>
                </c:pt>
                <c:pt idx="4">
                  <c:v>255</c:v>
                </c:pt>
                <c:pt idx="5">
                  <c:v>255</c:v>
                </c:pt>
              </c:numCache>
            </c:numRef>
          </c:val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cat>
            <c:strRef>
              <c:f>Hoja1!$B$51:$B$56</c:f>
              <c:strCache>
                <c:ptCount val="6"/>
                <c:pt idx="0">
                  <c:v>W</c:v>
                </c:pt>
                <c:pt idx="1">
                  <c:v>G</c:v>
                </c:pt>
                <c:pt idx="2">
                  <c:v>R</c:v>
                </c:pt>
                <c:pt idx="3">
                  <c:v>B</c:v>
                </c:pt>
                <c:pt idx="4">
                  <c:v>O</c:v>
                </c:pt>
                <c:pt idx="5">
                  <c:v>Y</c:v>
                </c:pt>
              </c:strCache>
            </c:strRef>
          </c:cat>
          <c:val>
            <c:numRef>
              <c:f>Hoja1!$D$51:$D$56</c:f>
              <c:numCache>
                <c:formatCode>General</c:formatCode>
                <c:ptCount val="6"/>
                <c:pt idx="0">
                  <c:v>140</c:v>
                </c:pt>
                <c:pt idx="1">
                  <c:v>0</c:v>
                </c:pt>
                <c:pt idx="2">
                  <c:v>180</c:v>
                </c:pt>
                <c:pt idx="3">
                  <c:v>0</c:v>
                </c:pt>
                <c:pt idx="4">
                  <c:v>180</c:v>
                </c:pt>
                <c:pt idx="5">
                  <c:v>150</c:v>
                </c:pt>
              </c:numCache>
            </c:numRef>
          </c:val>
        </c:ser>
        <c:hiLowLines>
          <c:spPr>
            <a:ln w="101600">
              <a:solidFill>
                <a:srgbClr val="FF0000"/>
              </a:solidFill>
            </a:ln>
          </c:spPr>
        </c:hiLowLines>
        <c:axId val="129789952"/>
        <c:axId val="129791488"/>
      </c:stockChart>
      <c:catAx>
        <c:axId val="129789952"/>
        <c:scaling>
          <c:orientation val="minMax"/>
        </c:scaling>
        <c:delete val="1"/>
        <c:axPos val="b"/>
        <c:tickLblPos val="none"/>
        <c:crossAx val="129791488"/>
        <c:crosses val="autoZero"/>
        <c:auto val="1"/>
        <c:lblAlgn val="ctr"/>
        <c:lblOffset val="100"/>
      </c:catAx>
      <c:valAx>
        <c:axId val="129791488"/>
        <c:scaling>
          <c:orientation val="minMax"/>
        </c:scaling>
        <c:delete val="1"/>
        <c:axPos val="l"/>
        <c:numFmt formatCode="General" sourceLinked="1"/>
        <c:tickLblPos val="none"/>
        <c:crossAx val="129789952"/>
        <c:crosses val="autoZero"/>
        <c:crossBetween val="between"/>
      </c:valAx>
      <c:spPr>
        <a:noFill/>
        <a:ln>
          <a:noFill/>
        </a:ln>
      </c:spPr>
    </c:plotArea>
    <c:plotVisOnly val="1"/>
  </c:chart>
  <c:spPr>
    <a:noFill/>
    <a:ln>
      <a:noFill/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plotArea>
      <c:layout>
        <c:manualLayout>
          <c:layoutTarget val="inner"/>
          <c:xMode val="edge"/>
          <c:yMode val="edge"/>
          <c:x val="0"/>
          <c:y val="0"/>
          <c:w val="0.94825925925925925"/>
          <c:h val="0.90298611111111116"/>
        </c:manualLayout>
      </c:layout>
      <c:stockChart>
        <c:ser>
          <c:idx val="0"/>
          <c:order val="0"/>
          <c:spPr>
            <a:ln w="28575">
              <a:noFill/>
            </a:ln>
          </c:spPr>
          <c:marker>
            <c:symbol val="none"/>
          </c:marker>
          <c:cat>
            <c:strRef>
              <c:f>Hoja1!$B$37:$B$42</c:f>
              <c:strCache>
                <c:ptCount val="6"/>
                <c:pt idx="0">
                  <c:v>W</c:v>
                </c:pt>
                <c:pt idx="1">
                  <c:v>G</c:v>
                </c:pt>
                <c:pt idx="2">
                  <c:v>R</c:v>
                </c:pt>
                <c:pt idx="3">
                  <c:v>B</c:v>
                </c:pt>
                <c:pt idx="4">
                  <c:v>O</c:v>
                </c:pt>
                <c:pt idx="5">
                  <c:v>Y</c:v>
                </c:pt>
              </c:strCache>
            </c:strRef>
          </c:cat>
          <c:val>
            <c:numRef>
              <c:f>Hoja1!$C$37:$C$42</c:f>
              <c:numCache>
                <c:formatCode>General</c:formatCode>
                <c:ptCount val="6"/>
                <c:pt idx="0">
                  <c:v>255</c:v>
                </c:pt>
                <c:pt idx="1">
                  <c:v>120</c:v>
                </c:pt>
                <c:pt idx="2">
                  <c:v>110</c:v>
                </c:pt>
                <c:pt idx="3">
                  <c:v>255</c:v>
                </c:pt>
                <c:pt idx="4">
                  <c:v>60</c:v>
                </c:pt>
                <c:pt idx="5">
                  <c:v>30</c:v>
                </c:pt>
              </c:numCache>
            </c:numRef>
          </c:val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cat>
            <c:strRef>
              <c:f>Hoja1!$B$37:$B$42</c:f>
              <c:strCache>
                <c:ptCount val="6"/>
                <c:pt idx="0">
                  <c:v>W</c:v>
                </c:pt>
                <c:pt idx="1">
                  <c:v>G</c:v>
                </c:pt>
                <c:pt idx="2">
                  <c:v>R</c:v>
                </c:pt>
                <c:pt idx="3">
                  <c:v>B</c:v>
                </c:pt>
                <c:pt idx="4">
                  <c:v>O</c:v>
                </c:pt>
                <c:pt idx="5">
                  <c:v>Y</c:v>
                </c:pt>
              </c:strCache>
            </c:strRef>
          </c:cat>
          <c:val>
            <c:numRef>
              <c:f>Hoja1!$D$37:$D$42</c:f>
              <c:numCache>
                <c:formatCode>General</c:formatCode>
                <c:ptCount val="6"/>
                <c:pt idx="0">
                  <c:v>175</c:v>
                </c:pt>
                <c:pt idx="1">
                  <c:v>0</c:v>
                </c:pt>
                <c:pt idx="2">
                  <c:v>0</c:v>
                </c:pt>
                <c:pt idx="3">
                  <c:v>170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hiLowLines>
          <c:spPr>
            <a:ln w="101600">
              <a:solidFill>
                <a:srgbClr val="0000FF"/>
              </a:solidFill>
            </a:ln>
          </c:spPr>
        </c:hiLowLines>
        <c:axId val="137782784"/>
        <c:axId val="137784320"/>
      </c:stockChart>
      <c:catAx>
        <c:axId val="137782784"/>
        <c:scaling>
          <c:orientation val="minMax"/>
        </c:scaling>
        <c:delete val="1"/>
        <c:axPos val="b"/>
        <c:tickLblPos val="none"/>
        <c:crossAx val="137784320"/>
        <c:crosses val="autoZero"/>
        <c:auto val="1"/>
        <c:lblAlgn val="ctr"/>
        <c:lblOffset val="100"/>
        <c:tickLblSkip val="255"/>
        <c:tickMarkSkip val="255"/>
      </c:catAx>
      <c:valAx>
        <c:axId val="137784320"/>
        <c:scaling>
          <c:orientation val="minMax"/>
        </c:scaling>
        <c:delete val="1"/>
        <c:axPos val="l"/>
        <c:minorGridlines>
          <c:spPr>
            <a:ln>
              <a:solidFill>
                <a:schemeClr val="bg1">
                  <a:lumMod val="65000"/>
                </a:schemeClr>
              </a:solidFill>
            </a:ln>
          </c:spPr>
        </c:minorGridlines>
        <c:numFmt formatCode="General" sourceLinked="1"/>
        <c:tickLblPos val="none"/>
        <c:crossAx val="137782784"/>
        <c:crosses val="autoZero"/>
        <c:crossBetween val="between"/>
      </c:valAx>
      <c:spPr>
        <a:noFill/>
        <a:ln w="25400">
          <a:noFill/>
        </a:ln>
      </c:spPr>
    </c:plotArea>
    <c:plotVisOnly val="1"/>
  </c:chart>
  <c:spPr>
    <a:noFill/>
    <a:ln>
      <a:noFill/>
    </a:ln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plotArea>
      <c:layout>
        <c:manualLayout>
          <c:layoutTarget val="inner"/>
          <c:xMode val="edge"/>
          <c:yMode val="edge"/>
          <c:x val="0"/>
          <c:y val="0"/>
          <c:w val="0.94825925925925925"/>
          <c:h val="0.90298611111111116"/>
        </c:manualLayout>
      </c:layout>
      <c:stockChart>
        <c:ser>
          <c:idx val="0"/>
          <c:order val="0"/>
          <c:spPr>
            <a:ln w="28575">
              <a:noFill/>
            </a:ln>
          </c:spPr>
          <c:marker>
            <c:symbol val="none"/>
          </c:marker>
          <c:cat>
            <c:strRef>
              <c:f>Hoja1!$B$44:$B$49</c:f>
              <c:strCache>
                <c:ptCount val="6"/>
                <c:pt idx="0">
                  <c:v>W</c:v>
                </c:pt>
                <c:pt idx="1">
                  <c:v>G</c:v>
                </c:pt>
                <c:pt idx="2">
                  <c:v>R</c:v>
                </c:pt>
                <c:pt idx="3">
                  <c:v>B</c:v>
                </c:pt>
                <c:pt idx="4">
                  <c:v>O</c:v>
                </c:pt>
                <c:pt idx="5">
                  <c:v>Y</c:v>
                </c:pt>
              </c:strCache>
            </c:strRef>
          </c:cat>
          <c:val>
            <c:numRef>
              <c:f>Hoja1!$C$44:$C$49</c:f>
              <c:numCache>
                <c:formatCode>General</c:formatCode>
                <c:ptCount val="6"/>
                <c:pt idx="0">
                  <c:v>255</c:v>
                </c:pt>
                <c:pt idx="1">
                  <c:v>255</c:v>
                </c:pt>
                <c:pt idx="2">
                  <c:v>60</c:v>
                </c:pt>
                <c:pt idx="3">
                  <c:v>255</c:v>
                </c:pt>
                <c:pt idx="4">
                  <c:v>175</c:v>
                </c:pt>
                <c:pt idx="5">
                  <c:v>255</c:v>
                </c:pt>
              </c:numCache>
            </c:numRef>
          </c:val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cat>
            <c:strRef>
              <c:f>Hoja1!$B$44:$B$49</c:f>
              <c:strCache>
                <c:ptCount val="6"/>
                <c:pt idx="0">
                  <c:v>W</c:v>
                </c:pt>
                <c:pt idx="1">
                  <c:v>G</c:v>
                </c:pt>
                <c:pt idx="2">
                  <c:v>R</c:v>
                </c:pt>
                <c:pt idx="3">
                  <c:v>B</c:v>
                </c:pt>
                <c:pt idx="4">
                  <c:v>O</c:v>
                </c:pt>
                <c:pt idx="5">
                  <c:v>Y</c:v>
                </c:pt>
              </c:strCache>
            </c:strRef>
          </c:cat>
          <c:val>
            <c:numRef>
              <c:f>Hoja1!$D$44:$D$49</c:f>
              <c:numCache>
                <c:formatCode>General</c:formatCode>
                <c:ptCount val="6"/>
                <c:pt idx="0">
                  <c:v>175</c:v>
                </c:pt>
                <c:pt idx="1">
                  <c:v>140</c:v>
                </c:pt>
                <c:pt idx="2">
                  <c:v>0</c:v>
                </c:pt>
                <c:pt idx="3">
                  <c:v>100</c:v>
                </c:pt>
                <c:pt idx="4">
                  <c:v>60</c:v>
                </c:pt>
                <c:pt idx="5">
                  <c:v>200</c:v>
                </c:pt>
              </c:numCache>
            </c:numRef>
          </c:val>
        </c:ser>
        <c:hiLowLines>
          <c:spPr>
            <a:ln w="101600">
              <a:solidFill>
                <a:srgbClr val="00FF00"/>
              </a:solidFill>
            </a:ln>
          </c:spPr>
        </c:hiLowLines>
        <c:axId val="138894336"/>
        <c:axId val="138945280"/>
      </c:stockChart>
      <c:catAx>
        <c:axId val="138894336"/>
        <c:scaling>
          <c:orientation val="minMax"/>
        </c:scaling>
        <c:delete val="1"/>
        <c:axPos val="b"/>
        <c:tickLblPos val="none"/>
        <c:crossAx val="138945280"/>
        <c:crosses val="autoZero"/>
        <c:auto val="1"/>
        <c:lblAlgn val="ctr"/>
        <c:lblOffset val="100"/>
      </c:catAx>
      <c:valAx>
        <c:axId val="138945280"/>
        <c:scaling>
          <c:orientation val="minMax"/>
        </c:scaling>
        <c:delete val="1"/>
        <c:axPos val="l"/>
        <c:numFmt formatCode="General" sourceLinked="1"/>
        <c:tickLblPos val="none"/>
        <c:crossAx val="138894336"/>
        <c:crosses val="autoZero"/>
        <c:crossBetween val="between"/>
      </c:valAx>
      <c:spPr>
        <a:noFill/>
        <a:ln>
          <a:noFill/>
        </a:ln>
      </c:spPr>
    </c:plotArea>
    <c:plotVisOnly val="1"/>
  </c:chart>
  <c:spPr>
    <a:noFill/>
    <a:ln>
      <a:noFill/>
    </a:ln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plotArea>
      <c:layout>
        <c:manualLayout>
          <c:layoutTarget val="inner"/>
          <c:xMode val="edge"/>
          <c:yMode val="edge"/>
          <c:x val="0"/>
          <c:y val="0"/>
          <c:w val="0.94825925925925925"/>
          <c:h val="0.90298611111111116"/>
        </c:manualLayout>
      </c:layout>
      <c:stockChart>
        <c:ser>
          <c:idx val="0"/>
          <c:order val="0"/>
          <c:spPr>
            <a:ln w="28575">
              <a:noFill/>
            </a:ln>
          </c:spPr>
          <c:marker>
            <c:symbol val="none"/>
          </c:marker>
          <c:cat>
            <c:strRef>
              <c:f>Hoja1!$B$51:$B$56</c:f>
              <c:strCache>
                <c:ptCount val="6"/>
                <c:pt idx="0">
                  <c:v>W</c:v>
                </c:pt>
                <c:pt idx="1">
                  <c:v>G</c:v>
                </c:pt>
                <c:pt idx="2">
                  <c:v>R</c:v>
                </c:pt>
                <c:pt idx="3">
                  <c:v>B</c:v>
                </c:pt>
                <c:pt idx="4">
                  <c:v>O</c:v>
                </c:pt>
                <c:pt idx="5">
                  <c:v>Y</c:v>
                </c:pt>
              </c:strCache>
            </c:strRef>
          </c:cat>
          <c:val>
            <c:numRef>
              <c:f>Hoja1!$C$51:$C$56</c:f>
              <c:numCache>
                <c:formatCode>General</c:formatCode>
                <c:ptCount val="6"/>
                <c:pt idx="0">
                  <c:v>255</c:v>
                </c:pt>
                <c:pt idx="1">
                  <c:v>149</c:v>
                </c:pt>
                <c:pt idx="2">
                  <c:v>255</c:v>
                </c:pt>
                <c:pt idx="3">
                  <c:v>120</c:v>
                </c:pt>
                <c:pt idx="4">
                  <c:v>255</c:v>
                </c:pt>
                <c:pt idx="5">
                  <c:v>255</c:v>
                </c:pt>
              </c:numCache>
            </c:numRef>
          </c:val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cat>
            <c:strRef>
              <c:f>Hoja1!$B$51:$B$56</c:f>
              <c:strCache>
                <c:ptCount val="6"/>
                <c:pt idx="0">
                  <c:v>W</c:v>
                </c:pt>
                <c:pt idx="1">
                  <c:v>G</c:v>
                </c:pt>
                <c:pt idx="2">
                  <c:v>R</c:v>
                </c:pt>
                <c:pt idx="3">
                  <c:v>B</c:v>
                </c:pt>
                <c:pt idx="4">
                  <c:v>O</c:v>
                </c:pt>
                <c:pt idx="5">
                  <c:v>Y</c:v>
                </c:pt>
              </c:strCache>
            </c:strRef>
          </c:cat>
          <c:val>
            <c:numRef>
              <c:f>Hoja1!$D$51:$D$56</c:f>
              <c:numCache>
                <c:formatCode>General</c:formatCode>
                <c:ptCount val="6"/>
                <c:pt idx="0">
                  <c:v>140</c:v>
                </c:pt>
                <c:pt idx="1">
                  <c:v>0</c:v>
                </c:pt>
                <c:pt idx="2">
                  <c:v>180</c:v>
                </c:pt>
                <c:pt idx="3">
                  <c:v>0</c:v>
                </c:pt>
                <c:pt idx="4">
                  <c:v>180</c:v>
                </c:pt>
                <c:pt idx="5">
                  <c:v>150</c:v>
                </c:pt>
              </c:numCache>
            </c:numRef>
          </c:val>
        </c:ser>
        <c:hiLowLines>
          <c:spPr>
            <a:ln w="101600">
              <a:solidFill>
                <a:srgbClr val="FF0000"/>
              </a:solidFill>
            </a:ln>
          </c:spPr>
        </c:hiLowLines>
        <c:axId val="139064064"/>
        <c:axId val="139065600"/>
      </c:stockChart>
      <c:catAx>
        <c:axId val="139064064"/>
        <c:scaling>
          <c:orientation val="minMax"/>
        </c:scaling>
        <c:delete val="1"/>
        <c:axPos val="b"/>
        <c:tickLblPos val="none"/>
        <c:crossAx val="139065600"/>
        <c:crosses val="autoZero"/>
        <c:auto val="1"/>
        <c:lblAlgn val="ctr"/>
        <c:lblOffset val="100"/>
      </c:catAx>
      <c:valAx>
        <c:axId val="139065600"/>
        <c:scaling>
          <c:orientation val="minMax"/>
        </c:scaling>
        <c:delete val="1"/>
        <c:axPos val="l"/>
        <c:numFmt formatCode="General" sourceLinked="1"/>
        <c:tickLblPos val="none"/>
        <c:crossAx val="139064064"/>
        <c:crosses val="autoZero"/>
        <c:crossBetween val="between"/>
      </c:valAx>
      <c:spPr>
        <a:noFill/>
        <a:ln>
          <a:noFill/>
        </a:ln>
      </c:spPr>
    </c:plotArea>
    <c:plotVisOnly val="1"/>
  </c:chart>
  <c:spPr>
    <a:noFill/>
    <a:ln>
      <a:noFill/>
    </a:ln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3F58-4C81-4A09-A5B4-5D184D98933A}" type="datetimeFigureOut">
              <a:rPr lang="ca-ES" smtClean="0"/>
              <a:t>7/12/2018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939-17B2-4457-8CAB-A71F15FB1175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3F58-4C81-4A09-A5B4-5D184D98933A}" type="datetimeFigureOut">
              <a:rPr lang="ca-ES" smtClean="0"/>
              <a:t>7/12/2018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939-17B2-4457-8CAB-A71F15FB1175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3F58-4C81-4A09-A5B4-5D184D98933A}" type="datetimeFigureOut">
              <a:rPr lang="ca-ES" smtClean="0"/>
              <a:t>7/12/2018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939-17B2-4457-8CAB-A71F15FB1175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3F58-4C81-4A09-A5B4-5D184D98933A}" type="datetimeFigureOut">
              <a:rPr lang="ca-ES" smtClean="0"/>
              <a:t>7/12/2018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939-17B2-4457-8CAB-A71F15FB1175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3F58-4C81-4A09-A5B4-5D184D98933A}" type="datetimeFigureOut">
              <a:rPr lang="ca-ES" smtClean="0"/>
              <a:t>7/12/2018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939-17B2-4457-8CAB-A71F15FB1175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3F58-4C81-4A09-A5B4-5D184D98933A}" type="datetimeFigureOut">
              <a:rPr lang="ca-ES" smtClean="0"/>
              <a:t>7/12/2018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939-17B2-4457-8CAB-A71F15FB1175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3F58-4C81-4A09-A5B4-5D184D98933A}" type="datetimeFigureOut">
              <a:rPr lang="ca-ES" smtClean="0"/>
              <a:t>7/12/2018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939-17B2-4457-8CAB-A71F15FB1175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3F58-4C81-4A09-A5B4-5D184D98933A}" type="datetimeFigureOut">
              <a:rPr lang="ca-ES" smtClean="0"/>
              <a:t>7/12/2018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939-17B2-4457-8CAB-A71F15FB1175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3F58-4C81-4A09-A5B4-5D184D98933A}" type="datetimeFigureOut">
              <a:rPr lang="ca-ES" smtClean="0"/>
              <a:t>7/12/2018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939-17B2-4457-8CAB-A71F15FB1175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3F58-4C81-4A09-A5B4-5D184D98933A}" type="datetimeFigureOut">
              <a:rPr lang="ca-ES" smtClean="0"/>
              <a:t>7/12/2018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939-17B2-4457-8CAB-A71F15FB1175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3F58-4C81-4A09-A5B4-5D184D98933A}" type="datetimeFigureOut">
              <a:rPr lang="ca-ES" smtClean="0"/>
              <a:t>7/12/2018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3939-17B2-4457-8CAB-A71F15FB1175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3F58-4C81-4A09-A5B4-5D184D98933A}" type="datetimeFigureOut">
              <a:rPr lang="ca-ES" smtClean="0"/>
              <a:t>7/12/2018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B3939-17B2-4457-8CAB-A71F15FB1175}" type="slidenum">
              <a:rPr lang="ca-ES" smtClean="0"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38 Grupo"/>
          <p:cNvGrpSpPr/>
          <p:nvPr/>
        </p:nvGrpSpPr>
        <p:grpSpPr>
          <a:xfrm>
            <a:off x="1743825" y="1938203"/>
            <a:ext cx="5656349" cy="2981594"/>
            <a:chOff x="0" y="0"/>
            <a:chExt cx="5656349" cy="2981594"/>
          </a:xfrm>
        </p:grpSpPr>
        <p:graphicFrame>
          <p:nvGraphicFramePr>
            <p:cNvPr id="31" name="6 Gráfico"/>
            <p:cNvGraphicFramePr/>
            <p:nvPr/>
          </p:nvGraphicFramePr>
          <p:xfrm>
            <a:off x="256349" y="0"/>
            <a:ext cx="5400000" cy="28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2" name="8 Gráfico"/>
            <p:cNvGraphicFramePr/>
            <p:nvPr/>
          </p:nvGraphicFramePr>
          <p:xfrm>
            <a:off x="128174" y="0"/>
            <a:ext cx="5400000" cy="28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33" name="9 Gráfico"/>
            <p:cNvGraphicFramePr/>
            <p:nvPr/>
          </p:nvGraphicFramePr>
          <p:xfrm>
            <a:off x="0" y="0"/>
            <a:ext cx="5400000" cy="28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34" name="24 Grupo"/>
            <p:cNvGrpSpPr/>
            <p:nvPr/>
          </p:nvGrpSpPr>
          <p:grpSpPr>
            <a:xfrm>
              <a:off x="356291" y="2594406"/>
              <a:ext cx="4690058" cy="387188"/>
              <a:chOff x="356291" y="2594406"/>
              <a:chExt cx="4690058" cy="396396"/>
            </a:xfrm>
          </p:grpSpPr>
          <p:sp>
            <p:nvSpPr>
              <p:cNvPr id="37" name="12 CuadroTexto"/>
              <p:cNvSpPr txBox="1"/>
              <p:nvPr/>
            </p:nvSpPr>
            <p:spPr>
              <a:xfrm>
                <a:off x="356291" y="2594406"/>
                <a:ext cx="425433" cy="39639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/>
                  <a:t>W</a:t>
                </a:r>
              </a:p>
            </p:txBody>
          </p:sp>
          <p:sp>
            <p:nvSpPr>
              <p:cNvPr id="38" name="13 CuadroTexto"/>
              <p:cNvSpPr txBox="1"/>
              <p:nvPr/>
            </p:nvSpPr>
            <p:spPr>
              <a:xfrm>
                <a:off x="1207751" y="2594406"/>
                <a:ext cx="425433" cy="39639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/>
                  <a:t>G</a:t>
                </a:r>
              </a:p>
            </p:txBody>
          </p:sp>
          <p:sp>
            <p:nvSpPr>
              <p:cNvPr id="39" name="17 CuadroTexto"/>
              <p:cNvSpPr txBox="1"/>
              <p:nvPr/>
            </p:nvSpPr>
            <p:spPr>
              <a:xfrm>
                <a:off x="2059211" y="2594410"/>
                <a:ext cx="425433" cy="39639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/>
                  <a:t>R</a:t>
                </a:r>
              </a:p>
            </p:txBody>
          </p:sp>
          <p:sp>
            <p:nvSpPr>
              <p:cNvPr id="40" name="18 CuadroTexto"/>
              <p:cNvSpPr txBox="1"/>
              <p:nvPr/>
            </p:nvSpPr>
            <p:spPr>
              <a:xfrm>
                <a:off x="2910671" y="2594410"/>
                <a:ext cx="425433" cy="39639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/>
                  <a:t>B</a:t>
                </a:r>
              </a:p>
            </p:txBody>
          </p:sp>
          <p:sp>
            <p:nvSpPr>
              <p:cNvPr id="41" name="19 CuadroTexto"/>
              <p:cNvSpPr txBox="1"/>
              <p:nvPr/>
            </p:nvSpPr>
            <p:spPr>
              <a:xfrm>
                <a:off x="3762131" y="2594410"/>
                <a:ext cx="425433" cy="39639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/>
                  <a:t>O</a:t>
                </a:r>
              </a:p>
            </p:txBody>
          </p:sp>
          <p:sp>
            <p:nvSpPr>
              <p:cNvPr id="42" name="20 CuadroTexto"/>
              <p:cNvSpPr txBox="1"/>
              <p:nvPr/>
            </p:nvSpPr>
            <p:spPr>
              <a:xfrm>
                <a:off x="4620916" y="2594410"/>
                <a:ext cx="425433" cy="39639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/>
                  <a:t>Y</a:t>
                </a:r>
              </a:p>
            </p:txBody>
          </p:sp>
        </p:grpSp>
        <p:cxnSp>
          <p:nvCxnSpPr>
            <p:cNvPr id="35" name="30 Conector recto"/>
            <p:cNvCxnSpPr/>
            <p:nvPr/>
          </p:nvCxnSpPr>
          <p:spPr>
            <a:xfrm>
              <a:off x="226105" y="389157"/>
              <a:ext cx="52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2 Conector recto"/>
            <p:cNvCxnSpPr/>
            <p:nvPr/>
          </p:nvCxnSpPr>
          <p:spPr>
            <a:xfrm>
              <a:off x="223998" y="2606147"/>
              <a:ext cx="518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38 Grupo"/>
          <p:cNvGrpSpPr/>
          <p:nvPr/>
        </p:nvGrpSpPr>
        <p:grpSpPr>
          <a:xfrm>
            <a:off x="2339752" y="2636912"/>
            <a:ext cx="5656349" cy="2981594"/>
            <a:chOff x="0" y="0"/>
            <a:chExt cx="5656349" cy="2981594"/>
          </a:xfrm>
        </p:grpSpPr>
        <p:graphicFrame>
          <p:nvGraphicFramePr>
            <p:cNvPr id="44" name="6 Gráfico"/>
            <p:cNvGraphicFramePr/>
            <p:nvPr/>
          </p:nvGraphicFramePr>
          <p:xfrm>
            <a:off x="256349" y="0"/>
            <a:ext cx="5400000" cy="28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45" name="8 Gráfico"/>
            <p:cNvGraphicFramePr/>
            <p:nvPr/>
          </p:nvGraphicFramePr>
          <p:xfrm>
            <a:off x="128174" y="0"/>
            <a:ext cx="5400000" cy="28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46" name="9 Gráfico"/>
            <p:cNvGraphicFramePr/>
            <p:nvPr/>
          </p:nvGraphicFramePr>
          <p:xfrm>
            <a:off x="0" y="0"/>
            <a:ext cx="5400000" cy="28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pSp>
          <p:nvGrpSpPr>
            <p:cNvPr id="47" name="24 Grupo"/>
            <p:cNvGrpSpPr/>
            <p:nvPr/>
          </p:nvGrpSpPr>
          <p:grpSpPr>
            <a:xfrm>
              <a:off x="356291" y="2594406"/>
              <a:ext cx="4690058" cy="387188"/>
              <a:chOff x="356291" y="2594406"/>
              <a:chExt cx="4690058" cy="396396"/>
            </a:xfrm>
          </p:grpSpPr>
          <p:sp>
            <p:nvSpPr>
              <p:cNvPr id="50" name="12 CuadroTexto"/>
              <p:cNvSpPr txBox="1"/>
              <p:nvPr/>
            </p:nvSpPr>
            <p:spPr>
              <a:xfrm>
                <a:off x="356291" y="2594406"/>
                <a:ext cx="425433" cy="39639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/>
                  <a:t>W</a:t>
                </a:r>
              </a:p>
            </p:txBody>
          </p:sp>
          <p:sp>
            <p:nvSpPr>
              <p:cNvPr id="51" name="13 CuadroTexto"/>
              <p:cNvSpPr txBox="1"/>
              <p:nvPr/>
            </p:nvSpPr>
            <p:spPr>
              <a:xfrm>
                <a:off x="1207751" y="2594406"/>
                <a:ext cx="425433" cy="39639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/>
                  <a:t>G</a:t>
                </a:r>
              </a:p>
            </p:txBody>
          </p:sp>
          <p:sp>
            <p:nvSpPr>
              <p:cNvPr id="52" name="17 CuadroTexto"/>
              <p:cNvSpPr txBox="1"/>
              <p:nvPr/>
            </p:nvSpPr>
            <p:spPr>
              <a:xfrm>
                <a:off x="2059211" y="2594410"/>
                <a:ext cx="425433" cy="39639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/>
                  <a:t>R</a:t>
                </a:r>
              </a:p>
            </p:txBody>
          </p:sp>
          <p:sp>
            <p:nvSpPr>
              <p:cNvPr id="53" name="18 CuadroTexto"/>
              <p:cNvSpPr txBox="1"/>
              <p:nvPr/>
            </p:nvSpPr>
            <p:spPr>
              <a:xfrm>
                <a:off x="2910671" y="2594410"/>
                <a:ext cx="425433" cy="39639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/>
                  <a:t>B</a:t>
                </a:r>
              </a:p>
            </p:txBody>
          </p:sp>
          <p:sp>
            <p:nvSpPr>
              <p:cNvPr id="54" name="19 CuadroTexto"/>
              <p:cNvSpPr txBox="1"/>
              <p:nvPr/>
            </p:nvSpPr>
            <p:spPr>
              <a:xfrm>
                <a:off x="3762131" y="2594410"/>
                <a:ext cx="425433" cy="39639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/>
                  <a:t>O</a:t>
                </a:r>
              </a:p>
            </p:txBody>
          </p:sp>
          <p:sp>
            <p:nvSpPr>
              <p:cNvPr id="55" name="20 CuadroTexto"/>
              <p:cNvSpPr txBox="1"/>
              <p:nvPr/>
            </p:nvSpPr>
            <p:spPr>
              <a:xfrm>
                <a:off x="4620916" y="2594410"/>
                <a:ext cx="425433" cy="39639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600"/>
                  <a:t>Y</a:t>
                </a:r>
              </a:p>
            </p:txBody>
          </p:sp>
        </p:grpSp>
        <p:cxnSp>
          <p:nvCxnSpPr>
            <p:cNvPr id="48" name="30 Conector recto"/>
            <p:cNvCxnSpPr/>
            <p:nvPr/>
          </p:nvCxnSpPr>
          <p:spPr>
            <a:xfrm>
              <a:off x="226105" y="389157"/>
              <a:ext cx="52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32 Conector recto"/>
            <p:cNvCxnSpPr/>
            <p:nvPr/>
          </p:nvCxnSpPr>
          <p:spPr>
            <a:xfrm>
              <a:off x="223998" y="2606147"/>
              <a:ext cx="518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12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Pol Marín Gargallo</dc:creator>
  <cp:lastModifiedBy>Pol Marín Gargallo</cp:lastModifiedBy>
  <cp:revision>36</cp:revision>
  <dcterms:created xsi:type="dcterms:W3CDTF">2018-12-07T17:41:09Z</dcterms:created>
  <dcterms:modified xsi:type="dcterms:W3CDTF">2018-12-07T23:47:37Z</dcterms:modified>
</cp:coreProperties>
</file>