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1"/>
  </p:notesMasterIdLst>
  <p:handoutMasterIdLst>
    <p:handoutMasterId r:id="rId12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F234B"/>
    <a:srgbClr val="EE234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9" autoAdjust="0"/>
    <p:restoredTop sz="96217" autoAdjust="0"/>
  </p:normalViewPr>
  <p:slideViewPr>
    <p:cSldViewPr snapToGrid="0" showGuides="1">
      <p:cViewPr varScale="1">
        <p:scale>
          <a:sx n="61" d="100"/>
          <a:sy n="61" d="100"/>
        </p:scale>
        <p:origin x="-90" y="-11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1" y="2794486"/>
            <a:ext cx="10944165" cy="892215"/>
          </a:xfrm>
        </p:spPr>
        <p:txBody>
          <a:bodyPr/>
          <a:lstStyle/>
          <a:p>
            <a:r>
              <a:rPr lang="en-US" altLang="ko-KR" dirty="0" smtClean="0"/>
              <a:t>multi-thread </a:t>
            </a:r>
            <a:r>
              <a:rPr lang="ko-KR" altLang="en-US" smtClean="0"/>
              <a:t>프로그래밍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multi-thread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개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동시에 접근하게 되는 리소스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critical section</a:t>
            </a:r>
            <a:r>
              <a:rPr lang="ko-KR" altLang="en-US" dirty="0" smtClean="0"/>
              <a:t>에 동시에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가 접근하게 되면 실행 결과를 보장할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thread</a:t>
            </a:r>
            <a:r>
              <a:rPr lang="ko-KR" altLang="en-US" dirty="0" smtClean="0"/>
              <a:t>간의 순서를 맞추는 동기화</a:t>
            </a:r>
            <a:r>
              <a:rPr lang="en-US" altLang="ko-KR" dirty="0" smtClean="0"/>
              <a:t>(synchronization) </a:t>
            </a:r>
            <a:r>
              <a:rPr lang="ko-KR" altLang="en-US" dirty="0" smtClean="0"/>
              <a:t>이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동기화 </a:t>
            </a:r>
            <a:r>
              <a:rPr lang="en-US" altLang="ko-KR" dirty="0" smtClean="0"/>
              <a:t>(synchronization)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임계 영역에 여러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접근 하는 경우 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수행 하는 동안 공유 자원을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lock </a:t>
            </a:r>
            <a:r>
              <a:rPr lang="ko-KR" altLang="en-US" dirty="0" smtClean="0"/>
              <a:t>하려 다른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의 접근을 막음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동기화를 잘못 구현하면 </a:t>
            </a:r>
            <a:r>
              <a:rPr lang="en-US" altLang="ko-KR" dirty="0" smtClean="0"/>
              <a:t>deadlock</a:t>
            </a:r>
            <a:r>
              <a:rPr lang="ko-KR" altLang="en-US" dirty="0" smtClean="0"/>
              <a:t>에 빠질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critical section</a:t>
            </a:r>
            <a:r>
              <a:rPr lang="ko-KR" altLang="en-US" dirty="0" smtClean="0"/>
              <a:t>과 동기화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47844" y="1275570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47844" y="2499706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47844" y="3867858"/>
            <a:ext cx="62646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6"/>
          <p:cNvSpPr txBox="1"/>
          <p:nvPr/>
        </p:nvSpPr>
        <p:spPr>
          <a:xfrm>
            <a:off x="1395716" y="12755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thread1</a:t>
            </a:r>
            <a:endParaRPr lang="ko-KR" altLang="en-US" dirty="0"/>
          </a:p>
        </p:txBody>
      </p:sp>
      <p:sp>
        <p:nvSpPr>
          <p:cNvPr id="31" name="TextBox 7"/>
          <p:cNvSpPr txBox="1"/>
          <p:nvPr/>
        </p:nvSpPr>
        <p:spPr>
          <a:xfrm>
            <a:off x="1395716" y="24904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thread2</a:t>
            </a:r>
            <a:endParaRPr lang="ko-KR" altLang="en-US" dirty="0"/>
          </a:p>
        </p:txBody>
      </p:sp>
      <p:sp>
        <p:nvSpPr>
          <p:cNvPr id="32" name="TextBox 8"/>
          <p:cNvSpPr txBox="1"/>
          <p:nvPr/>
        </p:nvSpPr>
        <p:spPr>
          <a:xfrm>
            <a:off x="1395716" y="38585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thread3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555956" y="127557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64068" y="127557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55956" y="1275570"/>
            <a:ext cx="100811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4636076" y="249970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636076" y="2499706"/>
            <a:ext cx="100811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9" idx="0"/>
            <a:endCxn id="29" idx="2"/>
          </p:cNvCxnSpPr>
          <p:nvPr/>
        </p:nvCxnSpPr>
        <p:spPr>
          <a:xfrm>
            <a:off x="5680192" y="386785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44188" y="3867858"/>
            <a:ext cx="100811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5572180" y="1455590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372380" y="264372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25"/>
          <p:cNvSpPr txBox="1"/>
          <p:nvPr/>
        </p:nvSpPr>
        <p:spPr>
          <a:xfrm>
            <a:off x="2691860" y="1266278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get()</a:t>
            </a:r>
            <a:endParaRPr lang="ko-KR" altLang="en-US" sz="16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27"/>
          <p:cNvSpPr txBox="1"/>
          <p:nvPr/>
        </p:nvSpPr>
        <p:spPr>
          <a:xfrm>
            <a:off x="3200863" y="2499706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get()</a:t>
            </a:r>
            <a:endParaRPr lang="ko-KR" altLang="en-US" sz="16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3771980" y="3867858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get()</a:t>
            </a:r>
            <a:endParaRPr lang="ko-KR" altLang="en-US" sz="1600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29"/>
          <p:cNvSpPr txBox="1"/>
          <p:nvPr/>
        </p:nvSpPr>
        <p:spPr>
          <a:xfrm>
            <a:off x="4564068" y="1275570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release()</a:t>
            </a:r>
            <a:endParaRPr lang="ko-KR" altLang="en-US" sz="1600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5949355" y="252119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release()</a:t>
            </a:r>
            <a:endParaRPr lang="ko-KR" altLang="en-US" sz="1600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31"/>
          <p:cNvSpPr txBox="1"/>
          <p:nvPr/>
        </p:nvSpPr>
        <p:spPr>
          <a:xfrm>
            <a:off x="7173491" y="386785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release()</a:t>
            </a:r>
            <a:endParaRPr lang="ko-KR" altLang="en-US" sz="1600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동기화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synchronized </a:t>
            </a:r>
            <a:r>
              <a:rPr lang="ko-KR" altLang="en-US" dirty="0" smtClean="0"/>
              <a:t>수행문과 </a:t>
            </a:r>
            <a:r>
              <a:rPr lang="en-US" altLang="ko-KR" dirty="0" smtClean="0"/>
              <a:t>synchronized </a:t>
            </a:r>
            <a:r>
              <a:rPr lang="ko-KR" altLang="en-US" dirty="0" err="1" smtClean="0"/>
              <a:t>메서드</a:t>
            </a:r>
            <a:r>
              <a:rPr lang="ko-KR" altLang="en-US" dirty="0" err="1"/>
              <a:t>를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synchronized </a:t>
            </a:r>
            <a:r>
              <a:rPr lang="ko-KR" altLang="en-US" dirty="0" err="1"/>
              <a:t>수행문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/>
              <a:t>synchronized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참조형</a:t>
            </a:r>
            <a:r>
              <a:rPr lang="ko-KR" altLang="en-US" dirty="0">
                <a:solidFill>
                  <a:srgbClr val="FF0000"/>
                </a:solidFill>
              </a:rPr>
              <a:t> 수식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}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err="1" smtClean="0"/>
              <a:t>참조형</a:t>
            </a:r>
            <a:r>
              <a:rPr lang="ko-KR" altLang="en-US" dirty="0" smtClean="0"/>
              <a:t> 수식에 해당되는 객체에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synchronized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 </a:t>
            </a:r>
            <a:r>
              <a:rPr lang="ko-KR" altLang="en-US" dirty="0" smtClean="0"/>
              <a:t>     현재 이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속해 있는 객체에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synchronized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내에서 다른 </a:t>
            </a:r>
            <a:r>
              <a:rPr lang="en-US" altLang="ko-KR" dirty="0" smtClean="0"/>
              <a:t>synchronized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(deadlock </a:t>
            </a:r>
            <a:r>
              <a:rPr lang="ko-KR" altLang="en-US" dirty="0" err="1" smtClean="0"/>
              <a:t>방지위해</a:t>
            </a:r>
            <a:r>
              <a:rPr lang="en-US" altLang="ko-KR" dirty="0" smtClean="0"/>
              <a:t>)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27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deadlock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94569" y="1313607"/>
            <a:ext cx="1212850" cy="504825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Thread1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7294" y="1313607"/>
            <a:ext cx="1214437" cy="504825"/>
          </a:xfrm>
          <a:prstGeom prst="rect">
            <a:avLst/>
          </a:prstGeom>
          <a:solidFill>
            <a:srgbClr val="ECD0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Thread2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59719" y="1818432"/>
            <a:ext cx="82550" cy="23764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715619" y="1818432"/>
            <a:ext cx="80962" cy="12239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73731" y="1386632"/>
            <a:ext cx="1052513" cy="2808288"/>
          </a:xfrm>
          <a:prstGeom prst="downArrow">
            <a:avLst>
              <a:gd name="adj1" fmla="val 50000"/>
              <a:gd name="adj2" fmla="val 69274"/>
            </a:avLst>
          </a:prstGeom>
          <a:gradFill rotWithShape="1">
            <a:gsLst>
              <a:gs pos="0">
                <a:srgbClr val="EBFFB1"/>
              </a:gs>
              <a:gs pos="100000">
                <a:srgbClr val="848F6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</a:t>
            </a:r>
          </a:p>
          <a:p>
            <a:r>
              <a:rPr lang="ko-KR" altLang="en-US" sz="1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56544" y="4194920"/>
            <a:ext cx="85725" cy="122396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715619" y="3042395"/>
            <a:ext cx="82550" cy="2376487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313606" y="1889880"/>
            <a:ext cx="404813" cy="504826"/>
            <a:chOff x="748" y="3294"/>
            <a:chExt cx="227" cy="318"/>
          </a:xfrm>
        </p:grpSpPr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>
              <a:off x="748" y="3294"/>
              <a:ext cx="22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48" y="3430"/>
              <a:ext cx="227" cy="18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L1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067919" y="1889880"/>
            <a:ext cx="404812" cy="504826"/>
            <a:chOff x="748" y="3294"/>
            <a:chExt cx="227" cy="318"/>
          </a:xfrm>
        </p:grpSpPr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748" y="3294"/>
              <a:ext cx="22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48" y="3430"/>
              <a:ext cx="227" cy="18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L2</a:t>
              </a:r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4313606" y="4266367"/>
            <a:ext cx="404813" cy="504826"/>
            <a:chOff x="748" y="3294"/>
            <a:chExt cx="227" cy="318"/>
          </a:xfrm>
        </p:grpSpPr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748" y="3294"/>
              <a:ext cx="22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E6E6E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48" y="3430"/>
              <a:ext cx="227" cy="182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L2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7067919" y="3113842"/>
            <a:ext cx="404812" cy="504826"/>
            <a:chOff x="748" y="3294"/>
            <a:chExt cx="227" cy="318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748" y="3294"/>
              <a:ext cx="22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E8E8E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48" y="3430"/>
              <a:ext cx="227" cy="182"/>
            </a:xfrm>
            <a:prstGeom prst="rect">
              <a:avLst/>
            </a:prstGeom>
            <a:solidFill>
              <a:srgbClr val="E8E8E8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L1</a:t>
              </a:r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134719" y="3186857"/>
            <a:ext cx="1572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200">
                <a:latin typeface="나눔고딕" pitchFamily="50" charset="-127"/>
                <a:ea typeface="나눔고딕" pitchFamily="50" charset="-127"/>
              </a:rPr>
              <a:t>L1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을 기다리기 위해 </a:t>
            </a:r>
          </a:p>
          <a:p>
            <a:pPr eaLnBrk="1" hangingPunct="1"/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여기부터 블럭킹된다</a:t>
            </a:r>
            <a:r>
              <a:rPr lang="en-US" altLang="ko-KR" sz="120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218481" y="4337795"/>
            <a:ext cx="1572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200">
                <a:latin typeface="나눔고딕" pitchFamily="50" charset="-127"/>
                <a:ea typeface="나눔고딕" pitchFamily="50" charset="-127"/>
              </a:rPr>
              <a:t>L2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을 기다리기 위해 </a:t>
            </a:r>
          </a:p>
          <a:p>
            <a:pPr eaLnBrk="1" hangingPunct="1"/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여기부터 블럭킹된다</a:t>
            </a:r>
            <a:r>
              <a:rPr lang="en-US" altLang="ko-KR" sz="120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647523" y="5341194"/>
            <a:ext cx="528638" cy="10001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647523" y="5125294"/>
            <a:ext cx="528638" cy="1000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2134886" y="5025281"/>
            <a:ext cx="1943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수행 가능한 쓰레드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133298" y="5269756"/>
            <a:ext cx="1943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대기 상태의 쓰레드</a:t>
            </a:r>
          </a:p>
        </p:txBody>
      </p:sp>
    </p:spTree>
    <p:extLst>
      <p:ext uri="{BB962C8B-B14F-4D97-AF65-F5344CB8AC3E}">
        <p14:creationId xmlns:p14="http://schemas.microsoft.com/office/powerpoint/2010/main" val="33164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wait()/notify()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wait() : </a:t>
            </a:r>
            <a:r>
              <a:rPr lang="ko-KR" altLang="en-US" dirty="0" smtClean="0"/>
              <a:t>리소스가 </a:t>
            </a:r>
            <a:r>
              <a:rPr lang="ko-KR" altLang="en-US" dirty="0"/>
              <a:t>더 이상 유효하지 않은 경우 </a:t>
            </a:r>
            <a:r>
              <a:rPr lang="ko-KR" altLang="en-US" dirty="0" smtClean="0"/>
              <a:t>리소스가 사용 가능할 때 까지 </a:t>
            </a:r>
            <a:r>
              <a:rPr lang="ko-KR" altLang="en-US" dirty="0"/>
              <a:t>위해 </a:t>
            </a:r>
            <a:r>
              <a:rPr lang="en-US" altLang="ko-KR" dirty="0" smtClean="0"/>
              <a:t>	thread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non-runnable </a:t>
            </a:r>
            <a:r>
              <a:rPr lang="ko-KR" altLang="en-US" dirty="0" smtClean="0"/>
              <a:t>상태로 전환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wait</a:t>
            </a:r>
            <a:r>
              <a:rPr lang="en-US" altLang="ko-KR" dirty="0"/>
              <a:t>() </a:t>
            </a:r>
            <a:r>
              <a:rPr lang="ko-KR" altLang="en-US" dirty="0"/>
              <a:t>상태가 된 </a:t>
            </a:r>
            <a:r>
              <a:rPr lang="en-US" altLang="ko-KR" dirty="0"/>
              <a:t>thread</a:t>
            </a:r>
            <a:r>
              <a:rPr lang="ko-KR" altLang="en-US" dirty="0"/>
              <a:t>은 </a:t>
            </a:r>
            <a:r>
              <a:rPr lang="en-US" altLang="ko-KR" dirty="0"/>
              <a:t>notify() </a:t>
            </a:r>
            <a:r>
              <a:rPr lang="ko-KR" altLang="en-US" dirty="0"/>
              <a:t>가 호출 될 때까지 기다린다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notify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 </a:t>
            </a:r>
            <a:r>
              <a:rPr lang="en-US" altLang="ko-KR" dirty="0"/>
              <a:t>wait() </a:t>
            </a:r>
            <a:r>
              <a:rPr lang="ko-KR" altLang="en-US" dirty="0"/>
              <a:t>하고 있는 </a:t>
            </a:r>
            <a:r>
              <a:rPr lang="en-US" altLang="ko-KR" dirty="0"/>
              <a:t>thread </a:t>
            </a:r>
            <a:r>
              <a:rPr lang="ko-KR" altLang="en-US" dirty="0"/>
              <a:t>중 한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한 상태로 깨움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notifyAll</a:t>
            </a:r>
            <a:r>
              <a:rPr lang="en-US" altLang="ko-KR" dirty="0" smtClean="0"/>
              <a:t>() :   </a:t>
            </a:r>
            <a:r>
              <a:rPr lang="en-US" altLang="ko-KR" dirty="0"/>
              <a:t>wait() </a:t>
            </a:r>
            <a:r>
              <a:rPr lang="ko-KR" altLang="en-US" dirty="0"/>
              <a:t>하고 있는 모든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한 상태가 되도록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notify() </a:t>
            </a:r>
            <a:r>
              <a:rPr lang="ko-KR" altLang="en-US" dirty="0" smtClean="0"/>
              <a:t>보다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사용하기를 권장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통지를 받도록 제어 할 수 없으므로 모두 깨운 후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scheduler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CPU</a:t>
            </a:r>
            <a:r>
              <a:rPr lang="ko-KR" altLang="en-US" smtClean="0"/>
              <a:t>를 점유하는 것이 좀더 공평하다고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Thread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8482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99</Words>
  <Application>Microsoft Office PowerPoint</Application>
  <PresentationFormat>사용자 지정</PresentationFormat>
  <Paragraphs>46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표지</vt:lpstr>
      <vt:lpstr>속지</vt:lpstr>
      <vt:lpstr>PowerPoint 프레젠테이션</vt:lpstr>
      <vt:lpstr>03 multi-thread 프로그래밍</vt:lpstr>
      <vt:lpstr>임계 영역(critical section)  두 개 이상의 thread가 동시에 접근하게 되는 리소스  critical section에 동시에 thread 가 접근하게 되면 실행 결과를 보장할 수 없음  thread간의 순서를 맞추는 동기화(synchronization) 이 필요  </vt:lpstr>
      <vt:lpstr>동기화 (synchronization)   임계 영역에 여러 thread가 접근 하는 경우 한 thread가 수행 하는 동안 공유 자원을   lock 하려 다른 thread의 접근을 막음  동기화를 잘못 구현하면 deadlock에 빠질 수 있음 </vt:lpstr>
      <vt:lpstr>critical section과 동기화        </vt:lpstr>
      <vt:lpstr>자바에서 동기화 구현  synchronized 수행문과 synchronized 메서드를 이용  synchronized 수행문  synchronized(참조형 수식) {   }  참조형 수식에 해당되는 객체에 lock을 건다.   synchronized 메서드       현재 이 메서드가 속해 있는 객체에 lock을 건다.       synchronized 메서드 내에서 다른 synchronized 메서드를 호출하지 않는다.        (deadlock 방지위해)     </vt:lpstr>
      <vt:lpstr>deadlock      </vt:lpstr>
      <vt:lpstr>wait()/notify()  wait() : 리소스가 더 이상 유효하지 않은 경우 리소스가 사용 가능할 때 까지 위해  thread를 non-runnable 상태로 전환  wait() 상태가 된 thread은 notify() 가 호출 될 때까지 기다린다.  notify():  wait() 하고 있는 thread 중 한 thread를 runnable 한 상태로 깨움  notifyAll() :   wait() 하고 있는 모든 thread가 runnable 한 상태가 되도록 함                           notify() 보다 notifyAll()을 사용하기를 권장                           특정 thread가 통지를 받도록 제어 할 수 없으므로 모두 깨운 후                             scheduler에 CPU를 점유하는 것이 좀더 공평하다고 함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206</cp:revision>
  <dcterms:created xsi:type="dcterms:W3CDTF">2018-11-30T07:55:16Z</dcterms:created>
  <dcterms:modified xsi:type="dcterms:W3CDTF">2019-09-29T06:04:14Z</dcterms:modified>
</cp:coreProperties>
</file>