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9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9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0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348" r:id="rId93"/>
    <p:sldId id="349" r:id="rId94"/>
    <p:sldId id="350" r:id="rId95"/>
    <p:sldId id="351" r:id="rId96"/>
    <p:sldId id="352" r:id="rId97"/>
    <p:sldId id="353" r:id="rId98"/>
    <p:sldId id="354" r:id="rId99"/>
    <p:sldId id="355" r:id="rId100"/>
    <p:sldId id="356" r:id="rId101"/>
    <p:sldId id="357" r:id="rId102"/>
    <p:sldId id="358" r:id="rId103"/>
    <p:sldId id="359" r:id="rId104"/>
    <p:sldId id="360" r:id="rId105"/>
    <p:sldId id="361" r:id="rId106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50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맑은 고딕"/>
      </a:defRPr>
    </a:lvl1pPr>
    <a:lvl2pPr indent="228600" latinLnBrk="0">
      <a:defRPr sz="1200">
        <a:latin typeface="+mn-lt"/>
        <a:ea typeface="+mn-ea"/>
        <a:cs typeface="+mn-cs"/>
        <a:sym typeface="맑은 고딕"/>
      </a:defRPr>
    </a:lvl2pPr>
    <a:lvl3pPr indent="457200" latinLnBrk="0">
      <a:defRPr sz="1200">
        <a:latin typeface="+mn-lt"/>
        <a:ea typeface="+mn-ea"/>
        <a:cs typeface="+mn-cs"/>
        <a:sym typeface="맑은 고딕"/>
      </a:defRPr>
    </a:lvl3pPr>
    <a:lvl4pPr indent="685800" latinLnBrk="0">
      <a:defRPr sz="1200">
        <a:latin typeface="+mn-lt"/>
        <a:ea typeface="+mn-ea"/>
        <a:cs typeface="+mn-cs"/>
        <a:sym typeface="맑은 고딕"/>
      </a:defRPr>
    </a:lvl4pPr>
    <a:lvl5pPr indent="914400" latinLnBrk="0">
      <a:defRPr sz="1200">
        <a:latin typeface="+mn-lt"/>
        <a:ea typeface="+mn-ea"/>
        <a:cs typeface="+mn-cs"/>
        <a:sym typeface="맑은 고딕"/>
      </a:defRPr>
    </a:lvl5pPr>
    <a:lvl6pPr indent="1143000" latinLnBrk="0">
      <a:defRPr sz="1200">
        <a:latin typeface="+mn-lt"/>
        <a:ea typeface="+mn-ea"/>
        <a:cs typeface="+mn-cs"/>
        <a:sym typeface="맑은 고딕"/>
      </a:defRPr>
    </a:lvl6pPr>
    <a:lvl7pPr indent="1371600" latinLnBrk="0">
      <a:defRPr sz="1200">
        <a:latin typeface="+mn-lt"/>
        <a:ea typeface="+mn-ea"/>
        <a:cs typeface="+mn-cs"/>
        <a:sym typeface="맑은 고딕"/>
      </a:defRPr>
    </a:lvl7pPr>
    <a:lvl8pPr indent="1600200" latinLnBrk="0">
      <a:defRPr sz="1200">
        <a:latin typeface="+mn-lt"/>
        <a:ea typeface="+mn-ea"/>
        <a:cs typeface="+mn-cs"/>
        <a:sym typeface="맑은 고딕"/>
      </a:defRPr>
    </a:lvl8pPr>
    <a:lvl9pPr indent="1828800" latinLnBrk="0">
      <a:defRPr sz="1200">
        <a:latin typeface="+mn-lt"/>
        <a:ea typeface="+mn-ea"/>
        <a:cs typeface="+mn-cs"/>
        <a:sym typeface="맑은 고딕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제목 텍스트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제목 텍스트</a:t>
            </a:r>
          </a:p>
        </p:txBody>
      </p:sp>
      <p:sp>
        <p:nvSpPr>
          <p:cNvPr id="9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94" name="텍스트 개체 틀 3"/>
          <p:cNvSpPr>
            <a:spLocks noGrp="1"/>
          </p:cNvSpPr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제목 텍스트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제목 텍스트</a:t>
            </a:r>
          </a:p>
        </p:txBody>
      </p:sp>
      <p:sp>
        <p:nvSpPr>
          <p:cNvPr id="103" name="그림 개체 틀 2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0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0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113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1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제목 텍스트"/>
          <p:cNvSpPr txBox="1">
            <a:spLocks noGrp="1"/>
          </p:cNvSpPr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122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21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3527" y="6381327"/>
            <a:ext cx="1296146" cy="285528"/>
          </a:xfrm>
          <a:prstGeom prst="rect">
            <a:avLst/>
          </a:prstGeom>
          <a:ln w="12700">
            <a:miter lim="400000"/>
          </a:ln>
        </p:spPr>
      </p:pic>
      <p:sp>
        <p:nvSpPr>
          <p:cNvPr id="30" name="직사각형 11"/>
          <p:cNvSpPr/>
          <p:nvPr/>
        </p:nvSpPr>
        <p:spPr>
          <a:xfrm>
            <a:off x="-5010" y="967012"/>
            <a:ext cx="9149010" cy="45720"/>
          </a:xfrm>
          <a:prstGeom prst="rect">
            <a:avLst/>
          </a:prstGeom>
          <a:solidFill>
            <a:srgbClr val="65E2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" name="직사각형 7"/>
          <p:cNvSpPr/>
          <p:nvPr/>
        </p:nvSpPr>
        <p:spPr>
          <a:xfrm>
            <a:off x="-5010" y="-1"/>
            <a:ext cx="9149010" cy="980730"/>
          </a:xfrm>
          <a:prstGeom prst="rect">
            <a:avLst/>
          </a:prstGeom>
          <a:solidFill>
            <a:srgbClr val="00206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" name="제목 텍스트"/>
          <p:cNvSpPr txBox="1">
            <a:spLocks noGrp="1"/>
          </p:cNvSpPr>
          <p:nvPr>
            <p:ph type="title"/>
          </p:nvPr>
        </p:nvSpPr>
        <p:spPr>
          <a:xfrm>
            <a:off x="179511" y="-81136"/>
            <a:ext cx="8229601" cy="1143001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r>
              <a:t>제목 텍스트</a:t>
            </a:r>
          </a:p>
        </p:txBody>
      </p:sp>
      <p:pic>
        <p:nvPicPr>
          <p:cNvPr id="33" name="그림 16" descr="그림 1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04834" y="221074"/>
            <a:ext cx="597643" cy="597644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9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8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9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7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7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413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://summernote.org/" TargetMode="Externa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junyoung.me/bootstrap-navbar/" TargetMode="Externa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9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astcampus.co.kr/dev_camp_nodejs_blog_instructor_2/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example.junyoung.me/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tags/tag_doctype.asp" TargetMode="Externa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" TargetMode="Externa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html5shiv.googlecode.com/svn/trunk/html5.js" TargetMode="Externa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9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astcampus.co.kr/dev_camp_nodejs/" TargetMode="Externa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nodejs.junyoung.me/css-layout-exercise/" TargetMode="Externa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junyoung.me/media-query-exercise/" TargetMode="Externa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maxcdn.bootstrapcdn.com/bootstrap/3.3.7/css/bootstrap.min.css" TargetMode="Externa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junyoung.me/bootstrap-table/" TargetMode="External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startbootstrap.com/template-overviews/sb-admin-2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제목 1"/>
          <p:cNvSpPr txBox="1">
            <a:spLocks noGrp="1"/>
          </p:cNvSpPr>
          <p:nvPr>
            <p:ph type="ctrTitle"/>
          </p:nvPr>
        </p:nvSpPr>
        <p:spPr>
          <a:xfrm>
            <a:off x="1979711" y="7158483"/>
            <a:ext cx="7772401" cy="1470026"/>
          </a:xfrm>
          <a:prstGeom prst="rect">
            <a:avLst/>
          </a:prstGeom>
        </p:spPr>
        <p:txBody>
          <a:bodyPr/>
          <a:lstStyle/>
          <a:p>
            <a:pPr>
              <a:defRPr sz="5000"/>
            </a:pPr>
            <a:r>
              <a:t>Node.js 1일차</a:t>
            </a:r>
          </a:p>
        </p:txBody>
      </p:sp>
      <p:sp>
        <p:nvSpPr>
          <p:cNvPr id="133" name="TextBox 3"/>
          <p:cNvSpPr txBox="1"/>
          <p:nvPr/>
        </p:nvSpPr>
        <p:spPr>
          <a:xfrm>
            <a:off x="2912005" y="3732064"/>
            <a:ext cx="4066990" cy="100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2800">
                <a:latin typeface="HY견고딕"/>
                <a:ea typeface="HY견고딕"/>
                <a:cs typeface="HY견고딕"/>
                <a:sym typeface="HY견고딕"/>
              </a:defRPr>
            </a:pPr>
            <a:r>
              <a:t>Node.js로 구현하는 쇼핑몰</a:t>
            </a:r>
          </a:p>
          <a:p>
            <a:pPr algn="ctr">
              <a:defRPr sz="2800">
                <a:latin typeface="HY견고딕"/>
                <a:ea typeface="HY견고딕"/>
                <a:cs typeface="HY견고딕"/>
                <a:sym typeface="HY견고딕"/>
              </a:defRPr>
            </a:pPr>
            <a:r>
              <a:t>프로젝트 CAMP</a:t>
            </a:r>
          </a:p>
        </p:txBody>
      </p:sp>
      <p:sp>
        <p:nvSpPr>
          <p:cNvPr id="134" name="TextBox 4"/>
          <p:cNvSpPr txBox="1"/>
          <p:nvPr/>
        </p:nvSpPr>
        <p:spPr>
          <a:xfrm>
            <a:off x="3514445" y="5189382"/>
            <a:ext cx="2115107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>
                <a:solidFill>
                  <a:srgbClr val="808080"/>
                </a:solidFill>
                <a:latin typeface="HY견고딕"/>
                <a:ea typeface="HY견고딕"/>
                <a:cs typeface="HY견고딕"/>
                <a:sym typeface="HY견고딕"/>
              </a:defRPr>
            </a:pPr>
            <a:r>
              <a:t>박준영</a:t>
            </a:r>
          </a:p>
          <a:p>
            <a:pPr algn="ctr">
              <a:defRPr>
                <a:solidFill>
                  <a:srgbClr val="808080"/>
                </a:solidFill>
                <a:latin typeface="HY견고딕"/>
                <a:ea typeface="HY견고딕"/>
                <a:cs typeface="HY견고딕"/>
                <a:sym typeface="HY견고딕"/>
              </a:defRPr>
            </a:pPr>
            <a:r>
              <a:t>tech@agcweb.co.kr</a:t>
            </a:r>
          </a:p>
        </p:txBody>
      </p:sp>
      <p:pic>
        <p:nvPicPr>
          <p:cNvPr id="13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28860" y="1214421"/>
            <a:ext cx="4572033" cy="22860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커리큘럼 설명</a:t>
            </a:r>
          </a:p>
        </p:txBody>
      </p:sp>
      <p:sp>
        <p:nvSpPr>
          <p:cNvPr id="165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r>
              <a:t>7~8</a:t>
            </a:r>
          </a:p>
          <a:p>
            <a:pPr>
              <a:spcBef>
                <a:spcPts val="500"/>
              </a:spcBef>
              <a:defRPr sz="2300"/>
            </a:pPr>
            <a:r>
              <a:t>로그인 회원가입 + 소셜로그인 + socket.io(채팅)</a:t>
            </a:r>
          </a:p>
        </p:txBody>
      </p:sp>
      <p:pic>
        <p:nvPicPr>
          <p:cNvPr id="16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57487" y="2786058"/>
            <a:ext cx="5038726" cy="26193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부트스트랩기반 플러그인</a:t>
            </a:r>
          </a:p>
        </p:txBody>
      </p:sp>
      <p:sp>
        <p:nvSpPr>
          <p:cNvPr id="470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2000"/>
            </a:pPr>
            <a:r>
              <a:t>summernote ( wysiwyg 에디터)</a:t>
            </a:r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http://summernote.org/</a:t>
            </a:r>
          </a:p>
        </p:txBody>
      </p:sp>
      <p:pic>
        <p:nvPicPr>
          <p:cNvPr id="471" name="그림 3" descr="그림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87624" y="3140967"/>
            <a:ext cx="7380313" cy="26056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연습</a:t>
            </a:r>
          </a:p>
        </p:txBody>
      </p:sp>
      <p:sp>
        <p:nvSpPr>
          <p:cNvPr id="474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r>
              <a:t>1. 메뉴 사용</a:t>
            </a:r>
          </a:p>
          <a:p>
            <a:pPr>
              <a:defRPr sz="2400"/>
            </a:pPr>
            <a:endParaRPr/>
          </a:p>
          <a:p>
            <a:pPr>
              <a:buSzTx/>
              <a:buNone/>
              <a:defRPr sz="2400"/>
            </a:pPr>
            <a:r>
              <a:t>아래와 같은 메뉴를 만들어본다</a:t>
            </a:r>
            <a:r>
              <a:rPr sz="3200"/>
              <a:t>.</a:t>
            </a:r>
          </a:p>
        </p:txBody>
      </p:sp>
      <p:pic>
        <p:nvPicPr>
          <p:cNvPr id="47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4413" y="3571876"/>
            <a:ext cx="7097144" cy="10715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연습</a:t>
            </a:r>
          </a:p>
        </p:txBody>
      </p:sp>
      <p:sp>
        <p:nvSpPr>
          <p:cNvPr id="478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r>
              <a:t>순서</a:t>
            </a:r>
          </a:p>
          <a:p>
            <a:endParaRPr/>
          </a:p>
          <a:p>
            <a:pPr marL="514350" indent="-514350">
              <a:spcBef>
                <a:spcPts val="600"/>
              </a:spcBef>
              <a:buFontTx/>
              <a:buAutoNum type="arabicPeriod"/>
              <a:defRPr sz="2700"/>
            </a:pPr>
            <a:r>
              <a:t>bootstrap사이트 이동( 영문 또는 한글 )</a:t>
            </a:r>
          </a:p>
          <a:p>
            <a:pPr marL="514350" indent="-514350">
              <a:spcBef>
                <a:spcPts val="600"/>
              </a:spcBef>
              <a:buFontTx/>
              <a:buAutoNum type="arabicPeriod"/>
              <a:defRPr sz="2700"/>
            </a:pPr>
            <a:r>
              <a:t>components</a:t>
            </a:r>
          </a:p>
          <a:p>
            <a:pPr marL="514350" indent="-514350">
              <a:spcBef>
                <a:spcPts val="600"/>
              </a:spcBef>
              <a:buFontTx/>
              <a:buAutoNum type="arabicPeriod"/>
              <a:defRPr sz="2700"/>
            </a:pPr>
            <a:r>
              <a:t>navbar 이동</a:t>
            </a:r>
          </a:p>
          <a:p>
            <a:pPr marL="514350" indent="-514350">
              <a:spcBef>
                <a:spcPts val="600"/>
              </a:spcBef>
              <a:buFontTx/>
              <a:buAutoNum type="arabicPeriod"/>
              <a:defRPr sz="2700"/>
            </a:pPr>
            <a:r>
              <a:t>브랜드이미지 링크 생성 ( 소스 Copy )</a:t>
            </a:r>
          </a:p>
          <a:p>
            <a:pPr marL="514350" indent="-514350">
              <a:spcBef>
                <a:spcPts val="600"/>
              </a:spcBef>
              <a:buFontTx/>
              <a:buAutoNum type="arabicPeriod"/>
              <a:defRPr sz="2700"/>
            </a:pPr>
            <a:r>
              <a:t>일반 링크 생성 ( 소스 Copy )</a:t>
            </a:r>
          </a:p>
        </p:txBody>
      </p:sp>
    </p:spTree>
  </p:cSld>
  <p:clrMapOvr>
    <a:masterClrMapping/>
  </p:clrMapOvr>
  <p:transition spd="med"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연습</a:t>
            </a:r>
          </a:p>
        </p:txBody>
      </p:sp>
      <p:sp>
        <p:nvSpPr>
          <p:cNvPr id="481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endParaRPr/>
          </a:p>
          <a:p>
            <a:endParaRPr/>
          </a:p>
          <a:p>
            <a:r>
              <a:t>완료 링크 -&gt;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이동</a:t>
            </a:r>
          </a:p>
        </p:txBody>
      </p:sp>
    </p:spTree>
  </p:cSld>
  <p:clrMapOvr>
    <a:masterClrMapping/>
  </p:clrMapOvr>
  <p:transition spd="med"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3" name="그림 4" descr="그림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43250" y="2000250"/>
            <a:ext cx="2857500" cy="2857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다음시간에 다룰내용</a:t>
            </a:r>
          </a:p>
        </p:txBody>
      </p:sp>
      <p:sp>
        <p:nvSpPr>
          <p:cNvPr id="486" name="내용 개체 틀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514350" indent="-514350">
              <a:buFontTx/>
              <a:buAutoNum type="arabicPeriod"/>
            </a:pPr>
            <a:r>
              <a:t>Javascript 기본</a:t>
            </a:r>
          </a:p>
          <a:p>
            <a:pPr marL="514350" indent="-514350">
              <a:buFontTx/>
              <a:buAutoNum type="arabicPeriod"/>
            </a:pPr>
            <a:r>
              <a:t>Dom 이벤트 제어</a:t>
            </a:r>
          </a:p>
          <a:p>
            <a:pPr marL="514350" indent="-514350">
              <a:buFontTx/>
              <a:buAutoNum type="arabicPeriod"/>
            </a:pPr>
            <a:r>
              <a:t>폼 유효성 체크</a:t>
            </a:r>
          </a:p>
          <a:p>
            <a:pPr marL="514350" indent="-514350">
              <a:buFontTx/>
              <a:buAutoNum type="arabicPeriod"/>
            </a:pPr>
            <a:r>
              <a:t>자바스크립트 연습( 스톱워치 등등 )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커리큘럼 설명</a:t>
            </a:r>
          </a:p>
        </p:txBody>
      </p:sp>
      <p:sp>
        <p:nvSpPr>
          <p:cNvPr id="172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r>
              <a:t>9~12</a:t>
            </a:r>
          </a:p>
          <a:p>
            <a:pPr>
              <a:spcBef>
                <a:spcPts val="600"/>
              </a:spcBef>
              <a:buSzTx/>
              <a:buNone/>
              <a:defRPr sz="2500"/>
            </a:pPr>
            <a:r>
              <a:t>쇼핑몰에</a:t>
            </a:r>
          </a:p>
          <a:p>
            <a:pPr>
              <a:spcBef>
                <a:spcPts val="600"/>
              </a:spcBef>
              <a:buSzTx/>
              <a:buNone/>
              <a:defRPr sz="2500"/>
            </a:pPr>
            <a:r>
              <a:t>필요한 기능</a:t>
            </a:r>
          </a:p>
          <a:p>
            <a:pPr>
              <a:spcBef>
                <a:spcPts val="600"/>
              </a:spcBef>
              <a:buSzTx/>
              <a:buNone/>
              <a:defRPr sz="2500"/>
            </a:pPr>
            <a:r>
              <a:t>구현( 결제, 장바구니</a:t>
            </a:r>
          </a:p>
          <a:p>
            <a:pPr>
              <a:spcBef>
                <a:spcPts val="600"/>
              </a:spcBef>
              <a:buSzTx/>
              <a:buNone/>
              <a:defRPr sz="2500"/>
            </a:pPr>
            <a:r>
              <a:t>배송조회 )</a:t>
            </a:r>
          </a:p>
        </p:txBody>
      </p:sp>
      <p:pic>
        <p:nvPicPr>
          <p:cNvPr id="17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86248" y="1643049"/>
            <a:ext cx="4198480" cy="4286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커리큘럼 설명</a:t>
            </a:r>
          </a:p>
        </p:txBody>
      </p:sp>
      <p:sp>
        <p:nvSpPr>
          <p:cNvPr id="176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r>
              <a:t>13~14</a:t>
            </a:r>
          </a:p>
          <a:p>
            <a:pPr>
              <a:buSzTx/>
              <a:buNone/>
              <a:defRPr sz="2400"/>
            </a:pPr>
            <a:endParaRPr/>
          </a:p>
          <a:p>
            <a:pPr>
              <a:spcBef>
                <a:spcPts val="500"/>
              </a:spcBef>
              <a:buSzTx/>
              <a:buNone/>
              <a:defRPr sz="2400"/>
            </a:pPr>
            <a:r>
              <a:t>배포 및</a:t>
            </a:r>
          </a:p>
          <a:p>
            <a:pPr>
              <a:spcBef>
                <a:spcPts val="500"/>
              </a:spcBef>
              <a:buSzTx/>
              <a:buNone/>
              <a:defRPr sz="2400"/>
            </a:pPr>
            <a:r>
              <a:t>Docker</a:t>
            </a:r>
          </a:p>
          <a:p>
            <a:pPr>
              <a:spcBef>
                <a:spcPts val="500"/>
              </a:spcBef>
              <a:buSzTx/>
              <a:buNone/>
              <a:defRPr sz="2400"/>
            </a:pPr>
            <a:r>
              <a:t>설명</a:t>
            </a:r>
          </a:p>
        </p:txBody>
      </p:sp>
      <p:pic>
        <p:nvPicPr>
          <p:cNvPr id="1026" name="Picture 2" descr="C:\Users\biz-park\Desktop\ppt\13회차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554" y="2428868"/>
            <a:ext cx="4962525" cy="3219450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커리큘럼 설명</a:t>
            </a:r>
          </a:p>
        </p:txBody>
      </p:sp>
      <p:sp>
        <p:nvSpPr>
          <p:cNvPr id="180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buSzTx/>
              <a:buNone/>
            </a:pPr>
            <a:r>
              <a:t>기타 커리큘럼 및 수업에 대한</a:t>
            </a:r>
          </a:p>
          <a:p>
            <a:pPr>
              <a:buSzTx/>
              <a:buNone/>
            </a:pPr>
            <a:r>
              <a:t>강사의 설명</a:t>
            </a:r>
          </a:p>
          <a:p>
            <a:endParaRPr/>
          </a:p>
          <a:p>
            <a:pPr>
              <a:spcBef>
                <a:spcPts val="500"/>
              </a:spcBef>
              <a:defRPr sz="2400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http://www.fastcampus.co.kr/dev_camp_nodejs_blog_instructor_2/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커리큘럼 설명</a:t>
            </a:r>
          </a:p>
        </p:txBody>
      </p:sp>
      <p:sp>
        <p:nvSpPr>
          <p:cNvPr id="18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r>
              <a:t>최종 프로젝트</a:t>
            </a:r>
          </a:p>
          <a:p>
            <a:endParaRPr/>
          </a:p>
          <a:p>
            <a:r>
              <a:t>Node.js 로 구현하는 쇼핑몰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커리큘럼 설명</a:t>
            </a:r>
          </a:p>
        </p:txBody>
      </p:sp>
      <p:sp>
        <p:nvSpPr>
          <p:cNvPr id="186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t>최종 프로젝트 구성</a:t>
            </a:r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t>서버 : Ubuntu ( AWS )</a:t>
            </a:r>
          </a:p>
          <a:p>
            <a:pPr>
              <a:lnSpc>
                <a:spcPct val="90000"/>
              </a:lnSpc>
            </a:pPr>
            <a:r>
              <a:t>배포 : Docker</a:t>
            </a:r>
          </a:p>
          <a:p>
            <a:pPr>
              <a:lnSpc>
                <a:spcPct val="90000"/>
              </a:lnSpc>
            </a:pPr>
            <a:r>
              <a:t>웹서버 : NGINX</a:t>
            </a:r>
          </a:p>
          <a:p>
            <a:pPr>
              <a:lnSpc>
                <a:spcPct val="90000"/>
              </a:lnSpc>
            </a:pPr>
            <a:r>
              <a:t>API 서버 : Node.js</a:t>
            </a:r>
          </a:p>
          <a:p>
            <a:pPr>
              <a:lnSpc>
                <a:spcPct val="90000"/>
              </a:lnSpc>
            </a:pPr>
            <a:r>
              <a:t>DB : MongoDB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커리큘럼 설명</a:t>
            </a:r>
          </a:p>
        </p:txBody>
      </p:sp>
      <p:sp>
        <p:nvSpPr>
          <p:cNvPr id="189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r>
              <a:t>이전 기수 프로젝트 잠시 맛보기</a:t>
            </a:r>
          </a:p>
          <a:p>
            <a:r>
              <a:t>ex) 채팅 + 간단한 블로그</a:t>
            </a:r>
          </a:p>
          <a:p>
            <a:endParaRPr/>
          </a:p>
          <a:p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https://example.junyoung.me/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강의목표</a:t>
            </a:r>
          </a:p>
        </p:txBody>
      </p:sp>
      <p:sp>
        <p:nvSpPr>
          <p:cNvPr id="192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r>
              <a:t>수강생 분포</a:t>
            </a:r>
          </a:p>
          <a:p>
            <a:endParaRPr/>
          </a:p>
          <a:p>
            <a:pPr marL="514350" indent="-514350">
              <a:buFontTx/>
              <a:buAutoNum type="arabicPeriod"/>
            </a:pPr>
            <a:r>
              <a:t>프론트앤드개발자</a:t>
            </a:r>
          </a:p>
          <a:p>
            <a:pPr marL="514350" indent="-514350">
              <a:buFontTx/>
              <a:buAutoNum type="arabicPeriod"/>
            </a:pPr>
            <a:r>
              <a:t>백엔드 개발자</a:t>
            </a:r>
          </a:p>
          <a:p>
            <a:pPr marL="514350" indent="-514350">
              <a:buFontTx/>
              <a:buAutoNum type="arabicPeriod"/>
            </a:pPr>
            <a:r>
              <a:t>기타 다른 언어 개발자</a:t>
            </a:r>
          </a:p>
          <a:p>
            <a:pPr marL="514350" indent="-514350">
              <a:buFontTx/>
              <a:buAutoNum type="arabicPeriod"/>
            </a:pPr>
            <a:r>
              <a:t>비웹개발자 등등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강의목표</a:t>
            </a:r>
          </a:p>
        </p:txBody>
      </p:sp>
      <p:sp>
        <p:nvSpPr>
          <p:cNvPr id="195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r>
              <a:t>수강 대상자 공통 필수 요구사항</a:t>
            </a:r>
          </a:p>
          <a:p>
            <a:endParaRPr/>
          </a:p>
          <a:p>
            <a:pPr>
              <a:defRPr>
                <a:solidFill>
                  <a:srgbClr val="FF0000"/>
                </a:solidFill>
              </a:defRPr>
            </a:pPr>
            <a:r>
              <a:t>HTML, CSS 에 대한 기본지식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프로그래밍에 대한 기본지식</a:t>
            </a:r>
          </a:p>
          <a:p>
            <a:pPr>
              <a:buSzTx/>
              <a:buNone/>
              <a:defRPr>
                <a:solidFill>
                  <a:srgbClr val="FF0000"/>
                </a:solidFill>
              </a:defRPr>
            </a:pPr>
            <a:r>
              <a:t>  ( 변수, 반복문 등등 )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강의목표</a:t>
            </a:r>
          </a:p>
        </p:txBody>
      </p:sp>
      <p:sp>
        <p:nvSpPr>
          <p:cNvPr id="198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r>
              <a:t>커리큘럼 구성이유</a:t>
            </a:r>
          </a:p>
          <a:p>
            <a:endParaRPr/>
          </a:p>
          <a:p>
            <a:r>
              <a:t>프론트와 백엔드를 합쳐서 하나의 간단한 프로젝트를 완성해보고, 클라우드 서버에 배포해본다.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목차</a:t>
            </a:r>
          </a:p>
        </p:txBody>
      </p:sp>
      <p:sp>
        <p:nvSpPr>
          <p:cNvPr id="138" name="내용 개체 틀 2"/>
          <p:cNvSpPr txBox="1">
            <a:spLocks noGrp="1"/>
          </p:cNvSpPr>
          <p:nvPr>
            <p:ph type="body" idx="1"/>
          </p:nvPr>
        </p:nvSpPr>
        <p:spPr>
          <a:xfrm>
            <a:off x="1142975" y="1714487"/>
            <a:ext cx="6985001" cy="3651269"/>
          </a:xfrm>
          <a:prstGeom prst="rect">
            <a:avLst/>
          </a:prstGeom>
        </p:spPr>
        <p:txBody>
          <a:bodyPr/>
          <a:lstStyle/>
          <a:p>
            <a:pPr marL="339470" indent="-339470" defTabSz="905255">
              <a:spcBef>
                <a:spcPts val="900"/>
              </a:spcBef>
              <a:defRPr sz="3959"/>
            </a:pPr>
            <a:r>
              <a:t>강의에 대해</a:t>
            </a:r>
          </a:p>
          <a:p>
            <a:pPr marL="339470" indent="-339470" defTabSz="905255">
              <a:spcBef>
                <a:spcPts val="900"/>
              </a:spcBef>
              <a:defRPr sz="3959"/>
            </a:pPr>
            <a:r>
              <a:t>Node.js란 무엇인가</a:t>
            </a:r>
          </a:p>
          <a:p>
            <a:pPr marL="339470" indent="-339470" defTabSz="905255">
              <a:spcBef>
                <a:spcPts val="900"/>
              </a:spcBef>
              <a:defRPr sz="3959"/>
            </a:pPr>
            <a:r>
              <a:t>에디터 설치</a:t>
            </a:r>
          </a:p>
          <a:p>
            <a:pPr marL="339470" indent="-339470" defTabSz="905255">
              <a:spcBef>
                <a:spcPts val="900"/>
              </a:spcBef>
              <a:defRPr sz="3959"/>
            </a:pPr>
            <a:r>
              <a:t>HTML, CSS</a:t>
            </a:r>
          </a:p>
          <a:p>
            <a:pPr marL="339470" indent="-339470" defTabSz="905255">
              <a:spcBef>
                <a:spcPts val="900"/>
              </a:spcBef>
              <a:defRPr sz="3959"/>
            </a:pPr>
            <a:r>
              <a:t>Bootstrap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강의목표</a:t>
            </a:r>
          </a:p>
        </p:txBody>
      </p:sp>
      <p:sp>
        <p:nvSpPr>
          <p:cNvPr id="201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endParaRPr/>
          </a:p>
          <a:p>
            <a:r>
              <a:t>앞부분의 경우 아시는 분들도 있겠지만, 프로젝트 프론트 구성상 이해를 돕기 위해 배치</a:t>
            </a:r>
          </a:p>
          <a:p>
            <a:endParaRPr/>
          </a:p>
          <a:p>
            <a:r>
              <a:t>또는 프론트에 익숙하지 않은 백엔드 개발자를 위해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강의목표</a:t>
            </a:r>
          </a:p>
        </p:txBody>
      </p:sp>
      <p:sp>
        <p:nvSpPr>
          <p:cNvPr id="204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r>
              <a:t>강의 목표</a:t>
            </a:r>
          </a:p>
          <a:p>
            <a:pPr>
              <a:buSzTx/>
              <a:buNone/>
            </a:pPr>
            <a:endParaRPr/>
          </a:p>
          <a:p>
            <a:pPr marL="514350" indent="-514350">
              <a:buFontTx/>
              <a:buAutoNum type="arabicPeriod"/>
            </a:pPr>
            <a:r>
              <a:t>Javascript 로 백엔드 개발</a:t>
            </a:r>
          </a:p>
          <a:p>
            <a:pPr marL="514350" indent="-514350">
              <a:buFontTx/>
              <a:buAutoNum type="arabicPeriod"/>
            </a:pPr>
            <a:r>
              <a:t>쇼핑몰을 개발하는데 필요한 기능 구현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수업 진행 방법</a:t>
            </a:r>
          </a:p>
        </p:txBody>
      </p:sp>
      <p:sp>
        <p:nvSpPr>
          <p:cNvPr id="207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endParaRPr/>
          </a:p>
          <a:p>
            <a:r>
              <a:t>강의 목표를 이루기 위한</a:t>
            </a:r>
          </a:p>
          <a:p>
            <a:pPr>
              <a:buSzTx/>
              <a:buNone/>
            </a:pPr>
            <a:r>
              <a:t>   수업진행 방법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수업 진행 방법</a:t>
            </a:r>
          </a:p>
        </p:txBody>
      </p:sp>
      <p:sp>
        <p:nvSpPr>
          <p:cNvPr id="210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endParaRPr/>
          </a:p>
          <a:p>
            <a:endParaRPr/>
          </a:p>
          <a:p>
            <a:r>
              <a:t>1. 메인 강의는 PPT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수업 진행 방법</a:t>
            </a:r>
          </a:p>
        </p:txBody>
      </p:sp>
      <p:sp>
        <p:nvSpPr>
          <p:cNvPr id="21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r>
              <a:t>강의 사이트</a:t>
            </a:r>
          </a:p>
        </p:txBody>
      </p:sp>
      <p:pic>
        <p:nvPicPr>
          <p:cNvPr id="21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28794" y="2571743"/>
            <a:ext cx="6021397" cy="34737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수업 진행 방법</a:t>
            </a:r>
          </a:p>
        </p:txBody>
      </p:sp>
      <p:sp>
        <p:nvSpPr>
          <p:cNvPr id="217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r>
              <a:t>github 로 각 기능별로 분류</a:t>
            </a:r>
          </a:p>
        </p:txBody>
      </p:sp>
      <p:pic>
        <p:nvPicPr>
          <p:cNvPr id="21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28794" y="2500305"/>
            <a:ext cx="5694789" cy="37417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수업 진행 방법</a:t>
            </a:r>
          </a:p>
        </p:txBody>
      </p:sp>
      <p:sp>
        <p:nvSpPr>
          <p:cNvPr id="221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r>
              <a:t>commit log로 전날에 비해 </a:t>
            </a:r>
          </a:p>
          <a:p>
            <a:pPr>
              <a:buSzTx/>
              <a:buNone/>
            </a:pPr>
            <a:r>
              <a:t>  바뀐부분 확인</a:t>
            </a:r>
          </a:p>
          <a:p>
            <a:pPr>
              <a:buSzTx/>
              <a:buNone/>
            </a:pPr>
            <a:r>
              <a:t>  체크</a:t>
            </a:r>
          </a:p>
        </p:txBody>
      </p:sp>
      <p:pic>
        <p:nvPicPr>
          <p:cNvPr id="22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2975" y="2928934"/>
            <a:ext cx="6924694" cy="2944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수업 진행 방법</a:t>
            </a:r>
          </a:p>
        </p:txBody>
      </p:sp>
      <p:sp>
        <p:nvSpPr>
          <p:cNvPr id="225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r>
              <a:t>slack으로 개인 질문</a:t>
            </a:r>
          </a:p>
        </p:txBody>
      </p:sp>
      <p:pic>
        <p:nvPicPr>
          <p:cNvPr id="22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1603" y="2928934"/>
            <a:ext cx="6030914" cy="24574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그림 2" descr="그림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71802" y="2000239"/>
            <a:ext cx="3357587" cy="1678794"/>
          </a:xfrm>
          <a:prstGeom prst="rect">
            <a:avLst/>
          </a:prstGeom>
          <a:ln w="12700">
            <a:miter lim="400000"/>
          </a:ln>
        </p:spPr>
      </p:pic>
      <p:sp>
        <p:nvSpPr>
          <p:cNvPr id="229" name="TextBox 6"/>
          <p:cNvSpPr txBox="1"/>
          <p:nvPr/>
        </p:nvSpPr>
        <p:spPr>
          <a:xfrm>
            <a:off x="1643041" y="3714751"/>
            <a:ext cx="6143669" cy="575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3000"/>
            </a:pPr>
            <a:r>
              <a:t>Node.js란 무엇인가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Node.js 란 무엇인가</a:t>
            </a:r>
          </a:p>
        </p:txBody>
      </p:sp>
      <p:sp>
        <p:nvSpPr>
          <p:cNvPr id="232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r>
              <a:t>Node.js란 무엇인가</a:t>
            </a:r>
          </a:p>
          <a:p>
            <a:r>
              <a:t>이벤트기반</a:t>
            </a:r>
          </a:p>
          <a:p>
            <a:r>
              <a:t>싱글스레드</a:t>
            </a:r>
          </a:p>
          <a:p>
            <a:r>
              <a:t>Non-blocking IO</a:t>
            </a:r>
          </a:p>
          <a:p>
            <a:r>
              <a:t>Q&amp;A</a:t>
            </a:r>
          </a:p>
          <a:p>
            <a:r>
              <a:t>내가 Node.js를 사용하는 이유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강의의 대해</a:t>
            </a:r>
          </a:p>
        </p:txBody>
      </p:sp>
      <p:sp>
        <p:nvSpPr>
          <p:cNvPr id="141" name="내용 개체 틀 2"/>
          <p:cNvSpPr txBox="1">
            <a:spLocks noGrp="1"/>
          </p:cNvSpPr>
          <p:nvPr>
            <p:ph type="body" idx="1"/>
          </p:nvPr>
        </p:nvSpPr>
        <p:spPr>
          <a:xfrm>
            <a:off x="1142975" y="1714487"/>
            <a:ext cx="6985001" cy="3651269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900"/>
              </a:spcBef>
              <a:defRPr sz="4000"/>
            </a:pPr>
            <a:r>
              <a:t>강사소개</a:t>
            </a:r>
          </a:p>
          <a:p>
            <a:pPr>
              <a:spcBef>
                <a:spcPts val="900"/>
              </a:spcBef>
              <a:defRPr sz="4000"/>
            </a:pPr>
            <a:r>
              <a:t>커리큘럼 설명</a:t>
            </a:r>
          </a:p>
          <a:p>
            <a:pPr>
              <a:spcBef>
                <a:spcPts val="900"/>
              </a:spcBef>
              <a:defRPr sz="4000"/>
            </a:pPr>
            <a:r>
              <a:t>강의목표</a:t>
            </a:r>
          </a:p>
          <a:p>
            <a:pPr>
              <a:spcBef>
                <a:spcPts val="900"/>
              </a:spcBef>
              <a:defRPr sz="4000"/>
            </a:pPr>
            <a:r>
              <a:t>수업진행 방법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Node.js 란 무엇인가</a:t>
            </a:r>
          </a:p>
        </p:txBody>
      </p:sp>
      <p:sp>
        <p:nvSpPr>
          <p:cNvPr id="235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8000"/>
              </a:lnSpc>
              <a:spcBef>
                <a:spcPts val="600"/>
              </a:spcBef>
              <a:defRPr sz="2700"/>
            </a:pPr>
            <a:r>
              <a:t>웹브라우저에서 쓰이는 자바스크립트를 서버에서 사용가능 ( 자바스크팁트 문법 서버에서 사용가능 )</a:t>
            </a:r>
          </a:p>
          <a:p>
            <a:pPr>
              <a:lnSpc>
                <a:spcPct val="128000"/>
              </a:lnSpc>
              <a:spcBef>
                <a:spcPts val="600"/>
              </a:spcBef>
              <a:defRPr sz="2700"/>
            </a:pPr>
            <a:r>
              <a:t>무엇이 가능하게 했나? ( V8의 탑재 )</a:t>
            </a:r>
          </a:p>
          <a:p>
            <a:pPr>
              <a:lnSpc>
                <a:spcPct val="128000"/>
              </a:lnSpc>
              <a:spcBef>
                <a:spcPts val="600"/>
              </a:spcBef>
              <a:defRPr sz="2700"/>
            </a:pPr>
            <a:r>
              <a:t>V8 이란? 크롬에 탑재된 자바스크립트 엔진</a:t>
            </a:r>
          </a:p>
          <a:p>
            <a:pPr>
              <a:lnSpc>
                <a:spcPct val="128000"/>
              </a:lnSpc>
              <a:spcBef>
                <a:spcPts val="600"/>
              </a:spcBef>
              <a:defRPr sz="2700"/>
            </a:pPr>
            <a:r>
              <a:t>이벤트기반, 싱글스레드, non-blocking io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이벤트 기반이란?</a:t>
            </a:r>
          </a:p>
        </p:txBody>
      </p:sp>
      <p:sp>
        <p:nvSpPr>
          <p:cNvPr id="238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  <a:defRPr sz="2700"/>
            </a:pPr>
            <a:r>
              <a:t>사용자가 이벤트( 웹이지 요청, 데이터 입력 )시에만 작동방식</a:t>
            </a:r>
          </a:p>
          <a:p>
            <a:pPr>
              <a:lnSpc>
                <a:spcPct val="150000"/>
              </a:lnSpc>
              <a:spcBef>
                <a:spcPts val="600"/>
              </a:spcBef>
              <a:defRPr sz="2700"/>
            </a:pPr>
            <a:r>
              <a:t>보통의 웹서버는 사용자의 이벤트의 대기하면서 메모리 또는 시스템 자원을 소비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싱글 스레드란?</a:t>
            </a:r>
          </a:p>
        </p:txBody>
      </p:sp>
      <p:sp>
        <p:nvSpPr>
          <p:cNvPr id="241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40000"/>
              </a:lnSpc>
              <a:spcBef>
                <a:spcPts val="600"/>
              </a:spcBef>
              <a:defRPr sz="2700"/>
            </a:pPr>
            <a:r>
              <a:t>모든 요청 및 응답을 </a:t>
            </a:r>
          </a:p>
          <a:p>
            <a:pPr>
              <a:lnSpc>
                <a:spcPct val="140000"/>
              </a:lnSpc>
              <a:spcBef>
                <a:spcPts val="600"/>
              </a:spcBef>
              <a:buSzTx/>
              <a:buNone/>
              <a:defRPr sz="2700"/>
            </a:pPr>
            <a:r>
              <a:t>   하나의 스레드에서 담당</a:t>
            </a:r>
          </a:p>
          <a:p>
            <a:pPr>
              <a:lnSpc>
                <a:spcPct val="140000"/>
              </a:lnSpc>
              <a:spcBef>
                <a:spcPts val="600"/>
              </a:spcBef>
              <a:defRPr sz="2700"/>
            </a:pPr>
            <a:r>
              <a:t>스레드란? 게임을 실행하거나 메모장등 프로그램을 실행하면 프로세스 실행 -&gt; 프로세스를 실행하기 위한 자원 스레드 생성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Non-Blocking IO</a:t>
            </a:r>
          </a:p>
        </p:txBody>
      </p:sp>
      <p:sp>
        <p:nvSpPr>
          <p:cNvPr id="244" name="텍스트 개체 틀 2"/>
          <p:cNvSpPr txBox="1">
            <a:spLocks noGrp="1"/>
          </p:cNvSpPr>
          <p:nvPr>
            <p:ph type="body" sz="half" idx="1"/>
          </p:nvPr>
        </p:nvSpPr>
        <p:spPr>
          <a:xfrm>
            <a:off x="961230" y="4429132"/>
            <a:ext cx="7221540" cy="2000264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1800"/>
            </a:pPr>
            <a:r>
              <a:t>Blocking IO(동기방식) : 하나의 </a:t>
            </a:r>
            <a:r>
              <a:rPr>
                <a:solidFill>
                  <a:srgbClr val="FF0000"/>
                </a:solidFill>
              </a:rPr>
              <a:t>요청과 응답</a:t>
            </a:r>
            <a:r>
              <a:t>이 마무리 되어야 다음 요청 호출</a:t>
            </a:r>
          </a:p>
          <a:p>
            <a:pPr>
              <a:defRPr sz="1800"/>
            </a:pPr>
            <a:endParaRPr/>
          </a:p>
          <a:p>
            <a:pPr>
              <a:spcBef>
                <a:spcPts val="400"/>
              </a:spcBef>
              <a:defRPr sz="1800"/>
            </a:pPr>
            <a:r>
              <a:t>Non Blocking IO(비동기방식) : 요청을 보내놓고 응답을 기다리지 않고, 다음 요청 처리. 각각의 요청을 하나씩 분리해둠</a:t>
            </a:r>
          </a:p>
        </p:txBody>
      </p:sp>
      <p:pic>
        <p:nvPicPr>
          <p:cNvPr id="245" name="그림 3" descr="그림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2909" y="1428736"/>
            <a:ext cx="7533324" cy="27146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 &amp; A</a:t>
            </a:r>
          </a:p>
        </p:txBody>
      </p:sp>
      <p:sp>
        <p:nvSpPr>
          <p:cNvPr id="248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2000"/>
              </a:lnSpc>
              <a:spcBef>
                <a:spcPts val="500"/>
              </a:spcBef>
              <a:defRPr sz="2400"/>
            </a:pPr>
            <a:r>
              <a:t>그럼 그렇게 좋은데 다른언어는 비동기( 이벤트기반, non-blocking )방식으로 처리하는 방법이 없나?</a:t>
            </a:r>
          </a:p>
          <a:p>
            <a:pPr>
              <a:lnSpc>
                <a:spcPct val="112000"/>
              </a:lnSpc>
              <a:spcBef>
                <a:spcPts val="500"/>
              </a:spcBef>
              <a:defRPr sz="2400"/>
            </a:pPr>
            <a:endParaRPr/>
          </a:p>
          <a:p>
            <a:pPr>
              <a:lnSpc>
                <a:spcPct val="112000"/>
              </a:lnSpc>
              <a:spcBef>
                <a:spcPts val="500"/>
              </a:spcBef>
              <a:buSzTx/>
              <a:buNone/>
              <a:defRPr sz="2400"/>
            </a:pPr>
            <a:r>
              <a:t> =&gt; 아니다. Python 의 경우 asyncio 라고 있다. 하지만 자바스크립트의 기존스타일과 비슷해서 자바스크립트 개발자들이 익숙하게 사용한다.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 &amp; A</a:t>
            </a:r>
          </a:p>
        </p:txBody>
      </p:sp>
      <p:sp>
        <p:nvSpPr>
          <p:cNvPr id="251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2700"/>
            </a:pPr>
            <a:r>
              <a:t>그럼 비동기 방식은 단점이 없나?</a:t>
            </a:r>
          </a:p>
          <a:p>
            <a:pPr>
              <a:buSzTx/>
              <a:buNone/>
              <a:defRPr sz="2700"/>
            </a:pPr>
            <a:endParaRPr/>
          </a:p>
          <a:p>
            <a:pPr>
              <a:spcBef>
                <a:spcPts val="600"/>
              </a:spcBef>
              <a:buFont typeface="Symbol"/>
              <a:buChar char="Þ"/>
              <a:defRPr sz="2700"/>
            </a:pPr>
            <a:r>
              <a:t>하나의 스레드가 모든 요청을 처리하므로 긴요청이 걸리는 작업이 있으면 다음 작업처리에 대기하게된다.</a:t>
            </a:r>
          </a:p>
          <a:p>
            <a:pPr>
              <a:spcBef>
                <a:spcPts val="600"/>
              </a:spcBef>
              <a:buFont typeface="Symbol"/>
              <a:buChar char="Þ"/>
              <a:defRPr sz="2700"/>
            </a:pPr>
            <a:r>
              <a:t>그래서 웹서버등의 DB호출등에 최적화 되어있다.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 &amp; A</a:t>
            </a:r>
          </a:p>
        </p:txBody>
      </p:sp>
      <p:sp>
        <p:nvSpPr>
          <p:cNvPr id="254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 marL="332613" indent="-332613" defTabSz="886968">
              <a:lnSpc>
                <a:spcPct val="80000"/>
              </a:lnSpc>
              <a:spcBef>
                <a:spcPts val="600"/>
              </a:spcBef>
              <a:defRPr sz="2813"/>
            </a:pPr>
            <a:r>
              <a:t>왜 Node.js 창시자가 </a:t>
            </a:r>
          </a:p>
          <a:p>
            <a:pPr marL="332613" indent="-332613" defTabSz="886968">
              <a:lnSpc>
                <a:spcPct val="80000"/>
              </a:lnSpc>
              <a:spcBef>
                <a:spcPts val="600"/>
              </a:spcBef>
              <a:buSzTx/>
              <a:buNone/>
              <a:defRPr sz="2813"/>
            </a:pPr>
            <a:r>
              <a:t>   Javascript를 선택했나</a:t>
            </a:r>
          </a:p>
          <a:p>
            <a:pPr marL="332613" indent="-332613" defTabSz="886968">
              <a:lnSpc>
                <a:spcPct val="80000"/>
              </a:lnSpc>
              <a:spcBef>
                <a:spcPts val="600"/>
              </a:spcBef>
              <a:defRPr sz="2813"/>
            </a:pPr>
            <a:endParaRPr/>
          </a:p>
          <a:p>
            <a:pPr marL="720661" lvl="1" indent="-277177" defTabSz="886968">
              <a:lnSpc>
                <a:spcPct val="80000"/>
              </a:lnSpc>
              <a:spcBef>
                <a:spcPts val="500"/>
              </a:spcBef>
              <a:defRPr sz="2425"/>
            </a:pPr>
            <a:r>
              <a:t>기존에 다른 언어들은 web server 프로그래밍을 여러 번 했었음.</a:t>
            </a:r>
          </a:p>
          <a:p>
            <a:pPr marL="720661" lvl="1" indent="-277177" defTabSz="886968">
              <a:lnSpc>
                <a:spcPct val="80000"/>
              </a:lnSpc>
              <a:spcBef>
                <a:spcPts val="500"/>
              </a:spcBef>
              <a:defRPr sz="2425"/>
            </a:pPr>
            <a:endParaRPr/>
          </a:p>
          <a:p>
            <a:pPr marL="720661" lvl="1" indent="-277177" defTabSz="886968">
              <a:lnSpc>
                <a:spcPct val="80000"/>
              </a:lnSpc>
              <a:spcBef>
                <a:spcPts val="500"/>
              </a:spcBef>
              <a:defRPr sz="2425"/>
            </a:pPr>
            <a:r>
              <a:t>Javascript의 경우 프로그래밍언어지만 front 언어라고만 생각</a:t>
            </a:r>
          </a:p>
          <a:p>
            <a:pPr marL="720661" lvl="1" indent="-277177" defTabSz="886968">
              <a:lnSpc>
                <a:spcPct val="80000"/>
              </a:lnSpc>
              <a:spcBef>
                <a:spcPts val="500"/>
              </a:spcBef>
              <a:defRPr sz="2425"/>
            </a:pPr>
            <a:endParaRPr/>
          </a:p>
          <a:p>
            <a:pPr marL="720661" lvl="1" indent="-277177" defTabSz="886968">
              <a:lnSpc>
                <a:spcPct val="80000"/>
              </a:lnSpc>
              <a:spcBef>
                <a:spcPts val="500"/>
              </a:spcBef>
              <a:defRPr sz="2425"/>
            </a:pPr>
            <a:r>
              <a:t>새롭게 개발할 시 백지에서 개발가능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내가 Node.js를 쓰는 이유</a:t>
            </a:r>
          </a:p>
        </p:txBody>
      </p:sp>
      <p:sp>
        <p:nvSpPr>
          <p:cNvPr id="257" name="텍스트 개체 틀 2"/>
          <p:cNvSpPr txBox="1">
            <a:spLocks noGrp="1"/>
          </p:cNvSpPr>
          <p:nvPr>
            <p:ph type="body" sz="half" idx="1"/>
          </p:nvPr>
        </p:nvSpPr>
        <p:spPr>
          <a:xfrm>
            <a:off x="928661" y="2714619"/>
            <a:ext cx="7221540" cy="230505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buSzTx/>
              <a:buNone/>
              <a:defRPr sz="2900"/>
            </a:pPr>
            <a:r>
              <a:t>  Q : 정말로 Node.js를 속도가 빠르고, 시스템자원을 효율적이어서 사용하나</a:t>
            </a:r>
          </a:p>
          <a:p>
            <a:pPr>
              <a:spcBef>
                <a:spcPts val="600"/>
              </a:spcBef>
              <a:buSzTx/>
              <a:buNone/>
              <a:defRPr sz="2900"/>
            </a:pPr>
            <a:r>
              <a:t>  </a:t>
            </a:r>
          </a:p>
          <a:p>
            <a:pPr>
              <a:spcBef>
                <a:spcPts val="600"/>
              </a:spcBef>
              <a:buSzTx/>
              <a:buNone/>
              <a:defRPr sz="2900"/>
            </a:pPr>
            <a:r>
              <a:t> 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그림 2" descr="그림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43173" y="2214553"/>
            <a:ext cx="3214711" cy="3214711"/>
          </a:xfrm>
          <a:prstGeom prst="rect">
            <a:avLst/>
          </a:prstGeom>
          <a:ln w="12700">
            <a:miter lim="400000"/>
          </a:ln>
        </p:spPr>
      </p:pic>
      <p:sp>
        <p:nvSpPr>
          <p:cNvPr id="260" name="TextBox 5"/>
          <p:cNvSpPr txBox="1"/>
          <p:nvPr/>
        </p:nvSpPr>
        <p:spPr>
          <a:xfrm>
            <a:off x="3571868" y="1500174"/>
            <a:ext cx="4500594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/>
            </a:lvl1pPr>
          </a:lstStyle>
          <a:p>
            <a:r>
              <a:t>……..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내가 Node.js를 쓰는 이유</a:t>
            </a:r>
          </a:p>
        </p:txBody>
      </p:sp>
      <p:sp>
        <p:nvSpPr>
          <p:cNvPr id="26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1000099" y="1714487"/>
            <a:ext cx="7221540" cy="4357720"/>
          </a:xfrm>
          <a:prstGeom prst="rect">
            <a:avLst/>
          </a:prstGeom>
        </p:spPr>
        <p:txBody>
          <a:bodyPr/>
          <a:lstStyle/>
          <a:p>
            <a:pPr defTabSz="468000">
              <a:lnSpc>
                <a:spcPct val="120000"/>
              </a:lnSpc>
              <a:defRPr sz="3300"/>
            </a:pPr>
            <a:r>
              <a:t>클라이언트에서 쓸 때 자바스크립트는 꼭쓰게됨 ( 서버언어는 틀려도 자바스크립트 안쓰는곳은 없다. )</a:t>
            </a:r>
            <a:endParaRPr sz="2400"/>
          </a:p>
          <a:p>
            <a:pPr defTabSz="468000">
              <a:lnSpc>
                <a:spcPct val="120000"/>
              </a:lnSpc>
              <a:spcBef>
                <a:spcPts val="500"/>
              </a:spcBef>
              <a:buSzTx/>
              <a:buNone/>
              <a:defRPr sz="4300"/>
            </a:pPr>
            <a:endParaRPr/>
          </a:p>
          <a:p>
            <a:pPr defTabSz="468000">
              <a:lnSpc>
                <a:spcPct val="120000"/>
              </a:lnSpc>
              <a:defRPr sz="3300"/>
            </a:pPr>
            <a:r>
              <a:t>그냥 서버사이드 언어도 자바스크립트로 통일하자( 가장 큰 이유 )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강사소개</a:t>
            </a:r>
          </a:p>
        </p:txBody>
      </p:sp>
      <p:sp>
        <p:nvSpPr>
          <p:cNvPr id="144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  <a:spcBef>
                <a:spcPts val="500"/>
              </a:spcBef>
              <a:defRPr sz="2300"/>
            </a:pPr>
            <a:r>
              <a:t>전 (AGCWEB)기술개발 팀장 재직</a:t>
            </a:r>
            <a:endParaRPr sz="2500"/>
          </a:p>
          <a:p>
            <a:pPr>
              <a:lnSpc>
                <a:spcPct val="120000"/>
              </a:lnSpc>
              <a:spcBef>
                <a:spcPts val="500"/>
              </a:spcBef>
              <a:defRPr sz="2300"/>
            </a:pPr>
            <a:r>
              <a:t>풀스택 개발자( 퍼블리싱 + 프론트앤드 + 백앤드 + 서버관리 )</a:t>
            </a:r>
            <a:endParaRPr sz="2900"/>
          </a:p>
          <a:p>
            <a:pPr>
              <a:lnSpc>
                <a:spcPct val="120000"/>
              </a:lnSpc>
              <a:spcBef>
                <a:spcPts val="500"/>
              </a:spcBef>
              <a:defRPr sz="2300"/>
            </a:pPr>
            <a:r>
              <a:t>현재는 백엔드작업에 좀더 치중</a:t>
            </a:r>
            <a:endParaRPr sz="2500"/>
          </a:p>
          <a:p>
            <a:pPr>
              <a:lnSpc>
                <a:spcPct val="120000"/>
              </a:lnSpc>
              <a:spcBef>
                <a:spcPts val="500"/>
              </a:spcBef>
              <a:defRPr sz="2300"/>
            </a:pPr>
            <a:r>
              <a:t>ATPLACE ( 핸드메이드 쇼핑몰 ) - 퍼블리싱 제외 </a:t>
            </a:r>
            <a:r>
              <a:rPr/>
              <a:t>혼자 </a:t>
            </a:r>
            <a:r>
              <a:rPr smtClean="0"/>
              <a:t>개</a:t>
            </a:r>
            <a:r>
              <a:rPr lang="ko-KR" altLang="en-US" dirty="0" smtClean="0"/>
              <a:t>발</a:t>
            </a:r>
            <a:endParaRPr sz="2900"/>
          </a:p>
          <a:p>
            <a:pPr>
              <a:lnSpc>
                <a:spcPct val="120000"/>
              </a:lnSpc>
              <a:spcBef>
                <a:spcPts val="500"/>
              </a:spcBef>
              <a:defRPr sz="2300"/>
            </a:pPr>
            <a:r>
              <a:t>현재 11번가와 함께 핸드메이드 카테고리 런칭</a:t>
            </a:r>
            <a:endParaRPr sz="2500"/>
          </a:p>
          <a:p>
            <a:pPr>
              <a:lnSpc>
                <a:spcPct val="120000"/>
              </a:lnSpc>
              <a:spcBef>
                <a:spcPts val="400"/>
              </a:spcBef>
              <a:buSzTx/>
              <a:buNone/>
              <a:defRPr sz="1800"/>
            </a:pPr>
            <a:r>
              <a:t> 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내가 Node.js를 쓰는 이유</a:t>
            </a:r>
          </a:p>
        </p:txBody>
      </p:sp>
      <p:sp>
        <p:nvSpPr>
          <p:cNvPr id="266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buSzTx/>
              <a:buNone/>
            </a:pPr>
            <a:r>
              <a:t>+ 미래를 바라보고 개발</a:t>
            </a:r>
          </a:p>
          <a:p>
            <a:pPr>
              <a:buSzTx/>
              <a:buNone/>
            </a:pPr>
            <a:r>
              <a:t>  최근 서버사이드 플랫폼보다 프론트앤드의 변화의 속도가 더 빠르다.</a:t>
            </a:r>
          </a:p>
          <a:p>
            <a:pPr>
              <a:buSzTx/>
              <a:buNone/>
            </a:pPr>
            <a:endParaRPr/>
          </a:p>
          <a:p>
            <a:pPr>
              <a:buSzTx/>
              <a:buNone/>
            </a:pPr>
            <a:r>
              <a:t>프론트앤드와 궁합이 잘맞는 Node.js를 사용하자. ( JSON 데이터를 주고 받는데 편리)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43173" y="1285859"/>
            <a:ext cx="3214711" cy="3214711"/>
          </a:xfrm>
          <a:prstGeom prst="rect">
            <a:avLst/>
          </a:prstGeom>
          <a:ln w="12700">
            <a:miter lim="400000"/>
          </a:ln>
        </p:spPr>
      </p:pic>
      <p:sp>
        <p:nvSpPr>
          <p:cNvPr id="269" name="TextBox 3"/>
          <p:cNvSpPr txBox="1"/>
          <p:nvPr/>
        </p:nvSpPr>
        <p:spPr>
          <a:xfrm>
            <a:off x="3286116" y="4643446"/>
            <a:ext cx="1785951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4000"/>
            </a:lvl1pPr>
          </a:lstStyle>
          <a:p>
            <a:r>
              <a:t>vscode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에디터 설치</a:t>
            </a:r>
          </a:p>
        </p:txBody>
      </p:sp>
      <p:sp>
        <p:nvSpPr>
          <p:cNvPr id="272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r>
              <a:t>에디터 설치</a:t>
            </a:r>
          </a:p>
          <a:p>
            <a:endParaRPr/>
          </a:p>
          <a:p>
            <a:pPr>
              <a:buSzTx/>
              <a:buNone/>
            </a:pPr>
            <a:r>
              <a:t>vscode 아래 주소에서 </a:t>
            </a:r>
          </a:p>
          <a:p>
            <a:pPr>
              <a:buSzTx/>
              <a:buNone/>
            </a:pPr>
            <a:r>
              <a:t>운영체제에 맞게 설치</a:t>
            </a:r>
          </a:p>
          <a:p>
            <a:endParaRPr/>
          </a:p>
          <a:p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https://code.visualstudio.com/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에디터 설치</a:t>
            </a:r>
          </a:p>
        </p:txBody>
      </p:sp>
      <p:sp>
        <p:nvSpPr>
          <p:cNvPr id="275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27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8662" y="1571612"/>
            <a:ext cx="6506109" cy="42862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에디터 설치</a:t>
            </a:r>
          </a:p>
        </p:txBody>
      </p:sp>
      <p:sp>
        <p:nvSpPr>
          <p:cNvPr id="279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buSzTx/>
              <a:buNone/>
              <a:defRPr sz="2000"/>
            </a:pPr>
            <a:r>
              <a:t>확장 프로그램 설치</a:t>
            </a:r>
          </a:p>
          <a:p>
            <a:pPr>
              <a:buSzTx/>
              <a:buNone/>
              <a:defRPr sz="2000"/>
            </a:pPr>
            <a:endParaRPr/>
          </a:p>
          <a:p>
            <a:pPr marL="457200" indent="-457200">
              <a:spcBef>
                <a:spcPts val="400"/>
              </a:spcBef>
              <a:buFontTx/>
              <a:buAutoNum type="arabicPeriod"/>
              <a:defRPr sz="2000"/>
            </a:pPr>
            <a:r>
              <a:t>왼쪽 아이콘 클릭후</a:t>
            </a:r>
          </a:p>
          <a:p>
            <a:pPr marL="457200" indent="-457200">
              <a:buFontTx/>
              <a:buAutoNum type="arabicPeriod"/>
              <a:defRPr sz="2000"/>
            </a:pPr>
            <a:endParaRPr/>
          </a:p>
          <a:p>
            <a:pPr marL="457200" indent="-457200">
              <a:spcBef>
                <a:spcPts val="400"/>
              </a:spcBef>
              <a:buFontTx/>
              <a:buAutoNum type="arabicPeriod" startAt="2"/>
              <a:defRPr sz="2000"/>
            </a:pPr>
            <a:r>
              <a:t>검색</a:t>
            </a:r>
          </a:p>
        </p:txBody>
      </p:sp>
      <p:pic>
        <p:nvPicPr>
          <p:cNvPr id="28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57619" y="1500174"/>
            <a:ext cx="4933951" cy="47529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에디터 설치</a:t>
            </a:r>
          </a:p>
        </p:txBody>
      </p:sp>
      <p:sp>
        <p:nvSpPr>
          <p:cNvPr id="28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r>
              <a:t>설치해야 될 목록( 뒷장 이어짐 )</a:t>
            </a:r>
          </a:p>
          <a:p>
            <a:endParaRPr/>
          </a:p>
          <a:p>
            <a:r>
              <a:t>Auto close Tag</a:t>
            </a:r>
          </a:p>
          <a:p>
            <a:r>
              <a:t>Auto Rename Tag</a:t>
            </a:r>
          </a:p>
          <a:p>
            <a:r>
              <a:t>IntelliSense for CSS class names</a:t>
            </a:r>
          </a:p>
          <a:p>
            <a:r>
              <a:t>jQuery code Snippets</a:t>
            </a: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에디터 설치</a:t>
            </a:r>
          </a:p>
        </p:txBody>
      </p:sp>
      <p:sp>
        <p:nvSpPr>
          <p:cNvPr id="286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endParaRPr/>
          </a:p>
          <a:p>
            <a:r>
              <a:t>Material Icon Theme</a:t>
            </a:r>
          </a:p>
          <a:p>
            <a:r>
              <a:t>npm Intellisense</a:t>
            </a:r>
          </a:p>
          <a:p>
            <a:r>
              <a:t>Path Intellisense</a:t>
            </a: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그림 2" descr="그림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71868" y="2357429"/>
            <a:ext cx="2143140" cy="21431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목차</a:t>
            </a:r>
          </a:p>
        </p:txBody>
      </p:sp>
      <p:sp>
        <p:nvSpPr>
          <p:cNvPr id="291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t>HTML이란?</a:t>
            </a:r>
          </a:p>
          <a:p>
            <a:pPr>
              <a:lnSpc>
                <a:spcPct val="90000"/>
              </a:lnSpc>
            </a:pPr>
            <a:r>
              <a:t>HTML작성법</a:t>
            </a:r>
          </a:p>
          <a:p>
            <a:pPr>
              <a:lnSpc>
                <a:spcPct val="90000"/>
              </a:lnSpc>
            </a:pPr>
            <a:r>
              <a:t>태그 작성법</a:t>
            </a:r>
          </a:p>
          <a:p>
            <a:pPr>
              <a:lnSpc>
                <a:spcPct val="90000"/>
              </a:lnSpc>
            </a:pPr>
            <a:r>
              <a:t>태그의 종류</a:t>
            </a:r>
          </a:p>
          <a:p>
            <a:pPr>
              <a:lnSpc>
                <a:spcPct val="90000"/>
              </a:lnSpc>
            </a:pPr>
            <a:r>
              <a:t>문서구조</a:t>
            </a:r>
          </a:p>
          <a:p>
            <a:pPr>
              <a:lnSpc>
                <a:spcPct val="90000"/>
              </a:lnSpc>
            </a:pPr>
            <a:r>
              <a:t>웹표준, 웹접근성이란?</a:t>
            </a:r>
          </a:p>
          <a:p>
            <a:pPr>
              <a:lnSpc>
                <a:spcPct val="90000"/>
              </a:lnSpc>
            </a:pPr>
            <a:r>
              <a:t>HTML5에서 추가된 태그</a:t>
            </a:r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HTML 이란?</a:t>
            </a:r>
          </a:p>
        </p:txBody>
      </p:sp>
      <p:sp>
        <p:nvSpPr>
          <p:cNvPr id="294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ts val="600"/>
              </a:spcBef>
              <a:defRPr sz="2500"/>
            </a:pPr>
            <a:r>
              <a:t>HTML 이란 Hyper Text Markup Language 의 약자로써 월드와이드웹 문서를 작성하는 Markup Language</a:t>
            </a:r>
          </a:p>
          <a:p>
            <a:pPr marL="342900" indent="-342900">
              <a:defRPr sz="2500"/>
            </a:pPr>
            <a:endParaRPr/>
          </a:p>
          <a:p>
            <a:pPr marL="342900" indent="-342900">
              <a:spcBef>
                <a:spcPts val="600"/>
              </a:spcBef>
              <a:defRPr sz="2500"/>
            </a:pPr>
            <a:r>
              <a:t>인터넷에서 문서를 교환하기 위한 규약</a:t>
            </a:r>
          </a:p>
          <a:p>
            <a:pPr marL="342900" indent="-342900">
              <a:defRPr sz="2500"/>
            </a:pPr>
            <a:endParaRPr/>
          </a:p>
          <a:p>
            <a:pPr marL="342900" indent="-342900">
              <a:spcBef>
                <a:spcPts val="600"/>
              </a:spcBef>
              <a:defRPr sz="2500"/>
            </a:pPr>
            <a:r>
              <a:t>요즘엔 이펙트가 화려하지만 처음엔 단순 정보전달이 목적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강사소개</a:t>
            </a:r>
          </a:p>
        </p:txBody>
      </p:sp>
      <p:pic>
        <p:nvPicPr>
          <p:cNvPr id="147" name="그림 5" descr="그림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5852" y="1571612"/>
            <a:ext cx="2203225" cy="464342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그림 6" descr="그림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43503" y="1500174"/>
            <a:ext cx="3218393" cy="46434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HTML 작성법</a:t>
            </a:r>
          </a:p>
        </p:txBody>
      </p:sp>
      <p:sp>
        <p:nvSpPr>
          <p:cNvPr id="297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400" i="1"/>
            </a:pPr>
            <a:r>
              <a:t>&lt;!doctype html&gt;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  <a:r>
              <a:t>&lt;html lang="ko"&gt;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  <a:r>
              <a:t>&lt;head&gt;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  <a:r>
              <a:t>&lt;meta charset="utf-8"&gt;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  <a:r>
              <a:t>     &lt;title&gt;html 수업&lt;/title&gt;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  <a:r>
              <a:t>&lt;/head&gt;  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  <a:r>
              <a:t>&lt;body&gt;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  <a:r>
              <a:t>안녕하세요. HTML 수업입니다.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  <a:r>
              <a:t>&lt;/body&gt;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  <a:r>
              <a:t>&lt;/html&gt;</a:t>
            </a:r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HTML 작성법</a:t>
            </a:r>
          </a:p>
        </p:txBody>
      </p:sp>
      <p:sp>
        <p:nvSpPr>
          <p:cNvPr id="300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1071537" y="1428736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1800" i="1"/>
            </a:pPr>
            <a:r>
              <a:t>문서타입선언 ( Doctype )</a:t>
            </a:r>
          </a:p>
          <a:p>
            <a:pPr>
              <a:spcBef>
                <a:spcPts val="400"/>
              </a:spcBef>
              <a:defRPr sz="1800" i="1"/>
            </a:pPr>
            <a:r>
              <a:t>&lt;!doctype html&gt;</a:t>
            </a:r>
          </a:p>
          <a:p>
            <a:pPr>
              <a:spcBef>
                <a:spcPts val="400"/>
              </a:spcBef>
              <a:buSzTx/>
              <a:buNone/>
              <a:defRPr sz="1800"/>
            </a:pPr>
            <a:r>
              <a:t>HTML5 로 문서를 작성하겠다고 선언</a:t>
            </a:r>
          </a:p>
          <a:p>
            <a:pPr>
              <a:spcBef>
                <a:spcPts val="400"/>
              </a:spcBef>
              <a:buSzTx/>
              <a:buNone/>
              <a:defRPr sz="1800"/>
            </a:pPr>
            <a:r>
              <a:t>그밖에 어떤 방법으로 선언할수 있나</a:t>
            </a:r>
          </a:p>
          <a:p>
            <a:pPr>
              <a:spcBef>
                <a:spcPts val="400"/>
              </a:spcBef>
              <a:buSzTx/>
              <a:buNone/>
              <a:defRPr sz="1800"/>
            </a:pPr>
            <a:r>
              <a:t>아래 표 외에 </a:t>
            </a:r>
          </a:p>
          <a:p>
            <a:pPr>
              <a:spcBef>
                <a:spcPts val="400"/>
              </a:spcBef>
              <a:buSzTx/>
              <a:buNone/>
              <a:defRPr sz="1800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http://www.w3schools.com/tags/tag_doctype.asp</a:t>
            </a:r>
            <a:r>
              <a:t>  참조</a:t>
            </a:r>
          </a:p>
        </p:txBody>
      </p:sp>
      <p:graphicFrame>
        <p:nvGraphicFramePr>
          <p:cNvPr id="301" name="표 4"/>
          <p:cNvGraphicFramePr/>
          <p:nvPr/>
        </p:nvGraphicFramePr>
        <p:xfrm>
          <a:off x="1142975" y="3643314"/>
          <a:ext cx="7500990" cy="274320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500330"/>
                <a:gridCol w="5000660"/>
              </a:tblGrid>
              <a:tr h="857256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HTML 4.01 Strict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&lt;!DOCTYPE HTML PUBLIC "-//W3C//DTD HTML 4.01//EN" "http://www.w3.org/TR/html4/strict.dtd"&gt;</a:t>
                      </a:r>
                    </a:p>
                  </a:txBody>
                  <a:tcPr marL="45720" marR="45720" horzOverflow="overflow"/>
                </a:tc>
              </a:tr>
              <a:tr h="857256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HTML 4.01 Transitional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&lt;!DOCTYPE HTML PUBLIC "-//W3C//DTD HTML 4.01 Transitional//EN" "http://www.w3.org/TR/html4/loose.dtd"&gt;</a:t>
                      </a:r>
                    </a:p>
                  </a:txBody>
                  <a:tcPr marL="45720" marR="45720" horzOverflow="overflow"/>
                </a:tc>
              </a:tr>
              <a:tr h="857256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HTML 4.01 Frameset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&lt;!DOCTYPE HTML PUBLIC "-//W3C//DTD HTML 4.01 Frameset//EN" "http://www.w3.org/TR/html4/frameset.dtd"&gt;</a:t>
                      </a:r>
                    </a:p>
                  </a:txBody>
                  <a:tcPr marL="45720" marR="45720" horzOverflow="overflow"/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HTML 작성법</a:t>
            </a:r>
          </a:p>
        </p:txBody>
      </p:sp>
      <p:sp>
        <p:nvSpPr>
          <p:cNvPr id="304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2000"/>
            </a:pPr>
            <a:r>
              <a:t>&lt;html lang="ko"&gt;</a:t>
            </a:r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t>Html 문서를 한글로 작성</a:t>
            </a:r>
          </a:p>
          <a:p>
            <a:pPr>
              <a:defRPr sz="2000"/>
            </a:pPr>
            <a:endParaRPr/>
          </a:p>
          <a:p>
            <a:pPr>
              <a:spcBef>
                <a:spcPts val="400"/>
              </a:spcBef>
              <a:defRPr sz="2000"/>
            </a:pPr>
            <a:r>
              <a:t>&lt;head&gt;태그안은 javascript 파일,css파일, Meta태그(검색시 긁어갈 정보, 인코딩 문자열 선언)</a:t>
            </a:r>
          </a:p>
          <a:p>
            <a:pPr>
              <a:defRPr sz="2000"/>
            </a:pPr>
            <a:endParaRPr/>
          </a:p>
          <a:p>
            <a:pPr>
              <a:spcBef>
                <a:spcPts val="400"/>
              </a:spcBef>
              <a:defRPr sz="2000"/>
            </a:pPr>
            <a:r>
              <a:t>&lt;meta charset="utf-8"&gt;</a:t>
            </a:r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t>문자 인코딩을 utf-8로 하겠다고 선언</a:t>
            </a:r>
          </a:p>
          <a:p>
            <a:pPr>
              <a:buSzTx/>
              <a:buNone/>
              <a:defRPr sz="2000"/>
            </a:pPr>
            <a:endParaRPr/>
          </a:p>
          <a:p>
            <a:pPr>
              <a:spcBef>
                <a:spcPts val="400"/>
              </a:spcBef>
              <a:defRPr sz="2000"/>
            </a:pPr>
            <a:r>
              <a:t>Title안에는 상단 탭에 들어갈 제목을 넣음</a:t>
            </a:r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태그 작성법</a:t>
            </a:r>
          </a:p>
        </p:txBody>
      </p:sp>
      <p:sp>
        <p:nvSpPr>
          <p:cNvPr id="307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2700"/>
            </a:pPr>
            <a:r>
              <a:t>&lt;div&gt;태그 작성&lt;/div&gt;</a:t>
            </a:r>
          </a:p>
          <a:p>
            <a:pPr>
              <a:spcBef>
                <a:spcPts val="600"/>
              </a:spcBef>
              <a:defRPr sz="2700"/>
            </a:pPr>
            <a:r>
              <a:t>여는 태그가 있으면 닫는 태그가 있어함. 안에는 들어갈 내용 작성</a:t>
            </a:r>
          </a:p>
          <a:p>
            <a:pPr>
              <a:defRPr sz="2700"/>
            </a:pPr>
            <a:endParaRPr/>
          </a:p>
          <a:p>
            <a:pPr>
              <a:spcBef>
                <a:spcPts val="600"/>
              </a:spcBef>
              <a:defRPr sz="2700"/>
            </a:pPr>
            <a:r>
              <a:t>&lt;img src=“” /&gt;</a:t>
            </a:r>
          </a:p>
          <a:p>
            <a:pPr>
              <a:spcBef>
                <a:spcPts val="600"/>
              </a:spcBef>
              <a:defRPr sz="2700"/>
            </a:pPr>
            <a:r>
              <a:t>하지만 이렇게 하나의 태그안에서 끈나는 경우 /로 처리 해줍니다.</a:t>
            </a:r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태그의 종류</a:t>
            </a:r>
          </a:p>
        </p:txBody>
      </p:sp>
      <p:sp>
        <p:nvSpPr>
          <p:cNvPr id="310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2000"/>
            </a:pPr>
            <a:r>
              <a:t>박스형태그 – 태그작성후 줄바꿈을함</a:t>
            </a:r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t>div, p, h3, h2, h1</a:t>
            </a:r>
          </a:p>
          <a:p>
            <a:pPr>
              <a:buSzTx/>
              <a:buNone/>
              <a:defRPr sz="2000"/>
            </a:pPr>
            <a:endParaRPr/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t>&lt;div&gt;div태그입니다.&lt;/div&gt;</a:t>
            </a:r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t>&lt;h3&gt;h3 태그입니다.&lt;/h3&gt;</a:t>
            </a:r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t>&lt;h2&gt;h2 태그입니다.&lt;/h2&gt;</a:t>
            </a:r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t>&lt;p&gt;p태그 paragraph 태그입니다.&lt;/p&gt;</a:t>
            </a:r>
          </a:p>
          <a:p>
            <a:pPr>
              <a:buSzTx/>
              <a:buNone/>
              <a:defRPr sz="2000"/>
            </a:pPr>
            <a:endParaRPr/>
          </a:p>
          <a:p>
            <a:pPr>
              <a:spcBef>
                <a:spcPts val="400"/>
              </a:spcBef>
              <a:defRPr sz="2000"/>
            </a:pPr>
            <a:r>
              <a:t>줄바꿈 태그 - &lt;br /&gt;</a:t>
            </a:r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태그의 종류</a:t>
            </a:r>
          </a:p>
        </p:txBody>
      </p:sp>
      <p:sp>
        <p:nvSpPr>
          <p:cNvPr id="31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2000"/>
            </a:pPr>
            <a:r>
              <a:t>강조형 태그 ( strong, em )</a:t>
            </a:r>
          </a:p>
          <a:p>
            <a:pPr>
              <a:spcBef>
                <a:spcPts val="400"/>
              </a:spcBef>
              <a:defRPr sz="2000"/>
            </a:pPr>
            <a:r>
              <a:t>ex)</a:t>
            </a:r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t>&lt;strong&gt;강조&lt;/strong&gt; &lt;br /&gt;</a:t>
            </a:r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t>&lt;em&gt;글꼴 기울이기&lt;/em&gt;</a:t>
            </a:r>
          </a:p>
          <a:p>
            <a:pPr>
              <a:defRPr sz="2000"/>
            </a:pPr>
            <a:endParaRPr/>
          </a:p>
          <a:p>
            <a:pPr>
              <a:spcBef>
                <a:spcPts val="400"/>
              </a:spcBef>
              <a:defRPr sz="2000"/>
            </a:pPr>
            <a:r>
              <a:t>Form관련태그</a:t>
            </a:r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t>Select, input , checkbox</a:t>
            </a:r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문서 구조</a:t>
            </a:r>
          </a:p>
        </p:txBody>
      </p:sp>
      <p:sp>
        <p:nvSpPr>
          <p:cNvPr id="316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r>
              <a:t>HTML은 트리구조를 가진다.</a:t>
            </a:r>
          </a:p>
          <a:p>
            <a:endParaRPr/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t>&lt;h3&gt;ul의 이웃 태그입니다.&lt;/h3&gt;</a:t>
            </a:r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t>&lt;ul&gt;</a:t>
            </a:r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t>    &lt;li&gt;ul의 자식태그입니다.&lt;/li&gt;</a:t>
            </a:r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t>    &lt;li&gt;ul의 자식태그입니다.&lt;/li&gt;</a:t>
            </a:r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t>    &lt;li&gt;ul의 자식태그입니다.&lt;/li&gt;</a:t>
            </a:r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t>&lt;/ul&gt;</a:t>
            </a:r>
          </a:p>
        </p:txBody>
      </p:sp>
      <p:pic>
        <p:nvPicPr>
          <p:cNvPr id="317" name="그림 3" descr="그림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43503" y="3071809"/>
            <a:ext cx="3333758" cy="20002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문서 구조</a:t>
            </a:r>
          </a:p>
        </p:txBody>
      </p:sp>
      <p:sp>
        <p:nvSpPr>
          <p:cNvPr id="320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r>
              <a:t>H3, ul과 이웃태그</a:t>
            </a:r>
          </a:p>
          <a:p>
            <a:r>
              <a:t>ul태그의 자식들은 li 태그</a:t>
            </a:r>
          </a:p>
          <a:p>
            <a:r>
              <a:t>li의 부모태그는 ul</a:t>
            </a:r>
          </a:p>
        </p:txBody>
      </p:sp>
      <p:pic>
        <p:nvPicPr>
          <p:cNvPr id="321" name="그림 4" descr="그림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00297" y="3786189"/>
            <a:ext cx="3690932" cy="22145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웹표준이란?</a:t>
            </a:r>
          </a:p>
        </p:txBody>
      </p:sp>
      <p:sp>
        <p:nvSpPr>
          <p:cNvPr id="324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2700"/>
            </a:pPr>
            <a:r>
              <a:t>특정 브라우저에서만 잘보이거나 하지 않고, 모든 브라우저에서 잘돌아가게 표준에 맞게 작성</a:t>
            </a:r>
          </a:p>
          <a:p>
            <a:pPr>
              <a:defRPr sz="2700"/>
            </a:pPr>
            <a:endParaRPr/>
          </a:p>
          <a:p>
            <a:pPr>
              <a:defRPr sz="2700"/>
            </a:pPr>
            <a:r>
              <a:t>W3C(웹표준 관련 문서 만드는곳) 권고안에 맞춰 작성한다</a:t>
            </a:r>
            <a:r>
              <a:rPr sz="3200"/>
              <a:t>.</a:t>
            </a:r>
          </a:p>
          <a:p>
            <a:pPr>
              <a:buSzTx/>
              <a:buNone/>
            </a:pPr>
            <a:r>
              <a:t>  </a:t>
            </a:r>
            <a:r>
              <a:rPr sz="25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https://www.w3.org/</a:t>
            </a:r>
          </a:p>
        </p:txBody>
      </p:sp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웹접근성이란?</a:t>
            </a:r>
          </a:p>
        </p:txBody>
      </p:sp>
      <p:sp>
        <p:nvSpPr>
          <p:cNvPr id="327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buSzTx/>
              <a:buNone/>
              <a:defRPr sz="2000"/>
            </a:pPr>
            <a:r>
              <a:t>    </a:t>
            </a:r>
            <a:r>
              <a:rPr sz="2700"/>
              <a:t>접근성이란 “보다 많은 사람이 </a:t>
            </a:r>
          </a:p>
          <a:p>
            <a:pPr>
              <a:spcBef>
                <a:spcPts val="600"/>
              </a:spcBef>
              <a:buSzTx/>
              <a:buNone/>
              <a:defRPr sz="2700"/>
            </a:pPr>
            <a:r>
              <a:t>   이용할 수 있는 보편적 접근정도”를 의미 장애인뿐만 아니라 모든 사람이 정보통신 기기나 서비스를 손쉽게 활용할 수 있게 하는 것</a:t>
            </a:r>
          </a:p>
          <a:p>
            <a:pPr>
              <a:buSzTx/>
              <a:buNone/>
              <a:defRPr sz="2700"/>
            </a:pPr>
            <a:endParaRPr/>
          </a:p>
          <a:p>
            <a:pPr>
              <a:buSzTx/>
              <a:buNone/>
              <a:defRPr sz="2700"/>
            </a:pPr>
            <a:endParaRPr/>
          </a:p>
          <a:p>
            <a:pPr algn="r">
              <a:spcBef>
                <a:spcPts val="600"/>
              </a:spcBef>
              <a:buSzTx/>
              <a:buNone/>
              <a:defRPr sz="2700"/>
            </a:pPr>
            <a:r>
              <a:t>-다음웹표준화개발팀-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강사소개</a:t>
            </a:r>
          </a:p>
        </p:txBody>
      </p:sp>
      <p:sp>
        <p:nvSpPr>
          <p:cNvPr id="151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buSzTx/>
              <a:buNone/>
            </a:pPr>
            <a:r>
              <a:t>강의 경험</a:t>
            </a:r>
          </a:p>
          <a:p>
            <a:endParaRPr/>
          </a:p>
          <a:p>
            <a:pPr marL="342900" indent="-342900">
              <a:spcBef>
                <a:spcPts val="600"/>
              </a:spcBef>
              <a:defRPr sz="2500"/>
            </a:pPr>
            <a:r>
              <a:t>패스트캠퍼스 Node.js + React 로 개발하는 웹서비스캠프 1,2기</a:t>
            </a:r>
          </a:p>
          <a:p>
            <a:pPr marL="342900" indent="-342900">
              <a:spcBef>
                <a:spcPts val="600"/>
              </a:spcBef>
              <a:defRPr sz="2500"/>
            </a:pPr>
            <a:r>
              <a:t>패스트캠퍼스 디지털마케팅스쿨 워드프레스 강의 </a:t>
            </a:r>
            <a:r>
              <a:rPr/>
              <a:t>( </a:t>
            </a:r>
            <a:r>
              <a:rPr smtClean="0"/>
              <a:t>3~</a:t>
            </a:r>
            <a:r>
              <a:rPr lang="en-US" dirty="0" smtClean="0"/>
              <a:t>9</a:t>
            </a:r>
            <a:r>
              <a:rPr smtClean="0"/>
              <a:t>기 </a:t>
            </a:r>
            <a:r>
              <a:t>)</a:t>
            </a:r>
          </a:p>
          <a:p>
            <a:pPr marL="342900" indent="-342900">
              <a:spcBef>
                <a:spcPts val="600"/>
              </a:spcBef>
              <a:defRPr sz="2500"/>
            </a:pPr>
            <a:r>
              <a:t>기업교육 Ebay Node.js와 React로 </a:t>
            </a:r>
            <a:r>
              <a:rPr/>
              <a:t>구현하는 </a:t>
            </a:r>
            <a:r>
              <a:rPr smtClean="0"/>
              <a:t>쇼핑몰</a:t>
            </a:r>
            <a:endParaRPr lang="en-US" dirty="0" smtClean="0"/>
          </a:p>
          <a:p>
            <a:pPr>
              <a:spcBef>
                <a:spcPts val="600"/>
              </a:spcBef>
              <a:defRPr sz="2500"/>
            </a:pPr>
            <a:r>
              <a:rPr lang="ko-KR" altLang="en-US" dirty="0" err="1" smtClean="0"/>
              <a:t>패스트캠퍼스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Node.js </a:t>
            </a:r>
            <a:r>
              <a:rPr lang="ko-KR" altLang="en-US" dirty="0" smtClean="0"/>
              <a:t>구현하는 쇼핑몰</a:t>
            </a:r>
            <a:r>
              <a:rPr lang="en-US" altLang="ko-KR" dirty="0" smtClean="0"/>
              <a:t>(1~4</a:t>
            </a:r>
            <a:r>
              <a:rPr lang="ko-KR" altLang="en-US" dirty="0" smtClean="0"/>
              <a:t>기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marL="342900" indent="-342900">
              <a:spcBef>
                <a:spcPts val="600"/>
              </a:spcBef>
              <a:defRPr sz="2500"/>
            </a:pPr>
            <a:endParaRPr/>
          </a:p>
        </p:txBody>
      </p:sp>
    </p:spTree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웹접근성이란?</a:t>
            </a:r>
          </a:p>
        </p:txBody>
      </p:sp>
      <p:sp>
        <p:nvSpPr>
          <p:cNvPr id="330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spcBef>
                <a:spcPts val="400"/>
              </a:spcBef>
              <a:defRPr sz="2000"/>
            </a:pPr>
            <a:r>
              <a:t>간단히 요약하면 브라우저에 </a:t>
            </a:r>
          </a:p>
          <a:p>
            <a:pPr>
              <a:lnSpc>
                <a:spcPct val="130000"/>
              </a:lnSpc>
              <a:spcBef>
                <a:spcPts val="400"/>
              </a:spcBef>
              <a:buSzTx/>
              <a:buNone/>
              <a:defRPr sz="2000"/>
            </a:pPr>
            <a:r>
              <a:t>    상관없이 같은 내용을 보여준다.</a:t>
            </a:r>
          </a:p>
          <a:p>
            <a:pPr>
              <a:lnSpc>
                <a:spcPct val="130000"/>
              </a:lnSpc>
              <a:defRPr sz="2000"/>
            </a:pPr>
            <a:endParaRPr/>
          </a:p>
          <a:p>
            <a:pPr>
              <a:lnSpc>
                <a:spcPct val="130000"/>
              </a:lnSpc>
              <a:spcBef>
                <a:spcPts val="400"/>
              </a:spcBef>
              <a:defRPr sz="2000"/>
            </a:pPr>
            <a:r>
              <a:t>눈이 안보이는 사람은 스크린리더기로, 인터넷 속도가 느린 사람은 css를 끄고도 정보를 습득가능해야됨</a:t>
            </a:r>
          </a:p>
          <a:p>
            <a:pPr>
              <a:lnSpc>
                <a:spcPct val="130000"/>
              </a:lnSpc>
              <a:defRPr sz="2000"/>
            </a:pPr>
            <a:endParaRPr/>
          </a:p>
          <a:p>
            <a:pPr>
              <a:lnSpc>
                <a:spcPct val="130000"/>
              </a:lnSpc>
              <a:spcBef>
                <a:spcPts val="400"/>
              </a:spcBef>
              <a:defRPr sz="2000"/>
            </a:pPr>
            <a:r>
              <a:t>위의 것들을 고려해서 접근성을 ↑</a:t>
            </a:r>
          </a:p>
        </p:txBody>
      </p:sp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웹접근성을 고려해서 작성하는법</a:t>
            </a:r>
          </a:p>
        </p:txBody>
      </p:sp>
      <p:sp>
        <p:nvSpPr>
          <p:cNvPr id="33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spcBef>
                <a:spcPts val="400"/>
              </a:spcBef>
              <a:defRPr sz="2000"/>
            </a:pPr>
            <a:r>
              <a:t>이미지 또는 링크 태그에 대체 텍스트 삽입</a:t>
            </a:r>
          </a:p>
          <a:p>
            <a:pPr>
              <a:lnSpc>
                <a:spcPct val="130000"/>
              </a:lnSpc>
              <a:spcBef>
                <a:spcPts val="400"/>
              </a:spcBef>
              <a:buSzTx/>
              <a:buNone/>
              <a:defRPr sz="2000"/>
            </a:pPr>
            <a:r>
              <a:t>    ( 시각장애인 배려 )</a:t>
            </a:r>
          </a:p>
          <a:p>
            <a:pPr>
              <a:lnSpc>
                <a:spcPct val="130000"/>
              </a:lnSpc>
              <a:spcBef>
                <a:spcPts val="400"/>
              </a:spcBef>
              <a:buSzTx/>
              <a:buNone/>
              <a:defRPr sz="2000"/>
            </a:pPr>
            <a:r>
              <a:t>    Ex) &lt;img src=“” alt=“로고입니다.”&gt;</a:t>
            </a:r>
          </a:p>
          <a:p>
            <a:pPr>
              <a:lnSpc>
                <a:spcPct val="130000"/>
              </a:lnSpc>
              <a:defRPr sz="2000"/>
            </a:pPr>
            <a:endParaRPr/>
          </a:p>
          <a:p>
            <a:pPr>
              <a:lnSpc>
                <a:spcPct val="130000"/>
              </a:lnSpc>
              <a:spcBef>
                <a:spcPts val="400"/>
              </a:spcBef>
              <a:defRPr sz="2000"/>
            </a:pPr>
            <a:r>
              <a:t>플래시, 영상 삽입시 대체텍스트 삽입</a:t>
            </a:r>
          </a:p>
          <a:p>
            <a:pPr>
              <a:lnSpc>
                <a:spcPct val="130000"/>
              </a:lnSpc>
              <a:spcBef>
                <a:spcPts val="400"/>
              </a:spcBef>
              <a:defRPr sz="2000"/>
            </a:pPr>
            <a:r>
              <a:t>내가 선언한 DOCTYPE 문법에 맞게 했는지 </a:t>
            </a:r>
          </a:p>
          <a:p>
            <a:pPr>
              <a:lnSpc>
                <a:spcPct val="130000"/>
              </a:lnSpc>
              <a:spcBef>
                <a:spcPts val="400"/>
              </a:spcBef>
              <a:buSzTx/>
              <a:buNone/>
              <a:defRPr sz="2000"/>
            </a:pPr>
            <a:r>
              <a:t>     html validator 체크</a:t>
            </a:r>
          </a:p>
        </p:txBody>
      </p:sp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HTML5 추가된 태그</a:t>
            </a:r>
          </a:p>
        </p:txBody>
      </p:sp>
      <p:sp>
        <p:nvSpPr>
          <p:cNvPr id="336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t>HTML5 브라우저 지원현황</a:t>
            </a:r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SzTx/>
              <a:buNone/>
            </a:pPr>
            <a:r>
              <a:t>   태그별로 조금씩 차이가 있지만 </a:t>
            </a:r>
          </a:p>
          <a:p>
            <a:pPr>
              <a:lnSpc>
                <a:spcPct val="90000"/>
              </a:lnSpc>
              <a:buSzTx/>
              <a:buNone/>
            </a:pPr>
            <a:r>
              <a:t>   기준점이 되는 video 태그의 경우</a:t>
            </a:r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SzTx/>
              <a:buNone/>
            </a:pPr>
            <a:r>
              <a:t>   IE9 이상이 적절</a:t>
            </a:r>
          </a:p>
        </p:txBody>
      </p:sp>
      <p:pic>
        <p:nvPicPr>
          <p:cNvPr id="337" name="그림 3" descr="그림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57290" y="4000503"/>
            <a:ext cx="6572296" cy="8179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HTML5 추가된 태그</a:t>
            </a:r>
          </a:p>
        </p:txBody>
      </p:sp>
      <p:sp>
        <p:nvSpPr>
          <p:cNvPr id="340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40000"/>
              </a:lnSpc>
              <a:spcBef>
                <a:spcPts val="400"/>
              </a:spcBef>
              <a:defRPr sz="2000"/>
            </a:pPr>
            <a:r>
              <a:t>IE8이하에서 HTML5태그 쓰는법</a:t>
            </a:r>
          </a:p>
          <a:p>
            <a:pPr>
              <a:lnSpc>
                <a:spcPct val="140000"/>
              </a:lnSpc>
              <a:spcBef>
                <a:spcPts val="400"/>
              </a:spcBef>
              <a:defRPr sz="2000"/>
            </a:pPr>
            <a:r>
              <a:t>&lt;head태그사이&gt; 아래 소스 삽입( IE9이하 작동 )</a:t>
            </a:r>
          </a:p>
          <a:p>
            <a:pPr>
              <a:lnSpc>
                <a:spcPct val="140000"/>
              </a:lnSpc>
              <a:spcBef>
                <a:spcPts val="400"/>
              </a:spcBef>
              <a:buSzTx/>
              <a:buNone/>
              <a:defRPr sz="2000"/>
            </a:pPr>
            <a:r>
              <a:t>    &lt;!--[if lt IE 9]&gt;</a:t>
            </a:r>
            <a:br/>
            <a:r>
              <a:t>&lt;script src="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http://html5shiv.googlecode.com/svn/trunk/html5.js"&gt;&lt;/script</a:t>
            </a:r>
            <a:r>
              <a:t>&gt;</a:t>
            </a:r>
            <a:br/>
            <a:r>
              <a:t>&lt;![endif]--&gt;</a:t>
            </a:r>
          </a:p>
          <a:p>
            <a:pPr>
              <a:lnSpc>
                <a:spcPct val="140000"/>
              </a:lnSpc>
              <a:spcBef>
                <a:spcPts val="400"/>
              </a:spcBef>
              <a:buSzTx/>
              <a:buNone/>
              <a:defRPr sz="2000"/>
            </a:pPr>
            <a:r>
              <a:t>    </a:t>
            </a:r>
          </a:p>
        </p:txBody>
      </p:sp>
      <p:pic>
        <p:nvPicPr>
          <p:cNvPr id="341" name="그림 3" descr="그림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71603" y="4572008"/>
            <a:ext cx="6163538" cy="13527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HTML5 추가된 태그</a:t>
            </a:r>
          </a:p>
        </p:txBody>
      </p:sp>
      <p:sp>
        <p:nvSpPr>
          <p:cNvPr id="344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28661" y="1357297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2000"/>
            </a:pPr>
            <a:r>
              <a:t>많이 쓰는것은 아래표 그외 주소 참조</a:t>
            </a:r>
          </a:p>
          <a:p>
            <a:pPr>
              <a:spcBef>
                <a:spcPts val="400"/>
              </a:spcBef>
              <a:defRPr sz="2000"/>
            </a:pPr>
            <a:r>
              <a:t>http://www.w3schools.com/html/html5_new_elements.asp</a:t>
            </a:r>
          </a:p>
        </p:txBody>
      </p:sp>
      <p:graphicFrame>
        <p:nvGraphicFramePr>
          <p:cNvPr id="345" name="표 3"/>
          <p:cNvGraphicFramePr/>
          <p:nvPr/>
        </p:nvGraphicFramePr>
        <p:xfrm>
          <a:off x="1071537" y="2214553"/>
          <a:ext cx="7000924" cy="3976552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785950"/>
                <a:gridCol w="5214974"/>
              </a:tblGrid>
              <a:tr h="432304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태그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설명</a:t>
                      </a:r>
                    </a:p>
                  </a:txBody>
                  <a:tcPr marL="45720" marR="45720" horzOverflow="overflow"/>
                </a:tc>
              </a:tr>
              <a:tr h="438308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&lt;header&gt;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페이지 상단부</a:t>
                      </a:r>
                    </a:p>
                  </a:txBody>
                  <a:tcPr marL="45720" marR="45720" horzOverflow="overflow"/>
                </a:tc>
              </a:tr>
              <a:tr h="438308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&lt;hgroup&gt;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제목과 관련된 부제목을 묶어준다. </a:t>
                      </a:r>
                    </a:p>
                  </a:txBody>
                  <a:tcPr marL="45720" marR="45720" horzOverflow="overflow"/>
                </a:tc>
              </a:tr>
              <a:tr h="438308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&lt;nav&gt;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네비게이션. 위치에 영향을 받지 않는다.</a:t>
                      </a:r>
                    </a:p>
                  </a:txBody>
                  <a:tcPr marL="45720" marR="45720" horzOverflow="overflow"/>
                </a:tc>
              </a:tr>
              <a:tr h="438308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&lt;section&gt;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웹컨텐츠를 그룹화 함. section안에 또 다른 section이나 article태그들을 사용할 수 있다. article과의 차이는 재배포 할 수 없다.</a:t>
                      </a:r>
                    </a:p>
                  </a:txBody>
                  <a:tcPr marL="45720" marR="45720" horzOverflow="overflow"/>
                </a:tc>
              </a:tr>
              <a:tr h="438308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&lt;aside&gt;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사이드바, 위젯 등</a:t>
                      </a:r>
                    </a:p>
                  </a:txBody>
                  <a:tcPr marL="45720" marR="45720" horzOverflow="overflow"/>
                </a:tc>
              </a:tr>
              <a:tr h="438308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&lt;footer&gt;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페이지 하단부 (주소, 연락처, 저작권 등)</a:t>
                      </a:r>
                    </a:p>
                  </a:txBody>
                  <a:tcPr marL="45720" marR="45720" horzOverflow="overflow"/>
                </a:tc>
              </a:tr>
              <a:tr h="438308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&lt;canvas&gt;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그래픽을 표현, d3차트등에 사용</a:t>
                      </a:r>
                    </a:p>
                  </a:txBody>
                  <a:tcPr marL="45720" marR="45720" horzOverflow="overflow"/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그림 1" descr="그림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86116" y="2071678"/>
            <a:ext cx="2643206" cy="26432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CSS</a:t>
            </a:r>
          </a:p>
        </p:txBody>
      </p:sp>
      <p:sp>
        <p:nvSpPr>
          <p:cNvPr id="350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buSzTx/>
              <a:buNone/>
              <a:defRPr sz="2700"/>
            </a:pPr>
            <a:r>
              <a:t>-목차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700"/>
            </a:pPr>
            <a:r>
              <a:t>CSS란?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700"/>
            </a:pPr>
            <a:r>
              <a:t>선언법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700"/>
            </a:pPr>
            <a:r>
              <a:t>클래스와 아이디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700"/>
            </a:pPr>
            <a:r>
              <a:t>박스모델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700"/>
            </a:pPr>
            <a:r>
              <a:t>background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700"/>
            </a:pPr>
            <a:r>
              <a:t>float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700"/>
            </a:pPr>
            <a:r>
              <a:t>Media Query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700">
                <a:solidFill>
                  <a:srgbClr val="FF0000"/>
                </a:solidFill>
              </a:defRPr>
            </a:pPr>
            <a:r>
              <a:t>부트스트랩</a:t>
            </a:r>
          </a:p>
        </p:txBody>
      </p:sp>
    </p:spTree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CSS란?</a:t>
            </a:r>
          </a:p>
        </p:txBody>
      </p:sp>
      <p:sp>
        <p:nvSpPr>
          <p:cNvPr id="35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r>
              <a:t>HTML 은 웹페이지 정보</a:t>
            </a:r>
          </a:p>
          <a:p>
            <a:r>
              <a:t>CSS는 웹페이지를 디자인</a:t>
            </a:r>
          </a:p>
          <a:p>
            <a:r>
              <a:t>Cascading Style Sheets의 약자</a:t>
            </a:r>
          </a:p>
        </p:txBody>
      </p:sp>
    </p:spTree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선언법</a:t>
            </a:r>
          </a:p>
        </p:txBody>
      </p:sp>
      <p:sp>
        <p:nvSpPr>
          <p:cNvPr id="356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r>
              <a:t>사용법</a:t>
            </a:r>
          </a:p>
          <a:p>
            <a:r>
              <a:t>style선언</a:t>
            </a:r>
          </a:p>
          <a:p>
            <a:r>
              <a:t>head에서 선언</a:t>
            </a:r>
          </a:p>
          <a:p>
            <a:r>
              <a:t>외부 stylesheet 선언</a:t>
            </a:r>
          </a:p>
        </p:txBody>
      </p:sp>
    </p:spTree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style로 선언</a:t>
            </a:r>
          </a:p>
        </p:txBody>
      </p:sp>
      <p:sp>
        <p:nvSpPr>
          <p:cNvPr id="359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buSzTx/>
              <a:buNone/>
            </a:pPr>
            <a:r>
              <a:t>&lt;div style=“color:red”&gt;</a:t>
            </a:r>
          </a:p>
          <a:p>
            <a:pPr marL="285750" lvl="1" indent="171450">
              <a:spcBef>
                <a:spcPts val="600"/>
              </a:spcBef>
              <a:buSzTx/>
              <a:buNone/>
              <a:defRPr sz="2800"/>
            </a:pPr>
            <a:r>
              <a:t>내부선언</a:t>
            </a:r>
          </a:p>
          <a:p>
            <a:pPr>
              <a:buSzTx/>
              <a:buNone/>
            </a:pPr>
            <a:r>
              <a:t>&lt;/div&gt;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커리큘럼 설명</a:t>
            </a:r>
          </a:p>
        </p:txBody>
      </p:sp>
      <p:sp>
        <p:nvSpPr>
          <p:cNvPr id="154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r>
              <a:t>커리큘럼설명</a:t>
            </a:r>
          </a:p>
          <a:p>
            <a:endParaRPr/>
          </a:p>
          <a:p>
            <a:r>
              <a:t>강의 수강신청 사이트 참조</a:t>
            </a:r>
          </a:p>
          <a:p>
            <a:pPr>
              <a:buSzTx/>
              <a:buNone/>
            </a:pPr>
            <a:r>
              <a:t>-&gt;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링크</a:t>
            </a:r>
          </a:p>
        </p:txBody>
      </p:sp>
    </p:spTree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head안에 선언</a:t>
            </a:r>
          </a:p>
        </p:txBody>
      </p:sp>
      <p:sp>
        <p:nvSpPr>
          <p:cNvPr id="362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buSzTx/>
              <a:buNone/>
              <a:defRPr sz="2500"/>
            </a:pPr>
            <a:r>
              <a:t>&lt;head&gt;</a:t>
            </a:r>
          </a:p>
          <a:p>
            <a:pPr>
              <a:spcBef>
                <a:spcPts val="600"/>
              </a:spcBef>
              <a:buSzTx/>
              <a:buNone/>
              <a:defRPr sz="2500"/>
            </a:pPr>
            <a:r>
              <a:t>&lt;style type="text/css"&gt;</a:t>
            </a:r>
          </a:p>
          <a:p>
            <a:pPr>
              <a:spcBef>
                <a:spcPts val="600"/>
              </a:spcBef>
              <a:buSzTx/>
              <a:buNone/>
              <a:defRPr sz="2500"/>
            </a:pPr>
            <a:r>
              <a:t>.a_class { color:red; }</a:t>
            </a:r>
          </a:p>
          <a:p>
            <a:pPr>
              <a:spcBef>
                <a:spcPts val="600"/>
              </a:spcBef>
              <a:buSzTx/>
              <a:buNone/>
              <a:defRPr sz="2500"/>
            </a:pPr>
            <a:r>
              <a:t>&lt;/style&gt;</a:t>
            </a:r>
          </a:p>
          <a:p>
            <a:pPr>
              <a:spcBef>
                <a:spcPts val="600"/>
              </a:spcBef>
              <a:buSzTx/>
              <a:buNone/>
              <a:defRPr sz="2500"/>
            </a:pPr>
            <a:r>
              <a:t>&lt;/head&gt;</a:t>
            </a:r>
          </a:p>
        </p:txBody>
      </p:sp>
      <p:pic>
        <p:nvPicPr>
          <p:cNvPr id="363" name="그림 3" descr="그림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00628" y="2285992"/>
            <a:ext cx="3430464" cy="19288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외부 stylesheet 선언</a:t>
            </a:r>
          </a:p>
        </p:txBody>
      </p:sp>
      <p:sp>
        <p:nvSpPr>
          <p:cNvPr id="366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>
            <a:lvl1pPr>
              <a:buSzTx/>
              <a:buNone/>
            </a:lvl1pPr>
          </a:lstStyle>
          <a:p>
            <a:r>
              <a:t>&lt;link rel="stylesheet" type="text/css" href="style.css"&gt;</a:t>
            </a:r>
          </a:p>
        </p:txBody>
      </p:sp>
      <p:pic>
        <p:nvPicPr>
          <p:cNvPr id="367" name="그림 3" descr="그림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57356" y="3643314"/>
            <a:ext cx="4715534" cy="10860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클래스와 아이디</a:t>
            </a:r>
          </a:p>
        </p:txBody>
      </p:sp>
      <p:sp>
        <p:nvSpPr>
          <p:cNvPr id="370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buSzTx/>
              <a:buNone/>
            </a:pPr>
            <a:r>
              <a:t>클래스</a:t>
            </a:r>
          </a:p>
          <a:p>
            <a:pPr>
              <a:spcBef>
                <a:spcPts val="600"/>
              </a:spcBef>
              <a:buSzTx/>
              <a:buNone/>
              <a:defRPr sz="2700"/>
            </a:pPr>
            <a:r>
              <a:t>지정</a:t>
            </a:r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t>&lt;div class="</a:t>
            </a:r>
            <a:r>
              <a:rPr b="1">
                <a:solidFill>
                  <a:srgbClr val="558ED5"/>
                </a:solidFill>
              </a:rPr>
              <a:t>myclass</a:t>
            </a:r>
            <a:r>
              <a:t>"&gt;클래스&lt;/div&gt;</a:t>
            </a:r>
          </a:p>
          <a:p>
            <a:pPr>
              <a:buSzTx/>
              <a:buNone/>
              <a:defRPr sz="2000"/>
            </a:pPr>
            <a:endParaRPr/>
          </a:p>
          <a:p>
            <a:pPr>
              <a:spcBef>
                <a:spcPts val="600"/>
              </a:spcBef>
              <a:buSzTx/>
              <a:buNone/>
              <a:defRPr sz="2700"/>
            </a:pPr>
            <a:r>
              <a:t>사용 .(점)으로 표현</a:t>
            </a:r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t>&lt;style type="text/css"&gt;</a:t>
            </a:r>
          </a:p>
          <a:p>
            <a:pPr>
              <a:spcBef>
                <a:spcPts val="400"/>
              </a:spcBef>
              <a:buSzTx/>
              <a:buNone/>
              <a:defRPr sz="2000" b="1">
                <a:solidFill>
                  <a:srgbClr val="558ED5"/>
                </a:solidFill>
              </a:defRPr>
            </a:pPr>
            <a:r>
              <a:t>.myclass</a:t>
            </a:r>
            <a:r>
              <a:rPr>
                <a:solidFill>
                  <a:srgbClr val="FF0000"/>
                </a:solidFill>
              </a:rPr>
              <a:t> </a:t>
            </a:r>
            <a:r>
              <a:rPr b="0">
                <a:solidFill>
                  <a:srgbClr val="000000"/>
                </a:solidFill>
              </a:rPr>
              <a:t>{ color:red; }</a:t>
            </a:r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t>&lt;/style&gt;</a:t>
            </a:r>
          </a:p>
        </p:txBody>
      </p:sp>
    </p:spTree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클래스와 아이디</a:t>
            </a:r>
          </a:p>
        </p:txBody>
      </p:sp>
      <p:sp>
        <p:nvSpPr>
          <p:cNvPr id="37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buSzTx/>
              <a:buNone/>
            </a:pPr>
            <a:r>
              <a:t>아이디</a:t>
            </a:r>
          </a:p>
          <a:p>
            <a:pPr>
              <a:spcBef>
                <a:spcPts val="600"/>
              </a:spcBef>
              <a:buSzTx/>
              <a:buNone/>
              <a:defRPr sz="2700"/>
            </a:pPr>
            <a:r>
              <a:t>지정</a:t>
            </a:r>
          </a:p>
          <a:p>
            <a:pPr>
              <a:spcBef>
                <a:spcPts val="500"/>
              </a:spcBef>
              <a:buSzTx/>
              <a:buNone/>
              <a:defRPr sz="2200"/>
            </a:pPr>
            <a:r>
              <a:t>&lt;div id=“</a:t>
            </a:r>
            <a:r>
              <a:rPr b="1">
                <a:solidFill>
                  <a:srgbClr val="558ED5"/>
                </a:solidFill>
              </a:rPr>
              <a:t>myid</a:t>
            </a:r>
            <a:r>
              <a:t>"&gt;클래스&lt;/div&gt;</a:t>
            </a:r>
          </a:p>
          <a:p>
            <a:pPr>
              <a:buSzTx/>
              <a:buNone/>
            </a:pPr>
            <a:endParaRPr/>
          </a:p>
          <a:p>
            <a:pPr>
              <a:spcBef>
                <a:spcPts val="600"/>
              </a:spcBef>
              <a:buSzTx/>
              <a:buNone/>
              <a:defRPr sz="2700"/>
            </a:pPr>
            <a:r>
              <a:t>사용 .(점)으로 표현</a:t>
            </a:r>
          </a:p>
          <a:p>
            <a:pPr>
              <a:spcBef>
                <a:spcPts val="500"/>
              </a:spcBef>
              <a:buSzTx/>
              <a:buNone/>
              <a:defRPr sz="2200"/>
            </a:pPr>
            <a:r>
              <a:t>&lt;style type="text/css"&gt;</a:t>
            </a:r>
          </a:p>
          <a:p>
            <a:pPr>
              <a:spcBef>
                <a:spcPts val="500"/>
              </a:spcBef>
              <a:buSzTx/>
              <a:buNone/>
              <a:defRPr sz="2200" b="1">
                <a:solidFill>
                  <a:srgbClr val="558ED5"/>
                </a:solidFill>
              </a:defRPr>
            </a:pPr>
            <a:r>
              <a:t>. myid</a:t>
            </a:r>
            <a:r>
              <a:rPr b="0">
                <a:solidFill>
                  <a:srgbClr val="000000"/>
                </a:solidFill>
              </a:rPr>
              <a:t>{ color:red; }</a:t>
            </a:r>
          </a:p>
          <a:p>
            <a:pPr>
              <a:spcBef>
                <a:spcPts val="500"/>
              </a:spcBef>
              <a:buSzTx/>
              <a:buNone/>
              <a:defRPr sz="2200"/>
            </a:pPr>
            <a:r>
              <a:t>&lt;/style&gt;</a:t>
            </a:r>
          </a:p>
        </p:txBody>
      </p:sp>
    </p:spTree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우선순위</a:t>
            </a:r>
          </a:p>
        </p:txBody>
      </p:sp>
      <p:sp>
        <p:nvSpPr>
          <p:cNvPr id="376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r>
              <a:t>id &gt; class보다 우선함</a:t>
            </a:r>
          </a:p>
          <a:p>
            <a:endParaRPr/>
          </a:p>
          <a:p>
            <a:pPr marL="514350" indent="-514350">
              <a:buFontTx/>
              <a:buAutoNum type="arabicPeriod"/>
            </a:pPr>
            <a:r>
              <a:t>style선언</a:t>
            </a:r>
          </a:p>
          <a:p>
            <a:pPr marL="514350" indent="-514350">
              <a:buFontTx/>
              <a:buAutoNum type="arabicPeriod"/>
            </a:pPr>
            <a:r>
              <a:t>&lt;style&gt;&lt;/style&gt;헤드안 선언</a:t>
            </a:r>
          </a:p>
          <a:p>
            <a:pPr marL="514350" indent="-514350">
              <a:buFontTx/>
              <a:buAutoNum type="arabicPeriod"/>
            </a:pPr>
            <a:r>
              <a:t>외부link선언</a:t>
            </a:r>
          </a:p>
          <a:p>
            <a:pPr marL="514350" indent="-514350">
              <a:buSzTx/>
              <a:buNone/>
            </a:pPr>
            <a:r>
              <a:t>숫자가 낮을수록 우선순위가 높다</a:t>
            </a:r>
          </a:p>
        </p:txBody>
      </p:sp>
    </p:spTree>
  </p:cSld>
  <p:clrMapOvr>
    <a:masterClrMapping/>
  </p:clrMapOvr>
  <p:transition spd="med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예제로 보는 우선순위</a:t>
            </a:r>
          </a:p>
        </p:txBody>
      </p:sp>
      <p:sp>
        <p:nvSpPr>
          <p:cNvPr id="379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buSzTx/>
              <a:buNone/>
            </a:pPr>
            <a:r>
              <a:t>&lt;div class="myclass" id="myid"&gt;</a:t>
            </a:r>
          </a:p>
          <a:p>
            <a:pPr>
              <a:buSzTx/>
              <a:buNone/>
            </a:pPr>
            <a:r>
              <a:t>     클래스</a:t>
            </a:r>
          </a:p>
          <a:p>
            <a:pPr>
              <a:buSzTx/>
              <a:buNone/>
            </a:pPr>
            <a:r>
              <a:t>&lt;/div&gt;</a:t>
            </a:r>
          </a:p>
          <a:p>
            <a:pPr>
              <a:buSzTx/>
              <a:buNone/>
            </a:pPr>
            <a:endParaRPr/>
          </a:p>
          <a:p>
            <a:pPr>
              <a:buSzTx/>
              <a:buNone/>
            </a:pPr>
            <a:r>
              <a:t>.myclass { color:red; }</a:t>
            </a:r>
          </a:p>
          <a:p>
            <a:pPr>
              <a:buSzTx/>
              <a:buNone/>
            </a:pPr>
            <a:r>
              <a:t>#myid { color:blue; }</a:t>
            </a:r>
          </a:p>
        </p:txBody>
      </p:sp>
    </p:spTree>
  </p:cSld>
  <p:clrMapOvr>
    <a:masterClrMapping/>
  </p:clrMapOvr>
  <p:transition spd="med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예제로 보는 우선순위</a:t>
            </a:r>
          </a:p>
        </p:txBody>
      </p:sp>
      <p:sp>
        <p:nvSpPr>
          <p:cNvPr id="382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buSzTx/>
              <a:buNone/>
            </a:pPr>
            <a:r>
              <a:t>내부선언 &gt;&gt; style안의 선언</a:t>
            </a:r>
          </a:p>
        </p:txBody>
      </p:sp>
      <p:pic>
        <p:nvPicPr>
          <p:cNvPr id="383" name="그림 3" descr="그림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2975" y="2928934"/>
            <a:ext cx="6859438" cy="16430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예제로 보는 우선순위</a:t>
            </a:r>
          </a:p>
        </p:txBody>
      </p:sp>
      <p:sp>
        <p:nvSpPr>
          <p:cNvPr id="386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buSzTx/>
              <a:buNone/>
            </a:pPr>
            <a:r>
              <a:t>모든걸 우선하는 !important</a:t>
            </a:r>
          </a:p>
          <a:p>
            <a:pPr>
              <a:buSzTx/>
              <a:buNone/>
            </a:pPr>
            <a:r>
              <a:t>&lt;div class="myclass"&gt;</a:t>
            </a:r>
          </a:p>
          <a:p>
            <a:pPr>
              <a:buSzTx/>
              <a:buNone/>
            </a:pPr>
            <a:r>
              <a:t>     클래스</a:t>
            </a:r>
          </a:p>
          <a:p>
            <a:pPr>
              <a:buSzTx/>
              <a:buNone/>
            </a:pPr>
            <a:r>
              <a:t>&lt;/div&gt;</a:t>
            </a:r>
          </a:p>
          <a:p>
            <a:pPr>
              <a:buSzTx/>
              <a:buNone/>
            </a:pPr>
            <a:endParaRPr/>
          </a:p>
          <a:p>
            <a:pPr>
              <a:buSzTx/>
              <a:buNone/>
            </a:pPr>
            <a:r>
              <a:t>.myclass { color:blue !important; }</a:t>
            </a:r>
          </a:p>
        </p:txBody>
      </p:sp>
    </p:spTree>
  </p:cSld>
  <p:clrMapOvr>
    <a:masterClrMapping/>
  </p:clrMapOvr>
  <p:transition spd="med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CSS박스모델</a:t>
            </a:r>
          </a:p>
        </p:txBody>
      </p:sp>
      <p:pic>
        <p:nvPicPr>
          <p:cNvPr id="389" name="그림 3" descr="그림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85917" y="2214553"/>
            <a:ext cx="5962231" cy="32147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border</a:t>
            </a:r>
          </a:p>
        </p:txBody>
      </p:sp>
      <p:sp>
        <p:nvSpPr>
          <p:cNvPr id="392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r>
              <a:t>border</a:t>
            </a:r>
          </a:p>
          <a:p>
            <a:endParaRPr/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t>&lt;div style="border:10px solid #ddd;"&gt;</a:t>
            </a:r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t>    안녕하세요</a:t>
            </a:r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t>&lt;/div&gt;</a:t>
            </a:r>
          </a:p>
        </p:txBody>
      </p:sp>
      <p:pic>
        <p:nvPicPr>
          <p:cNvPr id="393" name="그림 3" descr="그림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85917" y="4500569"/>
            <a:ext cx="6113716" cy="10001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커리큘럼 설명</a:t>
            </a:r>
          </a:p>
        </p:txBody>
      </p:sp>
      <p:sp>
        <p:nvSpPr>
          <p:cNvPr id="157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r>
              <a:t>1~3 회차</a:t>
            </a:r>
          </a:p>
          <a:p>
            <a:pPr>
              <a:buSzTx/>
              <a:buNone/>
              <a:defRPr sz="2500"/>
            </a:pPr>
            <a:endParaRPr/>
          </a:p>
          <a:p>
            <a:pPr>
              <a:spcBef>
                <a:spcPts val="600"/>
              </a:spcBef>
              <a:buSzTx/>
              <a:buNone/>
              <a:defRPr sz="2500"/>
            </a:pPr>
            <a:r>
              <a:t>UI 구성법</a:t>
            </a:r>
          </a:p>
          <a:p>
            <a:pPr>
              <a:spcBef>
                <a:spcPts val="600"/>
              </a:spcBef>
              <a:buSzTx/>
              <a:buNone/>
              <a:defRPr sz="2500"/>
            </a:pPr>
            <a:r>
              <a:t>Javascript를 이해</a:t>
            </a:r>
          </a:p>
        </p:txBody>
      </p:sp>
      <p:pic>
        <p:nvPicPr>
          <p:cNvPr id="15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71868" y="1571612"/>
            <a:ext cx="4981576" cy="4305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CSS박스모델</a:t>
            </a:r>
          </a:p>
        </p:txBody>
      </p:sp>
      <p:sp>
        <p:nvSpPr>
          <p:cNvPr id="396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buSzTx/>
              <a:buNone/>
              <a:defRPr sz="2000"/>
            </a:pPr>
            <a:r>
              <a:t>border와 컨텐츠 사이는 padding으로 조절</a:t>
            </a:r>
          </a:p>
          <a:p>
            <a:pPr>
              <a:buSzTx/>
              <a:buNone/>
              <a:defRPr sz="2000"/>
            </a:pPr>
            <a:endParaRPr/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t>&lt;div style="border:10px solid #ddd; padding:20px"&gt;</a:t>
            </a:r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t>    안녕하세요</a:t>
            </a:r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t>&lt;/div&gt;</a:t>
            </a:r>
          </a:p>
        </p:txBody>
      </p:sp>
      <p:pic>
        <p:nvPicPr>
          <p:cNvPr id="397" name="그림 3" descr="그림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28860" y="4071942"/>
            <a:ext cx="3714777" cy="13874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CSS박스모델</a:t>
            </a:r>
          </a:p>
        </p:txBody>
      </p:sp>
      <p:sp>
        <p:nvSpPr>
          <p:cNvPr id="400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buSzTx/>
              <a:buNone/>
              <a:defRPr sz="2000"/>
            </a:pPr>
            <a:r>
              <a:t>엘리먼트와 엘리먼트사이는 margin으로 조절</a:t>
            </a:r>
          </a:p>
          <a:p>
            <a:pPr>
              <a:buSzTx/>
              <a:buNone/>
              <a:defRPr sz="2000"/>
            </a:pPr>
            <a:endParaRPr/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t>&lt;div style="border:10px solid #ddd;"&gt;</a:t>
            </a:r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t>    첫번째</a:t>
            </a:r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t>&lt;/div&gt;</a:t>
            </a:r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t>&lt;div style="border:10px solid #ddd; </a:t>
            </a:r>
            <a:r>
              <a:rPr>
                <a:solidFill>
                  <a:srgbClr val="FF0000"/>
                </a:solidFill>
              </a:rPr>
              <a:t>margin-top:20px;</a:t>
            </a:r>
            <a:r>
              <a:t>"&gt;</a:t>
            </a:r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t>    두번째</a:t>
            </a:r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t>&lt;/div&gt;</a:t>
            </a:r>
          </a:p>
        </p:txBody>
      </p:sp>
      <p:pic>
        <p:nvPicPr>
          <p:cNvPr id="401" name="그림 4" descr="그림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14678" y="4929197"/>
            <a:ext cx="3029374" cy="12003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margin, padding나열순서</a:t>
            </a:r>
          </a:p>
        </p:txBody>
      </p:sp>
      <p:sp>
        <p:nvSpPr>
          <p:cNvPr id="404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500"/>
              </a:spcBef>
              <a:defRPr sz="2400"/>
            </a:pPr>
            <a:r>
              <a:t>시계방향순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2400"/>
            </a:pPr>
            <a:endParaRPr/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  <a:r>
              <a:t>padding : 10px 0 0 20px; 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  <a:endParaRPr/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  <a:r>
              <a:t>         ||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  <a:endParaRPr/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  <a:r>
              <a:t>padding-top:10px;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  <a:r>
              <a:t>padding-right:0;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  <a:r>
              <a:t>padding-top:0;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  <a:r>
              <a:t>padding-right:20px;</a:t>
            </a:r>
          </a:p>
        </p:txBody>
      </p:sp>
      <p:pic>
        <p:nvPicPr>
          <p:cNvPr id="405" name="그림 3" descr="그림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43503" y="2214553"/>
            <a:ext cx="3403437" cy="20002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background</a:t>
            </a:r>
          </a:p>
        </p:txBody>
      </p:sp>
      <p:sp>
        <p:nvSpPr>
          <p:cNvPr id="408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1000099" y="2143116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spcBef>
                <a:spcPts val="400"/>
              </a:spcBef>
              <a:defRPr sz="1800"/>
            </a:pPr>
            <a:r>
              <a:t>엘리먼트 뒤에 배경을 선택한다.</a:t>
            </a:r>
          </a:p>
          <a:p>
            <a:pPr>
              <a:lnSpc>
                <a:spcPct val="130000"/>
              </a:lnSpc>
              <a:spcBef>
                <a:spcPts val="400"/>
              </a:spcBef>
              <a:defRPr sz="1800"/>
            </a:pPr>
            <a:r>
              <a:t>background:</a:t>
            </a:r>
          </a:p>
          <a:p>
            <a:pPr>
              <a:lnSpc>
                <a:spcPct val="130000"/>
              </a:lnSpc>
              <a:spcBef>
                <a:spcPts val="400"/>
              </a:spcBef>
              <a:buSzTx/>
              <a:buNone/>
              <a:defRPr sz="1800"/>
            </a:pPr>
            <a:r>
              <a:t>    url(‘https://nodejs.junyoung.me/demo/images/1.jpg') </a:t>
            </a:r>
            <a:r>
              <a:rPr>
                <a:solidFill>
                  <a:srgbClr val="558ED5"/>
                </a:solidFill>
              </a:rPr>
              <a:t>이미지경로 </a:t>
            </a:r>
          </a:p>
          <a:p>
            <a:pPr>
              <a:lnSpc>
                <a:spcPct val="130000"/>
              </a:lnSpc>
              <a:spcBef>
                <a:spcPts val="400"/>
              </a:spcBef>
              <a:buSzTx/>
              <a:buNone/>
              <a:defRPr sz="1800"/>
            </a:pPr>
            <a:r>
              <a:t>     0 0 no-repeat;</a:t>
            </a:r>
          </a:p>
          <a:p>
            <a:pPr>
              <a:lnSpc>
                <a:spcPct val="130000"/>
              </a:lnSpc>
              <a:spcBef>
                <a:spcPts val="400"/>
              </a:spcBef>
              <a:buSzTx/>
              <a:buNone/>
              <a:defRPr sz="2000">
                <a:solidFill>
                  <a:srgbClr val="558ED5"/>
                </a:solidFill>
              </a:defRPr>
            </a:pPr>
            <a:r>
              <a:t>    정렬    반복</a:t>
            </a:r>
          </a:p>
        </p:txBody>
      </p:sp>
    </p:spTree>
  </p:cSld>
  <p:clrMapOvr>
    <a:masterClrMapping/>
  </p:clrMapOvr>
  <p:transition spd="med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background</a:t>
            </a:r>
          </a:p>
        </p:txBody>
      </p:sp>
      <p:sp>
        <p:nvSpPr>
          <p:cNvPr id="411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spcBef>
                <a:spcPts val="400"/>
              </a:spcBef>
              <a:buSzTx/>
              <a:buNone/>
              <a:defRPr sz="2000"/>
            </a:pPr>
            <a:r>
              <a:t>&lt;div style="background:url('https://nodejs.junyoung.me/demo/images/1.jpg’) 0 0 no-repeat; color:#fff; width:200px; height:300px;"&gt;</a:t>
            </a:r>
          </a:p>
          <a:p>
            <a:pPr>
              <a:lnSpc>
                <a:spcPct val="130000"/>
              </a:lnSpc>
              <a:spcBef>
                <a:spcPts val="400"/>
              </a:spcBef>
              <a:buSzTx/>
              <a:buNone/>
              <a:defRPr sz="2000"/>
            </a:pPr>
            <a:r>
              <a:t>    첫번째</a:t>
            </a:r>
          </a:p>
          <a:p>
            <a:pPr>
              <a:lnSpc>
                <a:spcPct val="130000"/>
              </a:lnSpc>
              <a:spcBef>
                <a:spcPts val="400"/>
              </a:spcBef>
              <a:buSzTx/>
              <a:buNone/>
              <a:defRPr sz="2000"/>
            </a:pPr>
            <a:r>
              <a:t>&lt;/div&gt;</a:t>
            </a:r>
          </a:p>
        </p:txBody>
      </p:sp>
      <p:pic>
        <p:nvPicPr>
          <p:cNvPr id="412" name="그림 4" descr="그림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14678" y="3786189"/>
            <a:ext cx="4048832" cy="2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float</a:t>
            </a:r>
          </a:p>
        </p:txBody>
      </p:sp>
      <p:sp>
        <p:nvSpPr>
          <p:cNvPr id="415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buSzTx/>
              <a:buNone/>
            </a:pPr>
            <a:r>
              <a:t>  </a:t>
            </a:r>
            <a:r>
              <a:rPr sz="2000"/>
              <a:t>주로 상단 네이게이션 만들때나 </a:t>
            </a:r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t>   레이아웃을 만들 때 많이 쓰임</a:t>
            </a:r>
            <a:endParaRPr sz="1600"/>
          </a:p>
          <a:p>
            <a:pPr>
              <a:buSzTx/>
              <a:buNone/>
            </a:pPr>
            <a:r>
              <a:t> </a:t>
            </a:r>
          </a:p>
          <a:p>
            <a:pPr>
              <a:buSzTx/>
              <a:buNone/>
            </a:pPr>
            <a:r>
              <a:t>    </a:t>
            </a:r>
          </a:p>
        </p:txBody>
      </p:sp>
      <p:graphicFrame>
        <p:nvGraphicFramePr>
          <p:cNvPr id="416" name="표 3"/>
          <p:cNvGraphicFramePr/>
          <p:nvPr/>
        </p:nvGraphicFramePr>
        <p:xfrm>
          <a:off x="1428728" y="3429000"/>
          <a:ext cx="6096000" cy="148336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속성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설명</a:t>
                      </a:r>
                    </a:p>
                  </a:txBody>
                  <a:tcPr marL="45720" marR="4572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left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왼쪽으로 붙임</a:t>
                      </a:r>
                    </a:p>
                  </a:txBody>
                  <a:tcPr marL="45720" marR="4572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right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오른쪽으로 붙임</a:t>
                      </a:r>
                    </a:p>
                  </a:txBody>
                  <a:tcPr marL="45720" marR="4572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none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float를 해제함</a:t>
                      </a:r>
                    </a:p>
                  </a:txBody>
                  <a:tcPr marL="45720" marR="45720" horzOverflow="overflow"/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float</a:t>
            </a:r>
          </a:p>
        </p:txBody>
      </p:sp>
      <p:sp>
        <p:nvSpPr>
          <p:cNvPr id="419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buSzTx/>
              <a:buNone/>
              <a:defRPr sz="2000"/>
            </a:pPr>
            <a:r>
              <a:t>&lt;div&gt;</a:t>
            </a:r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t>    &lt;img src="http://nodejs.junyoung.me/demo/images/2.jpg" style="float: right; " alt=""&gt;</a:t>
            </a:r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t>    플로트연습</a:t>
            </a:r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t>&lt;/div&gt;</a:t>
            </a:r>
          </a:p>
        </p:txBody>
      </p:sp>
      <p:pic>
        <p:nvPicPr>
          <p:cNvPr id="420" name="그림 3" descr="그림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71736" y="3571876"/>
            <a:ext cx="4026070" cy="25003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연습</a:t>
            </a:r>
          </a:p>
        </p:txBody>
      </p:sp>
      <p:sp>
        <p:nvSpPr>
          <p:cNvPr id="42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2000"/>
            </a:pPr>
            <a:r>
              <a:t>float 및 box레이아웃 연습</a:t>
            </a:r>
          </a:p>
          <a:p>
            <a:pPr>
              <a:defRPr sz="2000"/>
            </a:pPr>
            <a:endParaRPr/>
          </a:p>
          <a:p>
            <a:pPr>
              <a:defRPr sz="2000"/>
            </a:pPr>
            <a:endParaRPr/>
          </a:p>
          <a:p>
            <a:pPr>
              <a:defRPr sz="2000"/>
            </a:pPr>
            <a:endParaRPr/>
          </a:p>
          <a:p>
            <a:pPr>
              <a:defRPr sz="2000"/>
            </a:pPr>
            <a:endParaRPr/>
          </a:p>
          <a:p>
            <a:pPr>
              <a:defRPr sz="2000"/>
            </a:pPr>
            <a:endParaRPr/>
          </a:p>
          <a:p>
            <a:pPr>
              <a:defRPr sz="2000"/>
            </a:pPr>
            <a:endParaRPr/>
          </a:p>
          <a:p>
            <a:pPr>
              <a:defRPr sz="2000"/>
            </a:pPr>
            <a:endParaRPr/>
          </a:p>
          <a:p>
            <a:pPr>
              <a:buSzTx/>
              <a:buNone/>
              <a:defRPr sz="2000"/>
            </a:pPr>
            <a:endParaRPr/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https://nodejs.junyoung.me/css-layout-exercise/</a:t>
            </a:r>
          </a:p>
        </p:txBody>
      </p:sp>
      <p:pic>
        <p:nvPicPr>
          <p:cNvPr id="424" name="그림 3" descr="그림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31640" y="2420888"/>
            <a:ext cx="5220073" cy="22495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Media Query</a:t>
            </a:r>
          </a:p>
        </p:txBody>
      </p:sp>
      <p:sp>
        <p:nvSpPr>
          <p:cNvPr id="427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298968"/>
          </a:xfrm>
          <a:prstGeom prst="rect">
            <a:avLst/>
          </a:prstGeom>
        </p:spPr>
        <p:txBody>
          <a:bodyPr/>
          <a:lstStyle/>
          <a:p>
            <a:pPr marL="339470" indent="-339470" defTabSz="905255">
              <a:lnSpc>
                <a:spcPct val="116999"/>
              </a:lnSpc>
              <a:spcBef>
                <a:spcPts val="400"/>
              </a:spcBef>
              <a:buSzTx/>
              <a:buNone/>
              <a:defRPr sz="1979"/>
            </a:pPr>
            <a:r>
              <a:t>브라우저 창사이즈에 따라 속성을 부여함으로</a:t>
            </a:r>
          </a:p>
          <a:p>
            <a:pPr marL="339470" indent="-339470" defTabSz="905255">
              <a:lnSpc>
                <a:spcPct val="116999"/>
              </a:lnSpc>
              <a:spcBef>
                <a:spcPts val="400"/>
              </a:spcBef>
              <a:buSzTx/>
              <a:buNone/>
              <a:defRPr sz="1979"/>
            </a:pPr>
            <a:r>
              <a:t>모바일, 태블릿, 데스크탑에 맞게 컨텐츠를 나열한다.</a:t>
            </a:r>
          </a:p>
          <a:p>
            <a:pPr marL="339470" indent="-339470" defTabSz="905255">
              <a:lnSpc>
                <a:spcPct val="116999"/>
              </a:lnSpc>
              <a:defRPr sz="1979"/>
            </a:pPr>
            <a:endParaRPr/>
          </a:p>
          <a:p>
            <a:pPr marL="339470" indent="-339470" defTabSz="905255">
              <a:lnSpc>
                <a:spcPct val="90000"/>
              </a:lnSpc>
              <a:spcBef>
                <a:spcPts val="400"/>
              </a:spcBef>
              <a:buSzTx/>
              <a:buNone/>
              <a:defRPr sz="1979" i="1"/>
            </a:pPr>
            <a:r>
              <a:t>@media (max-width: 600px) </a:t>
            </a:r>
            <a:r>
              <a:rPr i="0"/>
              <a:t>{</a:t>
            </a:r>
          </a:p>
          <a:p>
            <a:pPr marL="339470" indent="-339470" defTabSz="905255">
              <a:lnSpc>
                <a:spcPct val="90000"/>
              </a:lnSpc>
              <a:spcBef>
                <a:spcPts val="400"/>
              </a:spcBef>
              <a:buSzTx/>
              <a:buNone/>
              <a:defRPr sz="1979"/>
            </a:pPr>
            <a:r>
              <a:t>  .facet_sidebar {</a:t>
            </a:r>
          </a:p>
          <a:p>
            <a:pPr marL="339470" indent="-339470" defTabSz="905255">
              <a:lnSpc>
                <a:spcPct val="90000"/>
              </a:lnSpc>
              <a:spcBef>
                <a:spcPts val="400"/>
              </a:spcBef>
              <a:buSzTx/>
              <a:buNone/>
              <a:defRPr sz="1979"/>
            </a:pPr>
            <a:r>
              <a:t>    color:red;</a:t>
            </a:r>
          </a:p>
          <a:p>
            <a:pPr marL="339470" indent="-339470" defTabSz="905255">
              <a:lnSpc>
                <a:spcPct val="90000"/>
              </a:lnSpc>
              <a:spcBef>
                <a:spcPts val="400"/>
              </a:spcBef>
              <a:buSzTx/>
              <a:buNone/>
              <a:defRPr sz="1979"/>
            </a:pPr>
            <a:r>
              <a:t>  }</a:t>
            </a:r>
          </a:p>
          <a:p>
            <a:pPr marL="339470" indent="-339470" defTabSz="905255">
              <a:lnSpc>
                <a:spcPct val="90000"/>
              </a:lnSpc>
              <a:spcBef>
                <a:spcPts val="400"/>
              </a:spcBef>
              <a:buSzTx/>
              <a:buNone/>
              <a:defRPr sz="1979"/>
            </a:pPr>
            <a:r>
              <a:t>}</a:t>
            </a:r>
          </a:p>
          <a:p>
            <a:pPr marL="339470" indent="-339470" defTabSz="905255">
              <a:lnSpc>
                <a:spcPct val="90000"/>
              </a:lnSpc>
              <a:buSzTx/>
              <a:buNone/>
              <a:defRPr sz="1979"/>
            </a:pPr>
            <a:endParaRPr/>
          </a:p>
          <a:p>
            <a:pPr marL="339470" indent="-339470" defTabSz="905255">
              <a:lnSpc>
                <a:spcPct val="90000"/>
              </a:lnSpc>
              <a:spcBef>
                <a:spcPts val="400"/>
              </a:spcBef>
              <a:buSzTx/>
              <a:buNone/>
              <a:defRPr sz="1979"/>
            </a:pPr>
            <a:r>
              <a:t>브라우저의 창사이즈가</a:t>
            </a:r>
          </a:p>
          <a:p>
            <a:pPr marL="339470" indent="-339470" defTabSz="905255">
              <a:lnSpc>
                <a:spcPct val="90000"/>
              </a:lnSpc>
              <a:spcBef>
                <a:spcPts val="400"/>
              </a:spcBef>
              <a:buSzTx/>
              <a:buNone/>
              <a:defRPr sz="1979"/>
            </a:pPr>
            <a:r>
              <a:t>600px아래 일때 facet_sidebar  클래스의 글자색을 빨간색으로 바꾼다.</a:t>
            </a:r>
          </a:p>
        </p:txBody>
      </p:sp>
    </p:spTree>
  </p:cSld>
  <p:clrMapOvr>
    <a:masterClrMapping/>
  </p:clrMapOvr>
  <p:transition spd="med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Media Query</a:t>
            </a:r>
          </a:p>
        </p:txBody>
      </p:sp>
      <p:sp>
        <p:nvSpPr>
          <p:cNvPr id="430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buSzTx/>
              <a:buNone/>
            </a:pPr>
            <a:r>
              <a:t>@media (min-width: 600px) {</a:t>
            </a:r>
          </a:p>
          <a:p>
            <a:pPr>
              <a:buSzTx/>
              <a:buNone/>
            </a:pPr>
            <a:r>
              <a:t>  .facet_sidebar {</a:t>
            </a:r>
          </a:p>
          <a:p>
            <a:pPr>
              <a:buSzTx/>
              <a:buNone/>
            </a:pPr>
            <a:r>
              <a:t>    color:red;</a:t>
            </a:r>
          </a:p>
          <a:p>
            <a:pPr>
              <a:buSzTx/>
              <a:buNone/>
            </a:pPr>
            <a:r>
              <a:t>  }</a:t>
            </a:r>
          </a:p>
          <a:p>
            <a:pPr>
              <a:buSzTx/>
              <a:buNone/>
            </a:pPr>
            <a:r>
              <a:t>}</a:t>
            </a:r>
          </a:p>
          <a:p>
            <a:pPr>
              <a:spcBef>
                <a:spcPts val="500"/>
              </a:spcBef>
              <a:defRPr sz="2200"/>
            </a:pPr>
            <a:r>
              <a:t>반대로 브라우저의 창사이즈가 600px보다 클때 글자색을 빨간색으로 바꾼다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커리큘럼 설명</a:t>
            </a:r>
          </a:p>
        </p:txBody>
      </p:sp>
      <p:sp>
        <p:nvSpPr>
          <p:cNvPr id="161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r>
              <a:t>4~6</a:t>
            </a:r>
          </a:p>
          <a:p>
            <a:pPr marL="457200" indent="-457200">
              <a:buFontTx/>
              <a:buAutoNum type="arabicPeriod"/>
              <a:defRPr sz="2000"/>
            </a:pPr>
            <a:endParaRPr/>
          </a:p>
          <a:p>
            <a:pPr marL="457200" indent="-457200">
              <a:buSzTx/>
              <a:buNone/>
              <a:defRPr sz="2000"/>
            </a:pPr>
            <a:endParaRPr/>
          </a:p>
          <a:p>
            <a:pPr marL="457200" indent="-457200">
              <a:spcBef>
                <a:spcPts val="400"/>
              </a:spcBef>
              <a:buSzTx/>
              <a:buNone/>
              <a:defRPr sz="2000"/>
            </a:pPr>
            <a:r>
              <a:t>Node.js 로</a:t>
            </a:r>
          </a:p>
          <a:p>
            <a:pPr marL="457200" indent="-457200">
              <a:spcBef>
                <a:spcPts val="400"/>
              </a:spcBef>
              <a:buSzTx/>
              <a:buNone/>
              <a:defRPr sz="2000"/>
            </a:pPr>
            <a:r>
              <a:t>Backend 작성해보기</a:t>
            </a:r>
          </a:p>
        </p:txBody>
      </p:sp>
      <p:pic>
        <p:nvPicPr>
          <p:cNvPr id="16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86182" y="1500174"/>
            <a:ext cx="4948109" cy="49292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Media Query</a:t>
            </a:r>
          </a:p>
        </p:txBody>
      </p:sp>
      <p:sp>
        <p:nvSpPr>
          <p:cNvPr id="43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buSzTx/>
              <a:buNone/>
              <a:defRPr sz="2700"/>
            </a:pPr>
            <a:r>
              <a:t>연습용코드</a:t>
            </a:r>
          </a:p>
          <a:p>
            <a:pPr>
              <a:buSzTx/>
              <a:buNone/>
              <a:defRPr sz="2700"/>
            </a:pPr>
            <a:endParaRPr/>
          </a:p>
          <a:p>
            <a:pPr>
              <a:spcBef>
                <a:spcPts val="600"/>
              </a:spcBef>
              <a:buSzTx/>
              <a:buNone/>
              <a:defRPr sz="2700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https://nodejs.junyoung.me/media-query-exercise/</a:t>
            </a:r>
          </a:p>
        </p:txBody>
      </p:sp>
    </p:spTree>
  </p:cSld>
  <p:clrMapOvr>
    <a:masterClrMapping/>
  </p:clrMapOvr>
  <p:transition spd="med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부트스트랩</a:t>
            </a:r>
          </a:p>
        </p:txBody>
      </p:sp>
      <p:sp>
        <p:nvSpPr>
          <p:cNvPr id="436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buSzTx/>
              <a:buNone/>
              <a:defRPr sz="2900"/>
            </a:pPr>
            <a:endParaRPr/>
          </a:p>
          <a:p>
            <a:pPr>
              <a:lnSpc>
                <a:spcPct val="90000"/>
              </a:lnSpc>
              <a:spcBef>
                <a:spcPts val="600"/>
              </a:spcBef>
              <a:buSzTx/>
              <a:buNone/>
              <a:defRPr sz="2900"/>
            </a:pPr>
            <a:r>
              <a:t>목차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900"/>
            </a:pPr>
            <a:r>
              <a:t>부트스트랩이란?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900"/>
            </a:pPr>
            <a:r>
              <a:t>레이아웃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900"/>
            </a:pPr>
            <a:r>
              <a:t>테이블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900"/>
            </a:pPr>
            <a:r>
              <a:t>폼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900"/>
            </a:pPr>
            <a:r>
              <a:t>부트스트랩기반 플러그인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900"/>
            </a:pPr>
            <a:r>
              <a:t>연습</a:t>
            </a:r>
          </a:p>
        </p:txBody>
      </p:sp>
    </p:spTree>
  </p:cSld>
  <p:clrMapOvr>
    <a:masterClrMapping/>
  </p:clrMapOvr>
  <p:transition spd="med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부트스트랩</a:t>
            </a:r>
          </a:p>
        </p:txBody>
      </p:sp>
      <p:sp>
        <p:nvSpPr>
          <p:cNvPr id="439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buSzTx/>
              <a:buNone/>
            </a:pPr>
            <a:r>
              <a:t>  레이아웃, 버튼, 폼 양식등을 가져오기 쉽게 선언된 스타일 사용</a:t>
            </a:r>
          </a:p>
        </p:txBody>
      </p:sp>
    </p:spTree>
  </p:cSld>
  <p:clrMapOvr>
    <a:masterClrMapping/>
  </p:clrMapOvr>
  <p:transition spd="med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사용</a:t>
            </a:r>
          </a:p>
        </p:txBody>
      </p:sp>
      <p:sp>
        <p:nvSpPr>
          <p:cNvPr id="442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https://maxcdn.bootstrapcdn.com/bootstrap/3.3.7/css/bootstrap.min.css</a:t>
            </a:r>
          </a:p>
          <a:p>
            <a:endParaRPr/>
          </a:p>
          <a:p>
            <a:r>
              <a:t>cdn 으로 받아온다</a:t>
            </a:r>
          </a:p>
        </p:txBody>
      </p:sp>
      <p:pic>
        <p:nvPicPr>
          <p:cNvPr id="443" name="그림 3" descr="그림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75655" y="4293096"/>
            <a:ext cx="6401696" cy="9716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레이아웃</a:t>
            </a:r>
          </a:p>
        </p:txBody>
      </p:sp>
      <p:sp>
        <p:nvSpPr>
          <p:cNvPr id="446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defRPr sz="2900"/>
            </a:pPr>
            <a:r>
              <a:t> 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900"/>
            </a:pPr>
            <a:endParaRPr/>
          </a:p>
          <a:p>
            <a:pPr>
              <a:lnSpc>
                <a:spcPct val="80000"/>
              </a:lnSpc>
              <a:spcBef>
                <a:spcPts val="600"/>
              </a:spcBef>
              <a:buSzTx/>
              <a:buNone/>
              <a:defRPr sz="2900"/>
            </a:pPr>
            <a:r>
              <a:t>    한줄을 총 12개의 칸으로 분리</a:t>
            </a:r>
          </a:p>
          <a:p>
            <a:pPr>
              <a:lnSpc>
                <a:spcPct val="80000"/>
              </a:lnSpc>
              <a:spcBef>
                <a:spcPts val="600"/>
              </a:spcBef>
              <a:buSzTx/>
              <a:buNone/>
              <a:defRPr sz="2900"/>
            </a:pPr>
            <a:r>
              <a:t>      col   -   sm   -  3</a:t>
            </a:r>
          </a:p>
          <a:p>
            <a:pPr>
              <a:lnSpc>
                <a:spcPct val="80000"/>
              </a:lnSpc>
              <a:spcBef>
                <a:spcPts val="600"/>
              </a:spcBef>
              <a:buSzTx/>
              <a:buNone/>
              <a:defRPr sz="2900"/>
            </a:pPr>
            <a:r>
              <a:t>          ( Device ) - (1~12)  </a:t>
            </a:r>
          </a:p>
          <a:p>
            <a:pPr>
              <a:lnSpc>
                <a:spcPct val="80000"/>
              </a:lnSpc>
              <a:spcBef>
                <a:spcPts val="600"/>
              </a:spcBef>
              <a:buSzTx/>
              <a:buNone/>
              <a:defRPr sz="2900"/>
            </a:pPr>
            <a:endParaRPr/>
          </a:p>
          <a:p>
            <a:pPr>
              <a:lnSpc>
                <a:spcPct val="80000"/>
              </a:lnSpc>
              <a:spcBef>
                <a:spcPts val="600"/>
              </a:spcBef>
              <a:buSzTx/>
              <a:buNone/>
              <a:defRPr sz="2900"/>
            </a:pPr>
            <a:r>
              <a:t>   =&gt; 750px이상의 화면에서 3/12 의 영역 차지 </a:t>
            </a:r>
          </a:p>
          <a:p>
            <a:pPr>
              <a:lnSpc>
                <a:spcPct val="80000"/>
              </a:lnSpc>
              <a:spcBef>
                <a:spcPts val="600"/>
              </a:spcBef>
              <a:buSzTx/>
              <a:buNone/>
              <a:defRPr sz="2900"/>
            </a:pPr>
            <a:r>
              <a:t>          </a:t>
            </a:r>
          </a:p>
        </p:txBody>
      </p:sp>
      <p:pic>
        <p:nvPicPr>
          <p:cNvPr id="447" name="그림 3" descr="그림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7543" y="1844824"/>
            <a:ext cx="8280922" cy="7172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레이아웃</a:t>
            </a:r>
          </a:p>
        </p:txBody>
      </p:sp>
      <p:graphicFrame>
        <p:nvGraphicFramePr>
          <p:cNvPr id="450" name="표 4"/>
          <p:cNvGraphicFramePr/>
          <p:nvPr/>
        </p:nvGraphicFramePr>
        <p:xfrm>
          <a:off x="1259632" y="1916832"/>
          <a:ext cx="6096000" cy="369041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048000"/>
                <a:gridCol w="3048000"/>
              </a:tblGrid>
              <a:tr h="738082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화면사이즈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표현</a:t>
                      </a:r>
                    </a:p>
                  </a:txBody>
                  <a:tcPr marL="45720" marR="45720" horzOverflow="overflow"/>
                </a:tc>
              </a:tr>
              <a:tr h="73808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768px 보다 클때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col-sm-</a:t>
                      </a:r>
                    </a:p>
                  </a:txBody>
                  <a:tcPr marL="45720" marR="45720" horzOverflow="overflow"/>
                </a:tc>
              </a:tr>
              <a:tr h="73808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970px 보다클때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col-md</a:t>
                      </a:r>
                    </a:p>
                  </a:txBody>
                  <a:tcPr marL="45720" marR="45720" horzOverflow="overflow"/>
                </a:tc>
              </a:tr>
              <a:tr h="73808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1170px 보다 클때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col-lg</a:t>
                      </a:r>
                    </a:p>
                  </a:txBody>
                  <a:tcPr marL="45720" marR="45720" horzOverflow="overflow"/>
                </a:tc>
              </a:tr>
              <a:tr h="73808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768px보다 작을 때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col-xs-</a:t>
                      </a:r>
                    </a:p>
                  </a:txBody>
                  <a:tcPr marL="45720" marR="45720" horzOverflow="overflow"/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레이아웃 연습</a:t>
            </a:r>
          </a:p>
        </p:txBody>
      </p:sp>
      <p:sp>
        <p:nvSpPr>
          <p:cNvPr id="45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buSzTx/>
              <a:buNone/>
              <a:defRPr sz="1800"/>
            </a:pPr>
            <a:r>
              <a:t>&lt;div class="container"&gt;</a:t>
            </a:r>
          </a:p>
          <a:p>
            <a:pPr>
              <a:spcBef>
                <a:spcPts val="400"/>
              </a:spcBef>
              <a:buSzTx/>
              <a:buNone/>
              <a:defRPr sz="1800"/>
            </a:pPr>
            <a:r>
              <a:t>        &lt;div class="col-sm-4"&gt;1번레이아웃&lt;/div&gt;</a:t>
            </a:r>
          </a:p>
          <a:p>
            <a:pPr>
              <a:spcBef>
                <a:spcPts val="400"/>
              </a:spcBef>
              <a:buSzTx/>
              <a:buNone/>
              <a:defRPr sz="1800"/>
            </a:pPr>
            <a:r>
              <a:t>        &lt;div class="col-sm-4"&gt;2번레이아웃&lt;/div&gt;</a:t>
            </a:r>
          </a:p>
          <a:p>
            <a:pPr>
              <a:spcBef>
                <a:spcPts val="400"/>
              </a:spcBef>
              <a:buSzTx/>
              <a:buNone/>
              <a:defRPr sz="1800"/>
            </a:pPr>
            <a:r>
              <a:t>        &lt;div class="col-sm-4"&gt;3번레이아웃&lt;/div&gt;</a:t>
            </a:r>
          </a:p>
          <a:p>
            <a:pPr>
              <a:spcBef>
                <a:spcPts val="400"/>
              </a:spcBef>
              <a:buSzTx/>
              <a:buNone/>
              <a:defRPr sz="1800"/>
            </a:pPr>
            <a:r>
              <a:t>&lt;/div&gt;</a:t>
            </a:r>
          </a:p>
          <a:p>
            <a:pPr>
              <a:spcBef>
                <a:spcPts val="400"/>
              </a:spcBef>
              <a:buSzTx/>
              <a:buNone/>
              <a:defRPr sz="1800">
                <a:solidFill>
                  <a:schemeClr val="accent1"/>
                </a:solidFill>
              </a:defRPr>
            </a:pPr>
            <a:r>
              <a:t>PC버전</a:t>
            </a:r>
          </a:p>
          <a:p>
            <a:pPr>
              <a:buSzTx/>
              <a:buNone/>
              <a:defRPr sz="1800"/>
            </a:pPr>
            <a:endParaRPr/>
          </a:p>
          <a:p>
            <a:pPr>
              <a:buSzTx/>
              <a:buNone/>
              <a:defRPr sz="1800"/>
            </a:pPr>
            <a:endParaRPr/>
          </a:p>
          <a:p>
            <a:pPr>
              <a:spcBef>
                <a:spcPts val="400"/>
              </a:spcBef>
              <a:buSzTx/>
              <a:buNone/>
              <a:defRPr sz="1800">
                <a:solidFill>
                  <a:schemeClr val="accent1"/>
                </a:solidFill>
              </a:defRPr>
            </a:pPr>
            <a:r>
              <a:t>모바일에선  </a:t>
            </a:r>
          </a:p>
        </p:txBody>
      </p:sp>
      <p:pic>
        <p:nvPicPr>
          <p:cNvPr id="454" name="그림 3" descr="그림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03648" y="3789040"/>
            <a:ext cx="5906654" cy="707192"/>
          </a:xfrm>
          <a:prstGeom prst="rect">
            <a:avLst/>
          </a:prstGeom>
          <a:ln w="12700">
            <a:miter lim="400000"/>
          </a:ln>
        </p:spPr>
      </p:pic>
      <p:pic>
        <p:nvPicPr>
          <p:cNvPr id="455" name="그림 4" descr="그림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71799" y="4869160"/>
            <a:ext cx="4382113" cy="10193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테이블</a:t>
            </a:r>
          </a:p>
        </p:txBody>
      </p:sp>
      <p:sp>
        <p:nvSpPr>
          <p:cNvPr id="458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r>
              <a:t>class 명에 삽입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t>예제소스</a:t>
            </a:r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https://nodejs.junyoung.me/bootstrap-table/</a:t>
            </a:r>
          </a:p>
        </p:txBody>
      </p:sp>
      <p:graphicFrame>
        <p:nvGraphicFramePr>
          <p:cNvPr id="459" name="표 3"/>
          <p:cNvGraphicFramePr/>
          <p:nvPr/>
        </p:nvGraphicFramePr>
        <p:xfrm>
          <a:off x="1475655" y="2924943"/>
          <a:ext cx="6096000" cy="148336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클래스명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설명</a:t>
                      </a:r>
                    </a:p>
                  </a:txBody>
                  <a:tcPr marL="45720" marR="4572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table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tr간의 구분</a:t>
                      </a:r>
                    </a:p>
                  </a:txBody>
                  <a:tcPr marL="45720" marR="4572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table-bordered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양옆의 구분선</a:t>
                      </a:r>
                    </a:p>
                  </a:txBody>
                  <a:tcPr marL="45720" marR="4572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table-hovered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마우스 올릴시 배경색</a:t>
                      </a:r>
                    </a:p>
                  </a:txBody>
                  <a:tcPr marL="45720" marR="45720" horzOverflow="overflow"/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버튼</a:t>
            </a:r>
          </a:p>
        </p:txBody>
      </p:sp>
      <p:sp>
        <p:nvSpPr>
          <p:cNvPr id="462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2000"/>
            </a:pPr>
            <a:r>
              <a:t>button, a태그 스타일</a:t>
            </a:r>
          </a:p>
          <a:p>
            <a:pPr>
              <a:spcBef>
                <a:spcPts val="400"/>
              </a:spcBef>
              <a:defRPr sz="2000"/>
            </a:pPr>
            <a:r>
              <a:t>&lt;a class="btn btn-default"&gt;111&lt;/a&gt;</a:t>
            </a:r>
          </a:p>
          <a:p>
            <a:pPr>
              <a:defRPr sz="2000"/>
            </a:pPr>
            <a:endParaRPr/>
          </a:p>
          <a:p>
            <a:pPr>
              <a:spcBef>
                <a:spcPts val="400"/>
              </a:spcBef>
              <a:defRPr sz="2000"/>
            </a:pPr>
            <a:r>
              <a:t>btn-primary</a:t>
            </a:r>
          </a:p>
          <a:p>
            <a:pPr>
              <a:spcBef>
                <a:spcPts val="400"/>
              </a:spcBef>
              <a:defRPr sz="2000"/>
            </a:pPr>
            <a:r>
              <a:t>btn-danger</a:t>
            </a:r>
          </a:p>
          <a:p>
            <a:pPr>
              <a:spcBef>
                <a:spcPts val="400"/>
              </a:spcBef>
              <a:defRPr sz="2000"/>
            </a:pPr>
            <a:r>
              <a:t>btn-info</a:t>
            </a:r>
          </a:p>
          <a:p>
            <a:pPr>
              <a:spcBef>
                <a:spcPts val="400"/>
              </a:spcBef>
              <a:defRPr sz="2000"/>
            </a:pPr>
            <a:r>
              <a:t>btn-warning</a:t>
            </a:r>
          </a:p>
        </p:txBody>
      </p:sp>
      <p:pic>
        <p:nvPicPr>
          <p:cNvPr id="463" name="그림 4" descr="그림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1560" y="4509120"/>
            <a:ext cx="8064897" cy="10257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부트스트랩기반 플러그인</a:t>
            </a:r>
          </a:p>
        </p:txBody>
      </p:sp>
      <p:sp>
        <p:nvSpPr>
          <p:cNvPr id="466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buSzTx/>
              <a:buNone/>
              <a:defRPr sz="2000"/>
            </a:pPr>
            <a:r>
              <a:t>관리자 페이지</a:t>
            </a:r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https://startbootstrap.com/template-overviews/sb-admin-2/</a:t>
            </a:r>
          </a:p>
        </p:txBody>
      </p:sp>
      <p:pic>
        <p:nvPicPr>
          <p:cNvPr id="467" name="그림 3" descr="그림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19671" y="2780927"/>
            <a:ext cx="6156178" cy="37821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2135</Words>
  <PresentationFormat>화면 슬라이드 쇼(4:3)</PresentationFormat>
  <Paragraphs>618</Paragraphs>
  <Slides>105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105</vt:i4>
      </vt:variant>
    </vt:vector>
  </HeadingPairs>
  <TitlesOfParts>
    <vt:vector size="106" baseType="lpstr">
      <vt:lpstr>Office 테마</vt:lpstr>
      <vt:lpstr>Node.js 1일차</vt:lpstr>
      <vt:lpstr>목차</vt:lpstr>
      <vt:lpstr>강의의 대해</vt:lpstr>
      <vt:lpstr>강사소개</vt:lpstr>
      <vt:lpstr>강사소개</vt:lpstr>
      <vt:lpstr>강사소개</vt:lpstr>
      <vt:lpstr>커리큘럼 설명</vt:lpstr>
      <vt:lpstr>커리큘럼 설명</vt:lpstr>
      <vt:lpstr>커리큘럼 설명</vt:lpstr>
      <vt:lpstr>커리큘럼 설명</vt:lpstr>
      <vt:lpstr>커리큘럼 설명</vt:lpstr>
      <vt:lpstr>커리큘럼 설명</vt:lpstr>
      <vt:lpstr>커리큘럼 설명</vt:lpstr>
      <vt:lpstr>커리큘럼 설명</vt:lpstr>
      <vt:lpstr>커리큘럼 설명</vt:lpstr>
      <vt:lpstr>커리큘럼 설명</vt:lpstr>
      <vt:lpstr>강의목표</vt:lpstr>
      <vt:lpstr>강의목표</vt:lpstr>
      <vt:lpstr>강의목표</vt:lpstr>
      <vt:lpstr>강의목표</vt:lpstr>
      <vt:lpstr>강의목표</vt:lpstr>
      <vt:lpstr>수업 진행 방법</vt:lpstr>
      <vt:lpstr>수업 진행 방법</vt:lpstr>
      <vt:lpstr>수업 진행 방법</vt:lpstr>
      <vt:lpstr>수업 진행 방법</vt:lpstr>
      <vt:lpstr>수업 진행 방법</vt:lpstr>
      <vt:lpstr>수업 진행 방법</vt:lpstr>
      <vt:lpstr>슬라이드 28</vt:lpstr>
      <vt:lpstr>Node.js 란 무엇인가</vt:lpstr>
      <vt:lpstr>Node.js 란 무엇인가</vt:lpstr>
      <vt:lpstr>이벤트 기반이란?</vt:lpstr>
      <vt:lpstr>싱글 스레드란?</vt:lpstr>
      <vt:lpstr>Non-Blocking IO</vt:lpstr>
      <vt:lpstr>Q &amp; A</vt:lpstr>
      <vt:lpstr>Q &amp; A</vt:lpstr>
      <vt:lpstr>Q &amp; A</vt:lpstr>
      <vt:lpstr>내가 Node.js를 쓰는 이유</vt:lpstr>
      <vt:lpstr>슬라이드 38</vt:lpstr>
      <vt:lpstr>내가 Node.js를 쓰는 이유</vt:lpstr>
      <vt:lpstr>내가 Node.js를 쓰는 이유</vt:lpstr>
      <vt:lpstr>슬라이드 41</vt:lpstr>
      <vt:lpstr>에디터 설치</vt:lpstr>
      <vt:lpstr>에디터 설치</vt:lpstr>
      <vt:lpstr>에디터 설치</vt:lpstr>
      <vt:lpstr>에디터 설치</vt:lpstr>
      <vt:lpstr>에디터 설치</vt:lpstr>
      <vt:lpstr>슬라이드 47</vt:lpstr>
      <vt:lpstr>목차</vt:lpstr>
      <vt:lpstr>HTML 이란?</vt:lpstr>
      <vt:lpstr>HTML 작성법</vt:lpstr>
      <vt:lpstr>HTML 작성법</vt:lpstr>
      <vt:lpstr>HTML 작성법</vt:lpstr>
      <vt:lpstr>태그 작성법</vt:lpstr>
      <vt:lpstr>태그의 종류</vt:lpstr>
      <vt:lpstr>태그의 종류</vt:lpstr>
      <vt:lpstr>문서 구조</vt:lpstr>
      <vt:lpstr>문서 구조</vt:lpstr>
      <vt:lpstr>웹표준이란?</vt:lpstr>
      <vt:lpstr>웹접근성이란?</vt:lpstr>
      <vt:lpstr>웹접근성이란?</vt:lpstr>
      <vt:lpstr>웹접근성을 고려해서 작성하는법</vt:lpstr>
      <vt:lpstr>HTML5 추가된 태그</vt:lpstr>
      <vt:lpstr>HTML5 추가된 태그</vt:lpstr>
      <vt:lpstr>HTML5 추가된 태그</vt:lpstr>
      <vt:lpstr>슬라이드 65</vt:lpstr>
      <vt:lpstr>CSS</vt:lpstr>
      <vt:lpstr>CSS란?</vt:lpstr>
      <vt:lpstr>선언법</vt:lpstr>
      <vt:lpstr>style로 선언</vt:lpstr>
      <vt:lpstr>head안에 선언</vt:lpstr>
      <vt:lpstr>외부 stylesheet 선언</vt:lpstr>
      <vt:lpstr>클래스와 아이디</vt:lpstr>
      <vt:lpstr>클래스와 아이디</vt:lpstr>
      <vt:lpstr>우선순위</vt:lpstr>
      <vt:lpstr>예제로 보는 우선순위</vt:lpstr>
      <vt:lpstr>예제로 보는 우선순위</vt:lpstr>
      <vt:lpstr>예제로 보는 우선순위</vt:lpstr>
      <vt:lpstr>CSS박스모델</vt:lpstr>
      <vt:lpstr>border</vt:lpstr>
      <vt:lpstr>CSS박스모델</vt:lpstr>
      <vt:lpstr>CSS박스모델</vt:lpstr>
      <vt:lpstr>margin, padding나열순서</vt:lpstr>
      <vt:lpstr>background</vt:lpstr>
      <vt:lpstr>background</vt:lpstr>
      <vt:lpstr>float</vt:lpstr>
      <vt:lpstr>float</vt:lpstr>
      <vt:lpstr>연습</vt:lpstr>
      <vt:lpstr>Media Query</vt:lpstr>
      <vt:lpstr>Media Query</vt:lpstr>
      <vt:lpstr>Media Query</vt:lpstr>
      <vt:lpstr>부트스트랩</vt:lpstr>
      <vt:lpstr>부트스트랩</vt:lpstr>
      <vt:lpstr>사용</vt:lpstr>
      <vt:lpstr>레이아웃</vt:lpstr>
      <vt:lpstr>레이아웃</vt:lpstr>
      <vt:lpstr>레이아웃 연습</vt:lpstr>
      <vt:lpstr>테이블</vt:lpstr>
      <vt:lpstr>버튼</vt:lpstr>
      <vt:lpstr>부트스트랩기반 플러그인</vt:lpstr>
      <vt:lpstr>부트스트랩기반 플러그인</vt:lpstr>
      <vt:lpstr>연습</vt:lpstr>
      <vt:lpstr>연습</vt:lpstr>
      <vt:lpstr>연습</vt:lpstr>
      <vt:lpstr>슬라이드 104</vt:lpstr>
      <vt:lpstr>다음시간에 다룰내용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1일차</dc:title>
  <cp:lastModifiedBy>biz-park</cp:lastModifiedBy>
  <cp:revision>7</cp:revision>
  <dcterms:modified xsi:type="dcterms:W3CDTF">2017-10-30T04:03:31Z</dcterms:modified>
</cp:coreProperties>
</file>