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53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10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텍스트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4" descr="Picture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23527" y="6381327"/>
            <a:ext cx="1296146" cy="28552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직사각형 11"/>
          <p:cNvSpPr/>
          <p:nvPr/>
        </p:nvSpPr>
        <p:spPr>
          <a:xfrm>
            <a:off x="-5010" y="967012"/>
            <a:ext cx="9149010" cy="45720"/>
          </a:xfrm>
          <a:prstGeom prst="rect">
            <a:avLst/>
          </a:prstGeom>
          <a:solidFill>
            <a:srgbClr val="65E2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" name="직사각형 7"/>
          <p:cNvSpPr/>
          <p:nvPr/>
        </p:nvSpPr>
        <p:spPr>
          <a:xfrm>
            <a:off x="-5010" y="-1"/>
            <a:ext cx="9149010" cy="980730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제목 텍스트"/>
          <p:cNvSpPr txBox="1">
            <a:spLocks noGrp="1"/>
          </p:cNvSpPr>
          <p:nvPr>
            <p:ph type="title"/>
          </p:nvPr>
        </p:nvSpPr>
        <p:spPr>
          <a:xfrm>
            <a:off x="179511" y="-81136"/>
            <a:ext cx="8229601" cy="11430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</a:lstStyle>
          <a:p>
            <a:r>
              <a:t>제목 텍스트</a:t>
            </a:r>
          </a:p>
        </p:txBody>
      </p:sp>
      <p:pic>
        <p:nvPicPr>
          <p:cNvPr id="33" name="그림 16" descr="그림 16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8204834" y="221074"/>
            <a:ext cx="597643" cy="59764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jquery-form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jquery-accordi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jquery-comment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jquery-stop-watch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junyoung.me/jquery-slider/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WooYeongChoe1/slidshare-mongodbmysqlcrud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ongo.org/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ctrTitle"/>
          </p:nvPr>
        </p:nvSpPr>
        <p:spPr>
          <a:xfrm>
            <a:off x="1979711" y="7158483"/>
            <a:ext cx="7772401" cy="1470026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Node.js 1일차</a:t>
            </a:r>
          </a:p>
        </p:txBody>
      </p:sp>
      <p:sp>
        <p:nvSpPr>
          <p:cNvPr id="133" name="TextBox 3"/>
          <p:cNvSpPr txBox="1"/>
          <p:nvPr/>
        </p:nvSpPr>
        <p:spPr>
          <a:xfrm>
            <a:off x="2860517" y="3732064"/>
            <a:ext cx="3482279" cy="10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Node.js로 구현하는</a:t>
            </a:r>
          </a:p>
          <a:p>
            <a:pPr algn="ctr">
              <a:defRPr sz="2800">
                <a:latin typeface="HY견고딕"/>
                <a:ea typeface="HY견고딕"/>
                <a:cs typeface="HY견고딕"/>
                <a:sym typeface="HY견고딕"/>
              </a:defRPr>
            </a:pPr>
            <a:r>
              <a:t>쇼핑몰 프로젝트 CAMP</a:t>
            </a:r>
          </a:p>
        </p:txBody>
      </p:sp>
      <p:sp>
        <p:nvSpPr>
          <p:cNvPr id="134" name="TextBox 4"/>
          <p:cNvSpPr txBox="1"/>
          <p:nvPr/>
        </p:nvSpPr>
        <p:spPr>
          <a:xfrm>
            <a:off x="3586580" y="5189382"/>
            <a:ext cx="2115107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박준영</a:t>
            </a:r>
          </a:p>
          <a:p>
            <a:pPr algn="ctr">
              <a:defRPr>
                <a:solidFill>
                  <a:srgbClr val="808080"/>
                </a:solidFill>
                <a:latin typeface="HY견고딕"/>
                <a:ea typeface="HY견고딕"/>
                <a:cs typeface="HY견고딕"/>
                <a:sym typeface="HY견고딕"/>
              </a:defRPr>
            </a:pPr>
            <a:r>
              <a:t>tech@agcweb.co.kr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428860" y="1214421"/>
            <a:ext cx="4572033" cy="2286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배열</a:t>
            </a:r>
          </a:p>
        </p:txBody>
      </p:sp>
      <p:sp>
        <p:nvSpPr>
          <p:cNvPr id="168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1. 첫번째 선언법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arr1 = new Array();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arr1[0] = “1번째";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arr1[1] = “2번째";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arr1[2] = “3번째";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2번째 방법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arr2 = new Array(“1번째", “2번째", “3번째");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3번째 방법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arr3 = [“1번째", “2번째", “3번째"];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배열출력</a:t>
            </a:r>
          </a:p>
        </p:txBody>
      </p:sp>
      <p:sp>
        <p:nvSpPr>
          <p:cNvPr id="171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600"/>
              </a:spcBef>
              <a:buSzTx/>
              <a:buNone/>
              <a:defRPr sz="2700"/>
            </a:pPr>
            <a:r>
              <a:t>var arr = [ "첫번째" , "두번째", "세번째", "네번째",];</a:t>
            </a:r>
          </a:p>
          <a:p>
            <a:pPr>
              <a:spcBef>
                <a:spcPts val="600"/>
              </a:spcBef>
              <a:buSzTx/>
              <a:buNone/>
              <a:defRPr sz="2700"/>
            </a:pPr>
            <a:r>
              <a:t>위와 같은 배열 존재시</a:t>
            </a:r>
          </a:p>
          <a:p>
            <a:pPr marL="514350" indent="-514350">
              <a:buFontTx/>
              <a:buAutoNum type="arabicPeriod"/>
              <a:defRPr sz="2700"/>
            </a:pPr>
            <a:endParaRPr/>
          </a:p>
          <a:p>
            <a:pPr marL="514350" indent="-514350">
              <a:spcBef>
                <a:spcPts val="600"/>
              </a:spcBef>
              <a:buFontTx/>
              <a:buAutoNum type="arabicPeriod"/>
              <a:defRPr sz="2700"/>
            </a:pPr>
            <a:r>
              <a:t>전통적인방식(?)으로 출력</a:t>
            </a:r>
          </a:p>
          <a:p>
            <a:pPr marL="514350" indent="-514350">
              <a:spcBef>
                <a:spcPts val="600"/>
              </a:spcBef>
              <a:buSzTx/>
              <a:buNone/>
              <a:defRPr sz="2700"/>
            </a:pPr>
            <a:r>
              <a:t>for(var $i=0 ; $i&lt;arr.length ; $i++){</a:t>
            </a:r>
          </a:p>
          <a:p>
            <a:pPr marL="514350" indent="-514350">
              <a:spcBef>
                <a:spcPts val="600"/>
              </a:spcBef>
              <a:buSzTx/>
              <a:buNone/>
              <a:defRPr sz="2700"/>
            </a:pPr>
            <a:r>
              <a:t>    console.log(arr[$i]);</a:t>
            </a:r>
          </a:p>
          <a:p>
            <a:pPr marL="514350" indent="-514350">
              <a:spcBef>
                <a:spcPts val="600"/>
              </a:spcBef>
              <a:buSzTx/>
              <a:buNone/>
              <a:defRPr sz="2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배열출력</a:t>
            </a:r>
          </a:p>
        </p:txBody>
      </p:sp>
      <p:sp>
        <p:nvSpPr>
          <p:cNvPr id="17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514350" indent="-514350">
              <a:buSzTx/>
              <a:buNone/>
            </a:pPr>
            <a:r>
              <a:t>2.  For in 사용</a:t>
            </a:r>
          </a:p>
          <a:p>
            <a:pPr marL="514350" indent="-514350">
              <a:buSzTx/>
              <a:buNone/>
            </a:pPr>
            <a:r>
              <a:t>for( var key in arr){</a:t>
            </a:r>
          </a:p>
          <a:p>
            <a:pPr marL="514350" indent="-514350">
              <a:buSzTx/>
              <a:buNone/>
            </a:pPr>
            <a:r>
              <a:t>    console.log(arr[key]);</a:t>
            </a:r>
          </a:p>
          <a:p>
            <a:pPr marL="514350" indent="-514350">
              <a:buSzTx/>
              <a:buNone/>
            </a:pPr>
            <a:r>
              <a:t>}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배열출력</a:t>
            </a:r>
          </a:p>
        </p:txBody>
      </p:sp>
      <p:sp>
        <p:nvSpPr>
          <p:cNvPr id="17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514350" indent="-514350">
              <a:buSzTx/>
              <a:buNone/>
            </a:pPr>
            <a:r>
              <a:t>3.  forEach( </a:t>
            </a:r>
            <a:r>
              <a:rPr>
                <a:solidFill>
                  <a:srgbClr val="FF0000"/>
                </a:solidFill>
              </a:rPr>
              <a:t>! IE9부터 사용가능  </a:t>
            </a:r>
            <a:r>
              <a:t>)</a:t>
            </a:r>
          </a:p>
          <a:p>
            <a:pPr marL="514350" indent="-514350">
              <a:buSzTx/>
              <a:buNone/>
            </a:pPr>
            <a:r>
              <a:t>arr.forEach(function(value){</a:t>
            </a:r>
          </a:p>
          <a:p>
            <a:pPr marL="514350" indent="-514350">
              <a:buSzTx/>
              <a:buNone/>
            </a:pPr>
            <a:r>
              <a:t>    console.log(value);</a:t>
            </a:r>
          </a:p>
          <a:p>
            <a:pPr marL="514350" indent="-514350"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객체 선언</a:t>
            </a:r>
          </a:p>
        </p:txBody>
      </p:sp>
      <p:sp>
        <p:nvSpPr>
          <p:cNvPr id="18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리터럴 표현법</a:t>
            </a:r>
          </a:p>
          <a:p>
            <a:r>
              <a:t>함수로 표현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리터럴 표현법</a:t>
            </a:r>
          </a:p>
        </p:txBody>
      </p:sp>
      <p:sp>
        <p:nvSpPr>
          <p:cNvPr id="18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var 로 변수선언</a:t>
            </a:r>
          </a:p>
          <a:p>
            <a:r>
              <a:t>멤버간에는 ,로 구분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리터럴 표현법</a:t>
            </a:r>
          </a:p>
        </p:txBody>
      </p:sp>
      <p:sp>
        <p:nvSpPr>
          <p:cNvPr id="18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var a = 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numberVal : 111,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arrayVal : "zzz",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arrayList : [1,2,3],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Speack : function(){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    console.log("function");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}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console.log(a);</a:t>
            </a:r>
          </a:p>
          <a:p>
            <a:pPr>
              <a:lnSpc>
                <a:spcPct val="90000"/>
              </a:lnSpc>
              <a:buSzTx/>
              <a:buNone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=&gt; object 출력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리터럴 표현법</a:t>
            </a:r>
          </a:p>
        </p:txBody>
      </p:sp>
      <p:sp>
        <p:nvSpPr>
          <p:cNvPr id="18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console.log(a.numberVal);</a:t>
            </a:r>
          </a:p>
          <a:p>
            <a:pPr>
              <a:buSzTx/>
              <a:buNone/>
            </a:pPr>
            <a:r>
              <a:t> =&gt; 111</a:t>
            </a:r>
          </a:p>
          <a:p>
            <a:r>
              <a:t>console.log(a.arrayVal );</a:t>
            </a:r>
          </a:p>
          <a:p>
            <a:r>
              <a:t>=&gt; zzz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리터럴 표현법</a:t>
            </a:r>
          </a:p>
        </p:txBody>
      </p:sp>
      <p:sp>
        <p:nvSpPr>
          <p:cNvPr id="19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var a = {</a:t>
            </a:r>
          </a:p>
          <a:p>
            <a:pPr>
              <a:buSzTx/>
              <a:buNone/>
            </a:pPr>
            <a:r>
              <a:t>    numberVal : 111,</a:t>
            </a:r>
          </a:p>
          <a:p>
            <a:pPr>
              <a:buSzTx/>
              <a:buNone/>
            </a:pPr>
            <a:r>
              <a:t>    arrayVal : "zzz",</a:t>
            </a:r>
          </a:p>
          <a:p>
            <a:pPr>
              <a:buSzTx/>
              <a:buNone/>
            </a:pPr>
            <a:r>
              <a:t>}</a:t>
            </a:r>
          </a:p>
          <a:p>
            <a:pPr>
              <a:buSzTx/>
              <a:buNone/>
            </a:pPr>
            <a:r>
              <a:t>a.addNumber = 222;</a:t>
            </a:r>
          </a:p>
          <a:p>
            <a:pPr>
              <a:buSzTx/>
              <a:buNone/>
            </a:pPr>
            <a:r>
              <a:t>console.log(a.addNumber);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리터럴 표현법</a:t>
            </a:r>
          </a:p>
        </p:txBody>
      </p:sp>
      <p:sp>
        <p:nvSpPr>
          <p:cNvPr id="19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defRPr sz="1940"/>
            </a:pPr>
            <a:r>
              <a:t>멤버와 값을 출력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var a = {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    numberVal : 111,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    arrayVal : "zzz",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    arrayList : [1,2,3],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    speack : function(){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        console.log("function");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    }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r>
              <a:t>}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/>
            </a:pPr>
            <a:endParaRPr/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>
                <a:solidFill>
                  <a:srgbClr val="FF0000"/>
                </a:solidFill>
              </a:defRPr>
            </a:pPr>
            <a:r>
              <a:t>for(var property in a){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>
                <a:solidFill>
                  <a:srgbClr val="FF0000"/>
                </a:solidFill>
              </a:defRPr>
            </a:pPr>
            <a:r>
              <a:t>    console.log(   property + "/ " + a[property]);</a:t>
            </a:r>
          </a:p>
          <a:p>
            <a:pPr marL="332613" indent="-332613" defTabSz="886968">
              <a:lnSpc>
                <a:spcPct val="80000"/>
              </a:lnSpc>
              <a:spcBef>
                <a:spcPts val="400"/>
              </a:spcBef>
              <a:buSzTx/>
              <a:buNone/>
              <a:defRPr sz="1940">
                <a:solidFill>
                  <a:srgbClr val="FF0000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38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자바스크립트</a:t>
            </a:r>
          </a:p>
          <a:p>
            <a:pPr marL="514350" indent="-514350">
              <a:buFontTx/>
              <a:buAutoNum type="arabicPeriod"/>
            </a:pPr>
            <a:r>
              <a:t>jQuery</a:t>
            </a:r>
          </a:p>
          <a:p>
            <a:pPr marL="514350" indent="-514350">
              <a:buFontTx/>
              <a:buAutoNum type="arabicPeriod"/>
            </a:pPr>
            <a:r>
              <a:t>실습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함수표현법</a:t>
            </a:r>
          </a:p>
        </p:txBody>
      </p:sp>
      <p:sp>
        <p:nvSpPr>
          <p:cNvPr id="19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객체지향?</a:t>
            </a:r>
          </a:p>
          <a:p>
            <a:r>
              <a:t>어떤 일정한 틀을 만들어 놓고 생성</a:t>
            </a:r>
          </a:p>
          <a:p>
            <a:r>
              <a:t>내부가 어떻게 구현되었나 생각하지 않고 제공되는 함수와 변수를 사용</a:t>
            </a:r>
          </a:p>
          <a:p>
            <a:r>
              <a:t>사용하는 입장에서 코드 분석이 용이하고, 좀더 깔끔해보임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 표현법</a:t>
            </a:r>
          </a:p>
        </p:txBody>
      </p:sp>
      <p:sp>
        <p:nvSpPr>
          <p:cNvPr id="20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function test(name, title){</a:t>
            </a:r>
          </a:p>
          <a:p>
            <a:pPr>
              <a:buSzTx/>
              <a:buNone/>
            </a:pPr>
            <a:r>
              <a:t>    this.name = name;</a:t>
            </a:r>
          </a:p>
          <a:p>
            <a:pPr>
              <a:buSzTx/>
              <a:buNone/>
            </a:pPr>
            <a:r>
              <a:t>    this.title = title;</a:t>
            </a:r>
          </a:p>
          <a:p>
            <a:pPr>
              <a:buSzTx/>
              <a:buNone/>
            </a:pPr>
            <a:r>
              <a:t>}</a:t>
            </a:r>
          </a:p>
          <a:p>
            <a:pPr>
              <a:buSzTx/>
              <a:buNone/>
            </a:pPr>
            <a:r>
              <a:t>var myTest = new test( "park" , "jjjj")</a:t>
            </a:r>
          </a:p>
          <a:p>
            <a:pPr>
              <a:buSzTx/>
              <a:buNone/>
            </a:pPr>
            <a:r>
              <a:t>console.log(myTest.name);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 표현법</a:t>
            </a:r>
          </a:p>
        </p:txBody>
      </p:sp>
      <p:sp>
        <p:nvSpPr>
          <p:cNvPr id="2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public 변수</a:t>
            </a:r>
          </a:p>
          <a:p>
            <a:pPr>
              <a:buSzTx/>
              <a:buNone/>
            </a:pPr>
            <a:r>
              <a:t>   함수내에서 this.name 멤버생성</a:t>
            </a:r>
          </a:p>
          <a:p>
            <a:r>
              <a:t>private 변수</a:t>
            </a:r>
          </a:p>
          <a:p>
            <a:pPr>
              <a:buSzTx/>
              <a:buNone/>
            </a:pPr>
            <a:r>
              <a:t>   함수내에서 var로 멤버생성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함수 표현법</a:t>
            </a:r>
          </a:p>
        </p:txBody>
      </p:sp>
      <p:sp>
        <p:nvSpPr>
          <p:cNvPr id="20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function test(name, title){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this.name = name;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    this.title = title;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	  var private = “private variable”;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}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var myTest = new test( "park" , "jjjj")</a:t>
            </a:r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t>console.log(myTest. private);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r>
              <a:t>//undefined 에러발생( 내부에서만 접근가능 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내부 private 변수 접근법</a:t>
            </a:r>
          </a:p>
        </p:txBody>
      </p:sp>
      <p:sp>
        <p:nvSpPr>
          <p:cNvPr id="2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내부 private변수 접근법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function test(name, title){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this.name = name;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this.title = title;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var privateVal = "private variable";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this.privatePrint = privateVal; 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//접근할 공용변수 생성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myTest = new test( "park" , "jjjj");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console.log(myTest.privatePrint);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prototype</a:t>
            </a:r>
          </a:p>
        </p:txBody>
      </p:sp>
      <p:sp>
        <p:nvSpPr>
          <p:cNvPr id="21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객체의 속성을 추가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prototype</a:t>
            </a:r>
          </a:p>
        </p:txBody>
      </p:sp>
      <p:sp>
        <p:nvSpPr>
          <p:cNvPr id="21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t>기본형태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function Car(){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    this.name = "My Car";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}</a:t>
            </a:r>
          </a:p>
          <a:p>
            <a:pPr>
              <a:lnSpc>
                <a:spcPct val="90000"/>
              </a:lnSpc>
              <a:buSzTx/>
              <a:buNone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r>
              <a:t>Car.prototype.move = function(){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r>
              <a:t>    console.log(this.name + " move");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r>
              <a:t>}   </a:t>
            </a:r>
            <a:r>
              <a:rPr>
                <a:solidFill>
                  <a:srgbClr val="000000"/>
                </a:solidFill>
              </a:rPr>
              <a:t>//prototype으로 멤버추가</a:t>
            </a:r>
          </a:p>
          <a:p>
            <a:pPr>
              <a:lnSpc>
                <a:spcPct val="90000"/>
              </a:lnSpc>
              <a:buSzTx/>
              <a:buNone/>
              <a:defRPr sz="2000"/>
            </a:pPr>
            <a:endParaRPr/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var myCar = new Car();</a:t>
            </a:r>
          </a:p>
          <a:p>
            <a:pPr>
              <a:lnSpc>
                <a:spcPct val="90000"/>
              </a:lnSpc>
              <a:spcBef>
                <a:spcPts val="400"/>
              </a:spcBef>
              <a:buSzTx/>
              <a:buNone/>
              <a:defRPr sz="2000"/>
            </a:pPr>
            <a:r>
              <a:t>myCar.move();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prototype</a:t>
            </a:r>
          </a:p>
        </p:txBody>
      </p:sp>
      <p:sp>
        <p:nvSpPr>
          <p:cNvPr id="21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//멤버변수로도 선언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function Car(){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this.name = "My Car";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Car.prototype.color = "red";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Car.prototype.move = function(){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    console.log(this.name + " is " + this.color);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}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var myCar = new Car();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/>
            </a:pPr>
            <a:r>
              <a:t>myCar.move();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</a:t>
            </a:r>
          </a:p>
        </p:txBody>
      </p:sp>
      <p:sp>
        <p:nvSpPr>
          <p:cNvPr id="22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jQuery란?</a:t>
            </a:r>
          </a:p>
          <a:p>
            <a:r>
              <a:t>셀렉터</a:t>
            </a:r>
          </a:p>
          <a:p>
            <a:r>
              <a:t>css</a:t>
            </a:r>
          </a:p>
          <a:p>
            <a:r>
              <a:t>addClass, removeClass</a:t>
            </a:r>
          </a:p>
          <a:p>
            <a:r>
              <a:t>toggle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jQuery란?</a:t>
            </a:r>
          </a:p>
        </p:txBody>
      </p:sp>
      <p:sp>
        <p:nvSpPr>
          <p:cNvPr id="22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자바스크립트 라이브러리</a:t>
            </a:r>
          </a:p>
          <a:p>
            <a:r>
              <a:t>DOM을 컨트롤하거나 소스를 짧고 직관적으로 작성가능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그림 4" descr="그림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143250" y="2000250"/>
            <a:ext cx="2857500" cy="285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jQuery란?</a:t>
            </a:r>
          </a:p>
        </p:txBody>
      </p:sp>
      <p:sp>
        <p:nvSpPr>
          <p:cNvPr id="22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buSzTx/>
              <a:buNone/>
              <a:defRPr sz="2000"/>
            </a:pPr>
            <a:r>
              <a:t>window.onload = function(){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var actionDiv = document.getElementById('actionDiv');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actionDiv.onclick = function(){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    alert('111');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   };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}</a:t>
            </a:r>
          </a:p>
          <a:p>
            <a:pPr>
              <a:buSzTx/>
              <a:buNone/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기존 자바스크립트소스의 id,css 찾아서 이벤트 적용의 불편함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jQuery란?</a:t>
            </a:r>
          </a:p>
        </p:txBody>
      </p:sp>
      <p:sp>
        <p:nvSpPr>
          <p:cNvPr id="23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https://code.jquery.com/</a:t>
            </a:r>
          </a:p>
          <a:p>
            <a:r>
              <a:t>head사이 삽입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1.x 와 2.x의 차이 2.x로 업데이트 하면서 IE6,7,8 지원하지 않음. 소스사이즈 감소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</p:txBody>
      </p:sp>
      <p:sp>
        <p:nvSpPr>
          <p:cNvPr id="23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35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907703" y="3068959"/>
            <a:ext cx="5506220" cy="15718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jQuery란?</a:t>
            </a:r>
          </a:p>
        </p:txBody>
      </p:sp>
      <p:sp>
        <p:nvSpPr>
          <p:cNvPr id="23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이벤트 할당은 html 로딩이 끈난후 사용</a:t>
            </a:r>
          </a:p>
          <a:p>
            <a:endParaRPr/>
          </a:p>
          <a:p>
            <a:pPr>
              <a:buSzTx/>
              <a:buNone/>
            </a:pPr>
            <a:r>
              <a:t>$(document).ready(function() {</a:t>
            </a:r>
          </a:p>
          <a:p>
            <a:pPr>
              <a:buSzTx/>
              <a:buNone/>
            </a:pPr>
            <a:r>
              <a:t>    //작성</a:t>
            </a:r>
          </a:p>
          <a:p>
            <a:pPr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vscode</a:t>
            </a:r>
          </a:p>
        </p:txBody>
      </p:sp>
      <p:sp>
        <p:nvSpPr>
          <p:cNvPr id="24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자동완성 사용해보기</a:t>
            </a:r>
          </a:p>
        </p:txBody>
      </p:sp>
      <p:pic>
        <p:nvPicPr>
          <p:cNvPr id="242" name="Picture 3" descr="Picture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071537" y="2571743"/>
            <a:ext cx="7346976" cy="3643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vscode</a:t>
            </a:r>
          </a:p>
        </p:txBody>
      </p:sp>
      <p:sp>
        <p:nvSpPr>
          <p:cNvPr id="24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ex ) document.ready 일땐?</a:t>
            </a:r>
          </a:p>
          <a:p>
            <a:r>
              <a:t>jqdoc 입력-&gt;tab 클릭</a:t>
            </a: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000231" y="3571876"/>
            <a:ext cx="4257975" cy="1857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vscode</a:t>
            </a:r>
          </a:p>
        </p:txBody>
      </p:sp>
      <p:sp>
        <p:nvSpPr>
          <p:cNvPr id="24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완성</a:t>
            </a:r>
          </a:p>
        </p:txBody>
      </p:sp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43107" y="2928934"/>
            <a:ext cx="4572034" cy="2351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셀렉터</a:t>
            </a:r>
          </a:p>
        </p:txBody>
      </p:sp>
      <p:sp>
        <p:nvSpPr>
          <p:cNvPr id="25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r>
              <a:t>$(‘#id’)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SzTx/>
              <a:buNone/>
              <a:defRPr sz="2813"/>
            </a:pPr>
            <a:r>
              <a:t>아이디 검색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endParaRPr/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r>
              <a:t>$(‘.class’)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SzTx/>
              <a:buNone/>
              <a:defRPr sz="2813"/>
            </a:pPr>
            <a:r>
              <a:t>클래스 검색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endParaRPr/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defRPr sz="2813"/>
            </a:pPr>
            <a:r>
              <a:t>순차적으로 탐색가능</a:t>
            </a:r>
          </a:p>
          <a:p>
            <a:pPr marL="332613" indent="-332613" defTabSz="886968">
              <a:lnSpc>
                <a:spcPct val="80000"/>
              </a:lnSpc>
              <a:spcBef>
                <a:spcPts val="600"/>
              </a:spcBef>
              <a:buSzTx/>
              <a:buNone/>
              <a:defRPr sz="2813"/>
            </a:pPr>
            <a:r>
              <a:t>$(‘.a_id input[name=abc]’) a_id다음 abc선택가능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css</a:t>
            </a:r>
          </a:p>
        </p:txBody>
      </p:sp>
      <p:sp>
        <p:nvSpPr>
          <p:cNvPr id="25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css 속성지정</a:t>
            </a:r>
          </a:p>
          <a:p>
            <a:pPr>
              <a:buSzTx/>
              <a:buNone/>
            </a:pPr>
            <a:r>
              <a:t>$('#actionDiv').click(function() {</a:t>
            </a:r>
          </a:p>
          <a:p>
            <a:pPr>
              <a:buSzTx/>
              <a:buNone/>
            </a:pPr>
            <a:r>
              <a:t>    $(this).css('color','red');</a:t>
            </a:r>
          </a:p>
          <a:p>
            <a:pPr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addClass</a:t>
            </a:r>
          </a:p>
        </p:txBody>
      </p:sp>
      <p:sp>
        <p:nvSpPr>
          <p:cNvPr id="25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클릭시 클래스 추가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$(document).ready(function() {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 $('#actionDiv').click(function() {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     $(this).addClass('color_red');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 });</a:t>
            </a:r>
          </a:p>
          <a:p>
            <a:pPr>
              <a:lnSpc>
                <a:spcPct val="90000"/>
              </a:lnSpc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43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자바스크립트란?</a:t>
            </a:r>
          </a:p>
          <a:p>
            <a:pPr marL="514350" indent="-514350">
              <a:buFontTx/>
              <a:buAutoNum type="arabicPeriod"/>
            </a:pPr>
            <a:r>
              <a:t>사용법 </a:t>
            </a:r>
          </a:p>
          <a:p>
            <a:pPr marL="514350" indent="-514350">
              <a:buFontTx/>
              <a:buAutoNum type="arabicPeriod"/>
            </a:pPr>
            <a:r>
              <a:t>변수</a:t>
            </a:r>
          </a:p>
          <a:p>
            <a:pPr marL="514350" indent="-514350">
              <a:buFontTx/>
              <a:buAutoNum type="arabicPeriod"/>
            </a:pPr>
            <a:r>
              <a:t>배열 </a:t>
            </a:r>
          </a:p>
          <a:p>
            <a:pPr marL="514350" indent="-514350">
              <a:buFontTx/>
              <a:buAutoNum type="arabicPeriod"/>
            </a:pPr>
            <a:r>
              <a:t>객체선언법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removeClass</a:t>
            </a:r>
          </a:p>
        </p:txBody>
      </p:sp>
      <p:sp>
        <p:nvSpPr>
          <p:cNvPr id="26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클릭시 클래스 삭제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$(document).ready(function() {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 $('#actionDiv').click(function() {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     $(this).removeClass('color_red');</a:t>
            </a:r>
          </a:p>
          <a:p>
            <a:pPr>
              <a:lnSpc>
                <a:spcPct val="90000"/>
              </a:lnSpc>
              <a:buSzTx/>
              <a:buNone/>
            </a:pPr>
            <a:r>
              <a:t>    });</a:t>
            </a:r>
          </a:p>
          <a:p>
            <a:pPr>
              <a:lnSpc>
                <a:spcPct val="90000"/>
              </a:lnSpc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toggle</a:t>
            </a:r>
          </a:p>
        </p:txBody>
      </p:sp>
      <p:sp>
        <p:nvSpPr>
          <p:cNvPr id="26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900"/>
            </a:pPr>
            <a:r>
              <a:t>클래스가 존재하면 removeClass 없으면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addClass 작동 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$(document).ready(function() {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   $('#actionDiv').click(function() {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       $(this).toggleClass('color_red');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    });</a:t>
            </a:r>
          </a:p>
          <a:p>
            <a:pPr>
              <a:spcBef>
                <a:spcPts val="600"/>
              </a:spcBef>
              <a:buSzTx/>
              <a:buNone/>
              <a:defRPr sz="2900"/>
            </a:pPr>
            <a:r>
              <a:t>});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연습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endParaRPr/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t>폼 검증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t>펼침메뉴( 아코디언 )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t>댓글작성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t>스톱워치</a:t>
            </a:r>
          </a:p>
          <a:p>
            <a:pPr marL="514350" indent="-514350">
              <a:lnSpc>
                <a:spcPct val="90000"/>
              </a:lnSpc>
              <a:buFontTx/>
              <a:buAutoNum type="arabicPeriod"/>
            </a:pPr>
            <a:r>
              <a:t>이미지 슬라이더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7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>
            <a:lvl1pPr>
              <a:buSzTx/>
              <a:buNone/>
            </a:lvl1pPr>
          </a:lstStyle>
          <a:p>
            <a:r>
              <a:t>폼검증 해보기</a:t>
            </a:r>
          </a:p>
        </p:txBody>
      </p:sp>
      <p:pic>
        <p:nvPicPr>
          <p:cNvPr id="272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857356" y="2500305"/>
            <a:ext cx="5621328" cy="3668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7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구현순서</a:t>
            </a:r>
          </a:p>
          <a:p>
            <a:endParaRPr/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부트스트랩 레이아웃 구성</a:t>
            </a:r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폼 전송시 이벤트 작성</a:t>
            </a:r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각 필드가 비었을 때 </a:t>
            </a:r>
          </a:p>
          <a:p>
            <a:pPr marL="914400" lvl="1" indent="-514350">
              <a:spcBef>
                <a:spcPts val="500"/>
              </a:spcBef>
              <a:defRPr sz="2400"/>
            </a:pPr>
            <a:r>
              <a:t>안내메시지출력</a:t>
            </a:r>
          </a:p>
          <a:p>
            <a:pPr marL="914400" lvl="1" indent="-514350">
              <a:spcBef>
                <a:spcPts val="500"/>
              </a:spcBef>
              <a:defRPr sz="2400"/>
            </a:pPr>
            <a:r>
              <a:t>해당 필드로 이동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7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79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214413" y="2000239"/>
            <a:ext cx="6643735" cy="38767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8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소스</a:t>
            </a:r>
          </a:p>
          <a:p>
            <a:endParaRPr/>
          </a:p>
          <a:p>
            <a:pPr>
              <a:spcBef>
                <a:spcPts val="600"/>
              </a:spcBef>
              <a:buSzTx/>
              <a:buNone/>
              <a:defRPr sz="2500"/>
            </a:pPr>
            <a:r>
              <a:t>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https://nodejs.junyoung.me/jquery-form/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8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아코디언 만들어보기</a:t>
            </a:r>
          </a:p>
        </p:txBody>
      </p:sp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42975" y="3357562"/>
            <a:ext cx="6858050" cy="231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8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구현순서</a:t>
            </a:r>
          </a:p>
          <a:p>
            <a:endParaRPr/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부트스트랩 패널 레이아웃 구성</a:t>
            </a:r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클릭시 이벤트 toggle 이벤트 추가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9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아코디언 만들어보기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https://nodejs.junyoung.me/jquery-accordion/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자바스크립트란?</a:t>
            </a:r>
          </a:p>
        </p:txBody>
      </p:sp>
      <p:sp>
        <p:nvSpPr>
          <p:cNvPr id="146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브라우저를 제어하기 위해 넷스케이프에서 개발한 언어</a:t>
            </a:r>
          </a:p>
          <a:p>
            <a:pPr>
              <a:spcBef>
                <a:spcPts val="500"/>
              </a:spcBef>
              <a:defRPr sz="2400"/>
            </a:pPr>
            <a:r>
              <a:t>사용자의 클릭, 계산기, 달력등의 이벤트 조작에 대응하기 위한 언어</a:t>
            </a:r>
          </a:p>
          <a:p>
            <a:pPr>
              <a:spcBef>
                <a:spcPts val="500"/>
              </a:spcBef>
              <a:defRPr sz="2400"/>
            </a:pPr>
            <a:r>
              <a:t>자바스크립트의 확대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   AJAX 활용( 구글맵 ) -&gt; Debug툴에 발전 -&gt; V8엔진의 개발 -&gt; Nodejs등장 -&gt; Desktop, IOT, 사용범위 확대-&gt; 여러 플랫폼 제작사에서 자바스크립트 개발자를 끌어안기 위한 환경 조성 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29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댓글작성</a:t>
            </a:r>
          </a:p>
        </p:txBody>
      </p:sp>
      <p:pic>
        <p:nvPicPr>
          <p:cNvPr id="296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339750" y="2852935"/>
            <a:ext cx="4989902" cy="252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직선 화살표 연결선 16"/>
          <p:cNvSpPr/>
          <p:nvPr/>
        </p:nvSpPr>
        <p:spPr>
          <a:xfrm flipH="1" flipV="1">
            <a:off x="3923927" y="4221088"/>
            <a:ext cx="72009" cy="504057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30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구현 순서</a:t>
            </a:r>
          </a:p>
          <a:p>
            <a:endParaRPr/>
          </a:p>
          <a:p>
            <a:pPr marL="514350" indent="-514350">
              <a:buFontTx/>
              <a:buAutoNum type="arabicPeriod"/>
            </a:pPr>
            <a:r>
              <a:t>입력폼에 내용을 가져옴</a:t>
            </a:r>
          </a:p>
          <a:p>
            <a:pPr marL="514350" indent="-514350">
              <a:buFontTx/>
              <a:buAutoNum type="arabicPeriod"/>
            </a:pPr>
            <a:r>
              <a:t>붙일 영역에 append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30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endParaRPr/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https://nodejs.junyoung.me/jquery-comment/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30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스톱워치 만들어보기</a:t>
            </a:r>
          </a:p>
        </p:txBody>
      </p:sp>
      <p:pic>
        <p:nvPicPr>
          <p:cNvPr id="307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214546" y="2714619"/>
            <a:ext cx="2486026" cy="1914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31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목표 : </a:t>
            </a:r>
          </a:p>
          <a:p>
            <a:endParaRPr/>
          </a:p>
          <a:p>
            <a:r>
              <a:t>자바스크립트 객체 생성 </a:t>
            </a:r>
          </a:p>
          <a:p>
            <a:pPr>
              <a:buSzTx/>
              <a:buNone/>
            </a:pPr>
            <a:r>
              <a:t>   및 소스 작성 연습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연습</a:t>
            </a:r>
          </a:p>
        </p:txBody>
      </p:sp>
      <p:sp>
        <p:nvSpPr>
          <p:cNvPr id="31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구현방법</a:t>
            </a:r>
          </a:p>
          <a:p>
            <a:pPr marL="514350" indent="-514350">
              <a:buFontTx/>
              <a:buAutoNum type="arabicPeriod"/>
            </a:pPr>
            <a:r>
              <a:t>템플릿 작성</a:t>
            </a:r>
          </a:p>
          <a:p>
            <a:pPr marL="514350" indent="-514350">
              <a:buFontTx/>
              <a:buAutoNum type="arabicPeriod"/>
            </a:pPr>
            <a:r>
              <a:t>각 클릭 이벤트 할당</a:t>
            </a:r>
          </a:p>
          <a:p>
            <a:pPr marL="971550" lvl="1" indent="-514350">
              <a:spcBef>
                <a:spcPts val="600"/>
              </a:spcBef>
              <a:defRPr sz="2800"/>
            </a:pPr>
            <a:r>
              <a:t>시작, 중지, 리셋</a:t>
            </a:r>
          </a:p>
          <a:p>
            <a:pPr marL="514350" indent="-514350">
              <a:buFontTx/>
              <a:buAutoNum type="arabicPeriod"/>
            </a:pPr>
            <a:r>
              <a:t>Timer 객체 구현</a:t>
            </a:r>
          </a:p>
          <a:p>
            <a:pPr marL="514350" indent="-514350">
              <a:buFontTx/>
              <a:buAutoNum type="arabicPeriod"/>
            </a:pPr>
            <a:r>
              <a:t>이벤트당 Timer 객체 할당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javascript 연습</a:t>
            </a:r>
          </a:p>
        </p:txBody>
      </p:sp>
      <p:sp>
        <p:nvSpPr>
          <p:cNvPr id="31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스톱워치 만들어보기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https://nodejs.junyoung.me/jquery-stop-watch/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jQuery 플러그인 활용</a:t>
            </a:r>
          </a:p>
        </p:txBody>
      </p:sp>
      <p:sp>
        <p:nvSpPr>
          <p:cNvPr id="31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슬라이더 활용해보기</a:t>
            </a:r>
          </a:p>
          <a:p>
            <a:endParaRPr/>
          </a:p>
          <a:p>
            <a:pPr>
              <a:spcBef>
                <a:spcPts val="500"/>
              </a:spcBef>
              <a:defRPr sz="24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https://nodejs.junyoung.me/jquery-slider/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그림 1" descr="그림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000363" y="2214553"/>
            <a:ext cx="3095626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32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목차</a:t>
            </a:r>
          </a:p>
          <a:p>
            <a:r>
              <a:t>MongoDB 란?</a:t>
            </a:r>
          </a:p>
          <a:p>
            <a:r>
              <a:t>MongoDB 특징</a:t>
            </a:r>
          </a:p>
          <a:p>
            <a:r>
              <a:t>MongoDB 성능</a:t>
            </a:r>
          </a:p>
          <a:p>
            <a:r>
              <a:t>Mac MongoDB 설치</a:t>
            </a:r>
          </a:p>
          <a:p>
            <a:r>
              <a:t>Windows MongoDB 설치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사용법</a:t>
            </a:r>
          </a:p>
        </p:txBody>
      </p:sp>
      <p:sp>
        <p:nvSpPr>
          <p:cNvPr id="149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Html 안에 script태그 생성후 안에 작성</a:t>
            </a:r>
          </a:p>
        </p:txBody>
      </p:sp>
      <p:pic>
        <p:nvPicPr>
          <p:cNvPr id="150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87624" y="2636911"/>
            <a:ext cx="3689066" cy="3367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MongoDB란</a:t>
            </a:r>
          </a:p>
        </p:txBody>
      </p:sp>
      <p:sp>
        <p:nvSpPr>
          <p:cNvPr id="32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MongoDB란?</a:t>
            </a:r>
          </a:p>
          <a:p>
            <a:endParaRPr/>
          </a:p>
          <a:p>
            <a:r>
              <a:t>json-style의 document형태로 저장하는 오픈소스 NoSQL 데이터 베이스</a:t>
            </a:r>
          </a:p>
          <a:p>
            <a:r>
              <a:t>C++로 작성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MongoDB란</a:t>
            </a:r>
          </a:p>
        </p:txBody>
      </p:sp>
      <p:sp>
        <p:nvSpPr>
          <p:cNvPr id="33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참고 ) DB는 왜사용하는가?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게시판을 예로 들음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MongoDB란</a:t>
            </a:r>
          </a:p>
        </p:txBody>
      </p:sp>
      <p:sp>
        <p:nvSpPr>
          <p:cNvPr id="3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웹사이트에 글을 작성</a:t>
            </a:r>
          </a:p>
        </p:txBody>
      </p:sp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85720" y="2857495"/>
            <a:ext cx="2357454" cy="2357455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직선 화살표 연결선 5"/>
          <p:cNvSpPr/>
          <p:nvPr/>
        </p:nvSpPr>
        <p:spPr>
          <a:xfrm>
            <a:off x="5786446" y="3929066"/>
            <a:ext cx="785819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TextBox 6"/>
          <p:cNvSpPr txBox="1"/>
          <p:nvPr/>
        </p:nvSpPr>
        <p:spPr>
          <a:xfrm>
            <a:off x="6786578" y="3714751"/>
            <a:ext cx="1457323" cy="494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500"/>
            </a:pPr>
            <a:r>
              <a:t>DB에 저장</a:t>
            </a:r>
          </a:p>
        </p:txBody>
      </p:sp>
      <p:sp>
        <p:nvSpPr>
          <p:cNvPr id="337" name="직선 화살표 연결선 8"/>
          <p:cNvSpPr/>
          <p:nvPr/>
        </p:nvSpPr>
        <p:spPr>
          <a:xfrm>
            <a:off x="2928926" y="3929066"/>
            <a:ext cx="500067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TextBox 9"/>
          <p:cNvSpPr txBox="1"/>
          <p:nvPr/>
        </p:nvSpPr>
        <p:spPr>
          <a:xfrm>
            <a:off x="3929057" y="3643314"/>
            <a:ext cx="1290903" cy="49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작성 누름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MongoDB란</a:t>
            </a:r>
          </a:p>
        </p:txBody>
      </p:sp>
      <p:sp>
        <p:nvSpPr>
          <p:cNvPr id="34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글을 볼때는?</a:t>
            </a:r>
          </a:p>
        </p:txBody>
      </p:sp>
      <p:pic>
        <p:nvPicPr>
          <p:cNvPr id="342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357685" y="2643182"/>
            <a:ext cx="4048126" cy="3114676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extBox 4"/>
          <p:cNvSpPr txBox="1"/>
          <p:nvPr/>
        </p:nvSpPr>
        <p:spPr>
          <a:xfrm>
            <a:off x="1000100" y="3643314"/>
            <a:ext cx="127617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DB에서 조회</a:t>
            </a:r>
          </a:p>
        </p:txBody>
      </p:sp>
      <p:sp>
        <p:nvSpPr>
          <p:cNvPr id="344" name="직선 화살표 연결선 6"/>
          <p:cNvSpPr/>
          <p:nvPr/>
        </p:nvSpPr>
        <p:spPr>
          <a:xfrm>
            <a:off x="2714611" y="3857628"/>
            <a:ext cx="857257" cy="15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TextBox 7"/>
          <p:cNvSpPr txBox="1"/>
          <p:nvPr/>
        </p:nvSpPr>
        <p:spPr>
          <a:xfrm>
            <a:off x="5715008" y="6143643"/>
            <a:ext cx="135408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화면에 뿌려줌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MongoDB란</a:t>
            </a:r>
          </a:p>
        </p:txBody>
      </p:sp>
      <p:sp>
        <p:nvSpPr>
          <p:cNvPr id="34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Database –Collection – Document</a:t>
            </a:r>
          </a:p>
          <a:p>
            <a:pPr>
              <a:buSzTx/>
              <a:buNone/>
            </a:pPr>
            <a:r>
              <a:t> 					     – Document</a:t>
            </a:r>
          </a:p>
          <a:p>
            <a:pPr>
              <a:buSzTx/>
              <a:buNone/>
            </a:pPr>
            <a:r>
              <a:t>                –Collection – Document</a:t>
            </a:r>
          </a:p>
          <a:p>
            <a:pPr>
              <a:buSzTx/>
              <a:buNone/>
            </a:pPr>
            <a:r>
              <a:t> 					      – Document</a:t>
            </a:r>
          </a:p>
          <a:p>
            <a:pPr>
              <a:buSzTx/>
              <a:buNone/>
            </a:pPr>
            <a:r>
              <a:t>Document – Record들의 모음</a:t>
            </a:r>
          </a:p>
          <a:p>
            <a:pPr>
              <a:buSzTx/>
              <a:buNone/>
            </a:pPr>
            <a:r>
              <a:t>Collection – Document의 모음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MongoDB란</a:t>
            </a:r>
          </a:p>
        </p:txBody>
      </p:sp>
      <p:sp>
        <p:nvSpPr>
          <p:cNvPr id="35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RDMS랑 용어비교 ( mysql , oracle )</a:t>
            </a:r>
          </a:p>
        </p:txBody>
      </p:sp>
      <p:graphicFrame>
        <p:nvGraphicFramePr>
          <p:cNvPr id="352" name="표 3"/>
          <p:cNvGraphicFramePr/>
          <p:nvPr/>
        </p:nvGraphicFramePr>
        <p:xfrm>
          <a:off x="1403648" y="2924943"/>
          <a:ext cx="6096001" cy="222504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RDBMS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MongoDB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Database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Database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Table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Collection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Row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Document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Column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key / field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Priamary Key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ObjectID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35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특징</a:t>
            </a:r>
          </a:p>
          <a:p>
            <a:r>
              <a:t>문서지향 데이터베이스</a:t>
            </a:r>
          </a:p>
          <a:p>
            <a:r>
              <a:t>Key Value 저장소</a:t>
            </a:r>
          </a:p>
          <a:p>
            <a:r>
              <a:t>NoSQL</a:t>
            </a:r>
          </a:p>
          <a:p>
            <a:r>
              <a:t>동적 스키마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35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322325" indent="-322325" defTabSz="859536">
              <a:lnSpc>
                <a:spcPct val="90000"/>
              </a:lnSpc>
              <a:spcBef>
                <a:spcPts val="400"/>
              </a:spcBef>
              <a:defRPr sz="1692"/>
            </a:pPr>
            <a:r>
              <a:t>문서지향 , Key value 저장소</a:t>
            </a:r>
            <a:endParaRPr sz="1879"/>
          </a:p>
          <a:p>
            <a:pPr marL="322325" indent="-322325" defTabSz="859536">
              <a:lnSpc>
                <a:spcPct val="90000"/>
              </a:lnSpc>
              <a:spcBef>
                <a:spcPts val="400"/>
              </a:spcBef>
              <a:defRPr sz="1692"/>
            </a:pPr>
            <a:r>
              <a:t> { id : 1 , title : 20 }  key와 value가 한쌍으로 삽입</a:t>
            </a:r>
            <a:endParaRPr sz="1879"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600"/>
              </a:spcBef>
              <a:defRPr sz="1879"/>
            </a:pPr>
            <a:endParaRPr/>
          </a:p>
          <a:p>
            <a:pPr marL="322325" indent="-322325" defTabSz="859536">
              <a:lnSpc>
                <a:spcPct val="90000"/>
              </a:lnSpc>
              <a:spcBef>
                <a:spcPts val="400"/>
              </a:spcBef>
              <a:buSzTx/>
              <a:buNone/>
              <a:defRPr sz="1692"/>
            </a:pPr>
            <a:r>
              <a:t>위와 같은 데이터로 document 의 삽입. 하나의 row로 취급.</a:t>
            </a:r>
          </a:p>
        </p:txBody>
      </p:sp>
      <p:pic>
        <p:nvPicPr>
          <p:cNvPr id="359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71603" y="2571743"/>
            <a:ext cx="2212335" cy="2500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36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NoSQL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No SQL </a:t>
            </a:r>
            <a:r>
              <a:rPr>
                <a:solidFill>
                  <a:srgbClr val="FF0000"/>
                </a:solidFill>
              </a:rPr>
              <a:t>( x 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Johan Oskarsson이 오픈소스 분산 데이터베이스의 토론을 위해 주관한 모임의 이름에서 유래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1. 대용량 웹 서비스를 위하여 만들어진 데이터 저장소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2. 관계형 데이터 모델을 지양하며 대량의 분산된 데이터를 저장하고 조회하는데 특화된 저장소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3. 스키마 없이 사용 가능하거나 느슨한 스키마를 제공하는 저장소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</a:t>
            </a:r>
          </a:p>
        </p:txBody>
      </p:sp>
      <p:sp>
        <p:nvSpPr>
          <p:cNvPr id="36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동적 스키마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RDBMS ( mysql , oracle )의 경우 uid, content_uid 처럼 스키마를 고정하고, 데이터 insert시 uid,….,filename의 필드와 매칭</a:t>
            </a:r>
          </a:p>
          <a:p>
            <a:pPr>
              <a:lnSpc>
                <a:spcPct val="130000"/>
              </a:lnSpc>
              <a:spcBef>
                <a:spcPts val="400"/>
              </a:spcBef>
              <a:defRPr sz="2000"/>
            </a:pPr>
            <a:r>
              <a:t>MongoDB 의 경우 필드에 맞추지 않고 , create_date등 입력시 마다 필드를 추가 후 넣기 가능</a:t>
            </a:r>
          </a:p>
        </p:txBody>
      </p:sp>
      <p:pic>
        <p:nvPicPr>
          <p:cNvPr id="366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14348" y="5000635"/>
            <a:ext cx="7944978" cy="1267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변수</a:t>
            </a:r>
          </a:p>
        </p:txBody>
      </p:sp>
      <p:sp>
        <p:nvSpPr>
          <p:cNvPr id="153" name="내용 개체 틀 2"/>
          <p:cNvSpPr txBox="1">
            <a:spLocks noGrp="1"/>
          </p:cNvSpPr>
          <p:nvPr>
            <p:ph type="body" idx="1"/>
          </p:nvPr>
        </p:nvSpPr>
        <p:spPr>
          <a:xfrm>
            <a:off x="457200" y="1557337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 var로 선언 ( var a = 1; )</a:t>
            </a:r>
          </a:p>
          <a:p>
            <a:pPr>
              <a:spcBef>
                <a:spcPts val="400"/>
              </a:spcBef>
              <a:defRPr sz="2000"/>
            </a:pPr>
            <a:r>
              <a:t>동적언어 이므로 자료형을 선언할 필요없음</a:t>
            </a:r>
          </a:p>
          <a:p>
            <a:pPr>
              <a:spcBef>
                <a:spcPts val="400"/>
              </a:spcBef>
              <a:defRPr sz="2000"/>
            </a:pPr>
            <a:r>
              <a:t>기본자료형과 객체(Object) 두가지로 나뉜다</a:t>
            </a:r>
          </a:p>
        </p:txBody>
      </p:sp>
      <p:graphicFrame>
        <p:nvGraphicFramePr>
          <p:cNvPr id="154" name="표 4"/>
          <p:cNvGraphicFramePr/>
          <p:nvPr/>
        </p:nvGraphicFramePr>
        <p:xfrm>
          <a:off x="683568" y="2924943"/>
          <a:ext cx="7704856" cy="338552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275309"/>
                <a:gridCol w="5429547"/>
              </a:tblGrid>
              <a:tr h="49727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기본 자료형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설명</a:t>
                      </a:r>
                    </a:p>
                  </a:txBody>
                  <a:tcPr marL="45720" marR="45720" horzOverflow="overflow"/>
                </a:tc>
              </a:tr>
              <a:tr h="43882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Boolean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논리적인 요소를 나타내고, (true 와 false)</a:t>
                      </a:r>
                    </a:p>
                  </a:txBody>
                  <a:tcPr marL="45720" marR="45720" horzOverflow="overflow"/>
                </a:tc>
              </a:tr>
              <a:tr h="43268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Null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객체 값이 존재하지 않는다는 것을 의미</a:t>
                      </a:r>
                    </a:p>
                  </a:txBody>
                  <a:tcPr marL="45720" marR="45720" horzOverflow="overflow"/>
                </a:tc>
              </a:tr>
              <a:tr h="50418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Undefined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값을 할당하지 않음</a:t>
                      </a:r>
                    </a:p>
                  </a:txBody>
                  <a:tcPr marL="45720" marR="45720" horzOverflow="overflow"/>
                </a:tc>
              </a:tr>
              <a:tr h="50418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Number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숫자형</a:t>
                      </a:r>
                    </a:p>
                  </a:txBody>
                  <a:tcPr marL="45720" marR="45720" horzOverflow="overflow"/>
                </a:tc>
              </a:tr>
              <a:tr h="50418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String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문자형</a:t>
                      </a:r>
                    </a:p>
                  </a:txBody>
                  <a:tcPr marL="45720" marR="45720" horzOverflow="overflow"/>
                </a:tc>
              </a:tr>
              <a:tr h="504184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Symbol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ECMAScript 6 에서 추가, 유일하고 변경 불가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MongoDB성능</a:t>
            </a:r>
          </a:p>
        </p:txBody>
      </p:sp>
      <p:sp>
        <p:nvSpPr>
          <p:cNvPr id="36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http://www.slideshare.net/WooYeongChoe1/slidshare-mongodbmysqlcrud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MongoDB에서  데이터 입력 ,읽기, 수정, 삭제의 대한 성능을 Mysql과 비교 ( 약 50만개의 데이터로 비교 )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MongoDB성능</a:t>
            </a:r>
          </a:p>
        </p:txBody>
      </p:sp>
      <p:sp>
        <p:nvSpPr>
          <p:cNvPr id="37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요약</a:t>
            </a:r>
          </a:p>
        </p:txBody>
      </p:sp>
      <p:graphicFrame>
        <p:nvGraphicFramePr>
          <p:cNvPr id="373" name="표 4"/>
          <p:cNvGraphicFramePr/>
          <p:nvPr/>
        </p:nvGraphicFramePr>
        <p:xfrm>
          <a:off x="1500165" y="2786058"/>
          <a:ext cx="6096001" cy="1854201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71702"/>
                <a:gridCol w="402429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속도비교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Insert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MongoDB &gt; Mysql 근소하게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Select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MongoDB &gt; Mysql 연산속도 빠르다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Update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MongoDB &gt; Mysql 최초 쿼리이후 MongoDB가 더 빠르다</a:t>
                      </a:r>
                    </a:p>
                  </a:txBody>
                  <a:tcPr marL="45720" marR="4572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Delete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 MongoDB &gt; Mysql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 MongoDB설치</a:t>
            </a:r>
          </a:p>
        </p:txBody>
      </p:sp>
      <p:sp>
        <p:nvSpPr>
          <p:cNvPr id="37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Homebrew 설치</a:t>
            </a:r>
          </a:p>
          <a:p>
            <a:r>
              <a:t>MongoDB 설치</a:t>
            </a:r>
          </a:p>
          <a:p>
            <a:r>
              <a:t>데이터 저장될 폴더 지정</a:t>
            </a:r>
          </a:p>
          <a:p>
            <a:r>
              <a:t>실행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Homebrew 설치</a:t>
            </a:r>
          </a:p>
        </p:txBody>
      </p:sp>
      <p:sp>
        <p:nvSpPr>
          <p:cNvPr id="37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Homebrew란?</a:t>
            </a:r>
          </a:p>
          <a:p>
            <a:pPr>
              <a:spcBef>
                <a:spcPts val="500"/>
              </a:spcBef>
              <a:defRPr sz="2200"/>
            </a:pPr>
            <a:r>
              <a:t>OS X용 패키지 관리자</a:t>
            </a:r>
            <a:br/>
            <a:r>
              <a:t>Apple에서 제공하지 않지만 필요한 패키지를 설치</a:t>
            </a:r>
          </a:p>
          <a:p>
            <a:endParaRPr/>
          </a:p>
          <a:p>
            <a:r>
              <a:t>설치 ( 터미널을 튼다 )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아래 명령어 복사후 실행</a:t>
            </a:r>
          </a:p>
          <a:p>
            <a:pPr>
              <a:spcBef>
                <a:spcPts val="400"/>
              </a:spcBef>
              <a:defRPr sz="2000"/>
            </a:pPr>
            <a:r>
              <a:t>/usr/bin/ruby -e "$(curl -fsSL https://raw.githubusercontent.com/Homebrew/install/master/install)"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MongoDB설치</a:t>
            </a:r>
          </a:p>
        </p:txBody>
      </p:sp>
      <p:sp>
        <p:nvSpPr>
          <p:cNvPr id="38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brew install mongodb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폴더 생성 및 권한추가</a:t>
            </a:r>
          </a:p>
        </p:txBody>
      </p:sp>
      <p:sp>
        <p:nvSpPr>
          <p:cNvPr id="38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폴더 생성</a:t>
            </a:r>
          </a:p>
          <a:p>
            <a:pPr>
              <a:spcBef>
                <a:spcPts val="400"/>
              </a:spcBef>
              <a:defRPr sz="2000"/>
            </a:pPr>
            <a:r>
              <a:t>sudo mkdir –p /data/db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spcBef>
                <a:spcPts val="600"/>
              </a:spcBef>
              <a:defRPr sz="2700"/>
            </a:pPr>
            <a:r>
              <a:t>권한추가</a:t>
            </a:r>
          </a:p>
          <a:p>
            <a:pPr>
              <a:spcBef>
                <a:spcPts val="400"/>
              </a:spcBef>
              <a:defRPr sz="2000"/>
            </a:pPr>
            <a:r>
              <a:t>sudo chown $USER /data/db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(현재 접속한 사용자명을 자동으로 /data/db폴더에 소유자 권한을 부여해줌)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실행</a:t>
            </a:r>
          </a:p>
        </p:txBody>
      </p:sp>
      <p:sp>
        <p:nvSpPr>
          <p:cNvPr id="38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mongod 입력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39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t>인스톨러 다운로드후 설치</a:t>
            </a:r>
          </a:p>
          <a:p>
            <a:pPr marL="514350" indent="-514350">
              <a:buFontTx/>
              <a:buAutoNum type="arabicPeriod"/>
            </a:pPr>
            <a:r>
              <a:t>데이터베이스 폴더 생성</a:t>
            </a:r>
          </a:p>
          <a:p>
            <a:pPr marL="514350" indent="-514350">
              <a:buFontTx/>
              <a:buAutoNum type="arabicPeriod"/>
            </a:pPr>
            <a:r>
              <a:t>생성한 폴더로 위치 지정</a:t>
            </a:r>
          </a:p>
          <a:p>
            <a:pPr marL="514350" indent="-514350">
              <a:buFontTx/>
              <a:buAutoNum type="arabicPeriod"/>
            </a:pPr>
            <a:r>
              <a:t>설정파일 생성</a:t>
            </a:r>
          </a:p>
          <a:p>
            <a:pPr marL="514350" indent="-514350">
              <a:buFontTx/>
              <a:buAutoNum type="arabicPeriod"/>
            </a:pPr>
            <a:r>
              <a:t>서비스에 등록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39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인스톨러 설치</a:t>
            </a:r>
          </a:p>
          <a:p>
            <a:r>
              <a:t>다운로드 사이트 방문</a:t>
            </a:r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http://www.mongodb.org/downloads</a:t>
            </a:r>
          </a:p>
        </p:txBody>
      </p:sp>
      <p:pic>
        <p:nvPicPr>
          <p:cNvPr id="395" name="Picture 2" descr="Picture 2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214546" y="3929065"/>
            <a:ext cx="4449760" cy="2397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pic>
        <p:nvPicPr>
          <p:cNvPr id="398" name="그림 4" descr="그림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23727" y="1916832"/>
            <a:ext cx="4763167" cy="3762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변수</a:t>
            </a:r>
          </a:p>
        </p:txBody>
      </p:sp>
      <p:sp>
        <p:nvSpPr>
          <p:cNvPr id="15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자바스크립트</a:t>
            </a:r>
          </a:p>
        </p:txBody>
      </p:sp>
      <p:sp>
        <p:nvSpPr>
          <p:cNvPr id="158" name="TextBox 3"/>
          <p:cNvSpPr txBox="1"/>
          <p:nvPr/>
        </p:nvSpPr>
        <p:spPr>
          <a:xfrm>
            <a:off x="5786446" y="2357429"/>
            <a:ext cx="175196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기본자료형</a:t>
            </a:r>
          </a:p>
        </p:txBody>
      </p:sp>
      <p:sp>
        <p:nvSpPr>
          <p:cNvPr id="159" name="TextBox 5"/>
          <p:cNvSpPr txBox="1"/>
          <p:nvPr/>
        </p:nvSpPr>
        <p:spPr>
          <a:xfrm>
            <a:off x="6000760" y="4071942"/>
            <a:ext cx="1092836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/>
            </a:lvl1pPr>
          </a:lstStyle>
          <a:p>
            <a:r>
              <a:t>객체형</a:t>
            </a:r>
          </a:p>
        </p:txBody>
      </p:sp>
      <p:sp>
        <p:nvSpPr>
          <p:cNvPr id="160" name="직선 연결선 7"/>
          <p:cNvSpPr/>
          <p:nvPr/>
        </p:nvSpPr>
        <p:spPr>
          <a:xfrm>
            <a:off x="4071934" y="2714619"/>
            <a:ext cx="1643073" cy="159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직선 연결선 9"/>
          <p:cNvSpPr/>
          <p:nvPr/>
        </p:nvSpPr>
        <p:spPr>
          <a:xfrm flipH="1">
            <a:off x="4856958" y="2715414"/>
            <a:ext cx="1589" cy="1714513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직선 연결선 13"/>
          <p:cNvSpPr/>
          <p:nvPr/>
        </p:nvSpPr>
        <p:spPr>
          <a:xfrm>
            <a:off x="4857751" y="4429132"/>
            <a:ext cx="1000133" cy="1589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pic>
        <p:nvPicPr>
          <p:cNvPr id="401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267743" y="2132856"/>
            <a:ext cx="4820324" cy="3658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Windows </a:t>
            </a:r>
            <a:r>
              <a:rPr dirty="0" err="1"/>
              <a:t>MongoDB설치</a:t>
            </a:r>
            <a:endParaRPr dirty="0"/>
          </a:p>
        </p:txBody>
      </p:sp>
      <p:sp>
        <p:nvSpPr>
          <p:cNvPr id="40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인스톨러 실행후</a:t>
            </a:r>
          </a:p>
          <a:p>
            <a:pPr>
              <a:spcBef>
                <a:spcPts val="400"/>
              </a:spcBef>
              <a:defRPr sz="2000"/>
            </a:pPr>
            <a:r>
              <a:t>Folder name </a:t>
            </a:r>
          </a:p>
          <a:p>
            <a:pPr>
              <a:spcBef>
                <a:spcPts val="400"/>
              </a:spcBef>
              <a:defRPr sz="2000"/>
            </a:pPr>
            <a:r>
              <a:t>C:\mongodb 입력</a:t>
            </a:r>
          </a:p>
        </p:txBody>
      </p:sp>
      <p:pic>
        <p:nvPicPr>
          <p:cNvPr id="405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143107" y="3143248"/>
            <a:ext cx="5072991" cy="3000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Windows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MongoDB</a:t>
            </a:r>
            <a:r>
              <a:rPr lang="en-US" altLang="ko-KR" dirty="0" smtClean="0">
                <a:solidFill>
                  <a:srgbClr val="FF0000"/>
                </a:solidFill>
              </a:rPr>
              <a:t> Compass</a:t>
            </a:r>
            <a:r>
              <a:rPr lang="ko-KR" altLang="en-US" dirty="0" smtClean="0">
                <a:solidFill>
                  <a:srgbClr val="FF0000"/>
                </a:solidFill>
              </a:rPr>
              <a:t>는 설치하지 않습니다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체크박스 해제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F:\박준영\몽고################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08920"/>
            <a:ext cx="4819622" cy="365064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0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데이터 베이스 폴더 생성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관리자 권한으로 cmd실행</a:t>
            </a:r>
          </a:p>
          <a:p>
            <a:pPr>
              <a:spcBef>
                <a:spcPts val="400"/>
              </a:spcBef>
              <a:defRPr sz="2000"/>
            </a:pPr>
            <a:r>
              <a:t>윈도 + cmd 마우스 오른쪽 + 관리자 권한 실행</a:t>
            </a:r>
          </a:p>
        </p:txBody>
      </p:sp>
      <p:pic>
        <p:nvPicPr>
          <p:cNvPr id="409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28991" y="3643314"/>
            <a:ext cx="2190138" cy="2571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12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폴더 이동</a:t>
            </a:r>
          </a:p>
          <a:p>
            <a:r>
              <a:t>cd /</a:t>
            </a:r>
          </a:p>
          <a:p>
            <a:r>
              <a:t>cd mongodb</a:t>
            </a:r>
          </a:p>
        </p:txBody>
      </p:sp>
      <p:pic>
        <p:nvPicPr>
          <p:cNvPr id="413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555775" y="3645024"/>
            <a:ext cx="4076989" cy="2646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1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데이터 베이스 폴더 생성</a:t>
            </a:r>
          </a:p>
          <a:p>
            <a:pPr>
              <a:spcBef>
                <a:spcPts val="400"/>
              </a:spcBef>
              <a:defRPr sz="2000"/>
            </a:pPr>
            <a:r>
              <a:t>mkdir data</a:t>
            </a:r>
          </a:p>
          <a:p>
            <a:pPr>
              <a:spcBef>
                <a:spcPts val="400"/>
              </a:spcBef>
              <a:defRPr sz="2000"/>
            </a:pPr>
            <a:r>
              <a:t>cd bin</a:t>
            </a:r>
          </a:p>
          <a:p>
            <a:pPr>
              <a:spcBef>
                <a:spcPts val="400"/>
              </a:spcBef>
              <a:defRPr sz="2000"/>
            </a:pPr>
            <a:r>
              <a:t>데이터베이스 폴더 지정</a:t>
            </a:r>
          </a:p>
          <a:p>
            <a:pPr>
              <a:spcBef>
                <a:spcPts val="400"/>
              </a:spcBef>
              <a:defRPr sz="2000"/>
            </a:pPr>
            <a:r>
              <a:t>mongod.exe –dbpath C:\mongodb\data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 Ctrl + C 종료</a:t>
            </a:r>
          </a:p>
        </p:txBody>
      </p:sp>
      <p:pic>
        <p:nvPicPr>
          <p:cNvPr id="417" name="그림 4" descr="그림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55576" y="3861048"/>
            <a:ext cx="7992889" cy="1137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2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! 소스 긁어서 붙일땐 상단 클릭후 붙여넣기</a:t>
            </a:r>
          </a:p>
        </p:txBody>
      </p:sp>
      <p:pic>
        <p:nvPicPr>
          <p:cNvPr id="421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2500297" y="2857495"/>
            <a:ext cx="3276601" cy="2857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2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defRPr sz="1800"/>
            </a:pPr>
            <a:r>
              <a:t>설정파일 생성</a:t>
            </a:r>
            <a:endParaRPr sz="2000"/>
          </a:p>
          <a:p>
            <a:pPr>
              <a:lnSpc>
                <a:spcPct val="80000"/>
              </a:lnSpc>
              <a:spcBef>
                <a:spcPts val="400"/>
              </a:spcBef>
              <a:defRPr sz="1800"/>
            </a:pPr>
            <a:r>
              <a:t>C:\mongodb 폴더 들어와서 ( cd .. )</a:t>
            </a:r>
            <a:endParaRPr sz="2900"/>
          </a:p>
          <a:p>
            <a:pPr>
              <a:lnSpc>
                <a:spcPct val="80000"/>
              </a:lnSpc>
              <a:spcBef>
                <a:spcPts val="400"/>
              </a:spcBef>
              <a:defRPr sz="1800"/>
            </a:pPr>
            <a:r>
              <a:t>mongod.cfg 파일 생성 -&gt; 아래 내용 복사 붙여넣기 삽입</a:t>
            </a:r>
            <a:endParaRPr sz="2000"/>
          </a:p>
          <a:p>
            <a:pPr>
              <a:lnSpc>
                <a:spcPct val="80000"/>
              </a:lnSpc>
              <a:spcBef>
                <a:spcPts val="600"/>
              </a:spcBef>
              <a:defRPr sz="2000"/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FF0000"/>
                </a:solidFill>
              </a:defRPr>
            </a:pPr>
            <a:r>
              <a:t># 데이터베이스 폴더</a:t>
            </a:r>
            <a:endParaRPr sz="2900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FF0000"/>
                </a:solidFill>
              </a:defRPr>
            </a:pPr>
            <a:r>
              <a:t>dbpath = C:\mongodb\data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FF0000"/>
                </a:solidFill>
              </a:defRPr>
            </a:pPr>
            <a:r>
              <a:t># mongdb 포트</a:t>
            </a:r>
            <a:endParaRPr sz="2900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FF0000"/>
                </a:solidFill>
              </a:defRPr>
            </a:pPr>
            <a:r>
              <a:t>port = 27017</a:t>
            </a:r>
            <a:endParaRPr sz="2900"/>
          </a:p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FF0000"/>
                </a:solidFill>
              </a:defRPr>
            </a:pPr>
            <a:r>
              <a:t># 로그 파일</a:t>
            </a:r>
            <a:endParaRPr sz="2900"/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1800">
                <a:solidFill>
                  <a:srgbClr val="FF0000"/>
                </a:solidFill>
              </a:defRPr>
            </a:pPr>
            <a:r>
              <a:t>logpath = C:\mongodb\logs\mongo.log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2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로그 폴더 생성</a:t>
            </a:r>
          </a:p>
          <a:p>
            <a:r>
              <a:t>mkdir C:\mongodb\logs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3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700"/>
            </a:pPr>
            <a:r>
              <a:t>서비스 등록하기 ( 윈도우 재시작시에도 백그라운드에서 돌아가게 설정 )</a:t>
            </a:r>
          </a:p>
          <a:p>
            <a:endParaRPr/>
          </a:p>
          <a:p>
            <a:pPr>
              <a:spcBef>
                <a:spcPts val="400"/>
              </a:spcBef>
              <a:defRPr sz="2000"/>
            </a:pPr>
            <a:r>
              <a:t>C:\mongodb\bin\mongod.exe -f C:\mongodb\mongod.cfg -install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기본자료형 선언</a:t>
            </a:r>
          </a:p>
        </p:txBody>
      </p:sp>
      <p:sp>
        <p:nvSpPr>
          <p:cNvPr id="16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기본 자료형들</a:t>
            </a:r>
          </a:p>
          <a:p>
            <a:endParaRPr/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var a = 111; //숫자형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var b = “하하하”; //문자형변수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var c = true; //boolean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var d;  console.log(d); //undefined error</a:t>
            </a:r>
          </a:p>
          <a:p>
            <a:pPr>
              <a:spcBef>
                <a:spcPts val="400"/>
              </a:spcBef>
              <a:buSzTx/>
              <a:buNone/>
              <a:defRPr sz="2000"/>
            </a:pPr>
            <a:r>
              <a:t>console.log(e);  // reference error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3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서비스 시작하고 멈추기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sc start mongodb</a:t>
            </a:r>
          </a:p>
          <a:p>
            <a:pPr>
              <a:spcBef>
                <a:spcPts val="400"/>
              </a:spcBef>
              <a:defRPr sz="2000"/>
            </a:pPr>
            <a:r>
              <a:t>sc stop mongodb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3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등록한 서비스 잘 돌아가는지 확인</a:t>
            </a:r>
          </a:p>
          <a:p>
            <a:pPr>
              <a:spcBef>
                <a:spcPts val="400"/>
              </a:spcBef>
              <a:defRPr sz="2000"/>
            </a:pPr>
            <a:r>
              <a:t>services.msc 누르면 나오는 창에서 현재 등록된 서비스가 돌아가는지 확인</a:t>
            </a:r>
          </a:p>
        </p:txBody>
      </p:sp>
      <p:pic>
        <p:nvPicPr>
          <p:cNvPr id="437" name="그림 4" descr="그림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857619" y="2714619"/>
            <a:ext cx="3510969" cy="2944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Windows MongoDB설치</a:t>
            </a:r>
          </a:p>
        </p:txBody>
      </p:sp>
      <p:sp>
        <p:nvSpPr>
          <p:cNvPr id="44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/>
            </a:pPr>
            <a:r>
              <a:t>서비스 삭제 원하면</a:t>
            </a:r>
          </a:p>
          <a:p>
            <a:pPr>
              <a:spcBef>
                <a:spcPts val="400"/>
              </a:spcBef>
              <a:defRPr sz="2000"/>
            </a:pPr>
            <a:r>
              <a:t>cmd창 열고 아래 입력</a:t>
            </a:r>
          </a:p>
          <a:p>
            <a:pPr>
              <a:defRPr sz="2000"/>
            </a:pPr>
            <a:endParaRPr/>
          </a:p>
          <a:p>
            <a:pPr>
              <a:spcBef>
                <a:spcPts val="400"/>
              </a:spcBef>
              <a:defRPr sz="2000"/>
            </a:pPr>
            <a:r>
              <a:t>C:\mongodb\bin\mongod.exe -f C:\mongodb\mongod.cfg -remove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그림 1" descr="그림 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428991" y="1928802"/>
            <a:ext cx="2143126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TextBox 2"/>
          <p:cNvSpPr txBox="1"/>
          <p:nvPr/>
        </p:nvSpPr>
        <p:spPr>
          <a:xfrm>
            <a:off x="3143239" y="4357694"/>
            <a:ext cx="2674155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/>
            </a:lvl1pPr>
          </a:lstStyle>
          <a:p>
            <a:r>
              <a:t>robomongo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robomongo  설치</a:t>
            </a:r>
          </a:p>
        </p:txBody>
      </p:sp>
      <p:sp>
        <p:nvSpPr>
          <p:cNvPr id="44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MongoDB 모니터링 툴</a:t>
            </a:r>
          </a:p>
          <a:p>
            <a:endParaRPr/>
          </a:p>
          <a:p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https://robomongo.org/</a:t>
            </a:r>
          </a:p>
          <a:p>
            <a:r>
              <a:t>사이트 방문후 Robo 3T다운로드 후 설치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robomongo  설치</a:t>
            </a:r>
          </a:p>
        </p:txBody>
      </p:sp>
      <p:sp>
        <p:nvSpPr>
          <p:cNvPr id="44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50" name="스크린샷 2018-03-14 오후 4.48.14.png" descr="스크린샷 2018-03-14 오후 4.48.14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34849" y="1675149"/>
            <a:ext cx="4974620" cy="4228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 Robomongo 실행시 오류</a:t>
            </a:r>
          </a:p>
        </p:txBody>
      </p:sp>
      <p:sp>
        <p:nvSpPr>
          <p:cNvPr id="45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900"/>
            </a:pPr>
            <a:r>
              <a:t>Mac 사용자의 경우 아래 메시지나오면</a:t>
            </a:r>
          </a:p>
          <a:p>
            <a:pPr>
              <a:spcBef>
                <a:spcPts val="600"/>
              </a:spcBef>
              <a:defRPr sz="2900"/>
            </a:pPr>
            <a:endParaRPr/>
          </a:p>
          <a:p>
            <a:pPr>
              <a:spcBef>
                <a:spcPts val="600"/>
              </a:spcBef>
              <a:defRPr sz="2900">
                <a:solidFill>
                  <a:srgbClr val="FF0000"/>
                </a:solidFill>
              </a:defRPr>
            </a:pPr>
            <a:r>
              <a:t>확인되지 않은 개발자가 Apple에 등록한 App이 아닙니다. </a:t>
            </a:r>
          </a:p>
          <a:p>
            <a:pPr>
              <a:spcBef>
                <a:spcPts val="600"/>
              </a:spcBef>
              <a:defRPr sz="2900"/>
            </a:pPr>
            <a:endParaRPr/>
          </a:p>
          <a:p>
            <a:pPr>
              <a:spcBef>
                <a:spcPts val="500"/>
              </a:spcBef>
              <a:defRPr sz="2400"/>
            </a:pPr>
            <a:r>
              <a:t>메시지 나오면 Finder에서 앱 아이콘 Ctrl  누르고 클릭.</a:t>
            </a:r>
            <a:endParaRPr sz="2900"/>
          </a:p>
          <a:p>
            <a:pPr>
              <a:spcBef>
                <a:spcPts val="500"/>
              </a:spcBef>
              <a:defRPr sz="2400"/>
            </a:pPr>
            <a:r>
              <a:t>메뉴에서 열기 클릭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robomongo</a:t>
            </a:r>
          </a:p>
        </p:txBody>
      </p:sp>
      <p:sp>
        <p:nvSpPr>
          <p:cNvPr id="456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r>
              <a:t>실행 후</a:t>
            </a:r>
          </a:p>
        </p:txBody>
      </p:sp>
      <p:pic>
        <p:nvPicPr>
          <p:cNvPr id="457" name="그림 3" descr="그림 3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500165" y="2428868"/>
            <a:ext cx="6315959" cy="3734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robomongo</a:t>
            </a:r>
          </a:p>
        </p:txBody>
      </p:sp>
      <p:sp>
        <p:nvSpPr>
          <p:cNvPr id="460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1230" y="1773238"/>
            <a:ext cx="7221540" cy="40322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461" name="그림 4" descr="그림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928794" y="2285992"/>
            <a:ext cx="5247665" cy="3214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Microsoft Office PowerPoint</Application>
  <PresentationFormat>화면 슬라이드 쇼(4:3)</PresentationFormat>
  <Paragraphs>541</Paragraphs>
  <Slides>98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98</vt:i4>
      </vt:variant>
    </vt:vector>
  </HeadingPairs>
  <TitlesOfParts>
    <vt:vector size="99" baseType="lpstr">
      <vt:lpstr>Office 테마</vt:lpstr>
      <vt:lpstr>Node.js 1일차</vt:lpstr>
      <vt:lpstr>목차</vt:lpstr>
      <vt:lpstr>슬라이드 3</vt:lpstr>
      <vt:lpstr>목차</vt:lpstr>
      <vt:lpstr>자바스크립트란?</vt:lpstr>
      <vt:lpstr>사용법</vt:lpstr>
      <vt:lpstr>변수</vt:lpstr>
      <vt:lpstr>변수</vt:lpstr>
      <vt:lpstr>기본자료형 선언</vt:lpstr>
      <vt:lpstr>배열</vt:lpstr>
      <vt:lpstr>배열출력</vt:lpstr>
      <vt:lpstr>배열출력</vt:lpstr>
      <vt:lpstr>배열출력</vt:lpstr>
      <vt:lpstr>객체 선언</vt:lpstr>
      <vt:lpstr>리터럴 표현법</vt:lpstr>
      <vt:lpstr>리터럴 표현법</vt:lpstr>
      <vt:lpstr>리터럴 표현법</vt:lpstr>
      <vt:lpstr>리터럴 표현법</vt:lpstr>
      <vt:lpstr>리터럴 표현법</vt:lpstr>
      <vt:lpstr>함수표현법</vt:lpstr>
      <vt:lpstr>함수 표현법</vt:lpstr>
      <vt:lpstr>함수 표현법</vt:lpstr>
      <vt:lpstr>함수 표현법</vt:lpstr>
      <vt:lpstr>내부 private 변수 접근법</vt:lpstr>
      <vt:lpstr>prototype</vt:lpstr>
      <vt:lpstr>prototype</vt:lpstr>
      <vt:lpstr>prototype</vt:lpstr>
      <vt:lpstr>jQuery</vt:lpstr>
      <vt:lpstr>jQuery란?</vt:lpstr>
      <vt:lpstr>jQuery란?</vt:lpstr>
      <vt:lpstr>jQuery란?</vt:lpstr>
      <vt:lpstr>사용법</vt:lpstr>
      <vt:lpstr>jQuery란?</vt:lpstr>
      <vt:lpstr>vscode</vt:lpstr>
      <vt:lpstr>vscode</vt:lpstr>
      <vt:lpstr>vscode</vt:lpstr>
      <vt:lpstr>셀렉터</vt:lpstr>
      <vt:lpstr>jquery css</vt:lpstr>
      <vt:lpstr>addClass</vt:lpstr>
      <vt:lpstr>removeClass</vt:lpstr>
      <vt:lpstr>toggle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jQuery 연습</vt:lpstr>
      <vt:lpstr> javascript 연습</vt:lpstr>
      <vt:lpstr>jQuery 플러그인 활용</vt:lpstr>
      <vt:lpstr>슬라이드 58</vt:lpstr>
      <vt:lpstr>MongoDB</vt:lpstr>
      <vt:lpstr>MongoDB란</vt:lpstr>
      <vt:lpstr>MongoDB란</vt:lpstr>
      <vt:lpstr>MongoDB란</vt:lpstr>
      <vt:lpstr>MongoDB란</vt:lpstr>
      <vt:lpstr>MongoDB란</vt:lpstr>
      <vt:lpstr>MongoDB란</vt:lpstr>
      <vt:lpstr>MongoDB</vt:lpstr>
      <vt:lpstr>MongoDB</vt:lpstr>
      <vt:lpstr>MongoDB</vt:lpstr>
      <vt:lpstr>MongoDB</vt:lpstr>
      <vt:lpstr>MongoDB성능</vt:lpstr>
      <vt:lpstr>MongoDB성능</vt:lpstr>
      <vt:lpstr>Mac MongoDB설치</vt:lpstr>
      <vt:lpstr>Homebrew 설치</vt:lpstr>
      <vt:lpstr>MongoDB설치</vt:lpstr>
      <vt:lpstr>data 폴더 생성 및 권한추가</vt:lpstr>
      <vt:lpstr>실행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Windows MongoDB설치</vt:lpstr>
      <vt:lpstr>슬라이드 93</vt:lpstr>
      <vt:lpstr>robomongo  설치</vt:lpstr>
      <vt:lpstr>robomongo  설치</vt:lpstr>
      <vt:lpstr>Mac Robomongo 실행시 오류</vt:lpstr>
      <vt:lpstr>robomongo</vt:lpstr>
      <vt:lpstr>robomongo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1일차</dc:title>
  <cp:lastModifiedBy>Park</cp:lastModifiedBy>
  <cp:revision>1</cp:revision>
  <dcterms:modified xsi:type="dcterms:W3CDTF">2018-05-16T02:59:08Z</dcterms:modified>
</cp:coreProperties>
</file>