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텍스트 개체 틀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103" name="그림 개체 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1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2" name="본문 첫 번째 줄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6381327"/>
            <a:ext cx="1296146" cy="28552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직사각형 11"/>
          <p:cNvSpPr/>
          <p:nvPr/>
        </p:nvSpPr>
        <p:spPr>
          <a:xfrm>
            <a:off x="-5010" y="967012"/>
            <a:ext cx="9149010" cy="45720"/>
          </a:xfrm>
          <a:prstGeom prst="rect">
            <a:avLst/>
          </a:prstGeom>
          <a:solidFill>
            <a:srgbClr val="65E2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직사각형 7"/>
          <p:cNvSpPr/>
          <p:nvPr/>
        </p:nvSpPr>
        <p:spPr>
          <a:xfrm>
            <a:off x="-5010" y="-1"/>
            <a:ext cx="9149010" cy="98073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제목 텍스트"/>
          <p:cNvSpPr txBox="1"/>
          <p:nvPr>
            <p:ph type="title"/>
          </p:nvPr>
        </p:nvSpPr>
        <p:spPr>
          <a:xfrm>
            <a:off x="179511" y="-81136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/>
            <a:r>
              <a:t>제목 텍스트</a:t>
            </a:r>
          </a:p>
        </p:txBody>
      </p:sp>
      <p:pic>
        <p:nvPicPr>
          <p:cNvPr id="33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4834" y="221074"/>
            <a:ext cx="597643" cy="59764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본문 첫 번째 줄…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" name="텍스트 개체 틀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ongodb-insert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ongodb-dummy-data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ko/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http-create/" TargetMode="External"/><Relationship Id="rId3" Type="http://schemas.openxmlformats.org/officeDocument/2006/relationships/image" Target="../media/image1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org/api/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oz.co.kr/260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npmjs.org/" TargetMode="Externa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npmjs.com/misc/semver" TargetMode="Externa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npmjs.com/files/package.json" TargetMode="Externa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27.0.0.1:3000/" TargetMode="External"/><Relationship Id="rId3" Type="http://schemas.openxmlformats.org/officeDocument/2006/relationships/image" Target="../media/image21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/>
          <p:nvPr>
            <p:ph type="ctrTitle"/>
          </p:nvPr>
        </p:nvSpPr>
        <p:spPr>
          <a:xfrm>
            <a:off x="1979711" y="7158483"/>
            <a:ext cx="7772401" cy="1470026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Node.js 1</a:t>
            </a:r>
            <a:r>
              <a:t>일차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2860517" y="3732064"/>
            <a:ext cx="3482279" cy="10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Node.js</a:t>
            </a:r>
            <a:r>
              <a:t>로 구현하는</a:t>
            </a:r>
          </a:p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쇼핑몰 프로젝트 </a:t>
            </a:r>
            <a:r>
              <a:t>CAMP</a:t>
            </a:r>
          </a:p>
        </p:txBody>
      </p:sp>
      <p:sp>
        <p:nvSpPr>
          <p:cNvPr id="134" name="TextBox 4"/>
          <p:cNvSpPr txBox="1"/>
          <p:nvPr/>
        </p:nvSpPr>
        <p:spPr>
          <a:xfrm>
            <a:off x="3586580" y="5189382"/>
            <a:ext cx="211510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박준영</a:t>
            </a:r>
          </a:p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tech@agcweb.co.kr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60" y="1214421"/>
            <a:ext cx="4572033" cy="2286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65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Database </a:t>
            </a:r>
            <a:r>
              <a:t>제거</a:t>
            </a:r>
          </a:p>
          <a:p>
            <a:pPr/>
            <a:r>
              <a:t>db.dropDatabase()</a:t>
            </a:r>
          </a:p>
          <a:p>
            <a:pPr/>
            <a:r>
              <a:t>ex) db.dropDatabase();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6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Collection </a:t>
            </a:r>
            <a:r>
              <a:t>생성</a:t>
            </a:r>
          </a:p>
          <a:p>
            <a:pPr/>
            <a:r>
              <a:t>db.createCollection()</a:t>
            </a:r>
          </a:p>
        </p:txBody>
      </p:sp>
      <p:graphicFrame>
        <p:nvGraphicFramePr>
          <p:cNvPr id="169" name="표 5"/>
          <p:cNvGraphicFramePr/>
          <p:nvPr/>
        </p:nvGraphicFramePr>
        <p:xfrm>
          <a:off x="1547663" y="3140967"/>
          <a:ext cx="6096001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속성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capped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true</a:t>
                      </a:r>
                      <a:r>
                        <a:t>로 하면 용량초과시 오래된 데이터를 덮어버림</a:t>
                      </a:r>
                      <a:r>
                        <a:t>. size </a:t>
                      </a:r>
                      <a:r>
                        <a:t>입력 필수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autoIndex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ObjectID</a:t>
                      </a:r>
                      <a:r>
                        <a:t>에 </a:t>
                      </a:r>
                      <a:r>
                        <a:t>indexing</a:t>
                      </a:r>
                      <a:r>
                        <a:t>적용함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size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Collection</a:t>
                      </a:r>
                      <a:r>
                        <a:t>의 최대사이즈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Collection</a:t>
                      </a:r>
                      <a:r>
                        <a:t>의 추가할수 있는 최대 갯수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72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db.createCollection(‘test’,{</a:t>
            </a:r>
          </a:p>
          <a:p>
            <a:pPr lvl="1" marL="285750" indent="171450">
              <a:spcBef>
                <a:spcPts val="600"/>
              </a:spcBef>
              <a:buSzTx/>
              <a:buNone/>
              <a:defRPr sz="2800"/>
            </a:pPr>
            <a:r>
              <a:t>    capped : true,</a:t>
            </a:r>
          </a:p>
          <a:p>
            <a:pPr lvl="1" marL="285750" indent="171450">
              <a:spcBef>
                <a:spcPts val="600"/>
              </a:spcBef>
              <a:buSzTx/>
              <a:buNone/>
              <a:defRPr sz="2800"/>
            </a:pPr>
            <a:r>
              <a:t>    size : 2048000</a:t>
            </a:r>
          </a:p>
          <a:p>
            <a:pPr>
              <a:buSzTx/>
              <a:buNone/>
            </a:pPr>
            <a:r>
              <a:t>})</a:t>
            </a:r>
          </a:p>
          <a:p>
            <a:pPr>
              <a:buSzTx/>
              <a:buNone/>
            </a:pPr>
            <a:r>
              <a:t>collection </a:t>
            </a:r>
            <a:r>
              <a:t>확인</a:t>
            </a:r>
          </a:p>
          <a:p>
            <a:pPr>
              <a:buSzTx/>
              <a:buNone/>
            </a:pPr>
            <a:r>
              <a:t>show collections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75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Collection </a:t>
            </a:r>
            <a:r>
              <a:t>삭제</a:t>
            </a:r>
          </a:p>
          <a:p>
            <a:pPr>
              <a:buSzTx/>
              <a:buNone/>
            </a:pPr>
            <a:r>
              <a:t>db.</a:t>
            </a:r>
            <a:r>
              <a:t>콜렉션명</a:t>
            </a:r>
            <a:r>
              <a:t>.drop()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ex)</a:t>
            </a:r>
          </a:p>
          <a:p>
            <a:pPr>
              <a:buSzTx/>
              <a:buNone/>
            </a:pPr>
            <a:r>
              <a:t>db.test.drop()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7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Collection </a:t>
            </a:r>
            <a:r>
              <a:t>생성 및 삽입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db.createCollection("test");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db.test.insert([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    {"name": "fastcampus", "lecture": "nodejs"},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    {"name": "house", "lecture": "python"},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    {"member": "person", "lecture": "python"}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]);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소스긁어 가기 편하게 아래 참조해주세요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https://nodejs.junyoung.me/mongodb-insert/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8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find</a:t>
            </a:r>
          </a:p>
          <a:p>
            <a:pPr/>
            <a:r>
              <a:t>데이터를 조회해본다</a:t>
            </a:r>
          </a:p>
          <a:p>
            <a:pPr/>
            <a:r>
              <a:t>db.</a:t>
            </a:r>
            <a:r>
              <a:t>콜렉션명</a:t>
            </a:r>
            <a:r>
              <a:t>.find()</a:t>
            </a:r>
          </a:p>
          <a:p>
            <a:pPr/>
            <a:r>
              <a:t>ex) db.test.find();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8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Document </a:t>
            </a:r>
            <a:r>
              <a:t>조회</a:t>
            </a:r>
          </a:p>
          <a:p>
            <a:pPr/>
            <a:r>
              <a:t>find</a:t>
            </a:r>
          </a:p>
          <a:p>
            <a:pPr>
              <a:defRPr sz="3000"/>
            </a:pPr>
            <a:r>
              <a:t>db.</a:t>
            </a:r>
            <a:r>
              <a:t>콜렉션이름</a:t>
            </a:r>
            <a:r>
              <a:t>.find( query, projection )</a:t>
            </a:r>
          </a:p>
          <a:p>
            <a:pPr>
              <a:defRPr sz="3000"/>
            </a:pPr>
            <a:r>
              <a:t>query </a:t>
            </a:r>
            <a:r>
              <a:t>조회 조건</a:t>
            </a:r>
          </a:p>
          <a:p>
            <a:pPr>
              <a:defRPr sz="3000"/>
            </a:pPr>
            <a:r>
              <a:t>projection </a:t>
            </a:r>
            <a:r>
              <a:t>보이고 싶은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8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연습할 </a:t>
            </a:r>
            <a:r>
              <a:t>dummy data</a:t>
            </a:r>
            <a:r>
              <a:t>입력</a:t>
            </a:r>
          </a:p>
          <a:p>
            <a:pPr/>
            <a:r>
              <a:t>복사 후 콘솔에 붙여 넣기</a:t>
            </a:r>
          </a:p>
          <a:p>
            <a:pPr>
              <a:buSzTx/>
              <a:buNone/>
            </a:pPr>
            <a:r>
              <a:t>board Collection </a:t>
            </a:r>
          </a:p>
          <a:p>
            <a:pPr>
              <a:buSzTx/>
              <a:buNone/>
            </a:pPr>
            <a:r>
              <a:t>생성후 데이터 삽입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https://nodejs.junyoung.me/mongodb-dummy-data/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9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들어간 데이터 확인</a:t>
            </a:r>
          </a:p>
          <a:p>
            <a:pPr/>
            <a:r>
              <a:t>db.board.find()</a:t>
            </a:r>
          </a:p>
          <a:p>
            <a:pPr>
              <a:buSzTx/>
              <a:buNone/>
            </a:pPr>
            <a:r>
              <a:t>   </a:t>
            </a:r>
            <a:r>
              <a:t>전체 출력</a:t>
            </a:r>
          </a:p>
          <a:p>
            <a:pPr/>
            <a:r>
              <a:t>db.board.find().pretty()</a:t>
            </a:r>
          </a:p>
          <a:p>
            <a:pPr>
              <a:buSzTx/>
              <a:buNone/>
            </a:pPr>
            <a:r>
              <a:t>   </a:t>
            </a:r>
            <a:r>
              <a:t>보기좋게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9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writer</a:t>
            </a:r>
            <a:r>
              <a:t>가</a:t>
            </a:r>
            <a:r>
              <a:t> admin </a:t>
            </a:r>
            <a:r>
              <a:t>인 경우 조회</a:t>
            </a:r>
          </a:p>
          <a:p>
            <a:pPr>
              <a:lnSpc>
                <a:spcPct val="150000"/>
              </a:lnSpc>
              <a:spcBef>
                <a:spcPts val="400"/>
              </a:spcBef>
              <a:defRPr sz="2000"/>
            </a:pPr>
            <a:r>
              <a:t>db.board.find( { "writer" : "admin" } ).pretty()</a:t>
            </a:r>
          </a:p>
          <a:p>
            <a:pPr>
              <a:lnSpc>
                <a:spcPct val="150000"/>
              </a:lnSpc>
              <a:defRPr sz="2000"/>
            </a:pPr>
          </a:p>
          <a:p>
            <a:pPr>
              <a:lnSpc>
                <a:spcPct val="150000"/>
              </a:lnSpc>
            </a:pPr>
            <a:r>
              <a:t>writer</a:t>
            </a:r>
            <a:r>
              <a:t>가 </a:t>
            </a:r>
            <a:r>
              <a:t>admin </a:t>
            </a:r>
            <a:r>
              <a:t>이고 </a:t>
            </a:r>
            <a:r>
              <a:t>title </a:t>
            </a:r>
            <a:r>
              <a:t>이 </a:t>
            </a:r>
            <a:r>
              <a:t>“Hello”</a:t>
            </a:r>
            <a:endParaRPr sz="2000"/>
          </a:p>
          <a:p>
            <a:pPr>
              <a:lnSpc>
                <a:spcPct val="150000"/>
              </a:lnSpc>
              <a:spcBef>
                <a:spcPts val="400"/>
              </a:spcBef>
              <a:defRPr sz="2000"/>
            </a:pPr>
            <a:r>
              <a:t>db.board.find( { "writer" : "admin" , "title" : "Hello" } ).pretty()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  <p:sp>
        <p:nvSpPr>
          <p:cNvPr id="13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목차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MongoDB </a:t>
            </a:r>
            <a:r>
              <a:t>연습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Node.js </a:t>
            </a:r>
            <a:r>
              <a:t>설치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웹서버 띄워보기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commonjs </a:t>
            </a:r>
            <a:r>
              <a:t>모듈관리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npm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Express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871"/>
            </a:pPr>
            <a:r>
              <a:t>실습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9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비교연산자</a:t>
            </a:r>
          </a:p>
        </p:txBody>
      </p:sp>
      <p:graphicFrame>
        <p:nvGraphicFramePr>
          <p:cNvPr id="197" name="표 3"/>
          <p:cNvGraphicFramePr/>
          <p:nvPr/>
        </p:nvGraphicFramePr>
        <p:xfrm>
          <a:off x="1403648" y="2492896"/>
          <a:ext cx="6096001" cy="33375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$eq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= </a:t>
                      </a:r>
                      <a:r>
                        <a:t>일치하는값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$gt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  <a:r>
                        <a:t>큰값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$gte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  <a:r>
                        <a:t>크거나 같은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$lt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  <a:r>
                        <a:t>작은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$lte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  <a:r>
                        <a:t>작거나 같은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$ne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!= </a:t>
                      </a:r>
                      <a:r>
                        <a:t>일치하지 않는값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$in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  <a:r>
                        <a:t>배열안에 속하는 경우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$nin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</a:t>
                      </a:r>
                      <a:r>
                        <a:t>배열안에 속하지 않는경우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0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db.board.find( { "hit" : { $gt : 20 }} ).pretty()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조회수 </a:t>
            </a:r>
            <a:r>
              <a:t>&gt; 20</a:t>
            </a:r>
            <a:r>
              <a:t> 조회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db.board.find( { "hit" : { $lt: 20 }} ).pretty()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</a:t>
            </a:r>
            <a:r>
              <a:t>조회수 </a:t>
            </a:r>
            <a:r>
              <a:t>&lt; 20</a:t>
            </a:r>
            <a:r>
              <a:t> 조회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db.board.find( { "hit" : { $gt : 5 , $lt:20 }} ).pretty()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5 &lt; </a:t>
            </a:r>
            <a:r>
              <a:t>조회수 </a:t>
            </a:r>
            <a:r>
              <a:t>&lt;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0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and, or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db.board.find(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{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$and : [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     { "writer" : "admin" },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     { "hit" : { $lt:10 }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     ]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).pretty()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admin </a:t>
            </a:r>
            <a:r>
              <a:t>이면서 조회수 </a:t>
            </a:r>
            <a:r>
              <a:t>10</a:t>
            </a:r>
            <a:r>
              <a:t>아래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0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Projection</a:t>
            </a:r>
          </a:p>
          <a:p>
            <a:pPr/>
          </a:p>
          <a:p>
            <a:pPr/>
            <a:r>
              <a:t>원하는 필드만 출력</a:t>
            </a:r>
          </a:p>
          <a:p>
            <a:pPr>
              <a:spcBef>
                <a:spcPts val="400"/>
              </a:spcBef>
              <a:defRPr sz="2000"/>
            </a:pPr>
            <a:r>
              <a:t>db.board.find( { } , { "_id": false, "title": true, "content": true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09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MongoDB count</a:t>
            </a:r>
          </a:p>
          <a:p>
            <a:pPr/>
            <a:r>
              <a:t>마지막 쿼리문 다음에 </a:t>
            </a:r>
            <a:r>
              <a:t>count()</a:t>
            </a:r>
            <a:r>
              <a:t>붙임</a:t>
            </a:r>
          </a:p>
          <a:p>
            <a:pPr/>
            <a:r>
              <a:t>db.board.find().count()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12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sort </a:t>
            </a:r>
            <a:r>
              <a:t>정렬</a:t>
            </a:r>
          </a:p>
          <a:p>
            <a:pPr/>
            <a:r>
              <a:t>1</a:t>
            </a:r>
            <a:r>
              <a:t>은</a:t>
            </a:r>
            <a:r>
              <a:t> </a:t>
            </a:r>
            <a:r>
              <a:t>오름차순 </a:t>
            </a:r>
            <a:r>
              <a:t>-1</a:t>
            </a:r>
            <a:r>
              <a:t>은 내림차순</a:t>
            </a:r>
          </a:p>
          <a:p>
            <a:pPr/>
          </a:p>
          <a:p>
            <a:pPr/>
            <a:r>
              <a:t>db.board.find().sort( { "hit" : -1 })</a:t>
            </a:r>
          </a:p>
          <a:p>
            <a:pPr/>
            <a:r>
              <a:t>조회수 많은 순으로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15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limit</a:t>
            </a:r>
          </a:p>
          <a:p>
            <a:pPr/>
            <a:r>
              <a:t>출력 개수 제한</a:t>
            </a:r>
          </a:p>
          <a:p>
            <a:pPr/>
          </a:p>
          <a:p>
            <a:pPr/>
            <a:r>
              <a:t>db.board.find().limit(2)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1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skip</a:t>
            </a:r>
          </a:p>
          <a:p>
            <a:pPr/>
            <a:r>
              <a:t>데이터의 시작부분 지정</a:t>
            </a:r>
          </a:p>
          <a:p>
            <a:pPr/>
          </a:p>
          <a:p>
            <a:pPr/>
            <a:r>
              <a:t>db.board.find().skip(1)</a:t>
            </a:r>
          </a:p>
          <a:p>
            <a:pPr/>
            <a:r>
              <a:t>0</a:t>
            </a:r>
            <a:r>
              <a:t>번째 제외하고 </a:t>
            </a:r>
            <a:r>
              <a:t>1</a:t>
            </a:r>
            <a:r>
              <a:t>번째 부터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2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Data Update</a:t>
            </a:r>
          </a:p>
          <a:p>
            <a:pPr/>
          </a:p>
          <a:p>
            <a:pPr>
              <a:buSzTx/>
              <a:buNone/>
            </a:pPr>
            <a:r>
              <a:t>db.collection.update(</a:t>
            </a:r>
          </a:p>
          <a:p>
            <a:pPr>
              <a:buSzTx/>
              <a:buNone/>
            </a:pPr>
            <a:r>
              <a:t>      </a:t>
            </a:r>
            <a:r>
              <a:t>조건</a:t>
            </a:r>
            <a:r>
              <a:t> ,</a:t>
            </a:r>
          </a:p>
          <a:p>
            <a:pPr>
              <a:buSzTx/>
              <a:buNone/>
            </a:pPr>
            <a:r>
              <a:t>      </a:t>
            </a:r>
            <a:r>
              <a:t>데이터</a:t>
            </a:r>
          </a:p>
          <a:p>
            <a:pPr>
              <a:buSzTx/>
              <a:buNone/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2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</a:p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r>
              <a:t>db.board.update(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r>
              <a:t>    { "title" : "test" } , 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r>
              <a:t>    { 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r>
              <a:t>        $set : { "content": "content update!"} 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r>
              <a:t>    } </a:t>
            </a:r>
          </a:p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  <a:r>
              <a:t>);</a:t>
            </a:r>
          </a:p>
          <a:p>
            <a:pPr/>
          </a:p>
          <a:p>
            <a:pPr>
              <a:spcBef>
                <a:spcPts val="400"/>
              </a:spcBef>
              <a:defRPr sz="2000"/>
            </a:pPr>
            <a:r>
              <a:t>글제목이 </a:t>
            </a:r>
            <a:r>
              <a:t>test</a:t>
            </a:r>
            <a:r>
              <a:t>인 경우 안의 글내용 수정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4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Mac</a:t>
            </a:r>
          </a:p>
          <a:p>
            <a:pPr>
              <a:buSzTx/>
              <a:buNone/>
            </a:pPr>
            <a:r>
              <a:t>터미널 창에서 </a:t>
            </a:r>
            <a:r>
              <a:t>mongo</a:t>
            </a:r>
          </a:p>
          <a:p>
            <a:pPr/>
          </a:p>
          <a:p>
            <a:pPr/>
            <a:r>
              <a:t>Windows</a:t>
            </a:r>
          </a:p>
          <a:p>
            <a:pPr>
              <a:buSzTx/>
              <a:buNone/>
            </a:pPr>
            <a:r>
              <a:t>C:\mongodb\bin </a:t>
            </a:r>
            <a:r>
              <a:t>위치로 이동후</a:t>
            </a:r>
          </a:p>
          <a:p>
            <a:pPr>
              <a:buSzTx/>
              <a:buNone/>
            </a:pPr>
            <a:r>
              <a:t>mongo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22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데이터 삭제</a:t>
            </a:r>
          </a:p>
          <a:p>
            <a:pPr/>
          </a:p>
          <a:p>
            <a:pPr>
              <a:spcBef>
                <a:spcPts val="600"/>
              </a:spcBef>
              <a:defRPr sz="2700"/>
            </a:pPr>
            <a:r>
              <a:t>db.board.remove( </a:t>
            </a:r>
            <a:r>
              <a:t>조건절 </a:t>
            </a:r>
            <a:r>
              <a:t>)</a:t>
            </a:r>
          </a:p>
          <a:p>
            <a:pPr>
              <a:defRPr sz="2700"/>
            </a:pPr>
          </a:p>
          <a:p>
            <a:pPr>
              <a:spcBef>
                <a:spcPts val="600"/>
              </a:spcBef>
              <a:defRPr sz="2700"/>
            </a:pPr>
            <a:r>
              <a:t>db.board.remove({ "writer" : "test2" })</a:t>
            </a:r>
          </a:p>
          <a:p>
            <a:pPr>
              <a:spcBef>
                <a:spcPts val="600"/>
              </a:spcBef>
              <a:defRPr sz="2700"/>
            </a:pPr>
            <a:r>
              <a:t>글작성자가 </a:t>
            </a:r>
            <a:r>
              <a:t>test2</a:t>
            </a:r>
            <a:r>
              <a:t>일 때 삭제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</a:t>
            </a:r>
          </a:p>
        </p:txBody>
      </p:sp>
      <p:sp>
        <p:nvSpPr>
          <p:cNvPr id="23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https://nodejs.org/ko/</a:t>
            </a:r>
          </a:p>
          <a:p>
            <a:pPr/>
          </a:p>
          <a:p>
            <a:pPr>
              <a:spcBef>
                <a:spcPts val="400"/>
              </a:spcBef>
              <a:defRPr sz="2000"/>
            </a:pPr>
            <a:r>
              <a:t>LTS</a:t>
            </a:r>
            <a:r>
              <a:t>버전 설치한다</a:t>
            </a:r>
            <a:r>
              <a:t>. </a:t>
            </a:r>
            <a:r>
              <a:t>각 운영체제에 맞게 선택</a:t>
            </a:r>
          </a:p>
          <a:p>
            <a:pPr>
              <a:buSzTx/>
              <a:buNone/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LTS</a:t>
            </a:r>
            <a:r>
              <a:t>버전 </a:t>
            </a:r>
            <a:r>
              <a:t>: </a:t>
            </a:r>
            <a:r>
              <a:t>서버환경에서 장기적으로 안정적인 지원을 제공하는 버전</a:t>
            </a:r>
          </a:p>
          <a:p>
            <a:pPr>
              <a:spcBef>
                <a:spcPts val="400"/>
              </a:spcBef>
              <a:defRPr sz="2000"/>
            </a:pPr>
            <a:r>
              <a:t>Stable</a:t>
            </a:r>
            <a:r>
              <a:t>버전 </a:t>
            </a:r>
            <a:r>
              <a:t>: </a:t>
            </a:r>
            <a:r>
              <a:t>잦은 업데이트를 진행</a:t>
            </a:r>
            <a:r>
              <a:t>.</a:t>
            </a:r>
            <a:r>
              <a:t> 추가기능 개발과 기존 </a:t>
            </a:r>
            <a:r>
              <a:t>API</a:t>
            </a:r>
            <a:r>
              <a:t>의 기능 개선에 우선한다</a:t>
            </a:r>
            <a:r>
              <a:t>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 </a:t>
            </a:r>
            <a:r>
              <a:t>( Mac )</a:t>
            </a:r>
          </a:p>
        </p:txBody>
      </p:sp>
      <p:sp>
        <p:nvSpPr>
          <p:cNvPr id="23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defRPr sz="2500"/>
            </a:pPr>
            <a:r>
              <a:t>인스톨러 설치후 </a:t>
            </a:r>
            <a:r>
              <a:t>node</a:t>
            </a:r>
            <a:r>
              <a:t>및 </a:t>
            </a:r>
            <a:r>
              <a:t>NPM </a:t>
            </a:r>
            <a:r>
              <a:t>설치 완료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defRPr sz="2500"/>
            </a:pPr>
            <a:r>
              <a:t> 기본터미널 프로그램 </a:t>
            </a:r>
            <a:r>
              <a:t>, iterm, go to shell</a:t>
            </a:r>
            <a:r>
              <a:t>등의 터미널 프로그램 사용 추천 </a:t>
            </a:r>
            <a:r>
              <a:t>( iterm : https://www.iterm2.com/ )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defRPr sz="2500"/>
            </a:pPr>
            <a:r>
              <a:t> </a:t>
            </a:r>
            <a:r>
              <a:t>설치확인 </a:t>
            </a:r>
            <a:r>
              <a:t>=&gt; </a:t>
            </a:r>
            <a:r>
              <a:t>터미널 실행 </a:t>
            </a:r>
            <a:r>
              <a:t>=&gt; node –v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</a:t>
            </a:r>
            <a:r>
              <a:t>( Windows )</a:t>
            </a:r>
          </a:p>
        </p:txBody>
      </p:sp>
      <p:sp>
        <p:nvSpPr>
          <p:cNvPr id="236" name="텍스트 개체 틀 2"/>
          <p:cNvSpPr txBox="1"/>
          <p:nvPr>
            <p:ph type="body" idx="1"/>
          </p:nvPr>
        </p:nvSpPr>
        <p:spPr>
          <a:xfrm>
            <a:off x="899591" y="1484783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인스톨러 실행 </a:t>
            </a:r>
            <a:r>
              <a:t>( Windows</a:t>
            </a:r>
            <a:r>
              <a:t>의 경우</a:t>
            </a:r>
            <a:r>
              <a:t> )</a:t>
            </a:r>
          </a:p>
        </p:txBody>
      </p:sp>
      <p:pic>
        <p:nvPicPr>
          <p:cNvPr id="23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703" y="2348880"/>
            <a:ext cx="4820324" cy="368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</a:t>
            </a:r>
            <a:r>
              <a:t>( Windows )</a:t>
            </a:r>
          </a:p>
        </p:txBody>
      </p:sp>
      <p:sp>
        <p:nvSpPr>
          <p:cNvPr id="24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설치 경로 설정후 </a:t>
            </a:r>
            <a:r>
              <a:t>( </a:t>
            </a:r>
            <a:r>
              <a:t>기본설정대로</a:t>
            </a:r>
            <a:r>
              <a:t> )</a:t>
            </a:r>
          </a:p>
        </p:txBody>
      </p:sp>
      <p:pic>
        <p:nvPicPr>
          <p:cNvPr id="24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751" y="2564903"/>
            <a:ext cx="4810799" cy="375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</a:t>
            </a:r>
          </a:p>
        </p:txBody>
      </p:sp>
      <p:sp>
        <p:nvSpPr>
          <p:cNvPr id="24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필수패키지 지정 </a:t>
            </a:r>
            <a:r>
              <a:t>( </a:t>
            </a:r>
            <a:r>
              <a:t>따로 건드리지 않음</a:t>
            </a:r>
            <a:r>
              <a:t> )</a:t>
            </a:r>
          </a:p>
        </p:txBody>
      </p:sp>
      <p:pic>
        <p:nvPicPr>
          <p:cNvPr id="24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27" y="2492896"/>
            <a:ext cx="4772692" cy="366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</a:t>
            </a:r>
          </a:p>
        </p:txBody>
      </p:sp>
      <p:sp>
        <p:nvSpPr>
          <p:cNvPr id="24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완료</a:t>
            </a:r>
          </a:p>
        </p:txBody>
      </p:sp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743" y="2708919"/>
            <a:ext cx="4839377" cy="375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</a:t>
            </a:r>
            <a:r>
              <a:t>설치</a:t>
            </a:r>
            <a:r>
              <a:t>( Windows )</a:t>
            </a:r>
          </a:p>
        </p:txBody>
      </p:sp>
      <p:sp>
        <p:nvSpPr>
          <p:cNvPr id="252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설치확인</a:t>
            </a:r>
            <a:r>
              <a:t> - </a:t>
            </a:r>
            <a:r>
              <a:t>명령프롬프트</a:t>
            </a:r>
          </a:p>
          <a:p>
            <a:pPr>
              <a:buSzTx/>
              <a:buNone/>
            </a:pPr>
            <a:r>
              <a:t>(</a:t>
            </a:r>
            <a:r>
              <a:t>윈도우키 </a:t>
            </a:r>
            <a:r>
              <a:t>+ cmd + </a:t>
            </a:r>
            <a:r>
              <a:t>엔터</a:t>
            </a:r>
            <a:r>
              <a:t> )</a:t>
            </a:r>
          </a:p>
          <a:p>
            <a:pPr>
              <a:buSzTx/>
              <a:buNone/>
            </a:pPr>
            <a:r>
              <a:t>node –v  </a:t>
            </a:r>
            <a:r>
              <a:t>입력</a:t>
            </a:r>
          </a:p>
        </p:txBody>
      </p:sp>
      <p:pic>
        <p:nvPicPr>
          <p:cNvPr id="25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3789040"/>
            <a:ext cx="6444106" cy="216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 </a:t>
            </a:r>
            <a:r>
              <a:t>콘솔사용</a:t>
            </a:r>
          </a:p>
        </p:txBody>
      </p:sp>
      <p:sp>
        <p:nvSpPr>
          <p:cNvPr id="25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node </a:t>
            </a:r>
            <a:r>
              <a:t>사용해보기</a:t>
            </a:r>
          </a:p>
          <a:p>
            <a:pPr/>
            <a:r>
              <a:t>exercise/example4   </a:t>
            </a:r>
            <a:r>
              <a:t>폴더생성</a:t>
            </a:r>
          </a:p>
          <a:p>
            <a:pPr/>
            <a:r>
              <a:t>index.js </a:t>
            </a:r>
            <a:r>
              <a:t>파일생성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 </a:t>
            </a:r>
            <a:r>
              <a:t>콘솔사용</a:t>
            </a:r>
          </a:p>
        </p:txBody>
      </p:sp>
      <p:sp>
        <p:nvSpPr>
          <p:cNvPr id="259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console.log("hello"); </a:t>
            </a:r>
          </a:p>
          <a:p>
            <a:pPr/>
            <a:r>
              <a:t>입력후 저장</a:t>
            </a:r>
          </a:p>
          <a:p>
            <a:pPr/>
            <a:r>
              <a:t>터미널 </a:t>
            </a:r>
            <a:r>
              <a:t>node index.js</a:t>
            </a:r>
            <a:r>
              <a:t>입력</a:t>
            </a:r>
          </a:p>
          <a:p>
            <a:pPr/>
            <a:r>
              <a:t>또는 </a:t>
            </a:r>
            <a:r>
              <a:t>node index</a:t>
            </a:r>
          </a:p>
        </p:txBody>
      </p:sp>
      <p:pic>
        <p:nvPicPr>
          <p:cNvPr id="26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546" y="4357694"/>
            <a:ext cx="2962689" cy="485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MonogoDB </a:t>
            </a:r>
            <a:r>
              <a:t>연습</a:t>
            </a:r>
          </a:p>
        </p:txBody>
      </p:sp>
      <p:sp>
        <p:nvSpPr>
          <p:cNvPr id="14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목차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Database</a:t>
            </a:r>
            <a:r>
              <a:t>생성 및 데이터삽입 </a:t>
            </a:r>
          </a:p>
          <a:p>
            <a:pPr>
              <a:lnSpc>
                <a:spcPct val="90000"/>
              </a:lnSpc>
            </a:pPr>
            <a:r>
              <a:t>find ( </a:t>
            </a:r>
            <a:r>
              <a:t>조회</a:t>
            </a:r>
            <a:r>
              <a:t> )</a:t>
            </a:r>
          </a:p>
          <a:p>
            <a:pPr>
              <a:lnSpc>
                <a:spcPct val="90000"/>
              </a:lnSpc>
            </a:pPr>
            <a:r>
              <a:t>sort, skip ( </a:t>
            </a:r>
            <a:r>
              <a:t>정렬</a:t>
            </a:r>
            <a:r>
              <a:t> )</a:t>
            </a:r>
          </a:p>
          <a:p>
            <a:pPr>
              <a:lnSpc>
                <a:spcPct val="90000"/>
              </a:lnSpc>
            </a:pPr>
            <a:r>
              <a:t>update( </a:t>
            </a:r>
            <a:r>
              <a:t>수정</a:t>
            </a:r>
            <a:r>
              <a:t> )</a:t>
            </a:r>
          </a:p>
          <a:p>
            <a:pPr>
              <a:lnSpc>
                <a:spcPct val="90000"/>
              </a:lnSpc>
            </a:pPr>
            <a:r>
              <a:t>remove ( </a:t>
            </a:r>
            <a:r>
              <a:t>삭제</a:t>
            </a:r>
            <a:r>
              <a:t>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6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javascript </a:t>
            </a:r>
            <a:r>
              <a:t>모듈관리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6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myvar.js</a:t>
            </a: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index.js</a:t>
            </a:r>
          </a:p>
        </p:txBody>
      </p:sp>
      <p:grpSp>
        <p:nvGrpSpPr>
          <p:cNvPr id="269" name="직사각형 3"/>
          <p:cNvGrpSpPr/>
          <p:nvPr/>
        </p:nvGrpSpPr>
        <p:grpSpPr>
          <a:xfrm>
            <a:off x="1214414" y="2357429"/>
            <a:ext cx="6215106" cy="1428761"/>
            <a:chOff x="0" y="0"/>
            <a:chExt cx="6215105" cy="1428759"/>
          </a:xfrm>
        </p:grpSpPr>
        <p:sp>
          <p:nvSpPr>
            <p:cNvPr id="267" name="직사각형"/>
            <p:cNvSpPr/>
            <p:nvPr/>
          </p:nvSpPr>
          <p:spPr>
            <a:xfrm>
              <a:off x="0" y="0"/>
              <a:ext cx="6215106" cy="142876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var a = &quot;hello&quot;;…"/>
            <p:cNvSpPr txBox="1"/>
            <p:nvPr/>
          </p:nvSpPr>
          <p:spPr>
            <a:xfrm>
              <a:off x="0" y="389260"/>
              <a:ext cx="621510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	var a = "hello";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	module.exports.a = a;</a:t>
              </a:r>
            </a:p>
          </p:txBody>
        </p:sp>
      </p:grpSp>
      <p:grpSp>
        <p:nvGrpSpPr>
          <p:cNvPr id="272" name="직사각형 4"/>
          <p:cNvGrpSpPr/>
          <p:nvPr/>
        </p:nvGrpSpPr>
        <p:grpSpPr>
          <a:xfrm>
            <a:off x="1142975" y="4500569"/>
            <a:ext cx="6286546" cy="1000133"/>
            <a:chOff x="0" y="0"/>
            <a:chExt cx="6286544" cy="1000131"/>
          </a:xfrm>
        </p:grpSpPr>
        <p:sp>
          <p:nvSpPr>
            <p:cNvPr id="270" name="직사각형"/>
            <p:cNvSpPr/>
            <p:nvPr/>
          </p:nvSpPr>
          <p:spPr>
            <a:xfrm>
              <a:off x="-1" y="0"/>
              <a:ext cx="6286546" cy="10001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var myvar = require('./myvar');…"/>
            <p:cNvSpPr txBox="1"/>
            <p:nvPr/>
          </p:nvSpPr>
          <p:spPr>
            <a:xfrm>
              <a:off x="-1" y="174946"/>
              <a:ext cx="628654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	var myvar = require('./myvar');                                  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	console.log(myvar.a);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75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myvar.js</a:t>
            </a:r>
          </a:p>
          <a:p>
            <a:pPr>
              <a:buSzTx/>
              <a:buNone/>
            </a:pPr>
            <a:r>
              <a:t>   module.exports.a = "hello";</a:t>
            </a:r>
          </a:p>
          <a:p>
            <a:pPr/>
          </a:p>
          <a:p>
            <a:pPr/>
            <a:r>
              <a:t>index.js</a:t>
            </a:r>
          </a:p>
          <a:p>
            <a:pPr>
              <a:buSzTx/>
              <a:buNone/>
            </a:pPr>
            <a:r>
              <a:t>	var myvar = require('./myvar');                                  </a:t>
            </a:r>
          </a:p>
          <a:p>
            <a:pPr>
              <a:buSzTx/>
              <a:buNone/>
            </a:pPr>
            <a:r>
              <a:t>	console.log(myvar.a);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7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myvar.js</a:t>
            </a:r>
          </a:p>
          <a:p>
            <a:pPr>
              <a:buSzTx/>
              <a:buNone/>
            </a:pPr>
            <a:r>
              <a:t>  module.exports = { a : "Return literal" };</a:t>
            </a:r>
          </a:p>
          <a:p>
            <a:pPr/>
          </a:p>
          <a:p>
            <a:pPr/>
            <a:r>
              <a:t>index.js</a:t>
            </a:r>
          </a:p>
          <a:p>
            <a:pPr>
              <a:buSzTx/>
              <a:buNone/>
            </a:pPr>
            <a:r>
              <a:t>	var myvar = require('./myvar');                                  </a:t>
            </a:r>
          </a:p>
          <a:p>
            <a:pPr>
              <a:buSzTx/>
              <a:buNone/>
            </a:pPr>
            <a:r>
              <a:t>	console.log(myvar.a);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8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b="1" sz="2700">
                <a:solidFill>
                  <a:schemeClr val="accent1"/>
                </a:solidFill>
              </a:defRPr>
            </a:pPr>
            <a:r>
              <a:t>myvar.js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module.exports.a = function(){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   return "Return function";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--------------------------------------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b="1" sz="2700">
                <a:solidFill>
                  <a:schemeClr val="accent1"/>
                </a:solidFill>
              </a:defRPr>
            </a:pPr>
            <a:r>
              <a:t>index.js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var myvar = require('./myvar');                                 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var setA = myvar.a();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console.log(setA);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8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solidFill>
                  <a:schemeClr val="accent1"/>
                </a:solidFill>
              </a:defRPr>
            </a:pPr>
            <a:r>
              <a:t>myvar.js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function Myvar(){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this.name = "my Instance";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module.exports = Myvar;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---------------------------------------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sz="2400">
                <a:solidFill>
                  <a:schemeClr val="accent1"/>
                </a:solidFill>
              </a:defRPr>
            </a:pPr>
            <a:r>
              <a:t>index.js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Myvar = require('./myvar');                                 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setVar = new Myvar();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console.log(setVar.name);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28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1700">
                <a:solidFill>
                  <a:schemeClr val="accent1"/>
                </a:solidFill>
              </a:defRPr>
            </a:pPr>
            <a:r>
              <a:t>Car.js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function Car(){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    this.color = "Red ";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Car.prototype.log = function 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    console.log( "this Car is "+this.color 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module.exports = Car;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-------------------------------------------------------------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1700">
                <a:solidFill>
                  <a:schemeClr val="accent1"/>
                </a:solidFill>
              </a:defRPr>
            </a:pPr>
            <a:r>
              <a:t>index.js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var Car = require('./Car');                  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var myCar =  Object.create(Car.prototype);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Car.call(myCar);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myCar.log();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29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웹서버 띄어보기</a:t>
            </a:r>
          </a:p>
          <a:p>
            <a:pPr/>
            <a:r>
              <a:t>웹페이지 접속 후 </a:t>
            </a:r>
            <a:r>
              <a:t>Hello Nodejs </a:t>
            </a:r>
            <a:r>
              <a:t>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29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사용자는 요청하고</a:t>
            </a:r>
            <a:r>
              <a:t>, </a:t>
            </a:r>
            <a:r>
              <a:t>서버는 응답한다</a:t>
            </a:r>
            <a:r>
              <a:t>.</a:t>
            </a:r>
          </a:p>
        </p:txBody>
      </p:sp>
      <p:grpSp>
        <p:nvGrpSpPr>
          <p:cNvPr id="296" name="타원 3"/>
          <p:cNvGrpSpPr/>
          <p:nvPr/>
        </p:nvGrpSpPr>
        <p:grpSpPr>
          <a:xfrm>
            <a:off x="1857356" y="3428999"/>
            <a:ext cx="1714513" cy="1500200"/>
            <a:chOff x="0" y="0"/>
            <a:chExt cx="1714512" cy="1500198"/>
          </a:xfrm>
        </p:grpSpPr>
        <p:sp>
          <p:nvSpPr>
            <p:cNvPr id="294" name="타원형"/>
            <p:cNvSpPr/>
            <p:nvPr/>
          </p:nvSpPr>
          <p:spPr>
            <a:xfrm>
              <a:off x="-1" y="-1"/>
              <a:ext cx="1714514" cy="15002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사용자"/>
            <p:cNvSpPr txBox="1"/>
            <p:nvPr/>
          </p:nvSpPr>
          <p:spPr>
            <a:xfrm>
              <a:off x="251083" y="571028"/>
              <a:ext cx="121234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사용자</a:t>
              </a:r>
            </a:p>
          </p:txBody>
        </p:sp>
      </p:grpSp>
      <p:grpSp>
        <p:nvGrpSpPr>
          <p:cNvPr id="299" name="타원 4"/>
          <p:cNvGrpSpPr/>
          <p:nvPr/>
        </p:nvGrpSpPr>
        <p:grpSpPr>
          <a:xfrm>
            <a:off x="5715008" y="3357562"/>
            <a:ext cx="1714513" cy="1571637"/>
            <a:chOff x="0" y="0"/>
            <a:chExt cx="1714512" cy="1571636"/>
          </a:xfrm>
        </p:grpSpPr>
        <p:sp>
          <p:nvSpPr>
            <p:cNvPr id="297" name="타원형"/>
            <p:cNvSpPr/>
            <p:nvPr/>
          </p:nvSpPr>
          <p:spPr>
            <a:xfrm>
              <a:off x="-1" y="-1"/>
              <a:ext cx="1714514" cy="1571638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71884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서버"/>
            <p:cNvSpPr txBox="1"/>
            <p:nvPr/>
          </p:nvSpPr>
          <p:spPr>
            <a:xfrm>
              <a:off x="251083" y="606747"/>
              <a:ext cx="121234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서버</a:t>
              </a:r>
            </a:p>
          </p:txBody>
        </p:sp>
      </p:grpSp>
      <p:sp>
        <p:nvSpPr>
          <p:cNvPr id="300" name="직선 화살표 연결선 6"/>
          <p:cNvSpPr/>
          <p:nvPr/>
        </p:nvSpPr>
        <p:spPr>
          <a:xfrm>
            <a:off x="3786182" y="3571876"/>
            <a:ext cx="1785951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직선 화살표 연결선 10"/>
          <p:cNvSpPr/>
          <p:nvPr/>
        </p:nvSpPr>
        <p:spPr>
          <a:xfrm flipH="1" flipV="1">
            <a:off x="3857620" y="4714883"/>
            <a:ext cx="1643074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TextBox 11"/>
          <p:cNvSpPr txBox="1"/>
          <p:nvPr/>
        </p:nvSpPr>
        <p:spPr>
          <a:xfrm>
            <a:off x="3214677" y="2857495"/>
            <a:ext cx="299547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Request(URL </a:t>
            </a:r>
            <a:r>
              <a:t>접속</a:t>
            </a:r>
            <a:r>
              <a:t>, form</a:t>
            </a:r>
            <a:r>
              <a:t>전송</a:t>
            </a:r>
            <a:r>
              <a:t>)</a:t>
            </a:r>
          </a:p>
        </p:txBody>
      </p:sp>
      <p:sp>
        <p:nvSpPr>
          <p:cNvPr id="303" name="TextBox 12"/>
          <p:cNvSpPr txBox="1"/>
          <p:nvPr/>
        </p:nvSpPr>
        <p:spPr>
          <a:xfrm>
            <a:off x="3500430" y="5072074"/>
            <a:ext cx="278975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Response ( </a:t>
            </a:r>
            <a:r>
              <a:t>텍스트</a:t>
            </a:r>
            <a:r>
              <a:t>. </a:t>
            </a:r>
            <a:r>
              <a:t>이미지</a:t>
            </a:r>
            <a:r>
              <a:t>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0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Hello Nodejs  </a:t>
            </a:r>
            <a:r>
              <a:t>출력해보기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4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Database</a:t>
            </a:r>
            <a:r>
              <a:t> 선택 </a:t>
            </a:r>
            <a:r>
              <a:t>( </a:t>
            </a:r>
            <a:r>
              <a:t>생성 </a:t>
            </a:r>
            <a:r>
              <a:t>)</a:t>
            </a:r>
          </a:p>
          <a:p>
            <a:pPr/>
            <a:r>
              <a:t>Collection </a:t>
            </a:r>
            <a:r>
              <a:t>생성</a:t>
            </a:r>
          </a:p>
          <a:p>
            <a:pPr/>
            <a:r>
              <a:t>Collection </a:t>
            </a:r>
            <a:r>
              <a:t>데이터 삽입</a:t>
            </a:r>
          </a:p>
          <a:p>
            <a:pPr/>
            <a:r>
              <a:t>Document </a:t>
            </a:r>
            <a:r>
              <a:t>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09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index.js </a:t>
            </a:r>
            <a:r>
              <a:t>작성 </a:t>
            </a:r>
            <a:r>
              <a:t>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https://nodejs.junyoung.me/http-create/</a:t>
            </a:r>
            <a:r>
              <a:t>)</a:t>
            </a:r>
          </a:p>
          <a:p>
            <a:pPr>
              <a:defRPr sz="2700"/>
            </a:pPr>
          </a:p>
          <a:p>
            <a:pPr>
              <a:defRPr sz="2700"/>
            </a:pPr>
          </a:p>
          <a:p>
            <a:pPr>
              <a:defRPr sz="2700"/>
            </a:pPr>
          </a:p>
          <a:p>
            <a:pPr>
              <a:defRPr sz="2700"/>
            </a:pPr>
          </a:p>
          <a:p>
            <a:pPr>
              <a:spcBef>
                <a:spcPts val="600"/>
              </a:spcBef>
              <a:defRPr sz="2700"/>
            </a:pPr>
            <a:r>
              <a:t>터미널 </a:t>
            </a:r>
            <a:r>
              <a:t>: node index</a:t>
            </a:r>
          </a:p>
        </p:txBody>
      </p:sp>
      <p:pic>
        <p:nvPicPr>
          <p:cNvPr id="310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603" y="3000372"/>
            <a:ext cx="5851921" cy="1500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1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297" y="2571743"/>
            <a:ext cx="3044136" cy="1285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1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var http = require('http');</a:t>
            </a:r>
          </a:p>
          <a:p>
            <a:pPr/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http </a:t>
            </a:r>
            <a:r>
              <a:t>내장모듈을 불러와서 서버를 만듬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createServer </a:t>
            </a:r>
            <a:r>
              <a:t>함수 사용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기타 모듈들 아래 참조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http://nodejs.org/api/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2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http.createServer(function (request, response)</a:t>
            </a:r>
          </a:p>
          <a:p>
            <a:pPr>
              <a:defRPr sz="2700"/>
            </a:pPr>
          </a:p>
          <a:p>
            <a:pPr>
              <a:spcBef>
                <a:spcPts val="600"/>
              </a:spcBef>
              <a:defRPr sz="2700"/>
            </a:pPr>
            <a:r>
              <a:t>웹서버를 띄우고 콜백으로 </a:t>
            </a:r>
            <a:r>
              <a:t>request</a:t>
            </a:r>
            <a:r>
              <a:t>와 </a:t>
            </a:r>
            <a:r>
              <a:t>response</a:t>
            </a:r>
            <a:r>
              <a:t>를 전달한다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2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response.writeHead(200, {'Content-Type' : 'text/plain'});</a:t>
            </a:r>
          </a:p>
          <a:p>
            <a:pPr>
              <a:spcBef>
                <a:spcPts val="400"/>
              </a:spcBef>
              <a:defRPr sz="2000"/>
            </a:pPr>
            <a:r>
              <a:t>response.write('Hello nodejs');</a:t>
            </a:r>
          </a:p>
          <a:p>
            <a:pPr>
              <a:spcBef>
                <a:spcPts val="400"/>
              </a:spcBef>
              <a:defRPr sz="2000"/>
            </a:pPr>
            <a:r>
              <a:t>response.end();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200 </a:t>
            </a:r>
            <a:r>
              <a:t>상태코드로 텍스트로 응답 </a:t>
            </a:r>
            <a:r>
              <a:t>– </a:t>
            </a:r>
            <a:r>
              <a:t>헤더에 명시</a:t>
            </a:r>
          </a:p>
          <a:p>
            <a:pPr>
              <a:spcBef>
                <a:spcPts val="400"/>
              </a:spcBef>
              <a:defRPr sz="2000"/>
            </a:pPr>
            <a:r>
              <a:t>Hello nodejs </a:t>
            </a:r>
            <a:r>
              <a:t>화면에 표시</a:t>
            </a:r>
          </a:p>
          <a:p>
            <a:pPr>
              <a:spcBef>
                <a:spcPts val="400"/>
              </a:spcBef>
              <a:defRPr sz="2000"/>
            </a:pPr>
            <a:r>
              <a:t>응답완료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2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600"/>
              </a:spcBef>
              <a:defRPr sz="2646"/>
            </a:pPr>
            <a:r>
              <a:t>http </a:t>
            </a:r>
            <a:r>
              <a:t>상태코드</a:t>
            </a:r>
          </a:p>
          <a:p>
            <a:pPr marL="336042" indent="-336042" defTabSz="896111">
              <a:defRPr sz="2646"/>
            </a:pPr>
          </a:p>
          <a:p>
            <a:pPr marL="336042" indent="-336042" defTabSz="896111">
              <a:defRPr sz="2646"/>
            </a:pPr>
          </a:p>
          <a:p>
            <a:pPr marL="336042" indent="-336042" defTabSz="896111">
              <a:defRPr sz="2646"/>
            </a:pPr>
          </a:p>
          <a:p>
            <a:pPr marL="336042" indent="-336042" defTabSz="896111">
              <a:defRPr sz="2646"/>
            </a:pPr>
          </a:p>
          <a:p>
            <a:pPr marL="336042" indent="-336042" defTabSz="896111">
              <a:defRPr sz="2646"/>
            </a:pPr>
          </a:p>
          <a:p>
            <a:pPr marL="336042" indent="-336042" defTabSz="896111">
              <a:defRPr sz="2646"/>
            </a:pPr>
          </a:p>
          <a:p>
            <a:pPr marL="336042" indent="-336042" defTabSz="896111">
              <a:spcBef>
                <a:spcPts val="600"/>
              </a:spcBef>
              <a:defRPr sz="2646"/>
            </a:pPr>
            <a:r>
              <a:t>참고 </a:t>
            </a:r>
            <a:r>
              <a:t>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http://ooz.co.kr/260</a:t>
            </a:r>
          </a:p>
        </p:txBody>
      </p:sp>
      <p:graphicFrame>
        <p:nvGraphicFramePr>
          <p:cNvPr id="327" name="표 3"/>
          <p:cNvGraphicFramePr/>
          <p:nvPr/>
        </p:nvGraphicFramePr>
        <p:xfrm>
          <a:off x="1500165" y="2428868"/>
          <a:ext cx="6096001" cy="22250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상태코드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조건부응답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응답성공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리다이렉션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요청오류</a:t>
                      </a:r>
                      <a:r>
                        <a:t>( ex 404 Not Found 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서버오류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3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Response</a:t>
            </a:r>
            <a:r>
              <a:t>를 개발자 콘솔에서 확인</a:t>
            </a:r>
          </a:p>
          <a:p>
            <a:pPr/>
            <a:r>
              <a:t>Network – </a:t>
            </a:r>
            <a:r>
              <a:t>새로고침 </a:t>
            </a:r>
            <a:r>
              <a:t>- </a:t>
            </a:r>
            <a:r>
              <a:t>주소클릭</a:t>
            </a:r>
          </a:p>
        </p:txBody>
      </p:sp>
      <p:pic>
        <p:nvPicPr>
          <p:cNvPr id="33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52" y="3143248"/>
            <a:ext cx="6525871" cy="3442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Nodejs</a:t>
            </a:r>
          </a:p>
        </p:txBody>
      </p:sp>
      <p:sp>
        <p:nvSpPr>
          <p:cNvPr id="33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listen(3000);</a:t>
            </a:r>
          </a:p>
          <a:p>
            <a:pPr/>
          </a:p>
          <a:p>
            <a:pPr/>
            <a:r>
              <a:t>3000</a:t>
            </a:r>
            <a:r>
              <a:t>번 포트로 제공</a:t>
            </a:r>
          </a:p>
        </p:txBody>
      </p:sp>
      <p:pic>
        <p:nvPicPr>
          <p:cNvPr id="33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041" y="4071942"/>
            <a:ext cx="3214711" cy="1357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297" y="3143248"/>
            <a:ext cx="4181485" cy="93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4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  <a:r>
              <a:t>란</a:t>
            </a:r>
            <a:r>
              <a:t>?</a:t>
            </a:r>
          </a:p>
          <a:p>
            <a:pPr/>
            <a:r>
              <a:t>npm</a:t>
            </a:r>
            <a:r>
              <a:t>이란</a:t>
            </a:r>
          </a:p>
          <a:p>
            <a:pPr/>
            <a:r>
              <a:t>Routing</a:t>
            </a:r>
          </a:p>
          <a:p>
            <a:pPr/>
            <a:r>
              <a:t>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5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use exercise</a:t>
            </a:r>
          </a:p>
          <a:p>
            <a:pPr/>
            <a:r>
              <a:t>exercise </a:t>
            </a:r>
            <a:r>
              <a:t>라는 </a:t>
            </a:r>
            <a:r>
              <a:t>Database</a:t>
            </a:r>
            <a:r>
              <a:t>를 사용</a:t>
            </a:r>
          </a:p>
          <a:p>
            <a:pPr/>
            <a:r>
              <a:t>없으면 </a:t>
            </a:r>
            <a:r>
              <a:t>Database</a:t>
            </a:r>
            <a:r>
              <a:t>생성</a:t>
            </a:r>
          </a:p>
        </p:txBody>
      </p:sp>
      <p:pic>
        <p:nvPicPr>
          <p:cNvPr id="15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703" y="4221088"/>
            <a:ext cx="5315496" cy="1152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4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  <a:r>
              <a:t>란</a:t>
            </a:r>
            <a:r>
              <a:t>?</a:t>
            </a:r>
          </a:p>
          <a:p>
            <a:pPr>
              <a:spcBef>
                <a:spcPts val="600"/>
              </a:spcBef>
              <a:defRPr sz="2700"/>
            </a:pPr>
            <a:r>
              <a:t>Nodejs </a:t>
            </a:r>
            <a:r>
              <a:t>용 경량 웹프레임워크</a:t>
            </a:r>
          </a:p>
          <a:p>
            <a:pPr>
              <a:spcBef>
                <a:spcPts val="600"/>
              </a:spcBef>
              <a:defRPr sz="2700"/>
            </a:pPr>
            <a:r>
              <a:t>HTML </a:t>
            </a:r>
            <a:r>
              <a:t>파싱</a:t>
            </a:r>
            <a:r>
              <a:t>, </a:t>
            </a:r>
            <a:r>
              <a:t>쿠키 및 세션관리</a:t>
            </a:r>
            <a:r>
              <a:t>, </a:t>
            </a:r>
            <a:r>
              <a:t>라우팅</a:t>
            </a:r>
            <a:r>
              <a:t> </a:t>
            </a:r>
            <a:r>
              <a:t>담당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46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설치</a:t>
            </a:r>
          </a:p>
          <a:p>
            <a:pPr/>
          </a:p>
          <a:p>
            <a:pPr/>
            <a:r>
              <a:t>npm install --save express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8926" y="2928934"/>
            <a:ext cx="3219451" cy="141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5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npm </a:t>
            </a:r>
            <a:r>
              <a:t>이란</a:t>
            </a:r>
            <a:r>
              <a:t>?</a:t>
            </a:r>
          </a:p>
          <a:p>
            <a:pPr>
              <a:spcBef>
                <a:spcPts val="600"/>
              </a:spcBef>
              <a:defRPr sz="2700"/>
            </a:pPr>
            <a:r>
              <a:t>Node Package Modules </a:t>
            </a:r>
            <a:r>
              <a:t>의 약자</a:t>
            </a:r>
          </a:p>
          <a:p>
            <a:pPr>
              <a:spcBef>
                <a:spcPts val="600"/>
              </a:spcBef>
              <a:defRPr sz="2700"/>
            </a:pPr>
            <a:r>
              <a:t>누군가 개발해 놓은 모듈 다운로드 해서 사용가능</a:t>
            </a:r>
          </a:p>
          <a:p>
            <a:pPr>
              <a:spcBef>
                <a:spcPts val="600"/>
              </a:spcBef>
              <a:defRPr sz="2700"/>
            </a:pPr>
            <a:r>
              <a:t>모듈검색 사이트 </a:t>
            </a:r>
            <a:r>
              <a:t>: </a:t>
            </a:r>
          </a:p>
          <a:p>
            <a:pPr>
              <a:spcBef>
                <a:spcPts val="600"/>
              </a:spcBef>
              <a:defRPr sz="2700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https://www.npmjs.org/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5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package.json</a:t>
            </a:r>
            <a:r>
              <a:t>을 활용해 의존성관리</a:t>
            </a:r>
          </a:p>
          <a:p>
            <a:pPr/>
            <a:r>
              <a:t>npm install – dependencies</a:t>
            </a:r>
            <a:r>
              <a:t>에 있는 모듈들 전부 설치</a:t>
            </a:r>
          </a:p>
          <a:p>
            <a:pPr/>
            <a:r>
              <a:t>npm update – </a:t>
            </a:r>
            <a:r>
              <a:t>모듈이 변동사항이 있을시 재설치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5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defRPr sz="1960"/>
            </a:pPr>
            <a:r>
              <a:t>package.json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{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"name": "ex-express",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"version": "0.0.0",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"private": true,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"scripts": {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  "start": "node ./bin/www"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},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"dependencies": {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  "body-parser": "~1.15.2",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  …….  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   }</a:t>
            </a:r>
          </a:p>
          <a:p>
            <a:pPr marL="336042" indent="-336042" defTabSz="896111">
              <a:lnSpc>
                <a:spcPct val="80000"/>
              </a:lnSpc>
              <a:spcBef>
                <a:spcPts val="400"/>
              </a:spcBef>
              <a:buSzTx/>
              <a:buNone/>
              <a:defRPr sz="196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6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dependencies</a:t>
            </a:r>
          </a:p>
          <a:p>
            <a:pPr>
              <a:spcBef>
                <a:spcPts val="400"/>
              </a:spcBef>
              <a:defRPr sz="2000"/>
            </a:pPr>
            <a:r>
              <a:t>"body-parser": "</a:t>
            </a:r>
            <a:r>
              <a:rPr>
                <a:solidFill>
                  <a:srgbClr val="FF0000"/>
                </a:solidFill>
              </a:rPr>
              <a:t>~</a:t>
            </a:r>
            <a:r>
              <a:t>1.15.2“</a:t>
            </a:r>
          </a:p>
        </p:txBody>
      </p:sp>
      <p:graphicFrame>
        <p:nvGraphicFramePr>
          <p:cNvPr id="361" name="표 3"/>
          <p:cNvGraphicFramePr/>
          <p:nvPr/>
        </p:nvGraphicFramePr>
        <p:xfrm>
          <a:off x="1500165" y="2714619"/>
          <a:ext cx="6096001" cy="29667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기호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의미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완전히 일치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=version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완전히 일치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&gt;version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큰 버전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&gt;=version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크거나 같은 버전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작은 버전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&lt;=version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작거나 같은 버전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~version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범위</a:t>
                      </a:r>
                      <a:r>
                        <a:t>( ~1.15.2</a:t>
                      </a:r>
                      <a:r>
                        <a:t>는 </a:t>
                      </a:r>
                      <a:r>
                        <a:t>1.15.2~1.15.3</a:t>
                      </a:r>
                      <a:r>
                        <a:t>보다 작음</a:t>
                      </a:r>
                      <a:r>
                        <a:t> 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6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“test_module” : “1.1.2”</a:t>
            </a:r>
          </a:p>
          <a:p>
            <a:pPr>
              <a:spcBef>
                <a:spcPts val="400"/>
              </a:spcBef>
              <a:defRPr sz="2000"/>
            </a:pPr>
            <a:r>
              <a:t>이렇게 버전을 아애 명시 할 수도 있다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그외 표기법 아래 참조</a:t>
            </a:r>
          </a:p>
          <a:p>
            <a:pPr>
              <a:spcBef>
                <a:spcPts val="400"/>
              </a:spcBef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https://docs.npmjs.com/misc/semver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6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나머지 옵션들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현재 앱에도 명시를 하시만 다른 사람이 사용 할 수 있도록 라이브러리 배포시에 옵션이 된다</a:t>
            </a:r>
            <a:endParaRPr sz="2000"/>
          </a:p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name, version </a:t>
            </a:r>
            <a:r>
              <a:t>이름과 버전 필수</a:t>
            </a:r>
            <a:r>
              <a:t>, </a:t>
            </a:r>
            <a:r>
              <a:t>없으면 에러</a:t>
            </a:r>
            <a:endParaRPr sz="2000"/>
          </a:p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private : true </a:t>
            </a:r>
            <a:r>
              <a:t>사용시 배포되는 것을 방지</a:t>
            </a:r>
            <a:endParaRPr sz="2000"/>
          </a:p>
          <a:p>
            <a:pPr>
              <a:lnSpc>
                <a:spcPct val="130000"/>
              </a:lnSpc>
              <a:spcBef>
                <a:spcPts val="400"/>
              </a:spcBef>
              <a:defRPr sz="1800"/>
            </a:pPr>
            <a:r>
              <a:t>scripts :  </a:t>
            </a:r>
            <a:r>
              <a:t>사용할 명령어 작성</a:t>
            </a:r>
            <a:endParaRPr sz="2000"/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ex) start": "node ./bin/www“ </a:t>
            </a:r>
            <a:endParaRPr sz="2900"/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npm start = node </a:t>
            </a:r>
            <a:r>
              <a:t>라는 명령어로 </a:t>
            </a:r>
            <a:r>
              <a:t>bin/www</a:t>
            </a:r>
            <a:r>
              <a:t>라는 파일을 실행하라</a:t>
            </a:r>
            <a:endParaRPr sz="2000"/>
          </a:p>
          <a:p>
            <a:pPr>
              <a:lnSpc>
                <a:spcPct val="130000"/>
              </a:lnSpc>
              <a:spcBef>
                <a:spcPts val="400"/>
              </a:spcBef>
              <a:buSzTx/>
              <a:buNone/>
              <a:defRPr sz="1800"/>
            </a:pPr>
            <a:r>
              <a:t>참조 </a:t>
            </a:r>
            <a:r>
              <a:t>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https://docs.npmjs.com/files/package.json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7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이제 </a:t>
            </a:r>
            <a:r>
              <a:t>npm install </a:t>
            </a:r>
            <a:r>
              <a:t>을 실행</a:t>
            </a:r>
          </a:p>
        </p:txBody>
      </p:sp>
      <p:pic>
        <p:nvPicPr>
          <p:cNvPr id="37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73" y="2714619"/>
            <a:ext cx="3750964" cy="2571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5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현재 사용하고 있는 </a:t>
            </a:r>
            <a:r>
              <a:t>DB</a:t>
            </a:r>
            <a:r>
              <a:t>확인</a:t>
            </a:r>
          </a:p>
          <a:p>
            <a:pPr/>
            <a:r>
              <a:t>db</a:t>
            </a:r>
          </a:p>
          <a:p>
            <a:pPr/>
          </a:p>
          <a:p>
            <a:pPr/>
          </a:p>
          <a:p>
            <a:pPr/>
            <a:r>
              <a:t>현재 </a:t>
            </a:r>
            <a:r>
              <a:t>Database </a:t>
            </a:r>
            <a:r>
              <a:t>리스트 확인</a:t>
            </a:r>
          </a:p>
          <a:p>
            <a:pPr/>
            <a:r>
              <a:t>show dbs</a:t>
            </a:r>
          </a:p>
        </p:txBody>
      </p:sp>
      <p:pic>
        <p:nvPicPr>
          <p:cNvPr id="15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663" y="2996951"/>
            <a:ext cx="2448274" cy="979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7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node_modules </a:t>
            </a:r>
            <a:r>
              <a:t>설치완료</a:t>
            </a:r>
          </a:p>
        </p:txBody>
      </p:sp>
      <p:pic>
        <p:nvPicPr>
          <p:cNvPr id="37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546" y="2786058"/>
            <a:ext cx="4214842" cy="2620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7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설치된 모듈 확인</a:t>
            </a:r>
          </a:p>
          <a:p>
            <a:pPr>
              <a:lnSpc>
                <a:spcPct val="90000"/>
              </a:lnSpc>
            </a:pPr>
            <a:r>
              <a:t>npm list</a:t>
            </a:r>
          </a:p>
          <a:p>
            <a:pPr>
              <a:lnSpc>
                <a:spcPct val="90000"/>
              </a:lnSpc>
            </a:pPr>
            <a:r>
              <a:t>npm list –depth=0  (1</a:t>
            </a:r>
            <a:r>
              <a:t>단만확인</a:t>
            </a:r>
            <a:r>
              <a:t>)</a:t>
            </a:r>
          </a:p>
          <a:p>
            <a:pPr>
              <a:lnSpc>
                <a:spcPct val="90000"/>
              </a:lnSpc>
              <a:buSzTx/>
              <a:buNone/>
            </a:pPr>
          </a:p>
          <a:p>
            <a:pPr>
              <a:lnSpc>
                <a:spcPct val="90000"/>
              </a:lnSpc>
              <a:buSzTx/>
              <a:buNone/>
            </a:pPr>
            <a:r>
              <a:t> </a:t>
            </a:r>
            <a:r>
              <a:t>글로벌 모듈 확인</a:t>
            </a:r>
          </a:p>
          <a:p>
            <a:pPr>
              <a:lnSpc>
                <a:spcPct val="90000"/>
              </a:lnSpc>
            </a:pPr>
            <a:r>
              <a:t>npm list –g</a:t>
            </a:r>
          </a:p>
          <a:p>
            <a:pPr>
              <a:lnSpc>
                <a:spcPct val="90000"/>
              </a:lnSpc>
            </a:pPr>
            <a:r>
              <a:t>npm list –g –depth=0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8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npm </a:t>
            </a:r>
            <a:r>
              <a:t>모듈 삭제시</a:t>
            </a:r>
          </a:p>
          <a:p>
            <a:pPr>
              <a:buSzTx/>
              <a:buNone/>
            </a:pPr>
            <a:r>
              <a:t>npm uninstall </a:t>
            </a:r>
            <a:r>
              <a:t>모듈명</a:t>
            </a:r>
          </a:p>
          <a:p>
            <a:pPr>
              <a:buSzTx/>
              <a:buNone/>
            </a:pPr>
            <a:r>
              <a:t>npm uninstall –g </a:t>
            </a:r>
            <a:r>
              <a:t>모듈명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84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글로벌 모듈이 설치된 위치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Mac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/usr/local/node_modules</a:t>
            </a:r>
          </a:p>
          <a:p>
            <a:pPr>
              <a:buSzTx/>
              <a:buNone/>
              <a:defRPr sz="2700"/>
            </a:pP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windows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C:\Program Files\nodejs\node_modules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8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npm start</a:t>
            </a:r>
          </a:p>
          <a:p>
            <a:pPr>
              <a:buSzTx/>
              <a:buNone/>
            </a:pPr>
            <a:r>
              <a:t>익스프레스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90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nodemon </a:t>
            </a:r>
            <a:r>
              <a:t>설치</a:t>
            </a:r>
          </a:p>
          <a:p>
            <a:pPr>
              <a:buSzTx/>
              <a:buNone/>
            </a:pPr>
          </a:p>
          <a:p>
            <a:pPr>
              <a:spcBef>
                <a:spcPts val="400"/>
              </a:spcBef>
              <a:defRPr sz="2000"/>
            </a:pPr>
            <a:r>
              <a:t>nodemon?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파일을 수정하면 웹서버를 내렸다가 다시 올려야되지만 </a:t>
            </a:r>
            <a:r>
              <a:t>nodemon</a:t>
            </a:r>
            <a:r>
              <a:t>이 감지하다가 파일을 수정하면 자동으로 내렸다 올림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93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npm install –g nodemon</a:t>
            </a:r>
          </a:p>
          <a:p>
            <a:pPr>
              <a:spcBef>
                <a:spcPts val="400"/>
              </a:spcBef>
              <a:defRPr sz="2000"/>
            </a:pPr>
            <a:r>
              <a:t>설치</a:t>
            </a:r>
          </a:p>
          <a:p>
            <a:pPr>
              <a:spcBef>
                <a:spcPts val="400"/>
              </a:spcBef>
              <a:defRPr sz="2000"/>
            </a:pPr>
            <a:r>
              <a:t>package.json </a:t>
            </a:r>
            <a:r>
              <a:t>수정</a:t>
            </a:r>
          </a:p>
          <a:p>
            <a:pPr>
              <a:spcBef>
                <a:spcPts val="400"/>
              </a:spcBef>
              <a:defRPr sz="2000"/>
            </a:pPr>
            <a:r>
              <a:t>nodemon</a:t>
            </a:r>
          </a:p>
          <a:p>
            <a:pPr>
              <a:spcBef>
                <a:spcPts val="400"/>
              </a:spcBef>
              <a:defRPr sz="2000"/>
            </a:pPr>
            <a:r>
              <a:t>"start": "nodemon ./app.js"</a:t>
            </a:r>
          </a:p>
        </p:txBody>
      </p:sp>
      <p:pic>
        <p:nvPicPr>
          <p:cNvPr id="39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2065" y="2143116"/>
            <a:ext cx="3148243" cy="3000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397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npm start </a:t>
            </a:r>
            <a:r>
              <a:t>시작 </a:t>
            </a:r>
          </a:p>
          <a:p>
            <a:pPr/>
            <a:r>
              <a:t>(nodemon) </a:t>
            </a:r>
            <a:r>
              <a:t>으로 시작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http://127.0.0.1:3000/</a:t>
            </a:r>
            <a:r>
              <a:t> </a:t>
            </a:r>
            <a:r>
              <a:t>확인</a:t>
            </a:r>
          </a:p>
        </p:txBody>
      </p:sp>
      <p:pic>
        <p:nvPicPr>
          <p:cNvPr id="398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1670" y="3857628"/>
            <a:ext cx="2619742" cy="239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40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URL </a:t>
            </a:r>
            <a:r>
              <a:t>구조</a:t>
            </a:r>
            <a:r>
              <a:t> ( routes/admin.js )</a:t>
            </a:r>
          </a:p>
        </p:txBody>
      </p:sp>
      <p:graphicFrame>
        <p:nvGraphicFramePr>
          <p:cNvPr id="402" name="표 3"/>
          <p:cNvGraphicFramePr/>
          <p:nvPr/>
        </p:nvGraphicFramePr>
        <p:xfrm>
          <a:off x="857224" y="3071809"/>
          <a:ext cx="7143802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4446"/>
                <a:gridCol w="3548088"/>
                <a:gridCol w="2381267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method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url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GET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/admin/products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제품리스트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GET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/admin/products/write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제품작성폼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/admin/products/write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제품등록처리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405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solidFill>
                  <a:schemeClr val="accent2"/>
                </a:solidFill>
              </a:defRPr>
            </a:pPr>
            <a:r>
              <a:t>! </a:t>
            </a:r>
            <a:r>
              <a:t>라우팅 작성요령</a:t>
            </a:r>
          </a:p>
          <a:p>
            <a:pPr/>
          </a:p>
          <a:p>
            <a:pPr>
              <a:buSzTx/>
              <a:buNone/>
            </a:pPr>
            <a:r>
              <a:t>var express = require('express');</a:t>
            </a:r>
          </a:p>
          <a:p>
            <a:pPr>
              <a:buSzTx/>
              <a:buNone/>
            </a:pPr>
            <a:r>
              <a:t>var router = express.Router();</a:t>
            </a:r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router </a:t>
            </a:r>
            <a:r>
              <a:t>객체를 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5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데이터 삽입</a:t>
            </a:r>
          </a:p>
          <a:p>
            <a:pPr>
              <a:spcBef>
                <a:spcPts val="600"/>
              </a:spcBef>
              <a:defRPr sz="2700"/>
            </a:pPr>
            <a:r>
              <a:t>db.person.insert({"name": "fastcamplus", "lecture" : "nodejs"});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person</a:t>
            </a:r>
            <a:r>
              <a:t> </a:t>
            </a:r>
            <a:r>
              <a:t>collection</a:t>
            </a:r>
            <a:r>
              <a:t>이 생성되고</a:t>
            </a:r>
            <a:r>
              <a:t> </a:t>
            </a:r>
            <a:r>
              <a:t>한줄이 삽입됨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pic>
        <p:nvPicPr>
          <p:cNvPr id="4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52" y="3071809"/>
            <a:ext cx="6354222" cy="142876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직선 화살표 연결선 5"/>
          <p:cNvSpPr/>
          <p:nvPr/>
        </p:nvSpPr>
        <p:spPr>
          <a:xfrm>
            <a:off x="2214545" y="2428867"/>
            <a:ext cx="428629" cy="78581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TextBox 6"/>
          <p:cNvSpPr txBox="1"/>
          <p:nvPr/>
        </p:nvSpPr>
        <p:spPr>
          <a:xfrm>
            <a:off x="1643041" y="2214553"/>
            <a:ext cx="255574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get, post </a:t>
            </a:r>
            <a:r>
              <a:t>등등 방식을 나열</a:t>
            </a:r>
          </a:p>
        </p:txBody>
      </p:sp>
      <p:sp>
        <p:nvSpPr>
          <p:cNvPr id="411" name="직선 화살표 연결선 7"/>
          <p:cNvSpPr/>
          <p:nvPr/>
        </p:nvSpPr>
        <p:spPr>
          <a:xfrm>
            <a:off x="3357553" y="2000239"/>
            <a:ext cx="214315" cy="1214447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TextBox 9"/>
          <p:cNvSpPr txBox="1"/>
          <p:nvPr/>
        </p:nvSpPr>
        <p:spPr>
          <a:xfrm>
            <a:off x="2786049" y="1571612"/>
            <a:ext cx="147391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url </a:t>
            </a:r>
            <a:r>
              <a:t>방식을 작성</a:t>
            </a:r>
          </a:p>
        </p:txBody>
      </p:sp>
      <p:sp>
        <p:nvSpPr>
          <p:cNvPr id="413" name="직선 화살표 연결선 11"/>
          <p:cNvSpPr/>
          <p:nvPr/>
        </p:nvSpPr>
        <p:spPr>
          <a:xfrm flipH="1" flipV="1">
            <a:off x="2714611" y="4000504"/>
            <a:ext cx="428629" cy="1643074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TextBox 12"/>
          <p:cNvSpPr txBox="1"/>
          <p:nvPr/>
        </p:nvSpPr>
        <p:spPr>
          <a:xfrm>
            <a:off x="2643173" y="5929329"/>
            <a:ext cx="494216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응답 방식을 작성 </a:t>
            </a:r>
            <a:r>
              <a:t>send</a:t>
            </a:r>
            <a:r>
              <a:t>면 </a:t>
            </a:r>
            <a:r>
              <a:t>message render</a:t>
            </a:r>
            <a:r>
              <a:t>는 템플릿</a:t>
            </a:r>
          </a:p>
        </p:txBody>
      </p:sp>
      <p:sp>
        <p:nvSpPr>
          <p:cNvPr id="415" name="직선 화살표 연결선 14"/>
          <p:cNvSpPr/>
          <p:nvPr/>
        </p:nvSpPr>
        <p:spPr>
          <a:xfrm flipH="1">
            <a:off x="6072197" y="2928934"/>
            <a:ext cx="428629" cy="28575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TextBox 15"/>
          <p:cNvSpPr txBox="1"/>
          <p:nvPr/>
        </p:nvSpPr>
        <p:spPr>
          <a:xfrm>
            <a:off x="6143635" y="1928802"/>
            <a:ext cx="2130640" cy="9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callback</a:t>
            </a:r>
            <a:r>
              <a:t>함수 작성</a:t>
            </a:r>
          </a:p>
          <a:p>
            <a:pPr/>
            <a:r>
              <a:t>req</a:t>
            </a:r>
            <a:r>
              <a:t>는 사용자 요청</a:t>
            </a:r>
          </a:p>
          <a:p>
            <a:pPr/>
            <a:r>
              <a:t>res</a:t>
            </a:r>
            <a:r>
              <a:t>는 브라우저로 보냄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sp>
        <p:nvSpPr>
          <p:cNvPr id="419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  <a:p>
            <a:pPr/>
            <a:r>
              <a:t>URL</a:t>
            </a:r>
            <a:r>
              <a:t>로 정보의 자원을 표시</a:t>
            </a:r>
          </a:p>
          <a:p>
            <a:pPr/>
            <a:r>
              <a:t>GET, POST, UPDATE, DELETE </a:t>
            </a:r>
          </a:p>
          <a:p>
            <a:pPr>
              <a:buSzTx/>
              <a:buNone/>
            </a:pPr>
            <a:r>
              <a:t>   </a:t>
            </a:r>
            <a:r>
              <a:t>메서드로 표현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sp>
        <p:nvSpPr>
          <p:cNvPr id="422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사용자조회</a:t>
            </a:r>
          </a:p>
          <a:p>
            <a:pPr/>
            <a:r>
              <a:t>GET /member/{userid}</a:t>
            </a:r>
          </a:p>
          <a:p>
            <a:pPr>
              <a:buSzTx/>
              <a:buNone/>
            </a:pPr>
            <a:r>
              <a:t>   사용자에 대한 정보를 조회</a:t>
            </a:r>
          </a:p>
          <a:p>
            <a:pPr>
              <a:buSzTx/>
              <a:buNone/>
            </a:pPr>
          </a:p>
          <a:p>
            <a:pPr/>
            <a:r>
              <a:t>사용자 추가</a:t>
            </a:r>
          </a:p>
          <a:p>
            <a:pPr/>
            <a:r>
              <a:t>POST /member/{userid}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API</a:t>
            </a:r>
          </a:p>
        </p:txBody>
      </p:sp>
      <p:sp>
        <p:nvSpPr>
          <p:cNvPr id="425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사용자 수정</a:t>
            </a:r>
          </a:p>
          <a:p>
            <a:pPr/>
            <a:r>
              <a:t>PUT /member/{userid}</a:t>
            </a:r>
          </a:p>
          <a:p>
            <a:pPr/>
          </a:p>
          <a:p>
            <a:pPr/>
            <a:r>
              <a:t>사용자 삭제</a:t>
            </a:r>
          </a:p>
          <a:p>
            <a:pPr/>
            <a:r>
              <a:t>DELETE /member/{userid}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실습</a:t>
            </a:r>
          </a:p>
        </p:txBody>
      </p:sp>
      <p:sp>
        <p:nvSpPr>
          <p:cNvPr id="428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그외 나머지 웹사이트에서 실습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</a:t>
            </a:r>
            <a:r>
              <a:t> 연습</a:t>
            </a:r>
          </a:p>
        </p:txBody>
      </p:sp>
      <p:sp>
        <p:nvSpPr>
          <p:cNvPr id="161" name="텍스트 개체 틀 2"/>
          <p:cNvSpPr txBox="1"/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/>
            <a:r>
              <a:t>robomongo</a:t>
            </a:r>
            <a:r>
              <a:t>에서 확인</a:t>
            </a:r>
          </a:p>
        </p:txBody>
      </p:sp>
      <p:pic>
        <p:nvPicPr>
          <p:cNvPr id="16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2852935"/>
            <a:ext cx="7199785" cy="2283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