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86" r:id="rId4"/>
    <p:sldId id="280" r:id="rId5"/>
    <p:sldId id="281" r:id="rId6"/>
    <p:sldId id="282" r:id="rId7"/>
    <p:sldId id="283" r:id="rId8"/>
    <p:sldId id="284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4" r:id="rId5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텍스트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103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3" name="본문 첫 번째 줄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텍스트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2" name="본문 첫 번째 줄…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3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6381327"/>
            <a:ext cx="1296146" cy="28552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직사각형 11"/>
          <p:cNvSpPr/>
          <p:nvPr/>
        </p:nvSpPr>
        <p:spPr>
          <a:xfrm>
            <a:off x="-5010" y="967012"/>
            <a:ext cx="9149010" cy="45720"/>
          </a:xfrm>
          <a:prstGeom prst="rect">
            <a:avLst/>
          </a:prstGeom>
          <a:solidFill>
            <a:srgbClr val="65E2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직사각형 7"/>
          <p:cNvSpPr/>
          <p:nvPr/>
        </p:nvSpPr>
        <p:spPr>
          <a:xfrm>
            <a:off x="-5010" y="-1"/>
            <a:ext cx="9149010" cy="98073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제목 텍스트"/>
          <p:cNvSpPr>
            <a:spLocks noGrp="1"/>
          </p:cNvSpPr>
          <p:nvPr>
            <p:ph type="title"/>
          </p:nvPr>
        </p:nvSpPr>
        <p:spPr>
          <a:xfrm>
            <a:off x="179511" y="-81136"/>
            <a:ext cx="8229601" cy="11430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제목 텍스트</a:t>
            </a:r>
          </a:p>
        </p:txBody>
      </p:sp>
      <p:pic>
        <p:nvPicPr>
          <p:cNvPr id="33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4834" y="221074"/>
            <a:ext cx="597643" cy="59764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본문 첫 번째 줄…"/>
          <p:cNvSpPr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3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1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본문 첫 번째 줄…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8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7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8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95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nodejs.agcweb.co.kr/mongoose-validation-2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mongoose-validation-3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mongoose-validation-router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validation-edit-router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xs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c2beb256b55245014b8e3c6463a70aad95877e0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>
            <a:spLocks noGrp="1"/>
          </p:cNvSpPr>
          <p:nvPr>
            <p:ph type="ctrTitle"/>
          </p:nvPr>
        </p:nvSpPr>
        <p:spPr>
          <a:xfrm>
            <a:off x="1979711" y="7158483"/>
            <a:ext cx="7772401" cy="1470026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Node.js 1일차</a:t>
            </a:r>
          </a:p>
        </p:txBody>
      </p:sp>
      <p:sp>
        <p:nvSpPr>
          <p:cNvPr id="134" name="TextBox 3"/>
          <p:cNvSpPr/>
          <p:nvPr/>
        </p:nvSpPr>
        <p:spPr>
          <a:xfrm>
            <a:off x="2883162" y="3732064"/>
            <a:ext cx="3909081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altLang="ko-KR" sz="2800" b="1" dirty="0" smtClean="0"/>
              <a:t>Node.js</a:t>
            </a:r>
            <a:r>
              <a:rPr lang="ko-KR" altLang="en-US" sz="2800" b="1" dirty="0" smtClean="0"/>
              <a:t>로 구현하는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쇼핑몰 프로젝트 </a:t>
            </a:r>
            <a:r>
              <a:rPr lang="en-US" altLang="ko-KR" sz="2800" b="1" dirty="0" smtClean="0"/>
              <a:t>CAMP</a:t>
            </a:r>
            <a:endParaRPr lang="ko-KR" altLang="en-US" sz="2800" b="1" dirty="0"/>
          </a:p>
        </p:txBody>
      </p:sp>
      <p:sp>
        <p:nvSpPr>
          <p:cNvPr id="135" name="TextBox 4"/>
          <p:cNvSpPr/>
          <p:nvPr/>
        </p:nvSpPr>
        <p:spPr>
          <a:xfrm>
            <a:off x="3586580" y="5189382"/>
            <a:ext cx="211510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박준영</a:t>
            </a:r>
          </a:p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tech@agcweb.co.kr</a:t>
            </a:r>
          </a:p>
        </p:txBody>
      </p:sp>
      <p:pic>
        <p:nvPicPr>
          <p:cNvPr id="6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14422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validator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err="1" smtClean="0"/>
              <a:t>validator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유효성검사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웹사이트 데이터 유효성 검증</a:t>
            </a:r>
            <a:endParaRPr lang="en-US" altLang="ko-KR" sz="2000" dirty="0" smtClean="0"/>
          </a:p>
          <a:p>
            <a:r>
              <a:rPr lang="ko-KR" altLang="en-US" sz="2000" dirty="0" smtClean="0"/>
              <a:t>이유</a:t>
            </a:r>
            <a:r>
              <a:rPr lang="en-US" altLang="ko-KR" sz="2000" dirty="0" smtClean="0"/>
              <a:t> : </a:t>
            </a:r>
          </a:p>
          <a:p>
            <a:r>
              <a:rPr lang="ko-KR" altLang="en-US" sz="2000" dirty="0" err="1" smtClean="0"/>
              <a:t>프론트</a:t>
            </a:r>
            <a:r>
              <a:rPr lang="ko-KR" altLang="en-US" sz="2000" dirty="0" smtClean="0"/>
              <a:t> 단에서 </a:t>
            </a: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양식에 맞는지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검증을 통과해도 브라우저에서 </a:t>
            </a:r>
            <a:r>
              <a:rPr lang="en-US" altLang="ko-KR" sz="2000" dirty="0" err="1" smtClean="0"/>
              <a:t>js</a:t>
            </a:r>
            <a:r>
              <a:rPr lang="ko-KR" altLang="en-US" sz="2000" dirty="0" smtClean="0"/>
              <a:t>끄고 </a:t>
            </a:r>
            <a:r>
              <a:rPr lang="en-US" altLang="ko-KR" sz="2000" dirty="0" smtClean="0"/>
              <a:t>form </a:t>
            </a:r>
            <a:r>
              <a:rPr lang="ko-KR" altLang="en-US" sz="2000" dirty="0" err="1" smtClean="0"/>
              <a:t>전송시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 전 유효성 체크를 함</a:t>
            </a:r>
            <a:endParaRPr lang="en-US" altLang="ko-KR" sz="2000" dirty="0" smtClean="0"/>
          </a:p>
          <a:p>
            <a:r>
              <a:rPr lang="ko-KR" altLang="en-US" sz="2000" dirty="0" smtClean="0"/>
              <a:t>악의적인 데이터 삽입 방지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전송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28662" y="3786190"/>
            <a:ext cx="1643074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86182" y="3786190"/>
            <a:ext cx="150019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643702" y="3786190"/>
            <a:ext cx="150019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421481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r>
              <a:rPr lang="ko-KR" altLang="en-US" dirty="0" smtClean="0"/>
              <a:t>유효성 체크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29058" y="421481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서버단</a:t>
            </a:r>
            <a:endParaRPr lang="en-US" altLang="ko-KR" dirty="0" smtClean="0"/>
          </a:p>
          <a:p>
            <a:r>
              <a:rPr lang="ko-KR" altLang="en-US" dirty="0" smtClean="0"/>
              <a:t>유효성체크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9454" y="442913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14612" y="457200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00694" y="464344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1736" y="3857628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7818" y="38576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서버단언어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validator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스키마 내부 </a:t>
            </a:r>
            <a:r>
              <a:rPr lang="ko-KR" altLang="en-US" sz="2700" dirty="0" err="1" smtClean="0"/>
              <a:t>필드명으로</a:t>
            </a:r>
            <a:r>
              <a:rPr lang="ko-KR" altLang="en-US" sz="2700" dirty="0" smtClean="0"/>
              <a:t> 작성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외부 함수로 작성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path</a:t>
            </a:r>
            <a:r>
              <a:rPr lang="ko-KR" altLang="en-US" sz="2700" dirty="0" smtClean="0"/>
              <a:t>로 작성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router</a:t>
            </a:r>
            <a:r>
              <a:rPr lang="ko-KR" altLang="en-US" dirty="0" smtClean="0"/>
              <a:t>에서 적용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스키마 내부 </a:t>
            </a:r>
            <a:r>
              <a:rPr lang="ko-KR" altLang="en-US" dirty="0" err="1" smtClean="0"/>
              <a:t>필드명으로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안할시</a:t>
            </a:r>
            <a:r>
              <a:rPr lang="ko-KR" altLang="en-US" dirty="0" smtClean="0"/>
              <a:t> 오류 발생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빈필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000372"/>
            <a:ext cx="4717710" cy="22860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외부 함수로 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http://nodejs.junyoung.me/mongoose-validation-2/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isEmp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2857496"/>
            <a:ext cx="2991268" cy="1371792"/>
          </a:xfrm>
          <a:prstGeom prst="rect">
            <a:avLst/>
          </a:prstGeom>
        </p:spPr>
      </p:pic>
      <p:pic>
        <p:nvPicPr>
          <p:cNvPr id="5" name="그림 4" descr="isfun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2714620"/>
            <a:ext cx="3000396" cy="16089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생성법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PostSchema.path</a:t>
            </a:r>
            <a:r>
              <a:rPr lang="en-US" altLang="ko-KR" sz="2000" dirty="0" smtClean="0"/>
              <a:t>('title').validate(function (value) {</a:t>
            </a:r>
          </a:p>
          <a:p>
            <a:pPr>
              <a:buNone/>
            </a:pPr>
            <a:r>
              <a:rPr lang="en-US" altLang="ko-KR" sz="2000" dirty="0" smtClean="0"/>
              <a:t>    return </a:t>
            </a:r>
            <a:r>
              <a:rPr lang="en-US" altLang="ko-KR" sz="2000" dirty="0" err="1" smtClean="0"/>
              <a:t>value.length</a:t>
            </a:r>
            <a:r>
              <a:rPr lang="en-US" altLang="ko-KR" sz="2000" dirty="0" smtClean="0"/>
              <a:t> &lt; 10;</a:t>
            </a:r>
          </a:p>
          <a:p>
            <a:pPr>
              <a:buNone/>
            </a:pPr>
            <a:r>
              <a:rPr lang="en-US" altLang="ko-KR" sz="2000" dirty="0" smtClean="0"/>
              <a:t>}, '10</a:t>
            </a:r>
            <a:r>
              <a:rPr lang="ko-KR" altLang="en-US" sz="2000" dirty="0" smtClean="0"/>
              <a:t>자 이내로만 작성</a:t>
            </a:r>
            <a:r>
              <a:rPr lang="en-US" altLang="ko-KR" sz="2000" dirty="0" smtClean="0"/>
              <a:t>');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제목의 길이가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글자 </a:t>
            </a:r>
            <a:r>
              <a:rPr lang="ko-KR" altLang="en-US" sz="2000" dirty="0" err="1" smtClean="0"/>
              <a:t>일때</a:t>
            </a:r>
            <a:r>
              <a:rPr lang="ko-KR" altLang="en-US" sz="2000" dirty="0" smtClean="0"/>
              <a:t> 에러 발생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http://nodejs.junyoung.me/mongoose-validation-3/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cxnSp>
        <p:nvCxnSpPr>
          <p:cNvPr id="5" name="직선 화살표 연결선 4"/>
          <p:cNvCxnSpPr/>
          <p:nvPr/>
        </p:nvCxnSpPr>
        <p:spPr>
          <a:xfrm rot="10800000" flipV="1">
            <a:off x="3500430" y="2357430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7686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필드명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9" idx="1"/>
          </p:cNvCxnSpPr>
          <p:nvPr/>
        </p:nvCxnSpPr>
        <p:spPr>
          <a:xfrm rot="10800000">
            <a:off x="2357422" y="4000504"/>
            <a:ext cx="1357322" cy="47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744" y="42862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삽입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28662" y="1785926"/>
            <a:ext cx="7221538" cy="403225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altLang="ko-KR" sz="4000" b="1" dirty="0" smtClean="0"/>
              <a:t>router</a:t>
            </a:r>
            <a:r>
              <a:rPr lang="ko-KR" altLang="en-US" sz="4000" b="1" dirty="0" smtClean="0"/>
              <a:t>에서 적용</a:t>
            </a:r>
            <a:endParaRPr lang="en-US" altLang="ko-KR" sz="4000" b="1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Post = new </a:t>
            </a:r>
            <a:r>
              <a:rPr lang="en-US" altLang="ko-KR" dirty="0" err="1" smtClean="0"/>
              <a:t>PostModel</a:t>
            </a:r>
            <a:r>
              <a:rPr lang="en-US" altLang="ko-KR" dirty="0" smtClean="0"/>
              <a:t>({</a:t>
            </a:r>
          </a:p>
          <a:p>
            <a:pPr>
              <a:buNone/>
            </a:pPr>
            <a:r>
              <a:rPr lang="en-US" altLang="ko-KR" dirty="0" smtClean="0"/>
              <a:t>    title : </a:t>
            </a:r>
            <a:r>
              <a:rPr lang="en-US" altLang="ko-KR" dirty="0" err="1" smtClean="0"/>
              <a:t>req.body.title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    content : </a:t>
            </a:r>
            <a:r>
              <a:rPr lang="en-US" altLang="ko-KR" dirty="0" err="1" smtClean="0"/>
              <a:t>req.body.content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});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validationError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Post.validateSync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smtClean="0"/>
              <a:t>if(</a:t>
            </a:r>
            <a:r>
              <a:rPr lang="en-US" altLang="ko-KR" dirty="0" err="1" smtClean="0"/>
              <a:t>validationError</a:t>
            </a:r>
            <a:r>
              <a:rPr lang="en-US" altLang="ko-KR" dirty="0" smtClean="0"/>
              <a:t>){</a:t>
            </a:r>
          </a:p>
          <a:p>
            <a:pPr>
              <a:buNone/>
            </a:pPr>
            <a:r>
              <a:rPr lang="en-US" altLang="ko-KR" dirty="0" smtClean="0"/>
              <a:t>    //</a:t>
            </a:r>
            <a:r>
              <a:rPr lang="ko-KR" altLang="en-US" dirty="0" smtClean="0"/>
              <a:t>통과하지 못했을 때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}else{</a:t>
            </a:r>
          </a:p>
          <a:p>
            <a:pPr>
              <a:buNone/>
            </a:pPr>
            <a:r>
              <a:rPr lang="en-US" altLang="ko-KR" dirty="0" smtClean="0"/>
              <a:t>    //</a:t>
            </a:r>
            <a:r>
              <a:rPr lang="ko-KR" altLang="en-US" dirty="0" smtClean="0"/>
              <a:t>유효성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>
                <a:hlinkClick r:id="rId2"/>
              </a:rPr>
              <a:t>http://nodejs.junyoung.me/mongoose-validation-router/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글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validation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https://nodejs.junyoung.me/validation-edit-router/</a:t>
            </a: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240" y="2928934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XSS, CSRF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XSS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Cross Site Scripting </a:t>
            </a:r>
            <a:r>
              <a:rPr lang="ko-KR" altLang="en-US" sz="2000" dirty="0" smtClean="0"/>
              <a:t>공격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글 </a:t>
            </a:r>
            <a:r>
              <a:rPr lang="ko-KR" altLang="en-US" sz="2000" dirty="0" err="1" smtClean="0"/>
              <a:t>등록시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&lt;script&gt;</a:t>
            </a:r>
            <a:r>
              <a:rPr lang="en-US" altLang="ko-KR" sz="2000" dirty="0" err="1" smtClean="0"/>
              <a:t>location.href</a:t>
            </a:r>
            <a:r>
              <a:rPr lang="en-US" altLang="ko-KR" sz="2000" dirty="0" smtClean="0"/>
              <a:t>&lt;/script&gt; </a:t>
            </a:r>
            <a:r>
              <a:rPr lang="ko-KR" altLang="en-US" sz="2000" dirty="0" smtClean="0"/>
              <a:t>와 같이 페이지를 이동하게 하거나 매 초마다 목표사이트를 공격하게 하는 스크립트 삽입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또는 사이트 쿠키를 가로채고 전송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script </a:t>
            </a:r>
            <a:r>
              <a:rPr lang="ko-KR" altLang="en-US" sz="2000" dirty="0" smtClean="0"/>
              <a:t>삽입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iframe</a:t>
            </a:r>
            <a:r>
              <a:rPr lang="ko-KR" altLang="en-US" sz="2000" dirty="0" smtClean="0"/>
              <a:t>삽입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해당 스크립트가 삽입된 페이지를 사용자가 </a:t>
            </a:r>
            <a:r>
              <a:rPr lang="ko-KR" altLang="en-US" sz="2000" dirty="0" err="1" smtClean="0"/>
              <a:t>방문시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스크립팅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41" name="텍스트 개체 틀 2"/>
          <p:cNvSpPr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댓글구현</a:t>
            </a:r>
            <a:endParaRPr lang="en-US" altLang="ko-KR" dirty="0" smtClean="0"/>
          </a:p>
          <a:p>
            <a:r>
              <a:rPr lang="en-US" dirty="0" smtClean="0"/>
              <a:t>validation</a:t>
            </a:r>
          </a:p>
          <a:p>
            <a:r>
              <a:rPr lang="en-US" dirty="0" err="1" smtClean="0"/>
              <a:t>csrf</a:t>
            </a:r>
            <a:endParaRPr lang="en-US" dirty="0" smtClean="0"/>
          </a:p>
          <a:p>
            <a:r>
              <a:rPr lang="ko-KR" altLang="en-US" dirty="0" smtClean="0"/>
              <a:t>파일업로</a:t>
            </a:r>
            <a:r>
              <a:rPr lang="ko-KR" altLang="en-US" dirty="0" smtClean="0"/>
              <a:t>드</a:t>
            </a: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방어법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 전 특수문자를 필터링한다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&lt;, &gt;,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특수문자 코드로 변환한다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 밖의 문자열은 지운다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ex)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html = “&lt;script&gt;document&lt;/script&gt;”;</a:t>
            </a:r>
          </a:p>
          <a:p>
            <a:r>
              <a:rPr lang="ko-KR" altLang="en-US" sz="2000" dirty="0" err="1" smtClean="0"/>
              <a:t>변환후</a:t>
            </a:r>
            <a:endParaRPr lang="en-US" altLang="ko-KR" sz="2000" dirty="0" smtClean="0"/>
          </a:p>
          <a:p>
            <a:r>
              <a:rPr lang="en-US" altLang="ko-KR" sz="2000" dirty="0" smtClean="0"/>
              <a:t>html =  </a:t>
            </a:r>
            <a:r>
              <a:rPr lang="en-US" sz="2000" dirty="0" smtClean="0"/>
              <a:t>&amp;</a:t>
            </a:r>
            <a:r>
              <a:rPr lang="en-US" sz="2000" dirty="0" err="1" smtClean="0"/>
              <a:t>lt</a:t>
            </a:r>
            <a:r>
              <a:rPr lang="en-US" sz="2000" dirty="0" smtClean="0"/>
              <a:t>; script &amp;</a:t>
            </a:r>
            <a:r>
              <a:rPr lang="en-US" sz="2000" dirty="0" err="1" smtClean="0"/>
              <a:t>gt</a:t>
            </a:r>
            <a:r>
              <a:rPr lang="en-US" sz="2000" dirty="0" smtClean="0"/>
              <a:t>;…. </a:t>
            </a:r>
          </a:p>
          <a:p>
            <a:endParaRPr lang="en-US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xss</a:t>
            </a:r>
            <a:endParaRPr lang="en-US" altLang="ko-KR" dirty="0" smtClean="0"/>
          </a:p>
          <a:p>
            <a:endParaRPr lang="en-US" altLang="ko-KR" dirty="0" smtClean="0"/>
          </a:p>
          <a:p>
            <a:pPr fontAlgn="base"/>
            <a:r>
              <a:rPr lang="en-US" sz="2000" dirty="0" err="1" smtClean="0"/>
              <a:t>var</a:t>
            </a:r>
            <a:r>
              <a:rPr lang="en-US" sz="2000" dirty="0" smtClean="0"/>
              <a:t> </a:t>
            </a:r>
            <a:r>
              <a:rPr lang="en-US" sz="2000" dirty="0" err="1" smtClean="0"/>
              <a:t>xss</a:t>
            </a:r>
            <a:r>
              <a:rPr lang="en-US" sz="2000" dirty="0" smtClean="0"/>
              <a:t> </a:t>
            </a:r>
            <a:r>
              <a:rPr lang="en-US" sz="2000" b="1" dirty="0" smtClean="0"/>
              <a:t>=</a:t>
            </a:r>
            <a:r>
              <a:rPr lang="en-US" sz="2000" dirty="0" smtClean="0"/>
              <a:t> require('</a:t>
            </a:r>
            <a:r>
              <a:rPr lang="en-US" sz="2000" dirty="0" err="1" smtClean="0"/>
              <a:t>xss</a:t>
            </a:r>
            <a:r>
              <a:rPr lang="en-US" sz="2000" dirty="0" smtClean="0"/>
              <a:t>');</a:t>
            </a:r>
          </a:p>
          <a:p>
            <a:pPr fontAlgn="base"/>
            <a:r>
              <a:rPr lang="en-US" sz="2000" dirty="0" err="1" smtClean="0"/>
              <a:t>var</a:t>
            </a:r>
            <a:r>
              <a:rPr lang="en-US" sz="2000" dirty="0" smtClean="0"/>
              <a:t> html </a:t>
            </a:r>
            <a:r>
              <a:rPr lang="en-US" sz="2000" b="1" dirty="0" smtClean="0"/>
              <a:t>=</a:t>
            </a:r>
            <a:r>
              <a:rPr lang="en-US" sz="2000" dirty="0" smtClean="0"/>
              <a:t> </a:t>
            </a:r>
            <a:r>
              <a:rPr lang="en-US" sz="2000" dirty="0" err="1" smtClean="0"/>
              <a:t>xss</a:t>
            </a:r>
            <a:r>
              <a:rPr lang="en-US" sz="2000" dirty="0" smtClean="0"/>
              <a:t>('&lt;script&gt;alert("</a:t>
            </a:r>
            <a:r>
              <a:rPr lang="en-US" sz="2000" dirty="0" err="1" smtClean="0"/>
              <a:t>xss</a:t>
            </a:r>
            <a:r>
              <a:rPr lang="en-US" sz="2000" dirty="0" smtClean="0"/>
              <a:t>");&lt;/script&gt;');</a:t>
            </a:r>
          </a:p>
          <a:p>
            <a:pPr fontAlgn="base"/>
            <a:r>
              <a:rPr lang="en-US" sz="2000" dirty="0" smtClean="0"/>
              <a:t>console.log(html);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ko-KR" altLang="en-US" sz="2000" dirty="0" smtClean="0"/>
              <a:t>참조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https://www.npmjs.com/package/xss</a:t>
            </a:r>
            <a:endParaRPr lang="en-US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CSRF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sz="2700" dirty="0" smtClean="0"/>
              <a:t>Cross-Site Request forgery</a:t>
            </a:r>
          </a:p>
          <a:p>
            <a:r>
              <a:rPr lang="ko-KR" altLang="en-US" sz="2700" dirty="0" smtClean="0"/>
              <a:t>사용자가 자신의 의지와는 무관하게 글을 등록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수정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삭제 </a:t>
            </a:r>
            <a:r>
              <a:rPr lang="ko-KR" altLang="en-US" sz="2700" dirty="0" err="1" smtClean="0"/>
              <a:t>를</a:t>
            </a:r>
            <a:r>
              <a:rPr lang="ko-KR" altLang="en-US" sz="2700" dirty="0" smtClean="0"/>
              <a:t> 서버에 요청</a:t>
            </a:r>
            <a:endParaRPr lang="en-US" altLang="ko-KR" sz="2700" dirty="0" smtClean="0"/>
          </a:p>
          <a:p>
            <a:r>
              <a:rPr lang="en-US" altLang="ko-KR" sz="2700" dirty="0" smtClean="0"/>
              <a:t>2008</a:t>
            </a:r>
            <a:r>
              <a:rPr lang="ko-KR" altLang="en-US" sz="2700" dirty="0" smtClean="0"/>
              <a:t>년 </a:t>
            </a:r>
            <a:r>
              <a:rPr lang="ko-KR" altLang="en-US" sz="2700" dirty="0" err="1" smtClean="0"/>
              <a:t>옥션</a:t>
            </a:r>
            <a:r>
              <a:rPr lang="ko-KR" altLang="en-US" sz="2700" dirty="0" smtClean="0"/>
              <a:t> 해킹에도 사용된 기법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sz="2700" dirty="0" err="1" smtClean="0"/>
              <a:t>daum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로그인 창을 개발자 도구로 </a:t>
            </a:r>
            <a:r>
              <a:rPr lang="ko-KR" altLang="en-US" sz="2700" dirty="0" err="1" smtClean="0"/>
              <a:t>봤을시</a:t>
            </a:r>
            <a:endParaRPr lang="en-US" altLang="ko-KR" sz="27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을 보면 어떤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폼을 전송하는지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목표사이트를 정하고</a:t>
            </a:r>
            <a:r>
              <a:rPr lang="en-US" altLang="ko-KR" dirty="0" smtClean="0"/>
              <a:t>, action</a:t>
            </a:r>
            <a:r>
              <a:rPr lang="ko-KR" altLang="en-US" dirty="0" smtClean="0"/>
              <a:t>의 위치로 필드명만 일치한 폼을 전송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da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571744"/>
            <a:ext cx="8143928" cy="4286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방식일 경우</a:t>
            </a:r>
            <a:endParaRPr lang="en-US" altLang="ko-KR" dirty="0" smtClean="0"/>
          </a:p>
          <a:p>
            <a:endParaRPr lang="de-DE" sz="2000" dirty="0" smtClean="0"/>
          </a:p>
          <a:p>
            <a:r>
              <a:rPr lang="de-DE" sz="2000" dirty="0" smtClean="0"/>
              <a:t>&lt;</a:t>
            </a:r>
            <a:r>
              <a:rPr lang="de-DE" sz="2000" b="1" dirty="0" smtClean="0"/>
              <a:t>img</a:t>
            </a:r>
            <a:r>
              <a:rPr lang="de-DE" sz="2000" dirty="0" smtClean="0"/>
              <a:t> src= "https://travel.service.com/travel_update?.src=Korea&amp;.dst=Hell"&gt;</a:t>
            </a:r>
          </a:p>
          <a:p>
            <a:endParaRPr lang="de-DE" altLang="ko-KR" sz="2000" dirty="0" smtClean="0"/>
          </a:p>
          <a:p>
            <a:r>
              <a:rPr lang="ko-KR" altLang="en-US" sz="2000" dirty="0" smtClean="0"/>
              <a:t>태그가 삽입된 페이지를 클릭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파라미터에</a:t>
            </a:r>
            <a:r>
              <a:rPr lang="ko-KR" altLang="en-US" sz="2000" dirty="0" smtClean="0"/>
              <a:t> 맞게 공격을 수행</a:t>
            </a: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방식의 경우</a:t>
            </a: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&lt;form action="http://test.website.co.kr/posts/write" method="post"&gt;</a:t>
            </a:r>
          </a:p>
          <a:p>
            <a:pPr>
              <a:buNone/>
            </a:pPr>
            <a:r>
              <a:rPr lang="en-US" altLang="ko-KR" sz="2000" dirty="0" smtClean="0"/>
              <a:t>    &lt;input type="hidden" name="title" value="</a:t>
            </a:r>
            <a:r>
              <a:rPr lang="ko-KR" altLang="en-US" sz="2000" dirty="0" smtClean="0"/>
              <a:t>등록되라</a:t>
            </a:r>
            <a:r>
              <a:rPr lang="en-US" altLang="ko-KR" sz="2000" dirty="0" smtClean="0"/>
              <a:t>" /&gt;</a:t>
            </a:r>
          </a:p>
          <a:p>
            <a:pPr>
              <a:buNone/>
            </a:pPr>
            <a:r>
              <a:rPr lang="en-US" altLang="ko-KR" sz="2000" dirty="0" smtClean="0"/>
              <a:t>    &lt;input type="hidden" name="content" value="</a:t>
            </a:r>
            <a:r>
              <a:rPr lang="ko-KR" altLang="en-US" sz="2000" dirty="0" smtClean="0"/>
              <a:t>등록되라 내용</a:t>
            </a:r>
            <a:r>
              <a:rPr lang="en-US" altLang="ko-KR" sz="2000" dirty="0" smtClean="0"/>
              <a:t>" /&gt;</a:t>
            </a:r>
          </a:p>
          <a:p>
            <a:pPr>
              <a:buNone/>
            </a:pPr>
            <a:r>
              <a:rPr lang="en-US" altLang="ko-KR" sz="2000" dirty="0" smtClean="0"/>
              <a:t>&lt;/form&gt;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input hidden</a:t>
            </a:r>
            <a:r>
              <a:rPr lang="ko-KR" altLang="en-US" sz="2000" dirty="0" smtClean="0"/>
              <a:t>으로 감싸서 안보이게 처리</a:t>
            </a:r>
            <a:endParaRPr lang="en-US" altLang="ko-KR" sz="2000" dirty="0" smtClean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아래와 같은 방식으로 </a:t>
            </a:r>
            <a:r>
              <a:rPr lang="ko-KR" altLang="en-US" dirty="0" err="1" smtClean="0"/>
              <a:t>글작성</a:t>
            </a:r>
            <a:endParaRPr lang="ko-KR" altLang="en-US" dirty="0"/>
          </a:p>
        </p:txBody>
      </p:sp>
      <p:pic>
        <p:nvPicPr>
          <p:cNvPr id="4" name="그림 3" descr="22222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714620"/>
            <a:ext cx="7798425" cy="2786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방어법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토큰발행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42976" y="3143248"/>
            <a:ext cx="2500330" cy="2428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29190" y="3143248"/>
            <a:ext cx="2500330" cy="2357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5918" y="3857628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ko-KR" altLang="en-US" dirty="0" smtClean="0"/>
              <a:t>토큰발행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7818" y="3714752"/>
            <a:ext cx="1882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 </a:t>
            </a:r>
            <a:r>
              <a:rPr lang="ko-KR" altLang="en-US" dirty="0" err="1" smtClean="0"/>
              <a:t>작성전</a:t>
            </a:r>
            <a:endParaRPr lang="en-US" altLang="ko-KR" dirty="0" smtClean="0"/>
          </a:p>
          <a:p>
            <a:r>
              <a:rPr lang="ko-KR" altLang="en-US" dirty="0" smtClean="0"/>
              <a:t>서버에서 생성한</a:t>
            </a:r>
            <a:endParaRPr lang="en-US" altLang="ko-KR" dirty="0" smtClean="0"/>
          </a:p>
          <a:p>
            <a:r>
              <a:rPr lang="ko-KR" altLang="en-US" dirty="0" smtClean="0"/>
              <a:t>토큰과 </a:t>
            </a:r>
            <a:endParaRPr lang="en-US" altLang="ko-KR" dirty="0" smtClean="0"/>
          </a:p>
          <a:p>
            <a:r>
              <a:rPr lang="ko-KR" altLang="en-US" dirty="0" smtClean="0"/>
              <a:t>맞는지 확인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29058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ko-KR" altLang="en-US" sz="2000" dirty="0" err="1" smtClean="0"/>
              <a:t>전송전</a:t>
            </a:r>
            <a:r>
              <a:rPr lang="ko-KR" altLang="en-US" sz="2000" dirty="0" smtClean="0"/>
              <a:t> 아래와 같은 토큰발행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&lt;form&gt;&lt;input type="hidden" name="_</a:t>
            </a:r>
            <a:r>
              <a:rPr lang="en-US" altLang="ko-KR" sz="2000" dirty="0" err="1" smtClean="0"/>
              <a:t>csrf</a:t>
            </a:r>
            <a:r>
              <a:rPr lang="en-US" altLang="ko-KR" sz="2000" dirty="0" smtClean="0"/>
              <a:t>" value="</a:t>
            </a:r>
            <a:r>
              <a:rPr lang="en-US" altLang="ko-KR" sz="2000" dirty="0" smtClean="0">
                <a:solidFill>
                  <a:srgbClr val="FF0000"/>
                </a:solidFill>
              </a:rPr>
              <a:t>aFQ25j8Y-jw16md0R2xnGLhnuIY8r10VCQNw</a:t>
            </a:r>
            <a:r>
              <a:rPr lang="en-US" altLang="ko-KR" sz="2000" dirty="0" smtClean="0"/>
              <a:t>"&gt;&lt;/form&gt;</a:t>
            </a:r>
          </a:p>
          <a:p>
            <a:endParaRPr lang="en-US" altLang="ko-KR" dirty="0" smtClean="0"/>
          </a:p>
          <a:p>
            <a:r>
              <a:rPr lang="en-US" altLang="ko-KR" sz="2000" dirty="0" smtClean="0"/>
              <a:t>router</a:t>
            </a:r>
            <a:r>
              <a:rPr lang="ko-KR" altLang="en-US" sz="2000" dirty="0" smtClean="0"/>
              <a:t>에서 토큰 일치확인</a:t>
            </a:r>
            <a:endParaRPr lang="en-US" altLang="ko-KR" sz="2000" dirty="0" smtClean="0"/>
          </a:p>
          <a:p>
            <a:r>
              <a:rPr lang="en-US" altLang="ko-KR" sz="2000" dirty="0" smtClean="0"/>
              <a:t>if(_</a:t>
            </a:r>
            <a:r>
              <a:rPr lang="en-US" altLang="ko-KR" sz="2000" dirty="0" err="1" smtClean="0"/>
              <a:t>csrf</a:t>
            </a:r>
            <a:r>
              <a:rPr lang="en-US" altLang="ko-KR" sz="2000" dirty="0" smtClean="0"/>
              <a:t> !==</a:t>
            </a:r>
            <a:r>
              <a:rPr lang="en-US" altLang="ko-KR" sz="2000" dirty="0" err="1" smtClean="0"/>
              <a:t>csrf</a:t>
            </a:r>
            <a:r>
              <a:rPr lang="en-US" altLang="ko-KR" sz="2000" dirty="0" smtClean="0"/>
              <a:t>) error</a:t>
            </a:r>
          </a:p>
          <a:p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csurf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나머지는 실습으로 안내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댓글구현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이미지 업로드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multer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err="1" smtClean="0"/>
              <a:t>multer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웹파일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전송방식중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multipart/form-data </a:t>
            </a:r>
            <a:r>
              <a:rPr lang="ko-KR" altLang="en-US" sz="2000" dirty="0" smtClean="0"/>
              <a:t>방식을 지원해주는 모듈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아래 수업 소스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https://github.com/parkjunyoung/fc-nodejs-5/commit/c2beb256b55245014b8e3c6463a70aad95877e0b</a:t>
            </a: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적용순서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저장될 필드 수정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PostModel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–save </a:t>
            </a:r>
            <a:r>
              <a:rPr lang="en-US" altLang="ko-KR" dirty="0" err="1" smtClean="0"/>
              <a:t>multer</a:t>
            </a:r>
            <a:endParaRPr lang="en-US" altLang="ko-KR" dirty="0" smtClean="0"/>
          </a:p>
          <a:p>
            <a:r>
              <a:rPr lang="en-US" altLang="ko-KR" dirty="0" smtClean="0"/>
              <a:t>uploads </a:t>
            </a:r>
            <a:r>
              <a:rPr lang="ko-KR" altLang="en-US" dirty="0" smtClean="0"/>
              <a:t>폴더생성</a:t>
            </a:r>
            <a:endParaRPr lang="en-US" altLang="ko-KR" dirty="0" smtClean="0"/>
          </a:p>
          <a:p>
            <a:r>
              <a:rPr lang="en-US" altLang="ko-KR" dirty="0" smtClean="0"/>
              <a:t>router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 write, edit - post )</a:t>
            </a:r>
          </a:p>
          <a:p>
            <a:r>
              <a:rPr lang="en-US" altLang="ko-KR" dirty="0" smtClean="0"/>
              <a:t>view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 detail 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sz="2000" dirty="0" smtClean="0"/>
              <a:t>models/Products</a:t>
            </a:r>
            <a:r>
              <a:rPr lang="en-US" altLang="ko-KR" sz="2000" dirty="0" smtClean="0"/>
              <a:t>Model</a:t>
            </a:r>
            <a:r>
              <a:rPr lang="en-US" altLang="ko-KR" sz="2000" dirty="0" smtClean="0"/>
              <a:t>.js</a:t>
            </a:r>
            <a:endParaRPr lang="en-US" altLang="ko-KR" sz="2000" dirty="0" smtClean="0"/>
          </a:p>
          <a:p>
            <a:r>
              <a:rPr lang="en-US" altLang="ko-KR" sz="2000" dirty="0" smtClean="0"/>
              <a:t>thumbnail : String,</a:t>
            </a:r>
          </a:p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2000232" y="3286124"/>
            <a:ext cx="157163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biz-park\Desktop\ppt\mod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286124"/>
            <a:ext cx="4136575" cy="300039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–save </a:t>
            </a:r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pic>
        <p:nvPicPr>
          <p:cNvPr id="4" name="그림 3" descr="mul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643182"/>
            <a:ext cx="3610479" cy="2867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uploads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uplopa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786058"/>
            <a:ext cx="3608967" cy="24288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000" dirty="0" smtClean="0"/>
              <a:t>static path </a:t>
            </a:r>
            <a:r>
              <a:rPr lang="ko-KR" altLang="en-US" sz="3000" dirty="0" smtClean="0"/>
              <a:t>추가</a:t>
            </a:r>
            <a:endParaRPr lang="en-US" altLang="ko-KR" sz="3000" dirty="0" smtClean="0"/>
          </a:p>
          <a:p>
            <a:r>
              <a:rPr lang="en-US" altLang="ko-KR" sz="2000" dirty="0" err="1" smtClean="0"/>
              <a:t>url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접근시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uploads</a:t>
            </a:r>
            <a:r>
              <a:rPr lang="ko-KR" altLang="en-US" sz="2000" dirty="0" smtClean="0"/>
              <a:t>폴더를 인식 위함</a:t>
            </a:r>
            <a:endParaRPr lang="en-US" altLang="ko-KR" sz="2000" dirty="0" smtClean="0"/>
          </a:p>
          <a:p>
            <a:r>
              <a:rPr lang="en-US" altLang="ko-KR" sz="2000" dirty="0" smtClean="0"/>
              <a:t>ex) http://127.0.0.1:3000/uploads/thumbnail.png</a:t>
            </a:r>
          </a:p>
          <a:p>
            <a:endParaRPr lang="en-US" altLang="ko-KR" sz="2000" dirty="0" smtClean="0"/>
          </a:p>
          <a:p>
            <a:r>
              <a:rPr lang="en-US" sz="2000" dirty="0" err="1" smtClean="0"/>
              <a:t>app.use</a:t>
            </a:r>
            <a:r>
              <a:rPr lang="en-US" sz="2000" dirty="0" smtClean="0"/>
              <a:t>('/</a:t>
            </a:r>
            <a:r>
              <a:rPr lang="en-US" sz="2000" dirty="0" err="1" smtClean="0"/>
              <a:t>uploads'</a:t>
            </a:r>
            <a:r>
              <a:rPr lang="en-US" sz="2000" dirty="0" smtClean="0"/>
              <a:t>, </a:t>
            </a:r>
            <a:r>
              <a:rPr lang="en-US" sz="2000" dirty="0" err="1" smtClean="0"/>
              <a:t>express.static</a:t>
            </a:r>
            <a:r>
              <a:rPr lang="en-US" sz="2000" dirty="0" smtClean="0"/>
              <a:t>('</a:t>
            </a:r>
            <a:r>
              <a:rPr lang="en-US" sz="2000" dirty="0" err="1" smtClean="0"/>
              <a:t>uploads'</a:t>
            </a:r>
            <a:r>
              <a:rPr lang="en-US" sz="2000" dirty="0" smtClean="0"/>
              <a:t>));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098" name="Picture 2" descr="C:\Users\biz-park\Desktop\ppt\경로추가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86256"/>
            <a:ext cx="5217015" cy="214314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view/admin/productsDetail.ejs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form : </a:t>
            </a:r>
            <a:r>
              <a:rPr lang="en-US" altLang="ko-KR" sz="2000" dirty="0" err="1" smtClean="0"/>
              <a:t>enctype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타입설정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chemeClr val="accent1"/>
                </a:solidFill>
              </a:rPr>
              <a:t>&lt;form action="" method="post"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enctype</a:t>
            </a:r>
            <a:r>
              <a:rPr lang="en-US" altLang="ko-KR" sz="2000" dirty="0" smtClean="0">
                <a:solidFill>
                  <a:schemeClr val="accent1"/>
                </a:solidFill>
              </a:rPr>
              <a:t>="multipart/form-data"&gt;</a:t>
            </a:r>
          </a:p>
          <a:p>
            <a:r>
              <a:rPr lang="ko-KR" altLang="en-US" sz="2000" dirty="0" smtClean="0"/>
              <a:t>전송필드 </a:t>
            </a:r>
            <a:r>
              <a:rPr lang="en-US" altLang="ko-KR" sz="2000" dirty="0" smtClean="0"/>
              <a:t>thumbnail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&lt;</a:t>
            </a:r>
            <a:r>
              <a:rPr lang="en-US" sz="2000" dirty="0" err="1" smtClean="0">
                <a:solidFill>
                  <a:schemeClr val="accent1"/>
                </a:solidFill>
              </a:rPr>
              <a:t>tr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&lt;</a:t>
            </a:r>
            <a:r>
              <a:rPr lang="en-US" sz="2000" dirty="0" err="1" smtClean="0">
                <a:solidFill>
                  <a:schemeClr val="accent1"/>
                </a:solidFill>
              </a:rPr>
              <a:t>th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섬네일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&lt;/</a:t>
            </a:r>
            <a:r>
              <a:rPr lang="en-US" sz="2000" dirty="0" err="1" smtClean="0">
                <a:solidFill>
                  <a:schemeClr val="accent1"/>
                </a:solidFill>
              </a:rPr>
              <a:t>th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&lt;td&gt;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    &lt;input type="file" name="thumbnail" /&gt;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&lt;/td&gt;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&lt;/</a:t>
            </a:r>
            <a:r>
              <a:rPr lang="en-US" sz="2000" dirty="0" err="1" smtClean="0">
                <a:solidFill>
                  <a:schemeClr val="accent1"/>
                </a:solidFill>
              </a:rPr>
              <a:t>tr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 흐름</a:t>
            </a:r>
            <a:endParaRPr lang="en-US" altLang="ko-KR" dirty="0" smtClean="0"/>
          </a:p>
          <a:p>
            <a:r>
              <a:rPr lang="ko-KR" altLang="en-US" sz="2000" dirty="0" smtClean="0"/>
              <a:t>폼 데이터 서버로 전송</a:t>
            </a:r>
            <a:endParaRPr lang="en-US" altLang="ko-KR" sz="2000" dirty="0" smtClean="0"/>
          </a:p>
          <a:p>
            <a:r>
              <a:rPr lang="en-US" altLang="ko-KR" sz="2000" dirty="0" smtClean="0"/>
              <a:t>destination</a:t>
            </a:r>
            <a:r>
              <a:rPr lang="ko-KR" altLang="en-US" sz="2000" dirty="0" smtClean="0"/>
              <a:t>에 저장될 위치로 지정</a:t>
            </a:r>
            <a:endParaRPr lang="en-US" altLang="ko-KR" sz="2000" dirty="0" smtClean="0"/>
          </a:p>
          <a:p>
            <a:r>
              <a:rPr lang="en-US" altLang="ko-KR" sz="2000" dirty="0" smtClean="0"/>
              <a:t>filename</a:t>
            </a:r>
            <a:r>
              <a:rPr lang="ko-KR" altLang="en-US" sz="2000" dirty="0" smtClean="0"/>
              <a:t>으로 파일명을 받아서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</a:t>
            </a:r>
            <a:endParaRPr lang="en-US" altLang="ko-KR" sz="2000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fs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지정 및 </a:t>
            </a:r>
            <a:r>
              <a:rPr lang="en-US" altLang="ko-KR" dirty="0" smtClean="0"/>
              <a:t>uploads </a:t>
            </a:r>
            <a:r>
              <a:rPr lang="ko-KR" altLang="en-US" dirty="0" smtClean="0"/>
              <a:t>저장 위치 명시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path = require('path');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uploadDir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path.join</a:t>
            </a:r>
            <a:r>
              <a:rPr lang="en-US" altLang="ko-KR" sz="2000" dirty="0" smtClean="0"/>
              <a:t>( __</a:t>
            </a:r>
            <a:r>
              <a:rPr lang="en-US" altLang="ko-KR" sz="2000" dirty="0" err="1" smtClean="0"/>
              <a:t>dirname</a:t>
            </a:r>
            <a:r>
              <a:rPr lang="en-US" altLang="ko-KR" sz="2000" dirty="0" smtClean="0"/>
              <a:t> , '../</a:t>
            </a:r>
            <a:r>
              <a:rPr lang="en-US" altLang="ko-KR" sz="2000" dirty="0" err="1" smtClean="0"/>
              <a:t>uploads'</a:t>
            </a:r>
            <a:r>
              <a:rPr lang="en-US" altLang="ko-KR" sz="2000" dirty="0" smtClean="0"/>
              <a:t> 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fs</a:t>
            </a:r>
            <a:r>
              <a:rPr lang="en-US" altLang="ko-KR" sz="2000" dirty="0" smtClean="0"/>
              <a:t> = require('</a:t>
            </a:r>
            <a:r>
              <a:rPr lang="en-US" altLang="ko-KR" sz="2000" dirty="0" err="1" smtClean="0"/>
              <a:t>fs'</a:t>
            </a:r>
            <a:r>
              <a:rPr lang="en-US" altLang="ko-KR" sz="2000" dirty="0" smtClean="0"/>
              <a:t>);</a:t>
            </a: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댓글</a:t>
            </a:r>
          </a:p>
        </p:txBody>
      </p:sp>
      <p:sp>
        <p:nvSpPr>
          <p:cNvPr id="240" name="텍스트 개체 틀 2"/>
          <p:cNvSpPr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순서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  <a:defRPr sz="2500"/>
            </a:pPr>
            <a:r>
              <a:t>CommentModel 생성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  <a:defRPr sz="2500"/>
            </a:pPr>
            <a:r>
              <a:t>PostModel의 id값을 받아서</a:t>
            </a:r>
          </a:p>
          <a:p>
            <a:pPr marL="457200" indent="-457200">
              <a:spcBef>
                <a:spcPts val="600"/>
              </a:spcBef>
              <a:buSzTx/>
              <a:buNone/>
              <a:defRPr sz="2500"/>
            </a:pPr>
            <a:r>
              <a:t>    CommentModel의 post_id 필드로 저장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  <a:defRPr sz="2500"/>
            </a:pPr>
            <a:r>
              <a:t>댓글 작성해도 페이지 변동없도록 ajax적용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err="1" smtClean="0"/>
              <a:t>multer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</p:txBody>
      </p:sp>
      <p:pic>
        <p:nvPicPr>
          <p:cNvPr id="5122" name="Picture 2" descr="C:\Users\biz-park\Desktop\ppt\셋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496"/>
            <a:ext cx="8145962" cy="271464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multer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diskstorage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destination : </a:t>
            </a:r>
            <a:r>
              <a:rPr lang="ko-KR" altLang="en-US" sz="2000" dirty="0" smtClean="0"/>
              <a:t>이미지가 저장될 폴더 지정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filename : </a:t>
            </a:r>
            <a:r>
              <a:rPr lang="ko-KR" altLang="en-US" sz="2000" dirty="0" smtClean="0"/>
              <a:t>저장될 파일명 규칙을 생성한다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위에서는 </a:t>
            </a:r>
            <a:r>
              <a:rPr lang="en-US" altLang="ko-KR" sz="2000" dirty="0" smtClean="0"/>
              <a:t>products– </a:t>
            </a:r>
            <a:r>
              <a:rPr lang="ko-KR" altLang="en-US" sz="2000" dirty="0" smtClean="0"/>
              <a:t>날짜 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확장자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지정하였다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 descr="C:\Users\biz-park\Desktop\ppt\셋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357430"/>
            <a:ext cx="6373812" cy="212407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upload = </a:t>
            </a:r>
            <a:r>
              <a:rPr lang="en-US" altLang="ko-KR" sz="2000" dirty="0" err="1" smtClean="0"/>
              <a:t>multer</a:t>
            </a:r>
            <a:r>
              <a:rPr lang="en-US" altLang="ko-KR" sz="2000" dirty="0" smtClean="0"/>
              <a:t>({ storage: storage });</a:t>
            </a:r>
          </a:p>
          <a:p>
            <a:r>
              <a:rPr lang="en-US" altLang="ko-KR" sz="2000" dirty="0" err="1" smtClean="0"/>
              <a:t>multer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셋팅을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저장후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router.post</a:t>
            </a:r>
            <a:r>
              <a:rPr lang="en-US" sz="2000" dirty="0" smtClean="0"/>
              <a:t>(‘</a:t>
            </a:r>
            <a:r>
              <a:rPr lang="en-US" sz="2000" dirty="0" smtClean="0"/>
              <a:t>URL</a:t>
            </a:r>
            <a:r>
              <a:rPr lang="en-US" sz="2000" dirty="0" smtClean="0"/>
              <a:t>', </a:t>
            </a:r>
            <a:r>
              <a:rPr lang="en-US" sz="2000" dirty="0" err="1" smtClean="0"/>
              <a:t>upload.single</a:t>
            </a:r>
            <a:r>
              <a:rPr lang="en-US" sz="2000" dirty="0" smtClean="0"/>
              <a:t>(‘thumbnail')</a:t>
            </a:r>
          </a:p>
          <a:p>
            <a:r>
              <a:rPr lang="ko-KR" altLang="en-US" sz="2000" dirty="0" err="1" smtClean="0"/>
              <a:t>라우터에서</a:t>
            </a:r>
            <a:r>
              <a:rPr lang="ko-KR" altLang="en-US" sz="2000" dirty="0" smtClean="0"/>
              <a:t> 적용</a:t>
            </a:r>
            <a:endParaRPr lang="en-US" altLang="ko-KR" sz="2000" dirty="0" smtClean="0"/>
          </a:p>
          <a:p>
            <a:r>
              <a:rPr lang="en-US" altLang="ko-KR" sz="2000" dirty="0" smtClean="0"/>
              <a:t>thumbnail </a:t>
            </a:r>
            <a:r>
              <a:rPr lang="ko-KR" altLang="en-US" sz="2000" dirty="0" err="1" smtClean="0"/>
              <a:t>필드명으로</a:t>
            </a:r>
            <a:r>
              <a:rPr lang="ko-KR" altLang="en-US" sz="2000" dirty="0" smtClean="0"/>
              <a:t> 파일을 받는다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dirty="0" err="1" smtClean="0"/>
              <a:t>req.file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인자로 </a:t>
            </a:r>
            <a:r>
              <a:rPr lang="ko-KR" altLang="en-US" sz="2000" dirty="0" err="1" smtClean="0"/>
              <a:t>셋팅된다</a:t>
            </a:r>
            <a:endParaRPr lang="en-US" altLang="ko-KR" sz="2000" dirty="0" smtClean="0"/>
          </a:p>
          <a:p>
            <a:r>
              <a:rPr lang="en-US" altLang="ko-KR" sz="2000" dirty="0" smtClean="0"/>
              <a:t>post </a:t>
            </a:r>
            <a:r>
              <a:rPr lang="ko-KR" altLang="en-US" sz="2000" dirty="0" err="1" smtClean="0"/>
              <a:t>라우터에서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console.log</a:t>
            </a:r>
            <a:r>
              <a:rPr lang="ko-KR" altLang="en-US" sz="2000" dirty="0" smtClean="0"/>
              <a:t>로 찍어본다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인자들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000372"/>
            <a:ext cx="7572426" cy="19288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req.file.path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req.file.filename</a:t>
            </a:r>
            <a:r>
              <a:rPr lang="ko-KR" altLang="en-US" dirty="0" smtClean="0"/>
              <a:t>등등 </a:t>
            </a:r>
            <a:r>
              <a:rPr lang="en-US" altLang="ko-KR" dirty="0" err="1" smtClean="0"/>
              <a:t>diskstorage</a:t>
            </a:r>
            <a:r>
              <a:rPr lang="ko-KR" altLang="en-US" dirty="0" smtClean="0"/>
              <a:t>에 작성한 내용과 변수명들로 접근이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저장 </a:t>
            </a:r>
            <a:r>
              <a:rPr lang="en-US" altLang="ko-KR" dirty="0" smtClean="0"/>
              <a:t>( </a:t>
            </a:r>
            <a:r>
              <a:rPr lang="en-US" altLang="ko-KR" dirty="0" smtClean="0"/>
              <a:t>routes/admin </a:t>
            </a:r>
            <a:r>
              <a:rPr lang="en-US" altLang="ko-KR" dirty="0" smtClean="0"/>
              <a:t>) – write (get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product = new </a:t>
            </a:r>
            <a:r>
              <a:rPr lang="en-US" sz="2000" dirty="0" err="1" smtClean="0"/>
              <a:t>ProductsModel</a:t>
            </a:r>
            <a:r>
              <a:rPr lang="en-US" sz="2000" dirty="0" smtClean="0"/>
              <a:t>({</a:t>
            </a:r>
          </a:p>
          <a:p>
            <a:pPr lvl="1">
              <a:buNone/>
            </a:pPr>
            <a:r>
              <a:rPr lang="en-US" sz="2000" dirty="0" smtClean="0"/>
              <a:t>name : req.body.name,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thumbnail : (</a:t>
            </a:r>
            <a:r>
              <a:rPr lang="en-US" sz="2000" dirty="0" err="1" smtClean="0">
                <a:solidFill>
                  <a:srgbClr val="FF0000"/>
                </a:solidFill>
              </a:rPr>
              <a:t>req.file</a:t>
            </a:r>
            <a:r>
              <a:rPr lang="en-US" sz="2000" dirty="0" smtClean="0">
                <a:solidFill>
                  <a:srgbClr val="FF0000"/>
                </a:solidFill>
              </a:rPr>
              <a:t>) ? </a:t>
            </a:r>
            <a:r>
              <a:rPr lang="en-US" sz="2000" dirty="0" err="1" smtClean="0">
                <a:solidFill>
                  <a:srgbClr val="FF0000"/>
                </a:solidFill>
              </a:rPr>
              <a:t>req.file.filename</a:t>
            </a:r>
            <a:r>
              <a:rPr lang="en-US" sz="2000" dirty="0" smtClean="0">
                <a:solidFill>
                  <a:srgbClr val="FF0000"/>
                </a:solidFill>
              </a:rPr>
              <a:t> : "",</a:t>
            </a:r>
          </a:p>
          <a:p>
            <a:pPr lvl="1">
              <a:buNone/>
            </a:pPr>
            <a:r>
              <a:rPr lang="en-US" sz="2000" dirty="0" smtClean="0"/>
              <a:t>price : </a:t>
            </a:r>
            <a:r>
              <a:rPr lang="en-US" sz="2000" dirty="0" err="1" smtClean="0"/>
              <a:t>req.body.price</a:t>
            </a:r>
            <a:r>
              <a:rPr lang="en-US" sz="2000" dirty="0" smtClean="0"/>
              <a:t>,</a:t>
            </a:r>
          </a:p>
          <a:p>
            <a:pPr lvl="1">
              <a:buNone/>
            </a:pPr>
            <a:r>
              <a:rPr lang="en-US" sz="2000" dirty="0" smtClean="0"/>
              <a:t>description : </a:t>
            </a:r>
            <a:r>
              <a:rPr lang="en-US" sz="2000" dirty="0" err="1" smtClean="0"/>
              <a:t>req.body.description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파일업로드시</a:t>
            </a:r>
            <a:r>
              <a:rPr lang="ko-KR" altLang="en-US" sz="2000" dirty="0" smtClean="0"/>
              <a:t> 파일이 존재하면 파일명을 </a:t>
            </a:r>
            <a:r>
              <a:rPr lang="en-US" altLang="ko-KR" sz="2000" dirty="0" smtClean="0"/>
              <a:t>thumbnail </a:t>
            </a:r>
            <a:r>
              <a:rPr lang="ko-KR" altLang="en-US" sz="2000" dirty="0" smtClean="0"/>
              <a:t>필드에 저장</a:t>
            </a:r>
            <a:endParaRPr lang="en-US" altLang="ko-KR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view/admin/productsDeatail.ejs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thumbnail </a:t>
            </a:r>
            <a:r>
              <a:rPr lang="ko-KR" altLang="en-US" sz="2000" dirty="0" err="1" smtClean="0"/>
              <a:t>존재시</a:t>
            </a:r>
            <a:r>
              <a:rPr lang="ko-KR" altLang="en-US" sz="2000" dirty="0" smtClean="0"/>
              <a:t> 이미지 파일 노출</a:t>
            </a:r>
            <a:endParaRPr lang="en-US" altLang="ko-KR" sz="2000" dirty="0" smtClean="0"/>
          </a:p>
          <a:p>
            <a:endParaRPr lang="en-US" altLang="ko-KR" dirty="0" smtClean="0"/>
          </a:p>
        </p:txBody>
      </p:sp>
      <p:pic>
        <p:nvPicPr>
          <p:cNvPr id="7170" name="Picture 2" descr="C:\Users\biz-park\Desktop\ppt\이미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2643182"/>
            <a:ext cx="6559929" cy="221457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227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router/admin.js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edit(products)</a:t>
            </a:r>
            <a:endParaRPr lang="en-US" altLang="ko-KR" dirty="0" smtClean="0"/>
          </a:p>
          <a:p>
            <a:r>
              <a:rPr lang="ko-KR" altLang="en-US" sz="2000" dirty="0" smtClean="0"/>
              <a:t>이전파일이 있으면 </a:t>
            </a:r>
            <a:r>
              <a:rPr lang="en-US" altLang="ko-KR" sz="2000" dirty="0" smtClean="0"/>
              <a:t>thumbnail </a:t>
            </a:r>
            <a:r>
              <a:rPr lang="ko-KR" altLang="en-US" sz="2000" dirty="0" smtClean="0"/>
              <a:t>유지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그외</a:t>
            </a:r>
            <a:r>
              <a:rPr lang="ko-KR" altLang="en-US" sz="2000" dirty="0" smtClean="0"/>
              <a:t> 없으면 이미지 파일 </a:t>
            </a:r>
            <a:r>
              <a:rPr lang="ko-KR" altLang="en-US" sz="2000" dirty="0" err="1" smtClean="0"/>
              <a:t>업로드명으로</a:t>
            </a:r>
            <a:r>
              <a:rPr lang="ko-KR" altLang="en-US" sz="2000" dirty="0" smtClean="0"/>
              <a:t> 덮어 씌움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8194" name="Picture 2" descr="C:\Users\biz-park\Desktop\ppt\이미지업로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357562"/>
            <a:ext cx="7431536" cy="264320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views/admin/form.ejs</a:t>
            </a:r>
            <a:endParaRPr lang="en-US" altLang="ko-KR" dirty="0" smtClean="0"/>
          </a:p>
          <a:p>
            <a:r>
              <a:rPr lang="ko-KR" altLang="en-US" sz="2000" dirty="0" err="1" smtClean="0"/>
              <a:t>수정시</a:t>
            </a:r>
            <a:r>
              <a:rPr lang="ko-KR" altLang="en-US" sz="2000" dirty="0" smtClean="0"/>
              <a:t> 현재 올라가 있는 파일을 </a:t>
            </a:r>
            <a:r>
              <a:rPr lang="ko-KR" altLang="en-US" sz="2000" dirty="0" err="1" smtClean="0"/>
              <a:t>확인할수</a:t>
            </a:r>
            <a:r>
              <a:rPr lang="ko-KR" altLang="en-US" sz="2000" dirty="0" smtClean="0"/>
              <a:t> 있게 처리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9218" name="Picture 2" descr="C:\Users\biz-park\Desktop\ppt\처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357562"/>
            <a:ext cx="8143932" cy="2032708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 rot="5400000">
            <a:off x="4286248" y="3500438"/>
            <a:ext cx="1643074" cy="2143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파일삭제</a:t>
            </a:r>
            <a:endParaRPr lang="en-US" altLang="ko-KR" dirty="0" smtClean="0"/>
          </a:p>
          <a:p>
            <a:r>
              <a:rPr lang="ko-KR" altLang="en-US" dirty="0" smtClean="0"/>
              <a:t>내장 모듈 </a:t>
            </a:r>
            <a:r>
              <a:rPr lang="en-US" altLang="ko-KR" dirty="0" err="1" smtClean="0"/>
              <a:t>fs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https://nodejs.org/api/fs.html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댓글</a:t>
            </a:r>
          </a:p>
        </p:txBody>
      </p:sp>
      <p:sp>
        <p:nvSpPr>
          <p:cNvPr id="243" name="텍스트 개체 틀 2"/>
          <p:cNvSpPr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1</a:t>
            </a:r>
            <a:r>
              <a:rPr/>
              <a:t>. </a:t>
            </a:r>
            <a:r>
              <a:rPr smtClean="0"/>
              <a:t>Comment</a:t>
            </a:r>
            <a:r>
              <a:rPr lang="en-US" dirty="0" smtClean="0"/>
              <a:t>s</a:t>
            </a:r>
            <a:r>
              <a:rPr smtClean="0"/>
              <a:t>Model </a:t>
            </a:r>
            <a:r>
              <a:t>생성</a:t>
            </a:r>
          </a:p>
        </p:txBody>
      </p:sp>
      <p:pic>
        <p:nvPicPr>
          <p:cNvPr id="1026" name="Picture 2" descr="C:\Users\biz-park\Desktop\ppt\comme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496"/>
            <a:ext cx="5143536" cy="3110867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비동기식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콜백함수</a:t>
            </a:r>
            <a:r>
              <a:rPr lang="ko-KR" altLang="en-US" dirty="0" smtClean="0"/>
              <a:t> 有</a:t>
            </a:r>
            <a:r>
              <a:rPr lang="en-US" altLang="ko-KR" dirty="0" smtClean="0"/>
              <a:t> )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fs.unlink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경로 </a:t>
            </a:r>
            <a:r>
              <a:rPr lang="en-US" altLang="ko-KR" sz="2000" dirty="0" smtClean="0"/>
              <a:t>,  function(err) =&gt; {</a:t>
            </a:r>
          </a:p>
          <a:p>
            <a:pPr>
              <a:buNone/>
            </a:pPr>
            <a:r>
              <a:rPr lang="en-US" altLang="ko-KR" sz="2000" dirty="0" smtClean="0"/>
              <a:t>	//</a:t>
            </a:r>
            <a:r>
              <a:rPr lang="ko-KR" altLang="en-US" sz="2000" dirty="0" smtClean="0"/>
              <a:t>추가 부분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동기식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콜백함수</a:t>
            </a:r>
            <a:r>
              <a:rPr lang="ko-KR" altLang="en-US" dirty="0" smtClean="0"/>
              <a:t> 無</a:t>
            </a:r>
            <a:r>
              <a:rPr lang="en-US" altLang="ko-KR" dirty="0" smtClean="0"/>
              <a:t> )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fs</a:t>
            </a:r>
            <a:r>
              <a:rPr lang="en-US" altLang="ko-KR" sz="2000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unlinkSync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경로 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961231" y="1773238"/>
            <a:ext cx="7221538" cy="40322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if(</a:t>
            </a:r>
            <a:r>
              <a:rPr lang="en-US" altLang="ko-KR" sz="2000" dirty="0" err="1" smtClean="0"/>
              <a:t>req.file</a:t>
            </a:r>
            <a:r>
              <a:rPr lang="en-US" altLang="ko-KR" sz="2000" dirty="0" smtClean="0"/>
              <a:t>){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fs.unlinkSync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uploadDir</a:t>
            </a:r>
            <a:r>
              <a:rPr lang="en-US" altLang="ko-KR" sz="2000" dirty="0" smtClean="0"/>
              <a:t> + '/' + </a:t>
            </a:r>
            <a:r>
              <a:rPr lang="en-US" altLang="ko-KR" sz="2000" dirty="0" err="1" smtClean="0"/>
              <a:t>post.thumbnail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글 </a:t>
            </a:r>
            <a:r>
              <a:rPr lang="ko-KR" altLang="en-US" sz="2000" dirty="0" err="1" smtClean="0"/>
              <a:t>수정일때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request</a:t>
            </a:r>
            <a:r>
              <a:rPr lang="ko-KR" altLang="en-US" sz="2000" dirty="0" smtClean="0"/>
              <a:t>로 파일요청이 있을 경우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해당경로를 찾아서 지운다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pic>
        <p:nvPicPr>
          <p:cNvPr id="10242" name="Picture 2" descr="C:\Users\biz-park\Desktop\ppt\삭제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786322"/>
            <a:ext cx="7100316" cy="128588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댓글</a:t>
            </a:r>
          </a:p>
        </p:txBody>
      </p:sp>
      <p:sp>
        <p:nvSpPr>
          <p:cNvPr id="247" name="텍스트 개체 틀 2"/>
          <p:cNvSpPr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600"/>
              </a:spcBef>
              <a:buSzTx/>
              <a:buNone/>
              <a:defRPr sz="2700"/>
            </a:pPr>
            <a:r>
              <a:t>2</a:t>
            </a:r>
            <a:r>
              <a:rPr/>
              <a:t>.  </a:t>
            </a:r>
            <a:r>
              <a:rPr lang="en-US" dirty="0" smtClean="0"/>
              <a:t>Products</a:t>
            </a:r>
            <a:r>
              <a:rPr smtClean="0"/>
              <a:t>Model</a:t>
            </a:r>
            <a:r>
              <a:t>의 id값을 받아서</a:t>
            </a:r>
          </a:p>
          <a:p>
            <a:pPr marL="457200" indent="-457200">
              <a:spcBef>
                <a:spcPts val="600"/>
              </a:spcBef>
              <a:buSzTx/>
              <a:buNone/>
              <a:defRPr sz="2700"/>
            </a:pPr>
            <a:r>
              <a:rPr/>
              <a:t>    </a:t>
            </a:r>
            <a:r>
              <a:rPr smtClean="0"/>
              <a:t>Comment</a:t>
            </a:r>
            <a:r>
              <a:rPr lang="en-US" dirty="0" smtClean="0"/>
              <a:t>s</a:t>
            </a:r>
            <a:r>
              <a:rPr smtClean="0"/>
              <a:t>Model</a:t>
            </a:r>
            <a:r>
              <a:rPr/>
              <a:t>의 </a:t>
            </a:r>
            <a:r>
              <a:rPr lang="en-US" dirty="0" smtClean="0"/>
              <a:t>product</a:t>
            </a:r>
            <a:r>
              <a:rPr smtClean="0"/>
              <a:t>_id </a:t>
            </a:r>
            <a:r>
              <a:t>필드로 저장</a:t>
            </a:r>
          </a:p>
        </p:txBody>
      </p:sp>
      <p:pic>
        <p:nvPicPr>
          <p:cNvPr id="2050" name="Picture 2" descr="C:\Users\biz-park\Desktop\ppt\댓글등록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643314"/>
            <a:ext cx="7250352" cy="1714512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댓글</a:t>
            </a:r>
          </a:p>
        </p:txBody>
      </p:sp>
      <p:sp>
        <p:nvSpPr>
          <p:cNvPr id="251" name="텍스트 개체 틀 2"/>
          <p:cNvSpPr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3. ajax적용 (등록)</a:t>
            </a:r>
          </a:p>
          <a:p>
            <a:pPr>
              <a:buSzTx/>
              <a:buNone/>
            </a:pPr>
            <a:endParaRPr/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댓글 입력 후 등록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ajax로 form 전송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DB insert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#comment_area 에 append( 삭제를 반영한 element생성 )</a:t>
            </a:r>
          </a:p>
        </p:txBody>
      </p:sp>
      <p:pic>
        <p:nvPicPr>
          <p:cNvPr id="252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6446" y="1714487"/>
            <a:ext cx="2195223" cy="2505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댓글</a:t>
            </a:r>
          </a:p>
        </p:txBody>
      </p:sp>
      <p:sp>
        <p:nvSpPr>
          <p:cNvPr id="255" name="텍스트 개체 틀 2"/>
          <p:cNvSpPr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3. ajax적용 (삭제)</a:t>
            </a:r>
          </a:p>
          <a:p>
            <a:pPr>
              <a:buSzTx/>
              <a:buNone/>
            </a:pPr>
            <a:endParaRPr/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삭제 클릭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attr(속성)의 comment_id를 파라미터로 전달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DB remove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완료후 클릭했던 element 삭제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84" y="3000372"/>
            <a:ext cx="4051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Validation Check</a:t>
            </a:r>
            <a:endParaRPr lang="ko-KR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987</Words>
  <PresentationFormat>화면 슬라이드 쇼(4:3)</PresentationFormat>
  <Paragraphs>326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Node.js 1일차</vt:lpstr>
      <vt:lpstr>목차</vt:lpstr>
      <vt:lpstr>목차</vt:lpstr>
      <vt:lpstr>댓글</vt:lpstr>
      <vt:lpstr>댓글</vt:lpstr>
      <vt:lpstr>댓글</vt:lpstr>
      <vt:lpstr>댓글</vt:lpstr>
      <vt:lpstr>댓글</vt:lpstr>
      <vt:lpstr>슬라이드 9</vt:lpstr>
      <vt:lpstr>validator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슬라이드 18</vt:lpstr>
      <vt:lpstr>XSS</vt:lpstr>
      <vt:lpstr>XSS</vt:lpstr>
      <vt:lpstr>XSS</vt:lpstr>
      <vt:lpstr>CSRF</vt:lpstr>
      <vt:lpstr>CSRF</vt:lpstr>
      <vt:lpstr>CSRF</vt:lpstr>
      <vt:lpstr>CSRF</vt:lpstr>
      <vt:lpstr>CSRF</vt:lpstr>
      <vt:lpstr>CSRF</vt:lpstr>
      <vt:lpstr>CSRF</vt:lpstr>
      <vt:lpstr>CSRF</vt:lpstr>
      <vt:lpstr>목차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cp:lastModifiedBy>biz-park</cp:lastModifiedBy>
  <cp:revision>18</cp:revision>
  <dcterms:modified xsi:type="dcterms:W3CDTF">2017-07-22T02:50:31Z</dcterms:modified>
</cp:coreProperties>
</file>