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95" r:id="rId3"/>
    <p:sldId id="296" r:id="rId4"/>
    <p:sldId id="297" r:id="rId5"/>
    <p:sldId id="298" r:id="rId6"/>
    <p:sldId id="299" r:id="rId7"/>
    <p:sldId id="259" r:id="rId8"/>
    <p:sldId id="264" r:id="rId9"/>
    <p:sldId id="261" r:id="rId10"/>
    <p:sldId id="262" r:id="rId11"/>
    <p:sldId id="300" r:id="rId12"/>
    <p:sldId id="301" r:id="rId13"/>
    <p:sldId id="302" r:id="rId14"/>
    <p:sldId id="260" r:id="rId15"/>
    <p:sldId id="303" r:id="rId16"/>
    <p:sldId id="263" r:id="rId17"/>
    <p:sldId id="265" r:id="rId18"/>
    <p:sldId id="267" r:id="rId19"/>
    <p:sldId id="26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8" r:id="rId32"/>
    <p:sldId id="289" r:id="rId33"/>
    <p:sldId id="290" r:id="rId34"/>
    <p:sldId id="291" r:id="rId35"/>
    <p:sldId id="292" r:id="rId36"/>
  </p:sldIdLst>
  <p:sldSz cx="12436475" cy="6994525"/>
  <p:notesSz cx="6858000" cy="9144000"/>
  <p:defaultTextStyle>
    <a:defPPr>
      <a:defRPr lang="ko-KR"/>
    </a:defPPr>
    <a:lvl1pPr marL="0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1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D46"/>
    <a:srgbClr val="FFC000"/>
    <a:srgbClr val="696969"/>
    <a:srgbClr val="00B0F0"/>
    <a:srgbClr val="8F9564"/>
    <a:srgbClr val="003E70"/>
    <a:srgbClr val="94CDE8"/>
    <a:srgbClr val="44546A"/>
    <a:srgbClr val="CC000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5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$Billions</c:v>
                </c:pt>
              </c:strCache>
            </c:strRef>
          </c:tx>
          <c:spPr>
            <a:ln w="28575" cap="rnd" cmpd="sng" algn="ctr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3.9</c:v>
                </c:pt>
                <c:pt idx="2">
                  <c:v>5.0999999999999996</c:v>
                </c:pt>
                <c:pt idx="3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C3-47F5-9933-6B12EB9E463A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58127568"/>
        <c:axId val="460572912"/>
      </c:lineChart>
      <c:catAx>
        <c:axId val="258127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0572912"/>
        <c:crosses val="autoZero"/>
        <c:auto val="1"/>
        <c:lblAlgn val="ctr"/>
        <c:lblOffset val="100"/>
        <c:noMultiLvlLbl val="0"/>
      </c:catAx>
      <c:valAx>
        <c:axId val="46057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Billions</a:t>
                </a:r>
                <a:r>
                  <a:rPr lang="en-US" baseline="0" dirty="0"/>
                  <a:t> $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12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$Billions</c:v>
                </c:pt>
              </c:strCache>
            </c:strRef>
          </c:tx>
          <c:spPr>
            <a:ln w="28575" cap="rnd" cmpd="sng" algn="ctr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1.8</c:v>
                </c:pt>
                <c:pt idx="1">
                  <c:v>2.5</c:v>
                </c:pt>
                <c:pt idx="2">
                  <c:v>3.4</c:v>
                </c:pt>
                <c:pt idx="3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85-4BEC-A594-B4D9EA69BF98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5758264"/>
        <c:axId val="525762968"/>
      </c:lineChart>
      <c:catAx>
        <c:axId val="525758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762968"/>
        <c:crosses val="autoZero"/>
        <c:auto val="1"/>
        <c:lblAlgn val="ctr"/>
        <c:lblOffset val="100"/>
        <c:noMultiLvlLbl val="0"/>
      </c:catAx>
      <c:valAx>
        <c:axId val="52576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Billions</a:t>
                </a:r>
                <a:r>
                  <a:rPr lang="en-US" baseline="0" dirty="0"/>
                  <a:t> $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758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8363-07AC-492D-A6E7-CADBAE0FCE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2DBCA-ECC4-436E-BA48-62E9A24F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9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"/>
          <p:cNvGrpSpPr>
            <a:grpSpLocks noChangeAspect="1"/>
          </p:cNvGrpSpPr>
          <p:nvPr userDrawn="1"/>
        </p:nvGrpSpPr>
        <p:grpSpPr>
          <a:xfrm>
            <a:off x="4389755" y="3421062"/>
            <a:ext cx="8046720" cy="3588772"/>
            <a:chOff x="2389187" y="3314382"/>
            <a:chExt cx="10061576" cy="3676650"/>
          </a:xfrm>
        </p:grpSpPr>
        <p:grpSp>
          <p:nvGrpSpPr>
            <p:cNvPr id="57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59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21" y="1144707"/>
            <a:ext cx="10111895" cy="1948162"/>
          </a:xfrm>
        </p:spPr>
        <p:txBody>
          <a:bodyPr anchor="ctr">
            <a:normAutofit/>
          </a:bodyPr>
          <a:lstStyle>
            <a:lvl1pPr algn="l" latinLnBrk="0">
              <a:defRPr sz="4800">
                <a:solidFill>
                  <a:srgbClr val="002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0021" y="3320652"/>
            <a:ext cx="9327356" cy="1928885"/>
          </a:xfrm>
        </p:spPr>
        <p:txBody>
          <a:bodyPr>
            <a:noAutofit/>
          </a:bodyPr>
          <a:lstStyle>
            <a:lvl1pPr marL="0" indent="0" algn="l" latinLnBrk="0">
              <a:buNone/>
              <a:defRPr sz="360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altLang="ko-KR" dirty="0"/>
              <a:t>Speaker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Company</a:t>
            </a:r>
          </a:p>
        </p:txBody>
      </p:sp>
      <p:pic>
        <p:nvPicPr>
          <p:cNvPr id="10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  <p:pic>
        <p:nvPicPr>
          <p:cNvPr id="51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8" y="190981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2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"/>
          <p:cNvGrpSpPr>
            <a:grpSpLocks noChangeAspect="1"/>
          </p:cNvGrpSpPr>
          <p:nvPr userDrawn="1"/>
        </p:nvGrpSpPr>
        <p:grpSpPr>
          <a:xfrm>
            <a:off x="6702551" y="4452550"/>
            <a:ext cx="5733923" cy="2557283"/>
            <a:chOff x="2389187" y="3314382"/>
            <a:chExt cx="10061576" cy="3676650"/>
          </a:xfrm>
        </p:grpSpPr>
        <p:grpSp>
          <p:nvGrpSpPr>
            <p:cNvPr id="53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55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74639" y="1697220"/>
            <a:ext cx="11881254" cy="2374656"/>
          </a:xfrm>
        </p:spPr>
        <p:txBody>
          <a:bodyPr/>
          <a:lstStyle>
            <a:lvl1pPr marL="534988" indent="-534988">
              <a:defRPr sz="4000">
                <a:solidFill>
                  <a:srgbClr val="0078D7"/>
                </a:solidFill>
              </a:defRPr>
            </a:lvl1pPr>
            <a:lvl2pPr marL="896938" indent="-430213">
              <a:defRPr sz="2000"/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56436" y="1066293"/>
            <a:ext cx="11899457" cy="523099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ko-KR" altLang="en-US"/>
              <a:t>서브 타이틀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9" y="1706663"/>
            <a:ext cx="11887200" cy="3332141"/>
          </a:xfrm>
        </p:spPr>
        <p:txBody>
          <a:bodyPr/>
          <a:lstStyle>
            <a:lvl1pPr marL="571500" indent="-571500" latinLnBrk="0">
              <a:buFont typeface="Arial" panose="020B0604020202020204" pitchFamily="34" charset="0"/>
              <a:buChar char="•"/>
              <a:defRPr sz="4000" baseline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898525" indent="-342900" latinLnBrk="0">
              <a:buFont typeface="Arial" panose="020B0604020202020204" pitchFamily="34" charset="0"/>
              <a:buChar char="•"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597" indent="0">
              <a:buNone/>
              <a:defRPr/>
            </a:lvl3pPr>
            <a:lvl4pPr marL="1398895" indent="0">
              <a:buNone/>
              <a:defRPr/>
            </a:lvl4pPr>
            <a:lvl5pPr marL="1865193" indent="0">
              <a:buNone/>
              <a:defRPr/>
            </a:lvl5pPr>
          </a:lstStyle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1: font size 40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2: font size 40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56436" y="1066293"/>
            <a:ext cx="11899457" cy="523099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ko-KR" altLang="en-US"/>
              <a:t>서브 타이틀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66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- no bullet (하늘색 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0"/>
          <p:cNvSpPr/>
          <p:nvPr userDrawn="1"/>
        </p:nvSpPr>
        <p:spPr>
          <a:xfrm>
            <a:off x="0" y="0"/>
            <a:ext cx="12436475" cy="3265714"/>
          </a:xfrm>
          <a:prstGeom prst="rect">
            <a:avLst/>
          </a:prstGeom>
          <a:solidFill>
            <a:srgbClr val="94CDE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60" name="Picture 9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7062"/>
            <a:ext cx="12436475" cy="5097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9" y="1363766"/>
            <a:ext cx="11887200" cy="3332141"/>
          </a:xfrm>
        </p:spPr>
        <p:txBody>
          <a:bodyPr/>
          <a:lstStyle>
            <a:lvl1pPr marL="0" indent="0" latinLnBrk="0">
              <a:buFont typeface="Arial" panose="020B0604020202020204" pitchFamily="34" charset="0"/>
              <a:buNone/>
              <a:defRPr sz="40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 latinLnBrk="0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597" indent="0">
              <a:buNone/>
              <a:defRPr/>
            </a:lvl3pPr>
            <a:lvl4pPr marL="1398895" indent="0">
              <a:buNone/>
              <a:defRPr/>
            </a:lvl4pPr>
            <a:lvl5pPr marL="1865193" indent="0">
              <a:buNone/>
              <a:defRPr/>
            </a:lvl5pPr>
          </a:lstStyle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1: font size 40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2: font size 40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52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하늘색 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/>
          <p:cNvSpPr/>
          <p:nvPr userDrawn="1"/>
        </p:nvSpPr>
        <p:spPr>
          <a:xfrm>
            <a:off x="0" y="0"/>
            <a:ext cx="12436475" cy="3265714"/>
          </a:xfrm>
          <a:prstGeom prst="rect">
            <a:avLst/>
          </a:prstGeom>
          <a:solidFill>
            <a:srgbClr val="94CDE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9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7062"/>
            <a:ext cx="12436475" cy="50974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9" y="1706663"/>
            <a:ext cx="11887200" cy="3332141"/>
          </a:xfrm>
        </p:spPr>
        <p:txBody>
          <a:bodyPr/>
          <a:lstStyle>
            <a:lvl1pPr marL="571500" indent="-571500" latinLnBrk="0">
              <a:buFont typeface="Arial" panose="020B0604020202020204" pitchFamily="34" charset="0"/>
              <a:buChar char="•"/>
              <a:defRPr sz="40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898525" indent="-342900" latinLnBrk="0">
              <a:buFont typeface="Arial" panose="020B0604020202020204" pitchFamily="34" charset="0"/>
              <a:buChar char="•"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597" indent="0">
              <a:buNone/>
              <a:defRPr/>
            </a:lvl3pPr>
            <a:lvl4pPr marL="1398895" indent="0">
              <a:buNone/>
              <a:defRPr/>
            </a:lvl4pPr>
            <a:lvl5pPr marL="1865193" indent="0">
              <a:buNone/>
              <a:defRPr/>
            </a:lvl5pPr>
          </a:lstStyle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1: font size 40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2: font size 40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endParaRPr lang="ko-KR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56436" y="1066293"/>
            <a:ext cx="11899457" cy="523099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ko-KR" altLang="en-US"/>
              <a:t>서브 타이틀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7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가지 항목 (하늘색 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0"/>
          <p:cNvSpPr/>
          <p:nvPr userDrawn="1"/>
        </p:nvSpPr>
        <p:spPr>
          <a:xfrm>
            <a:off x="0" y="0"/>
            <a:ext cx="12436475" cy="3265714"/>
          </a:xfrm>
          <a:prstGeom prst="rect">
            <a:avLst/>
          </a:prstGeom>
          <a:solidFill>
            <a:srgbClr val="94CDE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0" name="Picture 9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7062"/>
            <a:ext cx="12436475" cy="5097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245066" y="1666268"/>
            <a:ext cx="2695872" cy="2743200"/>
          </a:xfrm>
          <a:solidFill>
            <a:srgbClr val="0078D7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041819" y="1670947"/>
            <a:ext cx="2695872" cy="2743200"/>
          </a:xfrm>
          <a:solidFill>
            <a:srgbClr val="0064B5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5830699" y="1670947"/>
            <a:ext cx="2695872" cy="2743200"/>
          </a:xfrm>
          <a:solidFill>
            <a:srgbClr val="003E70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619579" y="1677858"/>
            <a:ext cx="2695872" cy="2743200"/>
          </a:xfrm>
          <a:solidFill>
            <a:srgbClr val="002050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959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절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1" name="내용 개체 틀 3"/>
          <p:cNvSpPr>
            <a:spLocks noGrp="1"/>
          </p:cNvSpPr>
          <p:nvPr>
            <p:ph sz="quarter" idx="10"/>
          </p:nvPr>
        </p:nvSpPr>
        <p:spPr>
          <a:xfrm>
            <a:off x="274639" y="1206749"/>
            <a:ext cx="5814787" cy="5490911"/>
          </a:xfrm>
          <a:solidFill>
            <a:srgbClr val="0078D7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809061" indent="-342900" defTabSz="896334" fontAlgn="base" latinLnBrk="0">
              <a:lnSpc>
                <a:spcPct val="90000"/>
              </a:lnSpc>
              <a:spcBef>
                <a:spcPts val="196"/>
              </a:spcBef>
              <a:spcAft>
                <a:spcPts val="1200"/>
              </a:spcAft>
              <a:buFont typeface="맑은 고딕" panose="020B0503020000020004" pitchFamily="50" charset="-127"/>
              <a:buChar char="▶"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2" name="내용 개체 틀 3"/>
          <p:cNvSpPr>
            <a:spLocks noGrp="1"/>
          </p:cNvSpPr>
          <p:nvPr>
            <p:ph sz="quarter" idx="11"/>
          </p:nvPr>
        </p:nvSpPr>
        <p:spPr>
          <a:xfrm>
            <a:off x="6089426" y="1206749"/>
            <a:ext cx="5814787" cy="5490911"/>
          </a:xfrm>
          <a:solidFill>
            <a:srgbClr val="94CDE8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3600">
                <a:solidFill>
                  <a:srgbClr val="003E7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rgbClr val="003E70"/>
                </a:solidFill>
              </a:defRPr>
            </a:lvl2pPr>
            <a:lvl3pPr marL="809061" indent="-342900" defTabSz="896334" fontAlgn="base" latinLnBrk="0">
              <a:lnSpc>
                <a:spcPct val="90000"/>
              </a:lnSpc>
              <a:spcBef>
                <a:spcPts val="196"/>
              </a:spcBef>
              <a:spcAft>
                <a:spcPts val="1200"/>
              </a:spcAft>
              <a:buFont typeface="맑은 고딕" panose="020B0503020000020004" pitchFamily="50" charset="-127"/>
              <a:buChar char="▶"/>
              <a:defRPr>
                <a:solidFill>
                  <a:srgbClr val="003E70"/>
                </a:solidFill>
              </a:defRPr>
            </a:lvl3pPr>
            <a:lvl4pPr marL="1398895" indent="0">
              <a:buNone/>
              <a:defRPr>
                <a:solidFill>
                  <a:srgbClr val="003E70"/>
                </a:solidFill>
              </a:defRPr>
            </a:lvl4pPr>
            <a:lvl5pPr marL="1865193" indent="0">
              <a:buNone/>
              <a:defRPr>
                <a:solidFill>
                  <a:srgbClr val="003E7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56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스 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Software Code Here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 hasCustomPrompt="1"/>
          </p:nvPr>
        </p:nvSpPr>
        <p:spPr>
          <a:xfrm>
            <a:off x="274639" y="1328905"/>
            <a:ext cx="11889564" cy="3493351"/>
          </a:xfrm>
        </p:spPr>
        <p:txBody>
          <a:bodyPr>
            <a:normAutofit/>
          </a:bodyPr>
          <a:lstStyle>
            <a:lvl1pPr marL="0" indent="0" latinLnBrk="0">
              <a:buNone/>
              <a:defRPr sz="33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ko-KR" dirty="0"/>
              <a:t>Software code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64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 latinLnBrk="0"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 latinLnBrk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</p:spTree>
    <p:extLst>
      <p:ext uri="{BB962C8B-B14F-4D97-AF65-F5344CB8AC3E}">
        <p14:creationId xmlns:p14="http://schemas.microsoft.com/office/powerpoint/2010/main" val="310539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 slide">
    <p:bg>
      <p:bgPr>
        <a:solidFill>
          <a:srgbClr val="6C42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 latinLnBrk="0"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Hands on Lab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 latinLnBrk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Hands on Lab Subtitle</a:t>
            </a:r>
          </a:p>
        </p:txBody>
      </p:sp>
    </p:spTree>
    <p:extLst>
      <p:ext uri="{BB962C8B-B14F-4D97-AF65-F5344CB8AC3E}">
        <p14:creationId xmlns:p14="http://schemas.microsoft.com/office/powerpoint/2010/main" val="165311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87592"/>
            <a:ext cx="5486399" cy="1920526"/>
          </a:xfrm>
        </p:spPr>
        <p:txBody>
          <a:bodyPr>
            <a:spAutoFit/>
          </a:bodyPr>
          <a:lstStyle>
            <a:lvl1pPr latinLnBrk="0"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913437" y="0"/>
            <a:ext cx="6550025" cy="69945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6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36"/>
          <p:cNvPicPr>
            <a:picLocks noChangeAspect="1"/>
          </p:cNvPicPr>
          <p:nvPr userDrawn="1"/>
        </p:nvPicPr>
        <p:blipFill rotWithShape="1">
          <a:blip r:embed="rId2"/>
          <a:srcRect l="-10871" t="-350" r="15472" b="24475"/>
          <a:stretch/>
        </p:blipFill>
        <p:spPr>
          <a:xfrm>
            <a:off x="5065650" y="3848419"/>
            <a:ext cx="7369945" cy="314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0021" y="2232101"/>
            <a:ext cx="10111895" cy="1948162"/>
          </a:xfrm>
        </p:spPr>
        <p:txBody>
          <a:bodyPr anchor="ctr">
            <a:normAutofit/>
          </a:bodyPr>
          <a:lstStyle>
            <a:lvl1pPr algn="l" latinLnBrk="0">
              <a:defRPr sz="4800">
                <a:solidFill>
                  <a:srgbClr val="002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부제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0021" y="4349578"/>
            <a:ext cx="9327356" cy="899959"/>
          </a:xfrm>
        </p:spPr>
        <p:txBody>
          <a:bodyPr>
            <a:noAutofit/>
          </a:bodyPr>
          <a:lstStyle>
            <a:lvl1pPr marL="0" indent="0" algn="l" latinLnBrk="0">
              <a:buNone/>
              <a:defRPr sz="3600" baseline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ko-KR" altLang="en-US"/>
              <a:t>설명</a:t>
            </a:r>
            <a:r>
              <a:rPr lang="en-US" altLang="ko-KR" dirty="0"/>
              <a:t> </a:t>
            </a:r>
            <a:r>
              <a:rPr lang="ko-KR" altLang="en-US"/>
              <a:t>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777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47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latinLnBrk="0" hangingPunct="0"/>
            <a:r>
              <a:rPr lang="en-US" sz="7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- no bullet (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5"/>
          <p:cNvGrpSpPr>
            <a:grpSpLocks noChangeAspect="1"/>
          </p:cNvGrpSpPr>
          <p:nvPr userDrawn="1"/>
        </p:nvGrpSpPr>
        <p:grpSpPr>
          <a:xfrm>
            <a:off x="4389755" y="3421062"/>
            <a:ext cx="8046720" cy="3588772"/>
            <a:chOff x="2389187" y="3314382"/>
            <a:chExt cx="10061576" cy="3676650"/>
          </a:xfrm>
        </p:grpSpPr>
        <p:grpSp>
          <p:nvGrpSpPr>
            <p:cNvPr id="14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16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59" name="내용 개체 틀 4"/>
          <p:cNvSpPr>
            <a:spLocks noGrp="1"/>
          </p:cNvSpPr>
          <p:nvPr>
            <p:ph sz="quarter" idx="10"/>
          </p:nvPr>
        </p:nvSpPr>
        <p:spPr>
          <a:xfrm>
            <a:off x="274639" y="1319769"/>
            <a:ext cx="11881254" cy="2752107"/>
          </a:xfrm>
        </p:spPr>
        <p:txBody>
          <a:bodyPr/>
          <a:lstStyle>
            <a:lvl1pPr marL="0" indent="0">
              <a:buNone/>
              <a:defRPr sz="4000">
                <a:solidFill>
                  <a:srgbClr val="0078D7"/>
                </a:solidFill>
              </a:defRPr>
            </a:lvl1pPr>
            <a:lvl2pPr marL="0" indent="0">
              <a:buNone/>
              <a:defRPr sz="2000"/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441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9" y="1380226"/>
            <a:ext cx="11887200" cy="3315681"/>
          </a:xfrm>
        </p:spPr>
        <p:txBody>
          <a:bodyPr/>
          <a:lstStyle>
            <a:lvl1pPr marL="0" indent="0" latinLnBrk="0">
              <a:buFont typeface="Arial" panose="020B0604020202020204" pitchFamily="34" charset="0"/>
              <a:buNone/>
              <a:defRPr sz="4000" baseline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 latinLnBrk="0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597" indent="0">
              <a:buNone/>
              <a:defRPr/>
            </a:lvl3pPr>
            <a:lvl4pPr marL="1398895" indent="0">
              <a:buNone/>
              <a:defRPr/>
            </a:lvl4pPr>
            <a:lvl5pPr marL="1865193" indent="0">
              <a:buNone/>
              <a:defRPr/>
            </a:lvl5pPr>
          </a:lstStyle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1: font size 40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0"/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토픽 </a:t>
            </a:r>
            <a:r>
              <a:rPr lang="en-US" altLang="ko-KR" dirty="0"/>
              <a:t>2: font size 40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r>
              <a:rPr lang="ko-KR" altLang="en-US" dirty="0"/>
              <a:t>보조 토픽</a:t>
            </a:r>
            <a:r>
              <a:rPr lang="en-US" altLang="ko-KR" dirty="0"/>
              <a:t>: font size 20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1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- no bullet (배경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5"/>
          <p:cNvGrpSpPr>
            <a:grpSpLocks noChangeAspect="1"/>
          </p:cNvGrpSpPr>
          <p:nvPr userDrawn="1"/>
        </p:nvGrpSpPr>
        <p:grpSpPr>
          <a:xfrm>
            <a:off x="6702551" y="4452550"/>
            <a:ext cx="5733923" cy="2557283"/>
            <a:chOff x="2389187" y="3314382"/>
            <a:chExt cx="10061576" cy="3676650"/>
          </a:xfrm>
        </p:grpSpPr>
        <p:grpSp>
          <p:nvGrpSpPr>
            <p:cNvPr id="14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16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가지 항목 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"/>
          <p:cNvGrpSpPr>
            <a:grpSpLocks noChangeAspect="1"/>
          </p:cNvGrpSpPr>
          <p:nvPr userDrawn="1"/>
        </p:nvGrpSpPr>
        <p:grpSpPr>
          <a:xfrm>
            <a:off x="6702551" y="4452550"/>
            <a:ext cx="5733923" cy="2557283"/>
            <a:chOff x="2389187" y="3314382"/>
            <a:chExt cx="10061576" cy="3676650"/>
          </a:xfrm>
        </p:grpSpPr>
        <p:grpSp>
          <p:nvGrpSpPr>
            <p:cNvPr id="63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65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245066" y="1666268"/>
            <a:ext cx="2695872" cy="2743200"/>
          </a:xfrm>
          <a:solidFill>
            <a:srgbClr val="0078D7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9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041819" y="1670947"/>
            <a:ext cx="2695872" cy="2743200"/>
          </a:xfrm>
          <a:solidFill>
            <a:srgbClr val="0064B5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5830699" y="1670947"/>
            <a:ext cx="2695872" cy="2743200"/>
          </a:xfrm>
          <a:solidFill>
            <a:srgbClr val="003E70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619579" y="1677858"/>
            <a:ext cx="2695872" cy="2743200"/>
          </a:xfrm>
          <a:solidFill>
            <a:srgbClr val="002050"/>
          </a:solidFill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874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가지 항목 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5"/>
          <p:cNvGrpSpPr>
            <a:grpSpLocks noChangeAspect="1"/>
          </p:cNvGrpSpPr>
          <p:nvPr userDrawn="1"/>
        </p:nvGrpSpPr>
        <p:grpSpPr>
          <a:xfrm>
            <a:off x="4389755" y="3421062"/>
            <a:ext cx="8046720" cy="3588772"/>
            <a:chOff x="2389187" y="3314382"/>
            <a:chExt cx="10061576" cy="3676650"/>
          </a:xfrm>
        </p:grpSpPr>
        <p:grpSp>
          <p:nvGrpSpPr>
            <p:cNvPr id="14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16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257635" y="1680526"/>
            <a:ext cx="3617176" cy="3635438"/>
          </a:xfrm>
          <a:solidFill>
            <a:srgbClr val="1985DB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0" name="내용 개체 틀 3"/>
          <p:cNvSpPr>
            <a:spLocks noGrp="1"/>
          </p:cNvSpPr>
          <p:nvPr>
            <p:ph sz="quarter" idx="11"/>
          </p:nvPr>
        </p:nvSpPr>
        <p:spPr>
          <a:xfrm>
            <a:off x="3931416" y="1678111"/>
            <a:ext cx="3617176" cy="3635438"/>
          </a:xfrm>
          <a:solidFill>
            <a:srgbClr val="D83B01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1" name="내용 개체 틀 3"/>
          <p:cNvSpPr>
            <a:spLocks noGrp="1"/>
          </p:cNvSpPr>
          <p:nvPr>
            <p:ph sz="quarter" idx="12"/>
          </p:nvPr>
        </p:nvSpPr>
        <p:spPr>
          <a:xfrm>
            <a:off x="7596112" y="1676416"/>
            <a:ext cx="3617176" cy="3635438"/>
          </a:xfrm>
          <a:solidFill>
            <a:srgbClr val="6C429C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35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가지 항목 2 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"/>
          <p:cNvGrpSpPr>
            <a:grpSpLocks noChangeAspect="1"/>
          </p:cNvGrpSpPr>
          <p:nvPr userDrawn="1"/>
        </p:nvGrpSpPr>
        <p:grpSpPr>
          <a:xfrm>
            <a:off x="6702551" y="4452550"/>
            <a:ext cx="5733923" cy="2557283"/>
            <a:chOff x="2389187" y="3314382"/>
            <a:chExt cx="10061576" cy="3676650"/>
          </a:xfrm>
        </p:grpSpPr>
        <p:grpSp>
          <p:nvGrpSpPr>
            <p:cNvPr id="60" name="Group 52"/>
            <p:cNvGrpSpPr/>
            <p:nvPr userDrawn="1"/>
          </p:nvGrpSpPr>
          <p:grpSpPr>
            <a:xfrm>
              <a:off x="2389187" y="3314382"/>
              <a:ext cx="10061576" cy="3676650"/>
              <a:chOff x="2481263" y="3317875"/>
              <a:chExt cx="10061576" cy="3676650"/>
            </a:xfrm>
          </p:grpSpPr>
          <p:sp>
            <p:nvSpPr>
              <p:cNvPr id="62" name="Freeform 872"/>
              <p:cNvSpPr>
                <a:spLocks/>
              </p:cNvSpPr>
              <p:nvPr/>
            </p:nvSpPr>
            <p:spPr bwMode="auto">
              <a:xfrm>
                <a:off x="2508251" y="3984625"/>
                <a:ext cx="10034588" cy="3009900"/>
              </a:xfrm>
              <a:custGeom>
                <a:avLst/>
                <a:gdLst>
                  <a:gd name="T0" fmla="*/ 3893 w 6321"/>
                  <a:gd name="T1" fmla="*/ 4 h 1896"/>
                  <a:gd name="T2" fmla="*/ 3943 w 6321"/>
                  <a:gd name="T3" fmla="*/ 42 h 1896"/>
                  <a:gd name="T4" fmla="*/ 4097 w 6321"/>
                  <a:gd name="T5" fmla="*/ 156 h 1896"/>
                  <a:gd name="T6" fmla="*/ 4333 w 6321"/>
                  <a:gd name="T7" fmla="*/ 332 h 1896"/>
                  <a:gd name="T8" fmla="*/ 4349 w 6321"/>
                  <a:gd name="T9" fmla="*/ 346 h 1896"/>
                  <a:gd name="T10" fmla="*/ 4431 w 6321"/>
                  <a:gd name="T11" fmla="*/ 420 h 1896"/>
                  <a:gd name="T12" fmla="*/ 4637 w 6321"/>
                  <a:gd name="T13" fmla="*/ 601 h 1896"/>
                  <a:gd name="T14" fmla="*/ 4773 w 6321"/>
                  <a:gd name="T15" fmla="*/ 712 h 1896"/>
                  <a:gd name="T16" fmla="*/ 4823 w 6321"/>
                  <a:gd name="T17" fmla="*/ 685 h 1896"/>
                  <a:gd name="T18" fmla="*/ 4840 w 6321"/>
                  <a:gd name="T19" fmla="*/ 655 h 1896"/>
                  <a:gd name="T20" fmla="*/ 4911 w 6321"/>
                  <a:gd name="T21" fmla="*/ 524 h 1896"/>
                  <a:gd name="T22" fmla="*/ 5032 w 6321"/>
                  <a:gd name="T23" fmla="*/ 300 h 1896"/>
                  <a:gd name="T24" fmla="*/ 5050 w 6321"/>
                  <a:gd name="T25" fmla="*/ 313 h 1896"/>
                  <a:gd name="T26" fmla="*/ 5140 w 6321"/>
                  <a:gd name="T27" fmla="*/ 382 h 1896"/>
                  <a:gd name="T28" fmla="*/ 5361 w 6321"/>
                  <a:gd name="T29" fmla="*/ 555 h 1896"/>
                  <a:gd name="T30" fmla="*/ 5434 w 6321"/>
                  <a:gd name="T31" fmla="*/ 614 h 1896"/>
                  <a:gd name="T32" fmla="*/ 5509 w 6321"/>
                  <a:gd name="T33" fmla="*/ 712 h 1896"/>
                  <a:gd name="T34" fmla="*/ 5512 w 6321"/>
                  <a:gd name="T35" fmla="*/ 720 h 1896"/>
                  <a:gd name="T36" fmla="*/ 5545 w 6321"/>
                  <a:gd name="T37" fmla="*/ 766 h 1896"/>
                  <a:gd name="T38" fmla="*/ 5633 w 6321"/>
                  <a:gd name="T39" fmla="*/ 894 h 1896"/>
                  <a:gd name="T40" fmla="*/ 5804 w 6321"/>
                  <a:gd name="T41" fmla="*/ 1144 h 1896"/>
                  <a:gd name="T42" fmla="*/ 6087 w 6321"/>
                  <a:gd name="T43" fmla="*/ 1554 h 1896"/>
                  <a:gd name="T44" fmla="*/ 0 w 6321"/>
                  <a:gd name="T45" fmla="*/ 1896 h 1896"/>
                  <a:gd name="T46" fmla="*/ 12 w 6321"/>
                  <a:gd name="T47" fmla="*/ 1884 h 1896"/>
                  <a:gd name="T48" fmla="*/ 75 w 6321"/>
                  <a:gd name="T49" fmla="*/ 1829 h 1896"/>
                  <a:gd name="T50" fmla="*/ 235 w 6321"/>
                  <a:gd name="T51" fmla="*/ 1689 h 1896"/>
                  <a:gd name="T52" fmla="*/ 530 w 6321"/>
                  <a:gd name="T53" fmla="*/ 1426 h 1896"/>
                  <a:gd name="T54" fmla="*/ 820 w 6321"/>
                  <a:gd name="T55" fmla="*/ 1222 h 1896"/>
                  <a:gd name="T56" fmla="*/ 915 w 6321"/>
                  <a:gd name="T57" fmla="*/ 1178 h 1896"/>
                  <a:gd name="T58" fmla="*/ 1076 w 6321"/>
                  <a:gd name="T59" fmla="*/ 1188 h 1896"/>
                  <a:gd name="T60" fmla="*/ 1128 w 6321"/>
                  <a:gd name="T61" fmla="*/ 1299 h 1896"/>
                  <a:gd name="T62" fmla="*/ 1155 w 6321"/>
                  <a:gd name="T63" fmla="*/ 1338 h 1896"/>
                  <a:gd name="T64" fmla="*/ 1205 w 6321"/>
                  <a:gd name="T65" fmla="*/ 1280 h 1896"/>
                  <a:gd name="T66" fmla="*/ 1362 w 6321"/>
                  <a:gd name="T67" fmla="*/ 1102 h 1896"/>
                  <a:gd name="T68" fmla="*/ 1422 w 6321"/>
                  <a:gd name="T69" fmla="*/ 1046 h 1896"/>
                  <a:gd name="T70" fmla="*/ 1533 w 6321"/>
                  <a:gd name="T71" fmla="*/ 1029 h 1896"/>
                  <a:gd name="T72" fmla="*/ 1639 w 6321"/>
                  <a:gd name="T73" fmla="*/ 1013 h 1896"/>
                  <a:gd name="T74" fmla="*/ 1712 w 6321"/>
                  <a:gd name="T75" fmla="*/ 1029 h 1896"/>
                  <a:gd name="T76" fmla="*/ 1894 w 6321"/>
                  <a:gd name="T77" fmla="*/ 1071 h 1896"/>
                  <a:gd name="T78" fmla="*/ 1906 w 6321"/>
                  <a:gd name="T79" fmla="*/ 1056 h 1896"/>
                  <a:gd name="T80" fmla="*/ 1963 w 6321"/>
                  <a:gd name="T81" fmla="*/ 979 h 1896"/>
                  <a:gd name="T82" fmla="*/ 2103 w 6321"/>
                  <a:gd name="T83" fmla="*/ 789 h 1896"/>
                  <a:gd name="T84" fmla="*/ 2365 w 6321"/>
                  <a:gd name="T85" fmla="*/ 434 h 1896"/>
                  <a:gd name="T86" fmla="*/ 2382 w 6321"/>
                  <a:gd name="T87" fmla="*/ 430 h 1896"/>
                  <a:gd name="T88" fmla="*/ 2495 w 6321"/>
                  <a:gd name="T89" fmla="*/ 401 h 1896"/>
                  <a:gd name="T90" fmla="*/ 2726 w 6321"/>
                  <a:gd name="T91" fmla="*/ 346 h 1896"/>
                  <a:gd name="T92" fmla="*/ 2743 w 6321"/>
                  <a:gd name="T93" fmla="*/ 359 h 1896"/>
                  <a:gd name="T94" fmla="*/ 2841 w 6321"/>
                  <a:gd name="T95" fmla="*/ 428 h 1896"/>
                  <a:gd name="T96" fmla="*/ 3021 w 6321"/>
                  <a:gd name="T97" fmla="*/ 557 h 1896"/>
                  <a:gd name="T98" fmla="*/ 3041 w 6321"/>
                  <a:gd name="T99" fmla="*/ 547 h 1896"/>
                  <a:gd name="T100" fmla="*/ 3144 w 6321"/>
                  <a:gd name="T101" fmla="*/ 509 h 1896"/>
                  <a:gd name="T102" fmla="*/ 3400 w 6321"/>
                  <a:gd name="T103" fmla="*/ 409 h 1896"/>
                  <a:gd name="T104" fmla="*/ 3563 w 6321"/>
                  <a:gd name="T105" fmla="*/ 344 h 1896"/>
                  <a:gd name="T106" fmla="*/ 3596 w 6321"/>
                  <a:gd name="T107" fmla="*/ 311 h 1896"/>
                  <a:gd name="T108" fmla="*/ 3707 w 6321"/>
                  <a:gd name="T109" fmla="*/ 192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21" h="1896">
                    <a:moveTo>
                      <a:pt x="3888" y="0"/>
                    </a:moveTo>
                    <a:lnTo>
                      <a:pt x="3890" y="0"/>
                    </a:lnTo>
                    <a:lnTo>
                      <a:pt x="3890" y="0"/>
                    </a:lnTo>
                    <a:lnTo>
                      <a:pt x="3891" y="2"/>
                    </a:lnTo>
                    <a:lnTo>
                      <a:pt x="3893" y="4"/>
                    </a:lnTo>
                    <a:lnTo>
                      <a:pt x="3897" y="8"/>
                    </a:lnTo>
                    <a:lnTo>
                      <a:pt x="3905" y="14"/>
                    </a:lnTo>
                    <a:lnTo>
                      <a:pt x="3915" y="19"/>
                    </a:lnTo>
                    <a:lnTo>
                      <a:pt x="3928" y="29"/>
                    </a:lnTo>
                    <a:lnTo>
                      <a:pt x="3943" y="42"/>
                    </a:lnTo>
                    <a:lnTo>
                      <a:pt x="3964" y="58"/>
                    </a:lnTo>
                    <a:lnTo>
                      <a:pt x="3989" y="77"/>
                    </a:lnTo>
                    <a:lnTo>
                      <a:pt x="4020" y="98"/>
                    </a:lnTo>
                    <a:lnTo>
                      <a:pt x="4057" y="125"/>
                    </a:lnTo>
                    <a:lnTo>
                      <a:pt x="4097" y="156"/>
                    </a:lnTo>
                    <a:lnTo>
                      <a:pt x="4145" y="192"/>
                    </a:lnTo>
                    <a:lnTo>
                      <a:pt x="4201" y="232"/>
                    </a:lnTo>
                    <a:lnTo>
                      <a:pt x="4262" y="280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3" y="332"/>
                    </a:lnTo>
                    <a:lnTo>
                      <a:pt x="4335" y="334"/>
                    </a:lnTo>
                    <a:lnTo>
                      <a:pt x="4337" y="336"/>
                    </a:lnTo>
                    <a:lnTo>
                      <a:pt x="4343" y="340"/>
                    </a:lnTo>
                    <a:lnTo>
                      <a:pt x="4349" y="346"/>
                    </a:lnTo>
                    <a:lnTo>
                      <a:pt x="4358" y="355"/>
                    </a:lnTo>
                    <a:lnTo>
                      <a:pt x="4370" y="365"/>
                    </a:lnTo>
                    <a:lnTo>
                      <a:pt x="4387" y="380"/>
                    </a:lnTo>
                    <a:lnTo>
                      <a:pt x="4406" y="397"/>
                    </a:lnTo>
                    <a:lnTo>
                      <a:pt x="4431" y="420"/>
                    </a:lnTo>
                    <a:lnTo>
                      <a:pt x="4460" y="445"/>
                    </a:lnTo>
                    <a:lnTo>
                      <a:pt x="4495" y="476"/>
                    </a:lnTo>
                    <a:lnTo>
                      <a:pt x="4537" y="513"/>
                    </a:lnTo>
                    <a:lnTo>
                      <a:pt x="4583" y="555"/>
                    </a:lnTo>
                    <a:lnTo>
                      <a:pt x="4637" y="601"/>
                    </a:lnTo>
                    <a:lnTo>
                      <a:pt x="4696" y="655"/>
                    </a:lnTo>
                    <a:lnTo>
                      <a:pt x="4765" y="716"/>
                    </a:lnTo>
                    <a:lnTo>
                      <a:pt x="4765" y="716"/>
                    </a:lnTo>
                    <a:lnTo>
                      <a:pt x="4767" y="714"/>
                    </a:lnTo>
                    <a:lnTo>
                      <a:pt x="4773" y="712"/>
                    </a:lnTo>
                    <a:lnTo>
                      <a:pt x="4783" y="706"/>
                    </a:lnTo>
                    <a:lnTo>
                      <a:pt x="4798" y="699"/>
                    </a:lnTo>
                    <a:lnTo>
                      <a:pt x="4823" y="687"/>
                    </a:lnTo>
                    <a:lnTo>
                      <a:pt x="4823" y="687"/>
                    </a:lnTo>
                    <a:lnTo>
                      <a:pt x="4823" y="685"/>
                    </a:lnTo>
                    <a:lnTo>
                      <a:pt x="4825" y="683"/>
                    </a:lnTo>
                    <a:lnTo>
                      <a:pt x="4827" y="681"/>
                    </a:lnTo>
                    <a:lnTo>
                      <a:pt x="4829" y="676"/>
                    </a:lnTo>
                    <a:lnTo>
                      <a:pt x="4834" y="666"/>
                    </a:lnTo>
                    <a:lnTo>
                      <a:pt x="4840" y="655"/>
                    </a:lnTo>
                    <a:lnTo>
                      <a:pt x="4850" y="639"/>
                    </a:lnTo>
                    <a:lnTo>
                      <a:pt x="4859" y="618"/>
                    </a:lnTo>
                    <a:lnTo>
                      <a:pt x="4875" y="593"/>
                    </a:lnTo>
                    <a:lnTo>
                      <a:pt x="4890" y="561"/>
                    </a:lnTo>
                    <a:lnTo>
                      <a:pt x="4911" y="524"/>
                    </a:lnTo>
                    <a:lnTo>
                      <a:pt x="4934" y="480"/>
                    </a:lnTo>
                    <a:lnTo>
                      <a:pt x="4963" y="428"/>
                    </a:lnTo>
                    <a:lnTo>
                      <a:pt x="4996" y="369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2" y="300"/>
                    </a:lnTo>
                    <a:lnTo>
                      <a:pt x="5034" y="301"/>
                    </a:lnTo>
                    <a:lnTo>
                      <a:pt x="5038" y="303"/>
                    </a:lnTo>
                    <a:lnTo>
                      <a:pt x="5042" y="307"/>
                    </a:lnTo>
                    <a:lnTo>
                      <a:pt x="5050" y="313"/>
                    </a:lnTo>
                    <a:lnTo>
                      <a:pt x="5059" y="321"/>
                    </a:lnTo>
                    <a:lnTo>
                      <a:pt x="5073" y="332"/>
                    </a:lnTo>
                    <a:lnTo>
                      <a:pt x="5090" y="346"/>
                    </a:lnTo>
                    <a:lnTo>
                      <a:pt x="5113" y="363"/>
                    </a:lnTo>
                    <a:lnTo>
                      <a:pt x="5140" y="382"/>
                    </a:lnTo>
                    <a:lnTo>
                      <a:pt x="5171" y="407"/>
                    </a:lnTo>
                    <a:lnTo>
                      <a:pt x="5209" y="436"/>
                    </a:lnTo>
                    <a:lnTo>
                      <a:pt x="5253" y="470"/>
                    </a:lnTo>
                    <a:lnTo>
                      <a:pt x="5303" y="509"/>
                    </a:lnTo>
                    <a:lnTo>
                      <a:pt x="5361" y="555"/>
                    </a:lnTo>
                    <a:lnTo>
                      <a:pt x="5426" y="605"/>
                    </a:lnTo>
                    <a:lnTo>
                      <a:pt x="5426" y="605"/>
                    </a:lnTo>
                    <a:lnTo>
                      <a:pt x="5428" y="607"/>
                    </a:lnTo>
                    <a:lnTo>
                      <a:pt x="5430" y="608"/>
                    </a:lnTo>
                    <a:lnTo>
                      <a:pt x="5434" y="614"/>
                    </a:lnTo>
                    <a:lnTo>
                      <a:pt x="5441" y="624"/>
                    </a:lnTo>
                    <a:lnTo>
                      <a:pt x="5451" y="637"/>
                    </a:lnTo>
                    <a:lnTo>
                      <a:pt x="5464" y="656"/>
                    </a:lnTo>
                    <a:lnTo>
                      <a:pt x="5484" y="681"/>
                    </a:lnTo>
                    <a:lnTo>
                      <a:pt x="5509" y="712"/>
                    </a:lnTo>
                    <a:lnTo>
                      <a:pt x="5509" y="712"/>
                    </a:lnTo>
                    <a:lnTo>
                      <a:pt x="5509" y="714"/>
                    </a:lnTo>
                    <a:lnTo>
                      <a:pt x="5509" y="714"/>
                    </a:lnTo>
                    <a:lnTo>
                      <a:pt x="5511" y="716"/>
                    </a:lnTo>
                    <a:lnTo>
                      <a:pt x="5512" y="720"/>
                    </a:lnTo>
                    <a:lnTo>
                      <a:pt x="5516" y="724"/>
                    </a:lnTo>
                    <a:lnTo>
                      <a:pt x="5520" y="731"/>
                    </a:lnTo>
                    <a:lnTo>
                      <a:pt x="5528" y="741"/>
                    </a:lnTo>
                    <a:lnTo>
                      <a:pt x="5535" y="752"/>
                    </a:lnTo>
                    <a:lnTo>
                      <a:pt x="5545" y="766"/>
                    </a:lnTo>
                    <a:lnTo>
                      <a:pt x="5557" y="785"/>
                    </a:lnTo>
                    <a:lnTo>
                      <a:pt x="5572" y="806"/>
                    </a:lnTo>
                    <a:lnTo>
                      <a:pt x="5589" y="831"/>
                    </a:lnTo>
                    <a:lnTo>
                      <a:pt x="5610" y="860"/>
                    </a:lnTo>
                    <a:lnTo>
                      <a:pt x="5633" y="894"/>
                    </a:lnTo>
                    <a:lnTo>
                      <a:pt x="5660" y="933"/>
                    </a:lnTo>
                    <a:lnTo>
                      <a:pt x="5689" y="977"/>
                    </a:lnTo>
                    <a:lnTo>
                      <a:pt x="5724" y="1027"/>
                    </a:lnTo>
                    <a:lnTo>
                      <a:pt x="5762" y="1082"/>
                    </a:lnTo>
                    <a:lnTo>
                      <a:pt x="5804" y="1144"/>
                    </a:lnTo>
                    <a:lnTo>
                      <a:pt x="5850" y="1211"/>
                    </a:lnTo>
                    <a:lnTo>
                      <a:pt x="5902" y="1286"/>
                    </a:lnTo>
                    <a:lnTo>
                      <a:pt x="5958" y="1368"/>
                    </a:lnTo>
                    <a:lnTo>
                      <a:pt x="6019" y="1459"/>
                    </a:lnTo>
                    <a:lnTo>
                      <a:pt x="6087" y="1554"/>
                    </a:lnTo>
                    <a:lnTo>
                      <a:pt x="6158" y="1660"/>
                    </a:lnTo>
                    <a:lnTo>
                      <a:pt x="6236" y="1773"/>
                    </a:lnTo>
                    <a:lnTo>
                      <a:pt x="6321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6"/>
                    </a:lnTo>
                    <a:lnTo>
                      <a:pt x="0" y="1894"/>
                    </a:lnTo>
                    <a:lnTo>
                      <a:pt x="4" y="1892"/>
                    </a:lnTo>
                    <a:lnTo>
                      <a:pt x="6" y="1890"/>
                    </a:lnTo>
                    <a:lnTo>
                      <a:pt x="12" y="1884"/>
                    </a:lnTo>
                    <a:lnTo>
                      <a:pt x="20" y="1879"/>
                    </a:lnTo>
                    <a:lnTo>
                      <a:pt x="29" y="1869"/>
                    </a:lnTo>
                    <a:lnTo>
                      <a:pt x="41" y="1860"/>
                    </a:lnTo>
                    <a:lnTo>
                      <a:pt x="56" y="1846"/>
                    </a:lnTo>
                    <a:lnTo>
                      <a:pt x="75" y="1829"/>
                    </a:lnTo>
                    <a:lnTo>
                      <a:pt x="98" y="1808"/>
                    </a:lnTo>
                    <a:lnTo>
                      <a:pt x="125" y="1785"/>
                    </a:lnTo>
                    <a:lnTo>
                      <a:pt x="156" y="1756"/>
                    </a:lnTo>
                    <a:lnTo>
                      <a:pt x="192" y="1725"/>
                    </a:lnTo>
                    <a:lnTo>
                      <a:pt x="235" y="1689"/>
                    </a:lnTo>
                    <a:lnTo>
                      <a:pt x="281" y="1647"/>
                    </a:lnTo>
                    <a:lnTo>
                      <a:pt x="335" y="1601"/>
                    </a:lnTo>
                    <a:lnTo>
                      <a:pt x="392" y="1549"/>
                    </a:lnTo>
                    <a:lnTo>
                      <a:pt x="457" y="1491"/>
                    </a:lnTo>
                    <a:lnTo>
                      <a:pt x="530" y="1426"/>
                    </a:lnTo>
                    <a:lnTo>
                      <a:pt x="609" y="1357"/>
                    </a:lnTo>
                    <a:lnTo>
                      <a:pt x="696" y="1280"/>
                    </a:lnTo>
                    <a:lnTo>
                      <a:pt x="742" y="1259"/>
                    </a:lnTo>
                    <a:lnTo>
                      <a:pt x="782" y="1240"/>
                    </a:lnTo>
                    <a:lnTo>
                      <a:pt x="820" y="1222"/>
                    </a:lnTo>
                    <a:lnTo>
                      <a:pt x="851" y="1207"/>
                    </a:lnTo>
                    <a:lnTo>
                      <a:pt x="878" y="1196"/>
                    </a:lnTo>
                    <a:lnTo>
                      <a:pt x="897" y="1186"/>
                    </a:lnTo>
                    <a:lnTo>
                      <a:pt x="909" y="1180"/>
                    </a:lnTo>
                    <a:lnTo>
                      <a:pt x="915" y="1178"/>
                    </a:lnTo>
                    <a:lnTo>
                      <a:pt x="1070" y="1178"/>
                    </a:lnTo>
                    <a:lnTo>
                      <a:pt x="1070" y="1178"/>
                    </a:lnTo>
                    <a:lnTo>
                      <a:pt x="1072" y="1178"/>
                    </a:lnTo>
                    <a:lnTo>
                      <a:pt x="1072" y="1182"/>
                    </a:lnTo>
                    <a:lnTo>
                      <a:pt x="1076" y="1188"/>
                    </a:lnTo>
                    <a:lnTo>
                      <a:pt x="1080" y="1199"/>
                    </a:lnTo>
                    <a:lnTo>
                      <a:pt x="1087" y="1213"/>
                    </a:lnTo>
                    <a:lnTo>
                      <a:pt x="1097" y="1234"/>
                    </a:lnTo>
                    <a:lnTo>
                      <a:pt x="1110" y="1263"/>
                    </a:lnTo>
                    <a:lnTo>
                      <a:pt x="1128" y="1299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49" y="1343"/>
                    </a:lnTo>
                    <a:lnTo>
                      <a:pt x="1151" y="1341"/>
                    </a:lnTo>
                    <a:lnTo>
                      <a:pt x="1155" y="1338"/>
                    </a:lnTo>
                    <a:lnTo>
                      <a:pt x="1158" y="1332"/>
                    </a:lnTo>
                    <a:lnTo>
                      <a:pt x="1166" y="1324"/>
                    </a:lnTo>
                    <a:lnTo>
                      <a:pt x="1176" y="1313"/>
                    </a:lnTo>
                    <a:lnTo>
                      <a:pt x="1189" y="1299"/>
                    </a:lnTo>
                    <a:lnTo>
                      <a:pt x="1205" y="1280"/>
                    </a:lnTo>
                    <a:lnTo>
                      <a:pt x="1226" y="1255"/>
                    </a:lnTo>
                    <a:lnTo>
                      <a:pt x="1253" y="1226"/>
                    </a:lnTo>
                    <a:lnTo>
                      <a:pt x="1283" y="1192"/>
                    </a:lnTo>
                    <a:lnTo>
                      <a:pt x="1320" y="1150"/>
                    </a:lnTo>
                    <a:lnTo>
                      <a:pt x="1362" y="1102"/>
                    </a:lnTo>
                    <a:lnTo>
                      <a:pt x="1410" y="1048"/>
                    </a:lnTo>
                    <a:lnTo>
                      <a:pt x="1410" y="1048"/>
                    </a:lnTo>
                    <a:lnTo>
                      <a:pt x="1412" y="1046"/>
                    </a:lnTo>
                    <a:lnTo>
                      <a:pt x="1414" y="1046"/>
                    </a:lnTo>
                    <a:lnTo>
                      <a:pt x="1422" y="1046"/>
                    </a:lnTo>
                    <a:lnTo>
                      <a:pt x="1431" y="1044"/>
                    </a:lnTo>
                    <a:lnTo>
                      <a:pt x="1447" y="1042"/>
                    </a:lnTo>
                    <a:lnTo>
                      <a:pt x="1468" y="1038"/>
                    </a:lnTo>
                    <a:lnTo>
                      <a:pt x="1496" y="1034"/>
                    </a:lnTo>
                    <a:lnTo>
                      <a:pt x="1533" y="1029"/>
                    </a:lnTo>
                    <a:lnTo>
                      <a:pt x="1577" y="1021"/>
                    </a:lnTo>
                    <a:lnTo>
                      <a:pt x="1633" y="1011"/>
                    </a:lnTo>
                    <a:lnTo>
                      <a:pt x="1633" y="1011"/>
                    </a:lnTo>
                    <a:lnTo>
                      <a:pt x="1635" y="1013"/>
                    </a:lnTo>
                    <a:lnTo>
                      <a:pt x="1639" y="1013"/>
                    </a:lnTo>
                    <a:lnTo>
                      <a:pt x="1642" y="1013"/>
                    </a:lnTo>
                    <a:lnTo>
                      <a:pt x="1652" y="1017"/>
                    </a:lnTo>
                    <a:lnTo>
                      <a:pt x="1666" y="1019"/>
                    </a:lnTo>
                    <a:lnTo>
                      <a:pt x="1685" y="1023"/>
                    </a:lnTo>
                    <a:lnTo>
                      <a:pt x="1712" y="1029"/>
                    </a:lnTo>
                    <a:lnTo>
                      <a:pt x="1744" y="1036"/>
                    </a:lnTo>
                    <a:lnTo>
                      <a:pt x="1785" y="1046"/>
                    </a:lnTo>
                    <a:lnTo>
                      <a:pt x="1835" y="1057"/>
                    </a:lnTo>
                    <a:lnTo>
                      <a:pt x="1894" y="1071"/>
                    </a:lnTo>
                    <a:lnTo>
                      <a:pt x="1894" y="1071"/>
                    </a:lnTo>
                    <a:lnTo>
                      <a:pt x="1896" y="1069"/>
                    </a:lnTo>
                    <a:lnTo>
                      <a:pt x="1896" y="1069"/>
                    </a:lnTo>
                    <a:lnTo>
                      <a:pt x="1898" y="1065"/>
                    </a:lnTo>
                    <a:lnTo>
                      <a:pt x="1902" y="1061"/>
                    </a:lnTo>
                    <a:lnTo>
                      <a:pt x="1906" y="1056"/>
                    </a:lnTo>
                    <a:lnTo>
                      <a:pt x="1911" y="1046"/>
                    </a:lnTo>
                    <a:lnTo>
                      <a:pt x="1921" y="1034"/>
                    </a:lnTo>
                    <a:lnTo>
                      <a:pt x="1932" y="1021"/>
                    </a:lnTo>
                    <a:lnTo>
                      <a:pt x="1946" y="1002"/>
                    </a:lnTo>
                    <a:lnTo>
                      <a:pt x="1963" y="979"/>
                    </a:lnTo>
                    <a:lnTo>
                      <a:pt x="1982" y="952"/>
                    </a:lnTo>
                    <a:lnTo>
                      <a:pt x="2005" y="919"/>
                    </a:lnTo>
                    <a:lnTo>
                      <a:pt x="2034" y="881"/>
                    </a:lnTo>
                    <a:lnTo>
                      <a:pt x="2067" y="839"/>
                    </a:lnTo>
                    <a:lnTo>
                      <a:pt x="2103" y="789"/>
                    </a:lnTo>
                    <a:lnTo>
                      <a:pt x="2144" y="733"/>
                    </a:lnTo>
                    <a:lnTo>
                      <a:pt x="2192" y="670"/>
                    </a:lnTo>
                    <a:lnTo>
                      <a:pt x="2244" y="599"/>
                    </a:lnTo>
                    <a:lnTo>
                      <a:pt x="2301" y="520"/>
                    </a:lnTo>
                    <a:lnTo>
                      <a:pt x="2365" y="434"/>
                    </a:lnTo>
                    <a:lnTo>
                      <a:pt x="2365" y="434"/>
                    </a:lnTo>
                    <a:lnTo>
                      <a:pt x="2367" y="434"/>
                    </a:lnTo>
                    <a:lnTo>
                      <a:pt x="2368" y="432"/>
                    </a:lnTo>
                    <a:lnTo>
                      <a:pt x="2374" y="432"/>
                    </a:lnTo>
                    <a:lnTo>
                      <a:pt x="2382" y="430"/>
                    </a:lnTo>
                    <a:lnTo>
                      <a:pt x="2393" y="426"/>
                    </a:lnTo>
                    <a:lnTo>
                      <a:pt x="2411" y="422"/>
                    </a:lnTo>
                    <a:lnTo>
                      <a:pt x="2432" y="417"/>
                    </a:lnTo>
                    <a:lnTo>
                      <a:pt x="2461" y="411"/>
                    </a:lnTo>
                    <a:lnTo>
                      <a:pt x="2495" y="401"/>
                    </a:lnTo>
                    <a:lnTo>
                      <a:pt x="2539" y="392"/>
                    </a:lnTo>
                    <a:lnTo>
                      <a:pt x="2591" y="378"/>
                    </a:lnTo>
                    <a:lnTo>
                      <a:pt x="2653" y="365"/>
                    </a:lnTo>
                    <a:lnTo>
                      <a:pt x="2726" y="346"/>
                    </a:lnTo>
                    <a:lnTo>
                      <a:pt x="2726" y="346"/>
                    </a:lnTo>
                    <a:lnTo>
                      <a:pt x="2726" y="348"/>
                    </a:lnTo>
                    <a:lnTo>
                      <a:pt x="2728" y="348"/>
                    </a:lnTo>
                    <a:lnTo>
                      <a:pt x="2730" y="351"/>
                    </a:lnTo>
                    <a:lnTo>
                      <a:pt x="2735" y="353"/>
                    </a:lnTo>
                    <a:lnTo>
                      <a:pt x="2743" y="359"/>
                    </a:lnTo>
                    <a:lnTo>
                      <a:pt x="2754" y="369"/>
                    </a:lnTo>
                    <a:lnTo>
                      <a:pt x="2770" y="378"/>
                    </a:lnTo>
                    <a:lnTo>
                      <a:pt x="2789" y="392"/>
                    </a:lnTo>
                    <a:lnTo>
                      <a:pt x="2812" y="409"/>
                    </a:lnTo>
                    <a:lnTo>
                      <a:pt x="2841" y="428"/>
                    </a:lnTo>
                    <a:lnTo>
                      <a:pt x="2875" y="453"/>
                    </a:lnTo>
                    <a:lnTo>
                      <a:pt x="2918" y="482"/>
                    </a:lnTo>
                    <a:lnTo>
                      <a:pt x="2966" y="516"/>
                    </a:lnTo>
                    <a:lnTo>
                      <a:pt x="3021" y="557"/>
                    </a:lnTo>
                    <a:lnTo>
                      <a:pt x="3021" y="557"/>
                    </a:lnTo>
                    <a:lnTo>
                      <a:pt x="3021" y="555"/>
                    </a:lnTo>
                    <a:lnTo>
                      <a:pt x="3023" y="555"/>
                    </a:lnTo>
                    <a:lnTo>
                      <a:pt x="3027" y="553"/>
                    </a:lnTo>
                    <a:lnTo>
                      <a:pt x="3033" y="551"/>
                    </a:lnTo>
                    <a:lnTo>
                      <a:pt x="3041" y="547"/>
                    </a:lnTo>
                    <a:lnTo>
                      <a:pt x="3052" y="543"/>
                    </a:lnTo>
                    <a:lnTo>
                      <a:pt x="3068" y="537"/>
                    </a:lnTo>
                    <a:lnTo>
                      <a:pt x="3089" y="530"/>
                    </a:lnTo>
                    <a:lnTo>
                      <a:pt x="3114" y="520"/>
                    </a:lnTo>
                    <a:lnTo>
                      <a:pt x="3144" y="509"/>
                    </a:lnTo>
                    <a:lnTo>
                      <a:pt x="3181" y="493"/>
                    </a:lnTo>
                    <a:lnTo>
                      <a:pt x="3225" y="476"/>
                    </a:lnTo>
                    <a:lnTo>
                      <a:pt x="3275" y="457"/>
                    </a:lnTo>
                    <a:lnTo>
                      <a:pt x="3333" y="434"/>
                    </a:lnTo>
                    <a:lnTo>
                      <a:pt x="3400" y="409"/>
                    </a:lnTo>
                    <a:lnTo>
                      <a:pt x="3475" y="380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1" y="346"/>
                    </a:lnTo>
                    <a:lnTo>
                      <a:pt x="3563" y="344"/>
                    </a:lnTo>
                    <a:lnTo>
                      <a:pt x="3565" y="342"/>
                    </a:lnTo>
                    <a:lnTo>
                      <a:pt x="3569" y="338"/>
                    </a:lnTo>
                    <a:lnTo>
                      <a:pt x="3575" y="332"/>
                    </a:lnTo>
                    <a:lnTo>
                      <a:pt x="3584" y="323"/>
                    </a:lnTo>
                    <a:lnTo>
                      <a:pt x="3596" y="311"/>
                    </a:lnTo>
                    <a:lnTo>
                      <a:pt x="3609" y="296"/>
                    </a:lnTo>
                    <a:lnTo>
                      <a:pt x="3626" y="277"/>
                    </a:lnTo>
                    <a:lnTo>
                      <a:pt x="3649" y="254"/>
                    </a:lnTo>
                    <a:lnTo>
                      <a:pt x="3676" y="225"/>
                    </a:lnTo>
                    <a:lnTo>
                      <a:pt x="3707" y="192"/>
                    </a:lnTo>
                    <a:lnTo>
                      <a:pt x="3744" y="154"/>
                    </a:lnTo>
                    <a:lnTo>
                      <a:pt x="3786" y="110"/>
                    </a:lnTo>
                    <a:lnTo>
                      <a:pt x="3834" y="58"/>
                    </a:lnTo>
                    <a:lnTo>
                      <a:pt x="3888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73"/>
              <p:cNvSpPr>
                <a:spLocks/>
              </p:cNvSpPr>
              <p:nvPr/>
            </p:nvSpPr>
            <p:spPr bwMode="auto">
              <a:xfrm>
                <a:off x="4746626" y="5224463"/>
                <a:ext cx="768350" cy="441325"/>
              </a:xfrm>
              <a:custGeom>
                <a:avLst/>
                <a:gdLst>
                  <a:gd name="T0" fmla="*/ 227 w 484"/>
                  <a:gd name="T1" fmla="*/ 0 h 278"/>
                  <a:gd name="T2" fmla="*/ 484 w 484"/>
                  <a:gd name="T3" fmla="*/ 278 h 278"/>
                  <a:gd name="T4" fmla="*/ 223 w 484"/>
                  <a:gd name="T5" fmla="*/ 221 h 278"/>
                  <a:gd name="T6" fmla="*/ 0 w 484"/>
                  <a:gd name="T7" fmla="*/ 255 h 278"/>
                  <a:gd name="T8" fmla="*/ 227 w 48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78">
                    <a:moveTo>
                      <a:pt x="227" y="0"/>
                    </a:moveTo>
                    <a:lnTo>
                      <a:pt x="484" y="278"/>
                    </a:lnTo>
                    <a:lnTo>
                      <a:pt x="223" y="221"/>
                    </a:lnTo>
                    <a:lnTo>
                      <a:pt x="0" y="25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74"/>
              <p:cNvSpPr>
                <a:spLocks/>
              </p:cNvSpPr>
              <p:nvPr/>
            </p:nvSpPr>
            <p:spPr bwMode="auto">
              <a:xfrm>
                <a:off x="10164763" y="4262438"/>
                <a:ext cx="960438" cy="795338"/>
              </a:xfrm>
              <a:custGeom>
                <a:avLst/>
                <a:gdLst>
                  <a:gd name="T0" fmla="*/ 286 w 605"/>
                  <a:gd name="T1" fmla="*/ 0 h 501"/>
                  <a:gd name="T2" fmla="*/ 605 w 605"/>
                  <a:gd name="T3" fmla="*/ 418 h 501"/>
                  <a:gd name="T4" fmla="*/ 301 w 605"/>
                  <a:gd name="T5" fmla="*/ 224 h 501"/>
                  <a:gd name="T6" fmla="*/ 0 w 605"/>
                  <a:gd name="T7" fmla="*/ 501 h 501"/>
                  <a:gd name="T8" fmla="*/ 286 w 605"/>
                  <a:gd name="T9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501">
                    <a:moveTo>
                      <a:pt x="286" y="0"/>
                    </a:moveTo>
                    <a:lnTo>
                      <a:pt x="605" y="418"/>
                    </a:lnTo>
                    <a:lnTo>
                      <a:pt x="301" y="224"/>
                    </a:lnTo>
                    <a:lnTo>
                      <a:pt x="0" y="50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75"/>
              <p:cNvSpPr>
                <a:spLocks/>
              </p:cNvSpPr>
              <p:nvPr/>
            </p:nvSpPr>
            <p:spPr bwMode="auto">
              <a:xfrm>
                <a:off x="3613151" y="5399088"/>
                <a:ext cx="593725" cy="600075"/>
              </a:xfrm>
              <a:custGeom>
                <a:avLst/>
                <a:gdLst>
                  <a:gd name="T0" fmla="*/ 244 w 374"/>
                  <a:gd name="T1" fmla="*/ 0 h 378"/>
                  <a:gd name="T2" fmla="*/ 244 w 374"/>
                  <a:gd name="T3" fmla="*/ 0 h 378"/>
                  <a:gd name="T4" fmla="*/ 244 w 374"/>
                  <a:gd name="T5" fmla="*/ 1 h 378"/>
                  <a:gd name="T6" fmla="*/ 245 w 374"/>
                  <a:gd name="T7" fmla="*/ 3 h 378"/>
                  <a:gd name="T8" fmla="*/ 247 w 374"/>
                  <a:gd name="T9" fmla="*/ 7 h 378"/>
                  <a:gd name="T10" fmla="*/ 251 w 374"/>
                  <a:gd name="T11" fmla="*/ 15 h 378"/>
                  <a:gd name="T12" fmla="*/ 255 w 374"/>
                  <a:gd name="T13" fmla="*/ 26 h 378"/>
                  <a:gd name="T14" fmla="*/ 263 w 374"/>
                  <a:gd name="T15" fmla="*/ 42 h 378"/>
                  <a:gd name="T16" fmla="*/ 274 w 374"/>
                  <a:gd name="T17" fmla="*/ 65 h 378"/>
                  <a:gd name="T18" fmla="*/ 286 w 374"/>
                  <a:gd name="T19" fmla="*/ 92 h 378"/>
                  <a:gd name="T20" fmla="*/ 303 w 374"/>
                  <a:gd name="T21" fmla="*/ 126 h 378"/>
                  <a:gd name="T22" fmla="*/ 322 w 374"/>
                  <a:gd name="T23" fmla="*/ 166 h 378"/>
                  <a:gd name="T24" fmla="*/ 345 w 374"/>
                  <a:gd name="T25" fmla="*/ 216 h 378"/>
                  <a:gd name="T26" fmla="*/ 374 w 374"/>
                  <a:gd name="T27" fmla="*/ 276 h 378"/>
                  <a:gd name="T28" fmla="*/ 217 w 374"/>
                  <a:gd name="T29" fmla="*/ 276 h 378"/>
                  <a:gd name="T30" fmla="*/ 213 w 374"/>
                  <a:gd name="T31" fmla="*/ 278 h 378"/>
                  <a:gd name="T32" fmla="*/ 201 w 374"/>
                  <a:gd name="T33" fmla="*/ 284 h 378"/>
                  <a:gd name="T34" fmla="*/ 182 w 374"/>
                  <a:gd name="T35" fmla="*/ 293 h 378"/>
                  <a:gd name="T36" fmla="*/ 155 w 374"/>
                  <a:gd name="T37" fmla="*/ 305 h 378"/>
                  <a:gd name="T38" fmla="*/ 123 w 374"/>
                  <a:gd name="T39" fmla="*/ 320 h 378"/>
                  <a:gd name="T40" fmla="*/ 86 w 374"/>
                  <a:gd name="T41" fmla="*/ 337 h 378"/>
                  <a:gd name="T42" fmla="*/ 46 w 374"/>
                  <a:gd name="T43" fmla="*/ 356 h 378"/>
                  <a:gd name="T44" fmla="*/ 0 w 374"/>
                  <a:gd name="T45" fmla="*/ 378 h 378"/>
                  <a:gd name="T46" fmla="*/ 0 w 374"/>
                  <a:gd name="T47" fmla="*/ 378 h 378"/>
                  <a:gd name="T48" fmla="*/ 2 w 374"/>
                  <a:gd name="T49" fmla="*/ 378 h 378"/>
                  <a:gd name="T50" fmla="*/ 2 w 374"/>
                  <a:gd name="T51" fmla="*/ 376 h 378"/>
                  <a:gd name="T52" fmla="*/ 3 w 374"/>
                  <a:gd name="T53" fmla="*/ 372 h 378"/>
                  <a:gd name="T54" fmla="*/ 7 w 374"/>
                  <a:gd name="T55" fmla="*/ 366 h 378"/>
                  <a:gd name="T56" fmla="*/ 13 w 374"/>
                  <a:gd name="T57" fmla="*/ 358 h 378"/>
                  <a:gd name="T58" fmla="*/ 21 w 374"/>
                  <a:gd name="T59" fmla="*/ 347 h 378"/>
                  <a:gd name="T60" fmla="*/ 30 w 374"/>
                  <a:gd name="T61" fmla="*/ 331 h 378"/>
                  <a:gd name="T62" fmla="*/ 44 w 374"/>
                  <a:gd name="T63" fmla="*/ 310 h 378"/>
                  <a:gd name="T64" fmla="*/ 59 w 374"/>
                  <a:gd name="T65" fmla="*/ 285 h 378"/>
                  <a:gd name="T66" fmla="*/ 78 w 374"/>
                  <a:gd name="T67" fmla="*/ 255 h 378"/>
                  <a:gd name="T68" fmla="*/ 103 w 374"/>
                  <a:gd name="T69" fmla="*/ 218 h 378"/>
                  <a:gd name="T70" fmla="*/ 130 w 374"/>
                  <a:gd name="T71" fmla="*/ 174 h 378"/>
                  <a:gd name="T72" fmla="*/ 163 w 374"/>
                  <a:gd name="T73" fmla="*/ 124 h 378"/>
                  <a:gd name="T74" fmla="*/ 201 w 374"/>
                  <a:gd name="T75" fmla="*/ 67 h 378"/>
                  <a:gd name="T76" fmla="*/ 244 w 374"/>
                  <a:gd name="T7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78">
                    <a:moveTo>
                      <a:pt x="244" y="0"/>
                    </a:moveTo>
                    <a:lnTo>
                      <a:pt x="244" y="0"/>
                    </a:lnTo>
                    <a:lnTo>
                      <a:pt x="244" y="1"/>
                    </a:lnTo>
                    <a:lnTo>
                      <a:pt x="245" y="3"/>
                    </a:lnTo>
                    <a:lnTo>
                      <a:pt x="247" y="7"/>
                    </a:lnTo>
                    <a:lnTo>
                      <a:pt x="251" y="15"/>
                    </a:lnTo>
                    <a:lnTo>
                      <a:pt x="255" y="26"/>
                    </a:lnTo>
                    <a:lnTo>
                      <a:pt x="263" y="42"/>
                    </a:lnTo>
                    <a:lnTo>
                      <a:pt x="274" y="65"/>
                    </a:lnTo>
                    <a:lnTo>
                      <a:pt x="286" y="92"/>
                    </a:lnTo>
                    <a:lnTo>
                      <a:pt x="303" y="126"/>
                    </a:lnTo>
                    <a:lnTo>
                      <a:pt x="322" y="166"/>
                    </a:lnTo>
                    <a:lnTo>
                      <a:pt x="345" y="216"/>
                    </a:lnTo>
                    <a:lnTo>
                      <a:pt x="374" y="276"/>
                    </a:lnTo>
                    <a:lnTo>
                      <a:pt x="217" y="276"/>
                    </a:lnTo>
                    <a:lnTo>
                      <a:pt x="213" y="278"/>
                    </a:lnTo>
                    <a:lnTo>
                      <a:pt x="201" y="284"/>
                    </a:lnTo>
                    <a:lnTo>
                      <a:pt x="182" y="293"/>
                    </a:lnTo>
                    <a:lnTo>
                      <a:pt x="155" y="305"/>
                    </a:lnTo>
                    <a:lnTo>
                      <a:pt x="123" y="320"/>
                    </a:lnTo>
                    <a:lnTo>
                      <a:pt x="86" y="337"/>
                    </a:lnTo>
                    <a:lnTo>
                      <a:pt x="46" y="35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3" y="372"/>
                    </a:lnTo>
                    <a:lnTo>
                      <a:pt x="7" y="366"/>
                    </a:lnTo>
                    <a:lnTo>
                      <a:pt x="13" y="358"/>
                    </a:lnTo>
                    <a:lnTo>
                      <a:pt x="21" y="347"/>
                    </a:lnTo>
                    <a:lnTo>
                      <a:pt x="30" y="331"/>
                    </a:lnTo>
                    <a:lnTo>
                      <a:pt x="44" y="310"/>
                    </a:lnTo>
                    <a:lnTo>
                      <a:pt x="59" y="285"/>
                    </a:lnTo>
                    <a:lnTo>
                      <a:pt x="78" y="255"/>
                    </a:lnTo>
                    <a:lnTo>
                      <a:pt x="103" y="218"/>
                    </a:lnTo>
                    <a:lnTo>
                      <a:pt x="130" y="174"/>
                    </a:lnTo>
                    <a:lnTo>
                      <a:pt x="163" y="124"/>
                    </a:lnTo>
                    <a:lnTo>
                      <a:pt x="201" y="67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76"/>
              <p:cNvSpPr>
                <a:spLocks/>
              </p:cNvSpPr>
              <p:nvPr/>
            </p:nvSpPr>
            <p:spPr bwMode="auto">
              <a:xfrm>
                <a:off x="10909301" y="4240214"/>
                <a:ext cx="1282700" cy="638493"/>
              </a:xfrm>
              <a:custGeom>
                <a:avLst/>
                <a:gdLst>
                  <a:gd name="T0" fmla="*/ 353 w 808"/>
                  <a:gd name="T1" fmla="*/ 0 h 530"/>
                  <a:gd name="T2" fmla="*/ 397 w 808"/>
                  <a:gd name="T3" fmla="*/ 4 h 530"/>
                  <a:gd name="T4" fmla="*/ 439 w 808"/>
                  <a:gd name="T5" fmla="*/ 18 h 530"/>
                  <a:gd name="T6" fmla="*/ 476 w 808"/>
                  <a:gd name="T7" fmla="*/ 39 h 530"/>
                  <a:gd name="T8" fmla="*/ 510 w 808"/>
                  <a:gd name="T9" fmla="*/ 66 h 530"/>
                  <a:gd name="T10" fmla="*/ 537 w 808"/>
                  <a:gd name="T11" fmla="*/ 98 h 530"/>
                  <a:gd name="T12" fmla="*/ 557 w 808"/>
                  <a:gd name="T13" fmla="*/ 91 h 530"/>
                  <a:gd name="T14" fmla="*/ 578 w 808"/>
                  <a:gd name="T15" fmla="*/ 85 h 530"/>
                  <a:gd name="T16" fmla="*/ 599 w 808"/>
                  <a:gd name="T17" fmla="*/ 83 h 530"/>
                  <a:gd name="T18" fmla="*/ 624 w 808"/>
                  <a:gd name="T19" fmla="*/ 85 h 530"/>
                  <a:gd name="T20" fmla="*/ 649 w 808"/>
                  <a:gd name="T21" fmla="*/ 93 h 530"/>
                  <a:gd name="T22" fmla="*/ 670 w 808"/>
                  <a:gd name="T23" fmla="*/ 106 h 530"/>
                  <a:gd name="T24" fmla="*/ 693 w 808"/>
                  <a:gd name="T25" fmla="*/ 127 h 530"/>
                  <a:gd name="T26" fmla="*/ 712 w 808"/>
                  <a:gd name="T27" fmla="*/ 150 h 530"/>
                  <a:gd name="T28" fmla="*/ 724 w 808"/>
                  <a:gd name="T29" fmla="*/ 177 h 530"/>
                  <a:gd name="T30" fmla="*/ 729 w 808"/>
                  <a:gd name="T31" fmla="*/ 210 h 530"/>
                  <a:gd name="T32" fmla="*/ 762 w 808"/>
                  <a:gd name="T33" fmla="*/ 236 h 530"/>
                  <a:gd name="T34" fmla="*/ 785 w 808"/>
                  <a:gd name="T35" fmla="*/ 271 h 530"/>
                  <a:gd name="T36" fmla="*/ 802 w 808"/>
                  <a:gd name="T37" fmla="*/ 313 h 530"/>
                  <a:gd name="T38" fmla="*/ 808 w 808"/>
                  <a:gd name="T39" fmla="*/ 357 h 530"/>
                  <a:gd name="T40" fmla="*/ 802 w 808"/>
                  <a:gd name="T41" fmla="*/ 401 h 530"/>
                  <a:gd name="T42" fmla="*/ 787 w 808"/>
                  <a:gd name="T43" fmla="*/ 442 h 530"/>
                  <a:gd name="T44" fmla="*/ 762 w 808"/>
                  <a:gd name="T45" fmla="*/ 476 h 530"/>
                  <a:gd name="T46" fmla="*/ 731 w 808"/>
                  <a:gd name="T47" fmla="*/ 503 h 530"/>
                  <a:gd name="T48" fmla="*/ 693 w 808"/>
                  <a:gd name="T49" fmla="*/ 522 h 530"/>
                  <a:gd name="T50" fmla="*/ 651 w 808"/>
                  <a:gd name="T51" fmla="*/ 530 h 530"/>
                  <a:gd name="T52" fmla="*/ 149 w 808"/>
                  <a:gd name="T53" fmla="*/ 530 h 530"/>
                  <a:gd name="T54" fmla="*/ 109 w 808"/>
                  <a:gd name="T55" fmla="*/ 526 h 530"/>
                  <a:gd name="T56" fmla="*/ 74 w 808"/>
                  <a:gd name="T57" fmla="*/ 511 h 530"/>
                  <a:gd name="T58" fmla="*/ 44 w 808"/>
                  <a:gd name="T59" fmla="*/ 488 h 530"/>
                  <a:gd name="T60" fmla="*/ 21 w 808"/>
                  <a:gd name="T61" fmla="*/ 457 h 530"/>
                  <a:gd name="T62" fmla="*/ 5 w 808"/>
                  <a:gd name="T63" fmla="*/ 421 h 530"/>
                  <a:gd name="T64" fmla="*/ 0 w 808"/>
                  <a:gd name="T65" fmla="*/ 382 h 530"/>
                  <a:gd name="T66" fmla="*/ 5 w 808"/>
                  <a:gd name="T67" fmla="*/ 346 h 530"/>
                  <a:gd name="T68" fmla="*/ 17 w 808"/>
                  <a:gd name="T69" fmla="*/ 313 h 530"/>
                  <a:gd name="T70" fmla="*/ 36 w 808"/>
                  <a:gd name="T71" fmla="*/ 282 h 530"/>
                  <a:gd name="T72" fmla="*/ 63 w 808"/>
                  <a:gd name="T73" fmla="*/ 259 h 530"/>
                  <a:gd name="T74" fmla="*/ 94 w 808"/>
                  <a:gd name="T75" fmla="*/ 242 h 530"/>
                  <a:gd name="T76" fmla="*/ 130 w 808"/>
                  <a:gd name="T77" fmla="*/ 233 h 530"/>
                  <a:gd name="T78" fmla="*/ 130 w 808"/>
                  <a:gd name="T79" fmla="*/ 225 h 530"/>
                  <a:gd name="T80" fmla="*/ 134 w 808"/>
                  <a:gd name="T81" fmla="*/ 179 h 530"/>
                  <a:gd name="T82" fmla="*/ 147 w 808"/>
                  <a:gd name="T83" fmla="*/ 137 h 530"/>
                  <a:gd name="T84" fmla="*/ 167 w 808"/>
                  <a:gd name="T85" fmla="*/ 98 h 530"/>
                  <a:gd name="T86" fmla="*/ 194 w 808"/>
                  <a:gd name="T87" fmla="*/ 66 h 530"/>
                  <a:gd name="T88" fmla="*/ 226 w 808"/>
                  <a:gd name="T89" fmla="*/ 39 h 530"/>
                  <a:gd name="T90" fmla="*/ 265 w 808"/>
                  <a:gd name="T91" fmla="*/ 18 h 530"/>
                  <a:gd name="T92" fmla="*/ 307 w 808"/>
                  <a:gd name="T93" fmla="*/ 4 h 530"/>
                  <a:gd name="T94" fmla="*/ 353 w 808"/>
                  <a:gd name="T9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8" h="530">
                    <a:moveTo>
                      <a:pt x="353" y="0"/>
                    </a:moveTo>
                    <a:lnTo>
                      <a:pt x="397" y="4"/>
                    </a:lnTo>
                    <a:lnTo>
                      <a:pt x="439" y="18"/>
                    </a:lnTo>
                    <a:lnTo>
                      <a:pt x="476" y="39"/>
                    </a:lnTo>
                    <a:lnTo>
                      <a:pt x="510" y="66"/>
                    </a:lnTo>
                    <a:lnTo>
                      <a:pt x="537" y="98"/>
                    </a:lnTo>
                    <a:lnTo>
                      <a:pt x="557" y="91"/>
                    </a:lnTo>
                    <a:lnTo>
                      <a:pt x="578" y="85"/>
                    </a:lnTo>
                    <a:lnTo>
                      <a:pt x="599" y="83"/>
                    </a:lnTo>
                    <a:lnTo>
                      <a:pt x="624" y="85"/>
                    </a:lnTo>
                    <a:lnTo>
                      <a:pt x="649" y="93"/>
                    </a:lnTo>
                    <a:lnTo>
                      <a:pt x="670" y="106"/>
                    </a:lnTo>
                    <a:lnTo>
                      <a:pt x="693" y="127"/>
                    </a:lnTo>
                    <a:lnTo>
                      <a:pt x="712" y="150"/>
                    </a:lnTo>
                    <a:lnTo>
                      <a:pt x="724" y="177"/>
                    </a:lnTo>
                    <a:lnTo>
                      <a:pt x="729" y="210"/>
                    </a:lnTo>
                    <a:lnTo>
                      <a:pt x="762" y="236"/>
                    </a:lnTo>
                    <a:lnTo>
                      <a:pt x="785" y="271"/>
                    </a:lnTo>
                    <a:lnTo>
                      <a:pt x="802" y="313"/>
                    </a:lnTo>
                    <a:lnTo>
                      <a:pt x="808" y="357"/>
                    </a:lnTo>
                    <a:lnTo>
                      <a:pt x="802" y="401"/>
                    </a:lnTo>
                    <a:lnTo>
                      <a:pt x="787" y="442"/>
                    </a:lnTo>
                    <a:lnTo>
                      <a:pt x="762" y="476"/>
                    </a:lnTo>
                    <a:lnTo>
                      <a:pt x="731" y="503"/>
                    </a:lnTo>
                    <a:lnTo>
                      <a:pt x="693" y="522"/>
                    </a:lnTo>
                    <a:lnTo>
                      <a:pt x="651" y="530"/>
                    </a:lnTo>
                    <a:lnTo>
                      <a:pt x="149" y="530"/>
                    </a:lnTo>
                    <a:lnTo>
                      <a:pt x="109" y="526"/>
                    </a:lnTo>
                    <a:lnTo>
                      <a:pt x="74" y="511"/>
                    </a:lnTo>
                    <a:lnTo>
                      <a:pt x="44" y="488"/>
                    </a:lnTo>
                    <a:lnTo>
                      <a:pt x="21" y="457"/>
                    </a:lnTo>
                    <a:lnTo>
                      <a:pt x="5" y="421"/>
                    </a:lnTo>
                    <a:lnTo>
                      <a:pt x="0" y="382"/>
                    </a:lnTo>
                    <a:lnTo>
                      <a:pt x="5" y="346"/>
                    </a:lnTo>
                    <a:lnTo>
                      <a:pt x="17" y="313"/>
                    </a:lnTo>
                    <a:lnTo>
                      <a:pt x="36" y="282"/>
                    </a:lnTo>
                    <a:lnTo>
                      <a:pt x="63" y="259"/>
                    </a:lnTo>
                    <a:lnTo>
                      <a:pt x="94" y="242"/>
                    </a:lnTo>
                    <a:lnTo>
                      <a:pt x="130" y="233"/>
                    </a:lnTo>
                    <a:lnTo>
                      <a:pt x="130" y="225"/>
                    </a:lnTo>
                    <a:lnTo>
                      <a:pt x="134" y="179"/>
                    </a:lnTo>
                    <a:lnTo>
                      <a:pt x="147" y="137"/>
                    </a:lnTo>
                    <a:lnTo>
                      <a:pt x="167" y="98"/>
                    </a:lnTo>
                    <a:lnTo>
                      <a:pt x="194" y="66"/>
                    </a:lnTo>
                    <a:lnTo>
                      <a:pt x="226" y="39"/>
                    </a:lnTo>
                    <a:lnTo>
                      <a:pt x="265" y="18"/>
                    </a:lnTo>
                    <a:lnTo>
                      <a:pt x="307" y="4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78"/>
              <p:cNvSpPr>
                <a:spLocks/>
              </p:cNvSpPr>
              <p:nvPr/>
            </p:nvSpPr>
            <p:spPr bwMode="auto">
              <a:xfrm>
                <a:off x="9151938" y="5057775"/>
                <a:ext cx="1012825" cy="1047750"/>
              </a:xfrm>
              <a:custGeom>
                <a:avLst/>
                <a:gdLst>
                  <a:gd name="T0" fmla="*/ 638 w 638"/>
                  <a:gd name="T1" fmla="*/ 0 h 660"/>
                  <a:gd name="T2" fmla="*/ 638 w 638"/>
                  <a:gd name="T3" fmla="*/ 73 h 660"/>
                  <a:gd name="T4" fmla="*/ 632 w 638"/>
                  <a:gd name="T5" fmla="*/ 142 h 660"/>
                  <a:gd name="T6" fmla="*/ 619 w 638"/>
                  <a:gd name="T7" fmla="*/ 207 h 660"/>
                  <a:gd name="T8" fmla="*/ 603 w 638"/>
                  <a:gd name="T9" fmla="*/ 266 h 660"/>
                  <a:gd name="T10" fmla="*/ 584 w 638"/>
                  <a:gd name="T11" fmla="*/ 324 h 660"/>
                  <a:gd name="T12" fmla="*/ 563 w 638"/>
                  <a:gd name="T13" fmla="*/ 374 h 660"/>
                  <a:gd name="T14" fmla="*/ 540 w 638"/>
                  <a:gd name="T15" fmla="*/ 422 h 660"/>
                  <a:gd name="T16" fmla="*/ 517 w 638"/>
                  <a:gd name="T17" fmla="*/ 462 h 660"/>
                  <a:gd name="T18" fmla="*/ 496 w 638"/>
                  <a:gd name="T19" fmla="*/ 497 h 660"/>
                  <a:gd name="T20" fmla="*/ 475 w 638"/>
                  <a:gd name="T21" fmla="*/ 527 h 660"/>
                  <a:gd name="T22" fmla="*/ 457 w 638"/>
                  <a:gd name="T23" fmla="*/ 550 h 660"/>
                  <a:gd name="T24" fmla="*/ 444 w 638"/>
                  <a:gd name="T25" fmla="*/ 568 h 660"/>
                  <a:gd name="T26" fmla="*/ 436 w 638"/>
                  <a:gd name="T27" fmla="*/ 577 h 660"/>
                  <a:gd name="T28" fmla="*/ 432 w 638"/>
                  <a:gd name="T29" fmla="*/ 581 h 660"/>
                  <a:gd name="T30" fmla="*/ 432 w 638"/>
                  <a:gd name="T31" fmla="*/ 581 h 660"/>
                  <a:gd name="T32" fmla="*/ 432 w 638"/>
                  <a:gd name="T33" fmla="*/ 583 h 660"/>
                  <a:gd name="T34" fmla="*/ 434 w 638"/>
                  <a:gd name="T35" fmla="*/ 587 h 660"/>
                  <a:gd name="T36" fmla="*/ 436 w 638"/>
                  <a:gd name="T37" fmla="*/ 596 h 660"/>
                  <a:gd name="T38" fmla="*/ 440 w 638"/>
                  <a:gd name="T39" fmla="*/ 610 h 660"/>
                  <a:gd name="T40" fmla="*/ 446 w 638"/>
                  <a:gd name="T41" fmla="*/ 631 h 660"/>
                  <a:gd name="T42" fmla="*/ 452 w 638"/>
                  <a:gd name="T43" fmla="*/ 660 h 660"/>
                  <a:gd name="T44" fmla="*/ 448 w 638"/>
                  <a:gd name="T45" fmla="*/ 660 h 660"/>
                  <a:gd name="T46" fmla="*/ 436 w 638"/>
                  <a:gd name="T47" fmla="*/ 660 h 660"/>
                  <a:gd name="T48" fmla="*/ 419 w 638"/>
                  <a:gd name="T49" fmla="*/ 658 h 660"/>
                  <a:gd name="T50" fmla="*/ 396 w 638"/>
                  <a:gd name="T51" fmla="*/ 656 h 660"/>
                  <a:gd name="T52" fmla="*/ 367 w 638"/>
                  <a:gd name="T53" fmla="*/ 654 h 660"/>
                  <a:gd name="T54" fmla="*/ 334 w 638"/>
                  <a:gd name="T55" fmla="*/ 652 h 660"/>
                  <a:gd name="T56" fmla="*/ 300 w 638"/>
                  <a:gd name="T57" fmla="*/ 650 h 660"/>
                  <a:gd name="T58" fmla="*/ 263 w 638"/>
                  <a:gd name="T59" fmla="*/ 646 h 660"/>
                  <a:gd name="T60" fmla="*/ 227 w 638"/>
                  <a:gd name="T61" fmla="*/ 642 h 660"/>
                  <a:gd name="T62" fmla="*/ 189 w 638"/>
                  <a:gd name="T63" fmla="*/ 637 h 660"/>
                  <a:gd name="T64" fmla="*/ 152 w 638"/>
                  <a:gd name="T65" fmla="*/ 631 h 660"/>
                  <a:gd name="T66" fmla="*/ 117 w 638"/>
                  <a:gd name="T67" fmla="*/ 625 h 660"/>
                  <a:gd name="T68" fmla="*/ 85 w 638"/>
                  <a:gd name="T69" fmla="*/ 617 h 660"/>
                  <a:gd name="T70" fmla="*/ 58 w 638"/>
                  <a:gd name="T71" fmla="*/ 610 h 660"/>
                  <a:gd name="T72" fmla="*/ 33 w 638"/>
                  <a:gd name="T73" fmla="*/ 600 h 660"/>
                  <a:gd name="T74" fmla="*/ 16 w 638"/>
                  <a:gd name="T75" fmla="*/ 591 h 660"/>
                  <a:gd name="T76" fmla="*/ 4 w 638"/>
                  <a:gd name="T77" fmla="*/ 581 h 660"/>
                  <a:gd name="T78" fmla="*/ 0 w 638"/>
                  <a:gd name="T79" fmla="*/ 568 h 660"/>
                  <a:gd name="T80" fmla="*/ 4 w 638"/>
                  <a:gd name="T81" fmla="*/ 554 h 660"/>
                  <a:gd name="T82" fmla="*/ 18 w 638"/>
                  <a:gd name="T83" fmla="*/ 541 h 660"/>
                  <a:gd name="T84" fmla="*/ 41 w 638"/>
                  <a:gd name="T85" fmla="*/ 525 h 660"/>
                  <a:gd name="T86" fmla="*/ 75 w 638"/>
                  <a:gd name="T87" fmla="*/ 508 h 660"/>
                  <a:gd name="T88" fmla="*/ 121 w 638"/>
                  <a:gd name="T89" fmla="*/ 491 h 660"/>
                  <a:gd name="T90" fmla="*/ 198 w 638"/>
                  <a:gd name="T91" fmla="*/ 460 h 660"/>
                  <a:gd name="T92" fmla="*/ 265 w 638"/>
                  <a:gd name="T93" fmla="*/ 426 h 660"/>
                  <a:gd name="T94" fmla="*/ 325 w 638"/>
                  <a:gd name="T95" fmla="*/ 387 h 660"/>
                  <a:gd name="T96" fmla="*/ 375 w 638"/>
                  <a:gd name="T97" fmla="*/ 349 h 660"/>
                  <a:gd name="T98" fmla="*/ 419 w 638"/>
                  <a:gd name="T99" fmla="*/ 307 h 660"/>
                  <a:gd name="T100" fmla="*/ 457 w 638"/>
                  <a:gd name="T101" fmla="*/ 266 h 660"/>
                  <a:gd name="T102" fmla="*/ 488 w 638"/>
                  <a:gd name="T103" fmla="*/ 226 h 660"/>
                  <a:gd name="T104" fmla="*/ 515 w 638"/>
                  <a:gd name="T105" fmla="*/ 188 h 660"/>
                  <a:gd name="T106" fmla="*/ 534 w 638"/>
                  <a:gd name="T107" fmla="*/ 149 h 660"/>
                  <a:gd name="T108" fmla="*/ 552 w 638"/>
                  <a:gd name="T109" fmla="*/ 117 h 660"/>
                  <a:gd name="T110" fmla="*/ 563 w 638"/>
                  <a:gd name="T111" fmla="*/ 88 h 660"/>
                  <a:gd name="T112" fmla="*/ 571 w 638"/>
                  <a:gd name="T113" fmla="*/ 63 h 660"/>
                  <a:gd name="T114" fmla="*/ 576 w 638"/>
                  <a:gd name="T115" fmla="*/ 44 h 660"/>
                  <a:gd name="T116" fmla="*/ 580 w 638"/>
                  <a:gd name="T117" fmla="*/ 32 h 660"/>
                  <a:gd name="T118" fmla="*/ 580 w 638"/>
                  <a:gd name="T119" fmla="*/ 28 h 660"/>
                  <a:gd name="T120" fmla="*/ 638 w 638"/>
                  <a:gd name="T121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8" h="660">
                    <a:moveTo>
                      <a:pt x="638" y="0"/>
                    </a:moveTo>
                    <a:lnTo>
                      <a:pt x="638" y="73"/>
                    </a:lnTo>
                    <a:lnTo>
                      <a:pt x="632" y="142"/>
                    </a:lnTo>
                    <a:lnTo>
                      <a:pt x="619" y="207"/>
                    </a:lnTo>
                    <a:lnTo>
                      <a:pt x="603" y="266"/>
                    </a:lnTo>
                    <a:lnTo>
                      <a:pt x="584" y="324"/>
                    </a:lnTo>
                    <a:lnTo>
                      <a:pt x="563" y="374"/>
                    </a:lnTo>
                    <a:lnTo>
                      <a:pt x="540" y="422"/>
                    </a:lnTo>
                    <a:lnTo>
                      <a:pt x="517" y="462"/>
                    </a:lnTo>
                    <a:lnTo>
                      <a:pt x="496" y="497"/>
                    </a:lnTo>
                    <a:lnTo>
                      <a:pt x="475" y="527"/>
                    </a:lnTo>
                    <a:lnTo>
                      <a:pt x="457" y="550"/>
                    </a:lnTo>
                    <a:lnTo>
                      <a:pt x="444" y="568"/>
                    </a:lnTo>
                    <a:lnTo>
                      <a:pt x="436" y="577"/>
                    </a:lnTo>
                    <a:lnTo>
                      <a:pt x="432" y="581"/>
                    </a:lnTo>
                    <a:lnTo>
                      <a:pt x="432" y="581"/>
                    </a:lnTo>
                    <a:lnTo>
                      <a:pt x="432" y="583"/>
                    </a:lnTo>
                    <a:lnTo>
                      <a:pt x="434" y="587"/>
                    </a:lnTo>
                    <a:lnTo>
                      <a:pt x="436" y="596"/>
                    </a:lnTo>
                    <a:lnTo>
                      <a:pt x="440" y="610"/>
                    </a:lnTo>
                    <a:lnTo>
                      <a:pt x="446" y="631"/>
                    </a:lnTo>
                    <a:lnTo>
                      <a:pt x="452" y="660"/>
                    </a:lnTo>
                    <a:lnTo>
                      <a:pt x="448" y="660"/>
                    </a:lnTo>
                    <a:lnTo>
                      <a:pt x="436" y="660"/>
                    </a:lnTo>
                    <a:lnTo>
                      <a:pt x="419" y="658"/>
                    </a:lnTo>
                    <a:lnTo>
                      <a:pt x="396" y="656"/>
                    </a:lnTo>
                    <a:lnTo>
                      <a:pt x="367" y="654"/>
                    </a:lnTo>
                    <a:lnTo>
                      <a:pt x="334" y="652"/>
                    </a:lnTo>
                    <a:lnTo>
                      <a:pt x="300" y="650"/>
                    </a:lnTo>
                    <a:lnTo>
                      <a:pt x="263" y="646"/>
                    </a:lnTo>
                    <a:lnTo>
                      <a:pt x="227" y="642"/>
                    </a:lnTo>
                    <a:lnTo>
                      <a:pt x="189" y="637"/>
                    </a:lnTo>
                    <a:lnTo>
                      <a:pt x="152" y="631"/>
                    </a:lnTo>
                    <a:lnTo>
                      <a:pt x="117" y="625"/>
                    </a:lnTo>
                    <a:lnTo>
                      <a:pt x="85" y="617"/>
                    </a:lnTo>
                    <a:lnTo>
                      <a:pt x="58" y="610"/>
                    </a:lnTo>
                    <a:lnTo>
                      <a:pt x="33" y="600"/>
                    </a:lnTo>
                    <a:lnTo>
                      <a:pt x="16" y="591"/>
                    </a:lnTo>
                    <a:lnTo>
                      <a:pt x="4" y="581"/>
                    </a:lnTo>
                    <a:lnTo>
                      <a:pt x="0" y="568"/>
                    </a:lnTo>
                    <a:lnTo>
                      <a:pt x="4" y="554"/>
                    </a:lnTo>
                    <a:lnTo>
                      <a:pt x="18" y="541"/>
                    </a:lnTo>
                    <a:lnTo>
                      <a:pt x="41" y="525"/>
                    </a:lnTo>
                    <a:lnTo>
                      <a:pt x="75" y="508"/>
                    </a:lnTo>
                    <a:lnTo>
                      <a:pt x="121" y="491"/>
                    </a:lnTo>
                    <a:lnTo>
                      <a:pt x="198" y="460"/>
                    </a:lnTo>
                    <a:lnTo>
                      <a:pt x="265" y="426"/>
                    </a:lnTo>
                    <a:lnTo>
                      <a:pt x="325" y="387"/>
                    </a:lnTo>
                    <a:lnTo>
                      <a:pt x="375" y="349"/>
                    </a:lnTo>
                    <a:lnTo>
                      <a:pt x="419" y="307"/>
                    </a:lnTo>
                    <a:lnTo>
                      <a:pt x="457" y="266"/>
                    </a:lnTo>
                    <a:lnTo>
                      <a:pt x="488" y="226"/>
                    </a:lnTo>
                    <a:lnTo>
                      <a:pt x="515" y="188"/>
                    </a:lnTo>
                    <a:lnTo>
                      <a:pt x="534" y="149"/>
                    </a:lnTo>
                    <a:lnTo>
                      <a:pt x="552" y="117"/>
                    </a:lnTo>
                    <a:lnTo>
                      <a:pt x="563" y="88"/>
                    </a:lnTo>
                    <a:lnTo>
                      <a:pt x="571" y="63"/>
                    </a:lnTo>
                    <a:lnTo>
                      <a:pt x="576" y="44"/>
                    </a:lnTo>
                    <a:lnTo>
                      <a:pt x="580" y="32"/>
                    </a:lnTo>
                    <a:lnTo>
                      <a:pt x="580" y="2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79"/>
              <p:cNvSpPr>
                <a:spLocks/>
              </p:cNvSpPr>
              <p:nvPr/>
            </p:nvSpPr>
            <p:spPr bwMode="auto">
              <a:xfrm>
                <a:off x="10433051" y="5257800"/>
                <a:ext cx="331788" cy="1000125"/>
              </a:xfrm>
              <a:custGeom>
                <a:avLst/>
                <a:gdLst>
                  <a:gd name="T0" fmla="*/ 117 w 209"/>
                  <a:gd name="T1" fmla="*/ 0 h 630"/>
                  <a:gd name="T2" fmla="*/ 209 w 209"/>
                  <a:gd name="T3" fmla="*/ 630 h 630"/>
                  <a:gd name="T4" fmla="*/ 0 w 209"/>
                  <a:gd name="T5" fmla="*/ 630 h 630"/>
                  <a:gd name="T6" fmla="*/ 117 w 209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630">
                    <a:moveTo>
                      <a:pt x="117" y="0"/>
                    </a:moveTo>
                    <a:lnTo>
                      <a:pt x="209" y="630"/>
                    </a:lnTo>
                    <a:lnTo>
                      <a:pt x="0" y="63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63D8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80"/>
              <p:cNvSpPr>
                <a:spLocks/>
              </p:cNvSpPr>
              <p:nvPr/>
            </p:nvSpPr>
            <p:spPr bwMode="auto">
              <a:xfrm>
                <a:off x="10707688" y="5486400"/>
                <a:ext cx="258763" cy="771525"/>
              </a:xfrm>
              <a:custGeom>
                <a:avLst/>
                <a:gdLst>
                  <a:gd name="T0" fmla="*/ 92 w 163"/>
                  <a:gd name="T1" fmla="*/ 0 h 486"/>
                  <a:gd name="T2" fmla="*/ 163 w 163"/>
                  <a:gd name="T3" fmla="*/ 486 h 486"/>
                  <a:gd name="T4" fmla="*/ 0 w 163"/>
                  <a:gd name="T5" fmla="*/ 486 h 486"/>
                  <a:gd name="T6" fmla="*/ 92 w 163"/>
                  <a:gd name="T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486">
                    <a:moveTo>
                      <a:pt x="92" y="0"/>
                    </a:moveTo>
                    <a:lnTo>
                      <a:pt x="163" y="486"/>
                    </a:lnTo>
                    <a:lnTo>
                      <a:pt x="0" y="486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81"/>
              <p:cNvSpPr>
                <a:spLocks/>
              </p:cNvSpPr>
              <p:nvPr/>
            </p:nvSpPr>
            <p:spPr bwMode="auto">
              <a:xfrm>
                <a:off x="3848101" y="6215063"/>
                <a:ext cx="3660775" cy="763588"/>
              </a:xfrm>
              <a:custGeom>
                <a:avLst/>
                <a:gdLst>
                  <a:gd name="T0" fmla="*/ 1140 w 2306"/>
                  <a:gd name="T1" fmla="*/ 0 h 481"/>
                  <a:gd name="T2" fmla="*/ 1175 w 2306"/>
                  <a:gd name="T3" fmla="*/ 0 h 481"/>
                  <a:gd name="T4" fmla="*/ 1209 w 2306"/>
                  <a:gd name="T5" fmla="*/ 4 h 481"/>
                  <a:gd name="T6" fmla="*/ 1275 w 2306"/>
                  <a:gd name="T7" fmla="*/ 6 h 481"/>
                  <a:gd name="T8" fmla="*/ 1338 w 2306"/>
                  <a:gd name="T9" fmla="*/ 11 h 481"/>
                  <a:gd name="T10" fmla="*/ 1371 w 2306"/>
                  <a:gd name="T11" fmla="*/ 17 h 481"/>
                  <a:gd name="T12" fmla="*/ 1402 w 2306"/>
                  <a:gd name="T13" fmla="*/ 21 h 481"/>
                  <a:gd name="T14" fmla="*/ 1407 w 2306"/>
                  <a:gd name="T15" fmla="*/ 21 h 481"/>
                  <a:gd name="T16" fmla="*/ 1413 w 2306"/>
                  <a:gd name="T17" fmla="*/ 21 h 481"/>
                  <a:gd name="T18" fmla="*/ 1419 w 2306"/>
                  <a:gd name="T19" fmla="*/ 23 h 481"/>
                  <a:gd name="T20" fmla="*/ 1425 w 2306"/>
                  <a:gd name="T21" fmla="*/ 23 h 481"/>
                  <a:gd name="T22" fmla="*/ 1546 w 2306"/>
                  <a:gd name="T23" fmla="*/ 50 h 481"/>
                  <a:gd name="T24" fmla="*/ 1665 w 2306"/>
                  <a:gd name="T25" fmla="*/ 82 h 481"/>
                  <a:gd name="T26" fmla="*/ 1780 w 2306"/>
                  <a:gd name="T27" fmla="*/ 126 h 481"/>
                  <a:gd name="T28" fmla="*/ 1893 w 2306"/>
                  <a:gd name="T29" fmla="*/ 178 h 481"/>
                  <a:gd name="T30" fmla="*/ 2005 w 2306"/>
                  <a:gd name="T31" fmla="*/ 242 h 481"/>
                  <a:gd name="T32" fmla="*/ 2110 w 2306"/>
                  <a:gd name="T33" fmla="*/ 311 h 481"/>
                  <a:gd name="T34" fmla="*/ 2212 w 2306"/>
                  <a:gd name="T35" fmla="*/ 391 h 481"/>
                  <a:gd name="T36" fmla="*/ 2306 w 2306"/>
                  <a:gd name="T37" fmla="*/ 481 h 481"/>
                  <a:gd name="T38" fmla="*/ 2306 w 2306"/>
                  <a:gd name="T39" fmla="*/ 481 h 481"/>
                  <a:gd name="T40" fmla="*/ 2306 w 2306"/>
                  <a:gd name="T41" fmla="*/ 481 h 481"/>
                  <a:gd name="T42" fmla="*/ 2302 w 2306"/>
                  <a:gd name="T43" fmla="*/ 481 h 481"/>
                  <a:gd name="T44" fmla="*/ 2297 w 2306"/>
                  <a:gd name="T45" fmla="*/ 481 h 481"/>
                  <a:gd name="T46" fmla="*/ 2287 w 2306"/>
                  <a:gd name="T47" fmla="*/ 481 h 481"/>
                  <a:gd name="T48" fmla="*/ 1653 w 2306"/>
                  <a:gd name="T49" fmla="*/ 481 h 481"/>
                  <a:gd name="T50" fmla="*/ 1546 w 2306"/>
                  <a:gd name="T51" fmla="*/ 481 h 481"/>
                  <a:gd name="T52" fmla="*/ 1425 w 2306"/>
                  <a:gd name="T53" fmla="*/ 481 h 481"/>
                  <a:gd name="T54" fmla="*/ 1148 w 2306"/>
                  <a:gd name="T55" fmla="*/ 481 h 481"/>
                  <a:gd name="T56" fmla="*/ 991 w 2306"/>
                  <a:gd name="T57" fmla="*/ 481 h 481"/>
                  <a:gd name="T58" fmla="*/ 818 w 2306"/>
                  <a:gd name="T59" fmla="*/ 481 h 481"/>
                  <a:gd name="T60" fmla="*/ 818 w 2306"/>
                  <a:gd name="T61" fmla="*/ 481 h 481"/>
                  <a:gd name="T62" fmla="*/ 818 w 2306"/>
                  <a:gd name="T63" fmla="*/ 481 h 481"/>
                  <a:gd name="T64" fmla="*/ 814 w 2306"/>
                  <a:gd name="T65" fmla="*/ 481 h 481"/>
                  <a:gd name="T66" fmla="*/ 810 w 2306"/>
                  <a:gd name="T67" fmla="*/ 481 h 481"/>
                  <a:gd name="T68" fmla="*/ 800 w 2306"/>
                  <a:gd name="T69" fmla="*/ 481 h 481"/>
                  <a:gd name="T70" fmla="*/ 789 w 2306"/>
                  <a:gd name="T71" fmla="*/ 481 h 481"/>
                  <a:gd name="T72" fmla="*/ 716 w 2306"/>
                  <a:gd name="T73" fmla="*/ 481 h 481"/>
                  <a:gd name="T74" fmla="*/ 677 w 2306"/>
                  <a:gd name="T75" fmla="*/ 481 h 481"/>
                  <a:gd name="T76" fmla="*/ 631 w 2306"/>
                  <a:gd name="T77" fmla="*/ 481 h 481"/>
                  <a:gd name="T78" fmla="*/ 576 w 2306"/>
                  <a:gd name="T79" fmla="*/ 481 h 481"/>
                  <a:gd name="T80" fmla="*/ 510 w 2306"/>
                  <a:gd name="T81" fmla="*/ 481 h 481"/>
                  <a:gd name="T82" fmla="*/ 434 w 2306"/>
                  <a:gd name="T83" fmla="*/ 481 h 481"/>
                  <a:gd name="T84" fmla="*/ 243 w 2306"/>
                  <a:gd name="T85" fmla="*/ 481 h 481"/>
                  <a:gd name="T86" fmla="*/ 128 w 2306"/>
                  <a:gd name="T87" fmla="*/ 481 h 481"/>
                  <a:gd name="T88" fmla="*/ 0 w 2306"/>
                  <a:gd name="T89" fmla="*/ 481 h 481"/>
                  <a:gd name="T90" fmla="*/ 97 w 2306"/>
                  <a:gd name="T91" fmla="*/ 391 h 481"/>
                  <a:gd name="T92" fmla="*/ 201 w 2306"/>
                  <a:gd name="T93" fmla="*/ 309 h 481"/>
                  <a:gd name="T94" fmla="*/ 309 w 2306"/>
                  <a:gd name="T95" fmla="*/ 238 h 481"/>
                  <a:gd name="T96" fmla="*/ 420 w 2306"/>
                  <a:gd name="T97" fmla="*/ 176 h 481"/>
                  <a:gd name="T98" fmla="*/ 533 w 2306"/>
                  <a:gd name="T99" fmla="*/ 123 h 481"/>
                  <a:gd name="T100" fmla="*/ 652 w 2306"/>
                  <a:gd name="T101" fmla="*/ 78 h 481"/>
                  <a:gd name="T102" fmla="*/ 772 w 2306"/>
                  <a:gd name="T103" fmla="*/ 46 h 481"/>
                  <a:gd name="T104" fmla="*/ 894 w 2306"/>
                  <a:gd name="T105" fmla="*/ 21 h 481"/>
                  <a:gd name="T106" fmla="*/ 1017 w 2306"/>
                  <a:gd name="T107" fmla="*/ 6 h 481"/>
                  <a:gd name="T108" fmla="*/ 1140 w 2306"/>
                  <a:gd name="T10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06" h="481">
                    <a:moveTo>
                      <a:pt x="1140" y="0"/>
                    </a:moveTo>
                    <a:lnTo>
                      <a:pt x="1175" y="0"/>
                    </a:lnTo>
                    <a:lnTo>
                      <a:pt x="1209" y="4"/>
                    </a:lnTo>
                    <a:lnTo>
                      <a:pt x="1275" y="6"/>
                    </a:lnTo>
                    <a:lnTo>
                      <a:pt x="1338" y="11"/>
                    </a:lnTo>
                    <a:lnTo>
                      <a:pt x="1371" y="17"/>
                    </a:lnTo>
                    <a:lnTo>
                      <a:pt x="1402" y="21"/>
                    </a:lnTo>
                    <a:lnTo>
                      <a:pt x="1407" y="21"/>
                    </a:lnTo>
                    <a:lnTo>
                      <a:pt x="1413" y="21"/>
                    </a:lnTo>
                    <a:lnTo>
                      <a:pt x="1419" y="23"/>
                    </a:lnTo>
                    <a:lnTo>
                      <a:pt x="1425" y="23"/>
                    </a:lnTo>
                    <a:lnTo>
                      <a:pt x="1546" y="50"/>
                    </a:lnTo>
                    <a:lnTo>
                      <a:pt x="1665" y="82"/>
                    </a:lnTo>
                    <a:lnTo>
                      <a:pt x="1780" y="126"/>
                    </a:lnTo>
                    <a:lnTo>
                      <a:pt x="1893" y="178"/>
                    </a:lnTo>
                    <a:lnTo>
                      <a:pt x="2005" y="242"/>
                    </a:lnTo>
                    <a:lnTo>
                      <a:pt x="2110" y="311"/>
                    </a:lnTo>
                    <a:lnTo>
                      <a:pt x="2212" y="39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6" y="481"/>
                    </a:lnTo>
                    <a:lnTo>
                      <a:pt x="2302" y="481"/>
                    </a:lnTo>
                    <a:lnTo>
                      <a:pt x="2297" y="481"/>
                    </a:lnTo>
                    <a:lnTo>
                      <a:pt x="2287" y="481"/>
                    </a:lnTo>
                    <a:lnTo>
                      <a:pt x="1653" y="481"/>
                    </a:lnTo>
                    <a:lnTo>
                      <a:pt x="1546" y="481"/>
                    </a:lnTo>
                    <a:lnTo>
                      <a:pt x="1425" y="481"/>
                    </a:lnTo>
                    <a:lnTo>
                      <a:pt x="1148" y="481"/>
                    </a:lnTo>
                    <a:lnTo>
                      <a:pt x="991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8" y="481"/>
                    </a:lnTo>
                    <a:lnTo>
                      <a:pt x="814" y="481"/>
                    </a:lnTo>
                    <a:lnTo>
                      <a:pt x="810" y="481"/>
                    </a:lnTo>
                    <a:lnTo>
                      <a:pt x="800" y="481"/>
                    </a:lnTo>
                    <a:lnTo>
                      <a:pt x="789" y="481"/>
                    </a:lnTo>
                    <a:lnTo>
                      <a:pt x="716" y="481"/>
                    </a:lnTo>
                    <a:lnTo>
                      <a:pt x="677" y="481"/>
                    </a:lnTo>
                    <a:lnTo>
                      <a:pt x="631" y="481"/>
                    </a:lnTo>
                    <a:lnTo>
                      <a:pt x="576" y="481"/>
                    </a:lnTo>
                    <a:lnTo>
                      <a:pt x="510" y="481"/>
                    </a:lnTo>
                    <a:lnTo>
                      <a:pt x="434" y="481"/>
                    </a:lnTo>
                    <a:lnTo>
                      <a:pt x="243" y="481"/>
                    </a:lnTo>
                    <a:lnTo>
                      <a:pt x="128" y="481"/>
                    </a:lnTo>
                    <a:lnTo>
                      <a:pt x="0" y="481"/>
                    </a:lnTo>
                    <a:lnTo>
                      <a:pt x="97" y="391"/>
                    </a:lnTo>
                    <a:lnTo>
                      <a:pt x="201" y="309"/>
                    </a:lnTo>
                    <a:lnTo>
                      <a:pt x="309" y="238"/>
                    </a:lnTo>
                    <a:lnTo>
                      <a:pt x="420" y="176"/>
                    </a:lnTo>
                    <a:lnTo>
                      <a:pt x="533" y="123"/>
                    </a:lnTo>
                    <a:lnTo>
                      <a:pt x="652" y="78"/>
                    </a:lnTo>
                    <a:lnTo>
                      <a:pt x="772" y="46"/>
                    </a:lnTo>
                    <a:lnTo>
                      <a:pt x="894" y="21"/>
                    </a:lnTo>
                    <a:lnTo>
                      <a:pt x="1017" y="6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82"/>
              <p:cNvSpPr>
                <a:spLocks/>
              </p:cNvSpPr>
              <p:nvPr/>
            </p:nvSpPr>
            <p:spPr bwMode="auto">
              <a:xfrm>
                <a:off x="8704263" y="6178550"/>
                <a:ext cx="3838575" cy="800100"/>
              </a:xfrm>
              <a:custGeom>
                <a:avLst/>
                <a:gdLst>
                  <a:gd name="T0" fmla="*/ 1193 w 2418"/>
                  <a:gd name="T1" fmla="*/ 0 h 504"/>
                  <a:gd name="T2" fmla="*/ 1231 w 2418"/>
                  <a:gd name="T3" fmla="*/ 0 h 504"/>
                  <a:gd name="T4" fmla="*/ 1269 w 2418"/>
                  <a:gd name="T5" fmla="*/ 4 h 504"/>
                  <a:gd name="T6" fmla="*/ 1335 w 2418"/>
                  <a:gd name="T7" fmla="*/ 6 h 504"/>
                  <a:gd name="T8" fmla="*/ 1402 w 2418"/>
                  <a:gd name="T9" fmla="*/ 11 h 504"/>
                  <a:gd name="T10" fmla="*/ 1435 w 2418"/>
                  <a:gd name="T11" fmla="*/ 17 h 504"/>
                  <a:gd name="T12" fmla="*/ 1469 w 2418"/>
                  <a:gd name="T13" fmla="*/ 21 h 504"/>
                  <a:gd name="T14" fmla="*/ 1477 w 2418"/>
                  <a:gd name="T15" fmla="*/ 21 h 504"/>
                  <a:gd name="T16" fmla="*/ 1487 w 2418"/>
                  <a:gd name="T17" fmla="*/ 23 h 504"/>
                  <a:gd name="T18" fmla="*/ 1494 w 2418"/>
                  <a:gd name="T19" fmla="*/ 23 h 504"/>
                  <a:gd name="T20" fmla="*/ 1608 w 2418"/>
                  <a:gd name="T21" fmla="*/ 46 h 504"/>
                  <a:gd name="T22" fmla="*/ 1717 w 2418"/>
                  <a:gd name="T23" fmla="*/ 77 h 504"/>
                  <a:gd name="T24" fmla="*/ 1826 w 2418"/>
                  <a:gd name="T25" fmla="*/ 115 h 504"/>
                  <a:gd name="T26" fmla="*/ 1932 w 2418"/>
                  <a:gd name="T27" fmla="*/ 161 h 504"/>
                  <a:gd name="T28" fmla="*/ 2036 w 2418"/>
                  <a:gd name="T29" fmla="*/ 215 h 504"/>
                  <a:gd name="T30" fmla="*/ 2138 w 2418"/>
                  <a:gd name="T31" fmla="*/ 276 h 504"/>
                  <a:gd name="T32" fmla="*/ 2234 w 2418"/>
                  <a:gd name="T33" fmla="*/ 345 h 504"/>
                  <a:gd name="T34" fmla="*/ 2328 w 2418"/>
                  <a:gd name="T35" fmla="*/ 420 h 504"/>
                  <a:gd name="T36" fmla="*/ 2418 w 2418"/>
                  <a:gd name="T37" fmla="*/ 504 h 504"/>
                  <a:gd name="T38" fmla="*/ 2418 w 2418"/>
                  <a:gd name="T39" fmla="*/ 504 h 504"/>
                  <a:gd name="T40" fmla="*/ 2416 w 2418"/>
                  <a:gd name="T41" fmla="*/ 504 h 504"/>
                  <a:gd name="T42" fmla="*/ 2410 w 2418"/>
                  <a:gd name="T43" fmla="*/ 504 h 504"/>
                  <a:gd name="T44" fmla="*/ 2405 w 2418"/>
                  <a:gd name="T45" fmla="*/ 504 h 504"/>
                  <a:gd name="T46" fmla="*/ 2397 w 2418"/>
                  <a:gd name="T47" fmla="*/ 504 h 504"/>
                  <a:gd name="T48" fmla="*/ 1732 w 2418"/>
                  <a:gd name="T49" fmla="*/ 504 h 504"/>
                  <a:gd name="T50" fmla="*/ 1619 w 2418"/>
                  <a:gd name="T51" fmla="*/ 504 h 504"/>
                  <a:gd name="T52" fmla="*/ 1492 w 2418"/>
                  <a:gd name="T53" fmla="*/ 504 h 504"/>
                  <a:gd name="T54" fmla="*/ 1202 w 2418"/>
                  <a:gd name="T55" fmla="*/ 504 h 504"/>
                  <a:gd name="T56" fmla="*/ 1037 w 2418"/>
                  <a:gd name="T57" fmla="*/ 504 h 504"/>
                  <a:gd name="T58" fmla="*/ 857 w 2418"/>
                  <a:gd name="T59" fmla="*/ 504 h 504"/>
                  <a:gd name="T60" fmla="*/ 853 w 2418"/>
                  <a:gd name="T61" fmla="*/ 504 h 504"/>
                  <a:gd name="T62" fmla="*/ 849 w 2418"/>
                  <a:gd name="T63" fmla="*/ 504 h 504"/>
                  <a:gd name="T64" fmla="*/ 841 w 2418"/>
                  <a:gd name="T65" fmla="*/ 504 h 504"/>
                  <a:gd name="T66" fmla="*/ 766 w 2418"/>
                  <a:gd name="T67" fmla="*/ 504 h 504"/>
                  <a:gd name="T68" fmla="*/ 732 w 2418"/>
                  <a:gd name="T69" fmla="*/ 504 h 504"/>
                  <a:gd name="T70" fmla="*/ 691 w 2418"/>
                  <a:gd name="T71" fmla="*/ 504 h 504"/>
                  <a:gd name="T72" fmla="*/ 641 w 2418"/>
                  <a:gd name="T73" fmla="*/ 504 h 504"/>
                  <a:gd name="T74" fmla="*/ 582 w 2418"/>
                  <a:gd name="T75" fmla="*/ 504 h 504"/>
                  <a:gd name="T76" fmla="*/ 0 w 2418"/>
                  <a:gd name="T77" fmla="*/ 504 h 504"/>
                  <a:gd name="T78" fmla="*/ 94 w 2418"/>
                  <a:gd name="T79" fmla="*/ 418 h 504"/>
                  <a:gd name="T80" fmla="*/ 190 w 2418"/>
                  <a:gd name="T81" fmla="*/ 339 h 504"/>
                  <a:gd name="T82" fmla="*/ 292 w 2418"/>
                  <a:gd name="T83" fmla="*/ 268 h 504"/>
                  <a:gd name="T84" fmla="*/ 396 w 2418"/>
                  <a:gd name="T85" fmla="*/ 207 h 504"/>
                  <a:gd name="T86" fmla="*/ 503 w 2418"/>
                  <a:gd name="T87" fmla="*/ 153 h 504"/>
                  <a:gd name="T88" fmla="*/ 615 w 2418"/>
                  <a:gd name="T89" fmla="*/ 107 h 504"/>
                  <a:gd name="T90" fmla="*/ 728 w 2418"/>
                  <a:gd name="T91" fmla="*/ 71 h 504"/>
                  <a:gd name="T92" fmla="*/ 841 w 2418"/>
                  <a:gd name="T93" fmla="*/ 40 h 504"/>
                  <a:gd name="T94" fmla="*/ 958 w 2418"/>
                  <a:gd name="T95" fmla="*/ 19 h 504"/>
                  <a:gd name="T96" fmla="*/ 1076 w 2418"/>
                  <a:gd name="T97" fmla="*/ 6 h 504"/>
                  <a:gd name="T98" fmla="*/ 1193 w 2418"/>
                  <a:gd name="T99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18" h="504">
                    <a:moveTo>
                      <a:pt x="1193" y="0"/>
                    </a:moveTo>
                    <a:lnTo>
                      <a:pt x="1231" y="0"/>
                    </a:lnTo>
                    <a:lnTo>
                      <a:pt x="1269" y="4"/>
                    </a:lnTo>
                    <a:lnTo>
                      <a:pt x="1335" y="6"/>
                    </a:lnTo>
                    <a:lnTo>
                      <a:pt x="1402" y="11"/>
                    </a:lnTo>
                    <a:lnTo>
                      <a:pt x="1435" y="17"/>
                    </a:lnTo>
                    <a:lnTo>
                      <a:pt x="1469" y="21"/>
                    </a:lnTo>
                    <a:lnTo>
                      <a:pt x="1477" y="21"/>
                    </a:lnTo>
                    <a:lnTo>
                      <a:pt x="1487" y="23"/>
                    </a:lnTo>
                    <a:lnTo>
                      <a:pt x="1494" y="23"/>
                    </a:lnTo>
                    <a:lnTo>
                      <a:pt x="1608" y="46"/>
                    </a:lnTo>
                    <a:lnTo>
                      <a:pt x="1717" y="77"/>
                    </a:lnTo>
                    <a:lnTo>
                      <a:pt x="1826" y="115"/>
                    </a:lnTo>
                    <a:lnTo>
                      <a:pt x="1932" y="161"/>
                    </a:lnTo>
                    <a:lnTo>
                      <a:pt x="2036" y="215"/>
                    </a:lnTo>
                    <a:lnTo>
                      <a:pt x="2138" y="276"/>
                    </a:lnTo>
                    <a:lnTo>
                      <a:pt x="2234" y="345"/>
                    </a:lnTo>
                    <a:lnTo>
                      <a:pt x="2328" y="420"/>
                    </a:lnTo>
                    <a:lnTo>
                      <a:pt x="2418" y="504"/>
                    </a:lnTo>
                    <a:lnTo>
                      <a:pt x="2418" y="504"/>
                    </a:lnTo>
                    <a:lnTo>
                      <a:pt x="2416" y="504"/>
                    </a:lnTo>
                    <a:lnTo>
                      <a:pt x="2410" y="504"/>
                    </a:lnTo>
                    <a:lnTo>
                      <a:pt x="2405" y="504"/>
                    </a:lnTo>
                    <a:lnTo>
                      <a:pt x="2397" y="504"/>
                    </a:lnTo>
                    <a:lnTo>
                      <a:pt x="1732" y="504"/>
                    </a:lnTo>
                    <a:lnTo>
                      <a:pt x="1619" y="504"/>
                    </a:lnTo>
                    <a:lnTo>
                      <a:pt x="1492" y="504"/>
                    </a:lnTo>
                    <a:lnTo>
                      <a:pt x="1202" y="504"/>
                    </a:lnTo>
                    <a:lnTo>
                      <a:pt x="1037" y="504"/>
                    </a:lnTo>
                    <a:lnTo>
                      <a:pt x="857" y="504"/>
                    </a:lnTo>
                    <a:lnTo>
                      <a:pt x="853" y="504"/>
                    </a:lnTo>
                    <a:lnTo>
                      <a:pt x="849" y="504"/>
                    </a:lnTo>
                    <a:lnTo>
                      <a:pt x="841" y="504"/>
                    </a:lnTo>
                    <a:lnTo>
                      <a:pt x="766" y="504"/>
                    </a:lnTo>
                    <a:lnTo>
                      <a:pt x="732" y="504"/>
                    </a:lnTo>
                    <a:lnTo>
                      <a:pt x="691" y="504"/>
                    </a:lnTo>
                    <a:lnTo>
                      <a:pt x="641" y="504"/>
                    </a:lnTo>
                    <a:lnTo>
                      <a:pt x="582" y="504"/>
                    </a:lnTo>
                    <a:lnTo>
                      <a:pt x="0" y="504"/>
                    </a:lnTo>
                    <a:lnTo>
                      <a:pt x="94" y="418"/>
                    </a:lnTo>
                    <a:lnTo>
                      <a:pt x="190" y="339"/>
                    </a:lnTo>
                    <a:lnTo>
                      <a:pt x="292" y="268"/>
                    </a:lnTo>
                    <a:lnTo>
                      <a:pt x="396" y="207"/>
                    </a:lnTo>
                    <a:lnTo>
                      <a:pt x="503" y="153"/>
                    </a:lnTo>
                    <a:lnTo>
                      <a:pt x="615" y="107"/>
                    </a:lnTo>
                    <a:lnTo>
                      <a:pt x="728" y="71"/>
                    </a:lnTo>
                    <a:lnTo>
                      <a:pt x="841" y="40"/>
                    </a:lnTo>
                    <a:lnTo>
                      <a:pt x="958" y="19"/>
                    </a:lnTo>
                    <a:lnTo>
                      <a:pt x="1076" y="6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79A500"/>
              </a:solidFill>
              <a:ln w="0">
                <a:solidFill>
                  <a:srgbClr val="63D8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883"/>
              <p:cNvSpPr>
                <a:spLocks noChangeArrowheads="1"/>
              </p:cNvSpPr>
              <p:nvPr/>
            </p:nvSpPr>
            <p:spPr bwMode="auto">
              <a:xfrm>
                <a:off x="2481263" y="6908800"/>
                <a:ext cx="4046538" cy="66675"/>
              </a:xfrm>
              <a:prstGeom prst="rect">
                <a:avLst/>
              </a:prstGeom>
              <a:solidFill>
                <a:srgbClr val="004B1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884"/>
              <p:cNvSpPr>
                <a:spLocks noChangeArrowheads="1"/>
              </p:cNvSpPr>
              <p:nvPr/>
            </p:nvSpPr>
            <p:spPr bwMode="auto">
              <a:xfrm>
                <a:off x="5570538" y="6300788"/>
                <a:ext cx="69850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885"/>
              <p:cNvSpPr>
                <a:spLocks/>
              </p:cNvSpPr>
              <p:nvPr/>
            </p:nvSpPr>
            <p:spPr bwMode="auto">
              <a:xfrm>
                <a:off x="5429251" y="6022975"/>
                <a:ext cx="344488" cy="395288"/>
              </a:xfrm>
              <a:custGeom>
                <a:avLst/>
                <a:gdLst>
                  <a:gd name="T0" fmla="*/ 110 w 217"/>
                  <a:gd name="T1" fmla="*/ 0 h 249"/>
                  <a:gd name="T2" fmla="*/ 139 w 217"/>
                  <a:gd name="T3" fmla="*/ 4 h 249"/>
                  <a:gd name="T4" fmla="*/ 164 w 217"/>
                  <a:gd name="T5" fmla="*/ 17 h 249"/>
                  <a:gd name="T6" fmla="*/ 187 w 217"/>
                  <a:gd name="T7" fmla="*/ 36 h 249"/>
                  <a:gd name="T8" fmla="*/ 204 w 217"/>
                  <a:gd name="T9" fmla="*/ 61 h 249"/>
                  <a:gd name="T10" fmla="*/ 213 w 217"/>
                  <a:gd name="T11" fmla="*/ 92 h 249"/>
                  <a:gd name="T12" fmla="*/ 217 w 217"/>
                  <a:gd name="T13" fmla="*/ 125 h 249"/>
                  <a:gd name="T14" fmla="*/ 213 w 217"/>
                  <a:gd name="T15" fmla="*/ 157 h 249"/>
                  <a:gd name="T16" fmla="*/ 204 w 217"/>
                  <a:gd name="T17" fmla="*/ 188 h 249"/>
                  <a:gd name="T18" fmla="*/ 187 w 217"/>
                  <a:gd name="T19" fmla="*/ 213 h 249"/>
                  <a:gd name="T20" fmla="*/ 164 w 217"/>
                  <a:gd name="T21" fmla="*/ 232 h 249"/>
                  <a:gd name="T22" fmla="*/ 139 w 217"/>
                  <a:gd name="T23" fmla="*/ 246 h 249"/>
                  <a:gd name="T24" fmla="*/ 110 w 217"/>
                  <a:gd name="T25" fmla="*/ 249 h 249"/>
                  <a:gd name="T26" fmla="*/ 81 w 217"/>
                  <a:gd name="T27" fmla="*/ 246 h 249"/>
                  <a:gd name="T28" fmla="*/ 54 w 217"/>
                  <a:gd name="T29" fmla="*/ 232 h 249"/>
                  <a:gd name="T30" fmla="*/ 33 w 217"/>
                  <a:gd name="T31" fmla="*/ 213 h 249"/>
                  <a:gd name="T32" fmla="*/ 16 w 217"/>
                  <a:gd name="T33" fmla="*/ 188 h 249"/>
                  <a:gd name="T34" fmla="*/ 4 w 217"/>
                  <a:gd name="T35" fmla="*/ 157 h 249"/>
                  <a:gd name="T36" fmla="*/ 0 w 217"/>
                  <a:gd name="T37" fmla="*/ 125 h 249"/>
                  <a:gd name="T38" fmla="*/ 4 w 217"/>
                  <a:gd name="T39" fmla="*/ 92 h 249"/>
                  <a:gd name="T40" fmla="*/ 16 w 217"/>
                  <a:gd name="T41" fmla="*/ 61 h 249"/>
                  <a:gd name="T42" fmla="*/ 33 w 217"/>
                  <a:gd name="T43" fmla="*/ 36 h 249"/>
                  <a:gd name="T44" fmla="*/ 54 w 217"/>
                  <a:gd name="T45" fmla="*/ 17 h 249"/>
                  <a:gd name="T46" fmla="*/ 81 w 217"/>
                  <a:gd name="T47" fmla="*/ 4 h 249"/>
                  <a:gd name="T48" fmla="*/ 110 w 217"/>
                  <a:gd name="T4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249">
                    <a:moveTo>
                      <a:pt x="110" y="0"/>
                    </a:moveTo>
                    <a:lnTo>
                      <a:pt x="139" y="4"/>
                    </a:lnTo>
                    <a:lnTo>
                      <a:pt x="164" y="17"/>
                    </a:lnTo>
                    <a:lnTo>
                      <a:pt x="187" y="36"/>
                    </a:lnTo>
                    <a:lnTo>
                      <a:pt x="204" y="61"/>
                    </a:lnTo>
                    <a:lnTo>
                      <a:pt x="213" y="92"/>
                    </a:lnTo>
                    <a:lnTo>
                      <a:pt x="217" y="125"/>
                    </a:lnTo>
                    <a:lnTo>
                      <a:pt x="213" y="157"/>
                    </a:lnTo>
                    <a:lnTo>
                      <a:pt x="204" y="188"/>
                    </a:lnTo>
                    <a:lnTo>
                      <a:pt x="187" y="213"/>
                    </a:lnTo>
                    <a:lnTo>
                      <a:pt x="164" y="232"/>
                    </a:lnTo>
                    <a:lnTo>
                      <a:pt x="139" y="246"/>
                    </a:lnTo>
                    <a:lnTo>
                      <a:pt x="110" y="249"/>
                    </a:lnTo>
                    <a:lnTo>
                      <a:pt x="81" y="246"/>
                    </a:lnTo>
                    <a:lnTo>
                      <a:pt x="54" y="232"/>
                    </a:lnTo>
                    <a:lnTo>
                      <a:pt x="33" y="213"/>
                    </a:lnTo>
                    <a:lnTo>
                      <a:pt x="16" y="188"/>
                    </a:lnTo>
                    <a:lnTo>
                      <a:pt x="4" y="157"/>
                    </a:lnTo>
                    <a:lnTo>
                      <a:pt x="0" y="125"/>
                    </a:lnTo>
                    <a:lnTo>
                      <a:pt x="4" y="92"/>
                    </a:lnTo>
                    <a:lnTo>
                      <a:pt x="16" y="61"/>
                    </a:lnTo>
                    <a:lnTo>
                      <a:pt x="33" y="36"/>
                    </a:lnTo>
                    <a:lnTo>
                      <a:pt x="54" y="17"/>
                    </a:lnTo>
                    <a:lnTo>
                      <a:pt x="81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86"/>
              <p:cNvSpPr>
                <a:spLocks/>
              </p:cNvSpPr>
              <p:nvPr/>
            </p:nvSpPr>
            <p:spPr bwMode="auto">
              <a:xfrm>
                <a:off x="5475288" y="5818188"/>
                <a:ext cx="255588" cy="290513"/>
              </a:xfrm>
              <a:custGeom>
                <a:avLst/>
                <a:gdLst>
                  <a:gd name="T0" fmla="*/ 81 w 161"/>
                  <a:gd name="T1" fmla="*/ 0 h 183"/>
                  <a:gd name="T2" fmla="*/ 106 w 161"/>
                  <a:gd name="T3" fmla="*/ 4 h 183"/>
                  <a:gd name="T4" fmla="*/ 129 w 161"/>
                  <a:gd name="T5" fmla="*/ 18 h 183"/>
                  <a:gd name="T6" fmla="*/ 146 w 161"/>
                  <a:gd name="T7" fmla="*/ 37 h 183"/>
                  <a:gd name="T8" fmla="*/ 158 w 161"/>
                  <a:gd name="T9" fmla="*/ 62 h 183"/>
                  <a:gd name="T10" fmla="*/ 161 w 161"/>
                  <a:gd name="T11" fmla="*/ 91 h 183"/>
                  <a:gd name="T12" fmla="*/ 158 w 161"/>
                  <a:gd name="T13" fmla="*/ 119 h 183"/>
                  <a:gd name="T14" fmla="*/ 146 w 161"/>
                  <a:gd name="T15" fmla="*/ 144 h 183"/>
                  <a:gd name="T16" fmla="*/ 129 w 161"/>
                  <a:gd name="T17" fmla="*/ 165 h 183"/>
                  <a:gd name="T18" fmla="*/ 106 w 161"/>
                  <a:gd name="T19" fmla="*/ 179 h 183"/>
                  <a:gd name="T20" fmla="*/ 81 w 161"/>
                  <a:gd name="T21" fmla="*/ 183 h 183"/>
                  <a:gd name="T22" fmla="*/ 56 w 161"/>
                  <a:gd name="T23" fmla="*/ 179 h 183"/>
                  <a:gd name="T24" fmla="*/ 33 w 161"/>
                  <a:gd name="T25" fmla="*/ 165 h 183"/>
                  <a:gd name="T26" fmla="*/ 15 w 161"/>
                  <a:gd name="T27" fmla="*/ 144 h 183"/>
                  <a:gd name="T28" fmla="*/ 4 w 161"/>
                  <a:gd name="T29" fmla="*/ 119 h 183"/>
                  <a:gd name="T30" fmla="*/ 0 w 161"/>
                  <a:gd name="T31" fmla="*/ 91 h 183"/>
                  <a:gd name="T32" fmla="*/ 4 w 161"/>
                  <a:gd name="T33" fmla="*/ 62 h 183"/>
                  <a:gd name="T34" fmla="*/ 15 w 161"/>
                  <a:gd name="T35" fmla="*/ 37 h 183"/>
                  <a:gd name="T36" fmla="*/ 33 w 161"/>
                  <a:gd name="T37" fmla="*/ 18 h 183"/>
                  <a:gd name="T38" fmla="*/ 56 w 161"/>
                  <a:gd name="T39" fmla="*/ 4 h 183"/>
                  <a:gd name="T40" fmla="*/ 81 w 161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3">
                    <a:moveTo>
                      <a:pt x="81" y="0"/>
                    </a:moveTo>
                    <a:lnTo>
                      <a:pt x="106" y="4"/>
                    </a:lnTo>
                    <a:lnTo>
                      <a:pt x="129" y="18"/>
                    </a:lnTo>
                    <a:lnTo>
                      <a:pt x="146" y="37"/>
                    </a:lnTo>
                    <a:lnTo>
                      <a:pt x="158" y="62"/>
                    </a:lnTo>
                    <a:lnTo>
                      <a:pt x="161" y="91"/>
                    </a:lnTo>
                    <a:lnTo>
                      <a:pt x="158" y="119"/>
                    </a:lnTo>
                    <a:lnTo>
                      <a:pt x="146" y="144"/>
                    </a:lnTo>
                    <a:lnTo>
                      <a:pt x="129" y="165"/>
                    </a:lnTo>
                    <a:lnTo>
                      <a:pt x="106" y="179"/>
                    </a:lnTo>
                    <a:lnTo>
                      <a:pt x="81" y="183"/>
                    </a:lnTo>
                    <a:lnTo>
                      <a:pt x="56" y="179"/>
                    </a:lnTo>
                    <a:lnTo>
                      <a:pt x="33" y="165"/>
                    </a:lnTo>
                    <a:lnTo>
                      <a:pt x="15" y="144"/>
                    </a:lnTo>
                    <a:lnTo>
                      <a:pt x="4" y="119"/>
                    </a:lnTo>
                    <a:lnTo>
                      <a:pt x="0" y="91"/>
                    </a:lnTo>
                    <a:lnTo>
                      <a:pt x="4" y="62"/>
                    </a:lnTo>
                    <a:lnTo>
                      <a:pt x="15" y="37"/>
                    </a:lnTo>
                    <a:lnTo>
                      <a:pt x="33" y="18"/>
                    </a:lnTo>
                    <a:lnTo>
                      <a:pt x="56" y="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887"/>
              <p:cNvSpPr>
                <a:spLocks noChangeArrowheads="1"/>
              </p:cNvSpPr>
              <p:nvPr/>
            </p:nvSpPr>
            <p:spPr bwMode="auto">
              <a:xfrm>
                <a:off x="5057776" y="6556375"/>
                <a:ext cx="66675" cy="298450"/>
              </a:xfrm>
              <a:prstGeom prst="rect">
                <a:avLst/>
              </a:pr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88"/>
              <p:cNvSpPr>
                <a:spLocks/>
              </p:cNvSpPr>
              <p:nvPr/>
            </p:nvSpPr>
            <p:spPr bwMode="auto">
              <a:xfrm>
                <a:off x="4918076" y="6278563"/>
                <a:ext cx="347663" cy="396875"/>
              </a:xfrm>
              <a:custGeom>
                <a:avLst/>
                <a:gdLst>
                  <a:gd name="T0" fmla="*/ 109 w 219"/>
                  <a:gd name="T1" fmla="*/ 0 h 250"/>
                  <a:gd name="T2" fmla="*/ 138 w 219"/>
                  <a:gd name="T3" fmla="*/ 4 h 250"/>
                  <a:gd name="T4" fmla="*/ 163 w 219"/>
                  <a:gd name="T5" fmla="*/ 15 h 250"/>
                  <a:gd name="T6" fmla="*/ 186 w 219"/>
                  <a:gd name="T7" fmla="*/ 37 h 250"/>
                  <a:gd name="T8" fmla="*/ 203 w 219"/>
                  <a:gd name="T9" fmla="*/ 61 h 250"/>
                  <a:gd name="T10" fmla="*/ 215 w 219"/>
                  <a:gd name="T11" fmla="*/ 92 h 250"/>
                  <a:gd name="T12" fmla="*/ 219 w 219"/>
                  <a:gd name="T13" fmla="*/ 125 h 250"/>
                  <a:gd name="T14" fmla="*/ 215 w 219"/>
                  <a:gd name="T15" fmla="*/ 157 h 250"/>
                  <a:gd name="T16" fmla="*/ 203 w 219"/>
                  <a:gd name="T17" fmla="*/ 188 h 250"/>
                  <a:gd name="T18" fmla="*/ 186 w 219"/>
                  <a:gd name="T19" fmla="*/ 213 h 250"/>
                  <a:gd name="T20" fmla="*/ 163 w 219"/>
                  <a:gd name="T21" fmla="*/ 232 h 250"/>
                  <a:gd name="T22" fmla="*/ 138 w 219"/>
                  <a:gd name="T23" fmla="*/ 246 h 250"/>
                  <a:gd name="T24" fmla="*/ 109 w 219"/>
                  <a:gd name="T25" fmla="*/ 250 h 250"/>
                  <a:gd name="T26" fmla="*/ 78 w 219"/>
                  <a:gd name="T27" fmla="*/ 246 h 250"/>
                  <a:gd name="T28" fmla="*/ 53 w 219"/>
                  <a:gd name="T29" fmla="*/ 232 h 250"/>
                  <a:gd name="T30" fmla="*/ 30 w 219"/>
                  <a:gd name="T31" fmla="*/ 213 h 250"/>
                  <a:gd name="T32" fmla="*/ 13 w 219"/>
                  <a:gd name="T33" fmla="*/ 188 h 250"/>
                  <a:gd name="T34" fmla="*/ 3 w 219"/>
                  <a:gd name="T35" fmla="*/ 157 h 250"/>
                  <a:gd name="T36" fmla="*/ 0 w 219"/>
                  <a:gd name="T37" fmla="*/ 125 h 250"/>
                  <a:gd name="T38" fmla="*/ 3 w 219"/>
                  <a:gd name="T39" fmla="*/ 92 h 250"/>
                  <a:gd name="T40" fmla="*/ 13 w 219"/>
                  <a:gd name="T41" fmla="*/ 61 h 250"/>
                  <a:gd name="T42" fmla="*/ 30 w 219"/>
                  <a:gd name="T43" fmla="*/ 37 h 250"/>
                  <a:gd name="T44" fmla="*/ 53 w 219"/>
                  <a:gd name="T45" fmla="*/ 15 h 250"/>
                  <a:gd name="T46" fmla="*/ 78 w 219"/>
                  <a:gd name="T47" fmla="*/ 4 h 250"/>
                  <a:gd name="T48" fmla="*/ 109 w 219"/>
                  <a:gd name="T4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9" h="250">
                    <a:moveTo>
                      <a:pt x="109" y="0"/>
                    </a:moveTo>
                    <a:lnTo>
                      <a:pt x="138" y="4"/>
                    </a:lnTo>
                    <a:lnTo>
                      <a:pt x="163" y="15"/>
                    </a:lnTo>
                    <a:lnTo>
                      <a:pt x="186" y="37"/>
                    </a:lnTo>
                    <a:lnTo>
                      <a:pt x="203" y="61"/>
                    </a:lnTo>
                    <a:lnTo>
                      <a:pt x="215" y="92"/>
                    </a:lnTo>
                    <a:lnTo>
                      <a:pt x="219" y="125"/>
                    </a:lnTo>
                    <a:lnTo>
                      <a:pt x="215" y="157"/>
                    </a:lnTo>
                    <a:lnTo>
                      <a:pt x="203" y="188"/>
                    </a:lnTo>
                    <a:lnTo>
                      <a:pt x="186" y="213"/>
                    </a:lnTo>
                    <a:lnTo>
                      <a:pt x="163" y="232"/>
                    </a:lnTo>
                    <a:lnTo>
                      <a:pt x="138" y="246"/>
                    </a:lnTo>
                    <a:lnTo>
                      <a:pt x="109" y="250"/>
                    </a:lnTo>
                    <a:lnTo>
                      <a:pt x="78" y="246"/>
                    </a:lnTo>
                    <a:lnTo>
                      <a:pt x="53" y="232"/>
                    </a:lnTo>
                    <a:lnTo>
                      <a:pt x="30" y="213"/>
                    </a:lnTo>
                    <a:lnTo>
                      <a:pt x="13" y="188"/>
                    </a:lnTo>
                    <a:lnTo>
                      <a:pt x="3" y="157"/>
                    </a:lnTo>
                    <a:lnTo>
                      <a:pt x="0" y="125"/>
                    </a:lnTo>
                    <a:lnTo>
                      <a:pt x="3" y="92"/>
                    </a:lnTo>
                    <a:lnTo>
                      <a:pt x="13" y="61"/>
                    </a:lnTo>
                    <a:lnTo>
                      <a:pt x="30" y="37"/>
                    </a:lnTo>
                    <a:lnTo>
                      <a:pt x="53" y="15"/>
                    </a:lnTo>
                    <a:lnTo>
                      <a:pt x="78" y="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89"/>
              <p:cNvSpPr>
                <a:spLocks/>
              </p:cNvSpPr>
              <p:nvPr/>
            </p:nvSpPr>
            <p:spPr bwMode="auto">
              <a:xfrm>
                <a:off x="11383963" y="3317875"/>
                <a:ext cx="930275" cy="487682"/>
              </a:xfrm>
              <a:custGeom>
                <a:avLst/>
                <a:gdLst>
                  <a:gd name="T0" fmla="*/ 256 w 586"/>
                  <a:gd name="T1" fmla="*/ 0 h 384"/>
                  <a:gd name="T2" fmla="*/ 298 w 586"/>
                  <a:gd name="T3" fmla="*/ 6 h 384"/>
                  <a:gd name="T4" fmla="*/ 334 w 586"/>
                  <a:gd name="T5" fmla="*/ 19 h 384"/>
                  <a:gd name="T6" fmla="*/ 365 w 586"/>
                  <a:gd name="T7" fmla="*/ 42 h 384"/>
                  <a:gd name="T8" fmla="*/ 390 w 586"/>
                  <a:gd name="T9" fmla="*/ 73 h 384"/>
                  <a:gd name="T10" fmla="*/ 404 w 586"/>
                  <a:gd name="T11" fmla="*/ 65 h 384"/>
                  <a:gd name="T12" fmla="*/ 417 w 586"/>
                  <a:gd name="T13" fmla="*/ 61 h 384"/>
                  <a:gd name="T14" fmla="*/ 434 w 586"/>
                  <a:gd name="T15" fmla="*/ 59 h 384"/>
                  <a:gd name="T16" fmla="*/ 453 w 586"/>
                  <a:gd name="T17" fmla="*/ 61 h 384"/>
                  <a:gd name="T18" fmla="*/ 471 w 586"/>
                  <a:gd name="T19" fmla="*/ 67 h 384"/>
                  <a:gd name="T20" fmla="*/ 486 w 586"/>
                  <a:gd name="T21" fmla="*/ 77 h 384"/>
                  <a:gd name="T22" fmla="*/ 507 w 586"/>
                  <a:gd name="T23" fmla="*/ 96 h 384"/>
                  <a:gd name="T24" fmla="*/ 521 w 586"/>
                  <a:gd name="T25" fmla="*/ 123 h 384"/>
                  <a:gd name="T26" fmla="*/ 526 w 586"/>
                  <a:gd name="T27" fmla="*/ 152 h 384"/>
                  <a:gd name="T28" fmla="*/ 549 w 586"/>
                  <a:gd name="T29" fmla="*/ 171 h 384"/>
                  <a:gd name="T30" fmla="*/ 569 w 586"/>
                  <a:gd name="T31" fmla="*/ 196 h 384"/>
                  <a:gd name="T32" fmla="*/ 580 w 586"/>
                  <a:gd name="T33" fmla="*/ 225 h 384"/>
                  <a:gd name="T34" fmla="*/ 586 w 586"/>
                  <a:gd name="T35" fmla="*/ 255 h 384"/>
                  <a:gd name="T36" fmla="*/ 582 w 586"/>
                  <a:gd name="T37" fmla="*/ 288 h 384"/>
                  <a:gd name="T38" fmla="*/ 571 w 586"/>
                  <a:gd name="T39" fmla="*/ 317 h 384"/>
                  <a:gd name="T40" fmla="*/ 553 w 586"/>
                  <a:gd name="T41" fmla="*/ 342 h 384"/>
                  <a:gd name="T42" fmla="*/ 530 w 586"/>
                  <a:gd name="T43" fmla="*/ 361 h 384"/>
                  <a:gd name="T44" fmla="*/ 503 w 586"/>
                  <a:gd name="T45" fmla="*/ 376 h 384"/>
                  <a:gd name="T46" fmla="*/ 473 w 586"/>
                  <a:gd name="T47" fmla="*/ 384 h 384"/>
                  <a:gd name="T48" fmla="*/ 444 w 586"/>
                  <a:gd name="T49" fmla="*/ 384 h 384"/>
                  <a:gd name="T50" fmla="*/ 409 w 586"/>
                  <a:gd name="T51" fmla="*/ 384 h 384"/>
                  <a:gd name="T52" fmla="*/ 365 w 586"/>
                  <a:gd name="T53" fmla="*/ 384 h 384"/>
                  <a:gd name="T54" fmla="*/ 267 w 586"/>
                  <a:gd name="T55" fmla="*/ 384 h 384"/>
                  <a:gd name="T56" fmla="*/ 221 w 586"/>
                  <a:gd name="T57" fmla="*/ 384 h 384"/>
                  <a:gd name="T58" fmla="*/ 183 w 586"/>
                  <a:gd name="T59" fmla="*/ 384 h 384"/>
                  <a:gd name="T60" fmla="*/ 152 w 586"/>
                  <a:gd name="T61" fmla="*/ 384 h 384"/>
                  <a:gd name="T62" fmla="*/ 133 w 586"/>
                  <a:gd name="T63" fmla="*/ 384 h 384"/>
                  <a:gd name="T64" fmla="*/ 119 w 586"/>
                  <a:gd name="T65" fmla="*/ 384 h 384"/>
                  <a:gd name="T66" fmla="*/ 113 w 586"/>
                  <a:gd name="T67" fmla="*/ 384 h 384"/>
                  <a:gd name="T68" fmla="*/ 112 w 586"/>
                  <a:gd name="T69" fmla="*/ 384 h 384"/>
                  <a:gd name="T70" fmla="*/ 112 w 586"/>
                  <a:gd name="T71" fmla="*/ 384 h 384"/>
                  <a:gd name="T72" fmla="*/ 75 w 586"/>
                  <a:gd name="T73" fmla="*/ 378 h 384"/>
                  <a:gd name="T74" fmla="*/ 46 w 586"/>
                  <a:gd name="T75" fmla="*/ 363 h 384"/>
                  <a:gd name="T76" fmla="*/ 21 w 586"/>
                  <a:gd name="T77" fmla="*/ 340 h 384"/>
                  <a:gd name="T78" fmla="*/ 6 w 586"/>
                  <a:gd name="T79" fmla="*/ 309 h 384"/>
                  <a:gd name="T80" fmla="*/ 0 w 586"/>
                  <a:gd name="T81" fmla="*/ 276 h 384"/>
                  <a:gd name="T82" fmla="*/ 6 w 586"/>
                  <a:gd name="T83" fmla="*/ 244 h 384"/>
                  <a:gd name="T84" fmla="*/ 19 w 586"/>
                  <a:gd name="T85" fmla="*/ 217 h 384"/>
                  <a:gd name="T86" fmla="*/ 39 w 586"/>
                  <a:gd name="T87" fmla="*/ 194 h 384"/>
                  <a:gd name="T88" fmla="*/ 65 w 586"/>
                  <a:gd name="T89" fmla="*/ 177 h 384"/>
                  <a:gd name="T90" fmla="*/ 96 w 586"/>
                  <a:gd name="T91" fmla="*/ 169 h 384"/>
                  <a:gd name="T92" fmla="*/ 96 w 586"/>
                  <a:gd name="T93" fmla="*/ 161 h 384"/>
                  <a:gd name="T94" fmla="*/ 102 w 586"/>
                  <a:gd name="T95" fmla="*/ 125 h 384"/>
                  <a:gd name="T96" fmla="*/ 113 w 586"/>
                  <a:gd name="T97" fmla="*/ 90 h 384"/>
                  <a:gd name="T98" fmla="*/ 131 w 586"/>
                  <a:gd name="T99" fmla="*/ 61 h 384"/>
                  <a:gd name="T100" fmla="*/ 156 w 586"/>
                  <a:gd name="T101" fmla="*/ 36 h 384"/>
                  <a:gd name="T102" fmla="*/ 185 w 586"/>
                  <a:gd name="T103" fmla="*/ 17 h 384"/>
                  <a:gd name="T104" fmla="*/ 219 w 586"/>
                  <a:gd name="T105" fmla="*/ 4 h 384"/>
                  <a:gd name="T106" fmla="*/ 256 w 586"/>
                  <a:gd name="T10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384">
                    <a:moveTo>
                      <a:pt x="256" y="0"/>
                    </a:moveTo>
                    <a:lnTo>
                      <a:pt x="298" y="6"/>
                    </a:lnTo>
                    <a:lnTo>
                      <a:pt x="334" y="19"/>
                    </a:lnTo>
                    <a:lnTo>
                      <a:pt x="365" y="42"/>
                    </a:lnTo>
                    <a:lnTo>
                      <a:pt x="390" y="73"/>
                    </a:lnTo>
                    <a:lnTo>
                      <a:pt x="404" y="65"/>
                    </a:lnTo>
                    <a:lnTo>
                      <a:pt x="417" y="61"/>
                    </a:lnTo>
                    <a:lnTo>
                      <a:pt x="434" y="59"/>
                    </a:lnTo>
                    <a:lnTo>
                      <a:pt x="453" y="61"/>
                    </a:lnTo>
                    <a:lnTo>
                      <a:pt x="471" y="67"/>
                    </a:lnTo>
                    <a:lnTo>
                      <a:pt x="486" y="77"/>
                    </a:lnTo>
                    <a:lnTo>
                      <a:pt x="507" y="96"/>
                    </a:lnTo>
                    <a:lnTo>
                      <a:pt x="521" y="123"/>
                    </a:lnTo>
                    <a:lnTo>
                      <a:pt x="526" y="152"/>
                    </a:lnTo>
                    <a:lnTo>
                      <a:pt x="549" y="171"/>
                    </a:lnTo>
                    <a:lnTo>
                      <a:pt x="569" y="196"/>
                    </a:lnTo>
                    <a:lnTo>
                      <a:pt x="580" y="225"/>
                    </a:lnTo>
                    <a:lnTo>
                      <a:pt x="586" y="255"/>
                    </a:lnTo>
                    <a:lnTo>
                      <a:pt x="582" y="288"/>
                    </a:lnTo>
                    <a:lnTo>
                      <a:pt x="571" y="317"/>
                    </a:lnTo>
                    <a:lnTo>
                      <a:pt x="553" y="342"/>
                    </a:lnTo>
                    <a:lnTo>
                      <a:pt x="530" y="361"/>
                    </a:lnTo>
                    <a:lnTo>
                      <a:pt x="503" y="376"/>
                    </a:lnTo>
                    <a:lnTo>
                      <a:pt x="473" y="384"/>
                    </a:lnTo>
                    <a:lnTo>
                      <a:pt x="444" y="384"/>
                    </a:lnTo>
                    <a:lnTo>
                      <a:pt x="409" y="384"/>
                    </a:lnTo>
                    <a:lnTo>
                      <a:pt x="365" y="384"/>
                    </a:lnTo>
                    <a:lnTo>
                      <a:pt x="267" y="384"/>
                    </a:lnTo>
                    <a:lnTo>
                      <a:pt x="221" y="384"/>
                    </a:lnTo>
                    <a:lnTo>
                      <a:pt x="183" y="384"/>
                    </a:lnTo>
                    <a:lnTo>
                      <a:pt x="152" y="384"/>
                    </a:lnTo>
                    <a:lnTo>
                      <a:pt x="133" y="384"/>
                    </a:lnTo>
                    <a:lnTo>
                      <a:pt x="119" y="384"/>
                    </a:lnTo>
                    <a:lnTo>
                      <a:pt x="113" y="384"/>
                    </a:lnTo>
                    <a:lnTo>
                      <a:pt x="112" y="384"/>
                    </a:lnTo>
                    <a:lnTo>
                      <a:pt x="112" y="384"/>
                    </a:lnTo>
                    <a:lnTo>
                      <a:pt x="75" y="378"/>
                    </a:lnTo>
                    <a:lnTo>
                      <a:pt x="46" y="363"/>
                    </a:lnTo>
                    <a:lnTo>
                      <a:pt x="21" y="340"/>
                    </a:lnTo>
                    <a:lnTo>
                      <a:pt x="6" y="309"/>
                    </a:lnTo>
                    <a:lnTo>
                      <a:pt x="0" y="276"/>
                    </a:lnTo>
                    <a:lnTo>
                      <a:pt x="6" y="244"/>
                    </a:lnTo>
                    <a:lnTo>
                      <a:pt x="19" y="217"/>
                    </a:lnTo>
                    <a:lnTo>
                      <a:pt x="39" y="194"/>
                    </a:lnTo>
                    <a:lnTo>
                      <a:pt x="65" y="177"/>
                    </a:lnTo>
                    <a:lnTo>
                      <a:pt x="96" y="169"/>
                    </a:lnTo>
                    <a:lnTo>
                      <a:pt x="96" y="161"/>
                    </a:lnTo>
                    <a:lnTo>
                      <a:pt x="102" y="125"/>
                    </a:lnTo>
                    <a:lnTo>
                      <a:pt x="113" y="90"/>
                    </a:lnTo>
                    <a:lnTo>
                      <a:pt x="131" y="61"/>
                    </a:lnTo>
                    <a:lnTo>
                      <a:pt x="156" y="36"/>
                    </a:lnTo>
                    <a:lnTo>
                      <a:pt x="185" y="17"/>
                    </a:lnTo>
                    <a:lnTo>
                      <a:pt x="219" y="4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90"/>
              <p:cNvSpPr>
                <a:spLocks/>
              </p:cNvSpPr>
              <p:nvPr/>
            </p:nvSpPr>
            <p:spPr bwMode="auto">
              <a:xfrm>
                <a:off x="4962526" y="6072188"/>
                <a:ext cx="254000" cy="292100"/>
              </a:xfrm>
              <a:custGeom>
                <a:avLst/>
                <a:gdLst>
                  <a:gd name="T0" fmla="*/ 79 w 160"/>
                  <a:gd name="T1" fmla="*/ 0 h 184"/>
                  <a:gd name="T2" fmla="*/ 104 w 160"/>
                  <a:gd name="T3" fmla="*/ 5 h 184"/>
                  <a:gd name="T4" fmla="*/ 127 w 160"/>
                  <a:gd name="T5" fmla="*/ 19 h 184"/>
                  <a:gd name="T6" fmla="*/ 144 w 160"/>
                  <a:gd name="T7" fmla="*/ 38 h 184"/>
                  <a:gd name="T8" fmla="*/ 156 w 160"/>
                  <a:gd name="T9" fmla="*/ 63 h 184"/>
                  <a:gd name="T10" fmla="*/ 160 w 160"/>
                  <a:gd name="T11" fmla="*/ 92 h 184"/>
                  <a:gd name="T12" fmla="*/ 156 w 160"/>
                  <a:gd name="T13" fmla="*/ 120 h 184"/>
                  <a:gd name="T14" fmla="*/ 144 w 160"/>
                  <a:gd name="T15" fmla="*/ 145 h 184"/>
                  <a:gd name="T16" fmla="*/ 127 w 160"/>
                  <a:gd name="T17" fmla="*/ 167 h 184"/>
                  <a:gd name="T18" fmla="*/ 104 w 160"/>
                  <a:gd name="T19" fmla="*/ 178 h 184"/>
                  <a:gd name="T20" fmla="*/ 79 w 160"/>
                  <a:gd name="T21" fmla="*/ 184 h 184"/>
                  <a:gd name="T22" fmla="*/ 54 w 160"/>
                  <a:gd name="T23" fmla="*/ 178 h 184"/>
                  <a:gd name="T24" fmla="*/ 33 w 160"/>
                  <a:gd name="T25" fmla="*/ 167 h 184"/>
                  <a:gd name="T26" fmla="*/ 16 w 160"/>
                  <a:gd name="T27" fmla="*/ 145 h 184"/>
                  <a:gd name="T28" fmla="*/ 4 w 160"/>
                  <a:gd name="T29" fmla="*/ 120 h 184"/>
                  <a:gd name="T30" fmla="*/ 0 w 160"/>
                  <a:gd name="T31" fmla="*/ 92 h 184"/>
                  <a:gd name="T32" fmla="*/ 4 w 160"/>
                  <a:gd name="T33" fmla="*/ 63 h 184"/>
                  <a:gd name="T34" fmla="*/ 16 w 160"/>
                  <a:gd name="T35" fmla="*/ 38 h 184"/>
                  <a:gd name="T36" fmla="*/ 33 w 160"/>
                  <a:gd name="T37" fmla="*/ 19 h 184"/>
                  <a:gd name="T38" fmla="*/ 54 w 160"/>
                  <a:gd name="T39" fmla="*/ 5 h 184"/>
                  <a:gd name="T40" fmla="*/ 79 w 160"/>
                  <a:gd name="T4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84">
                    <a:moveTo>
                      <a:pt x="79" y="0"/>
                    </a:moveTo>
                    <a:lnTo>
                      <a:pt x="104" y="5"/>
                    </a:lnTo>
                    <a:lnTo>
                      <a:pt x="127" y="19"/>
                    </a:lnTo>
                    <a:lnTo>
                      <a:pt x="144" y="38"/>
                    </a:lnTo>
                    <a:lnTo>
                      <a:pt x="156" y="63"/>
                    </a:lnTo>
                    <a:lnTo>
                      <a:pt x="160" y="92"/>
                    </a:lnTo>
                    <a:lnTo>
                      <a:pt x="156" y="120"/>
                    </a:lnTo>
                    <a:lnTo>
                      <a:pt x="144" y="145"/>
                    </a:lnTo>
                    <a:lnTo>
                      <a:pt x="127" y="167"/>
                    </a:lnTo>
                    <a:lnTo>
                      <a:pt x="104" y="178"/>
                    </a:lnTo>
                    <a:lnTo>
                      <a:pt x="79" y="184"/>
                    </a:lnTo>
                    <a:lnTo>
                      <a:pt x="54" y="178"/>
                    </a:lnTo>
                    <a:lnTo>
                      <a:pt x="33" y="167"/>
                    </a:lnTo>
                    <a:lnTo>
                      <a:pt x="16" y="145"/>
                    </a:lnTo>
                    <a:lnTo>
                      <a:pt x="4" y="120"/>
                    </a:lnTo>
                    <a:lnTo>
                      <a:pt x="0" y="92"/>
                    </a:lnTo>
                    <a:lnTo>
                      <a:pt x="4" y="63"/>
                    </a:lnTo>
                    <a:lnTo>
                      <a:pt x="16" y="38"/>
                    </a:lnTo>
                    <a:lnTo>
                      <a:pt x="33" y="19"/>
                    </a:lnTo>
                    <a:lnTo>
                      <a:pt x="54" y="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B29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91"/>
              <p:cNvSpPr>
                <a:spLocks/>
              </p:cNvSpPr>
              <p:nvPr/>
            </p:nvSpPr>
            <p:spPr bwMode="auto">
              <a:xfrm>
                <a:off x="5524501" y="5748338"/>
                <a:ext cx="5902325" cy="1230313"/>
              </a:xfrm>
              <a:custGeom>
                <a:avLst/>
                <a:gdLst>
                  <a:gd name="T0" fmla="*/ 1838 w 3718"/>
                  <a:gd name="T1" fmla="*/ 0 h 775"/>
                  <a:gd name="T2" fmla="*/ 1894 w 3718"/>
                  <a:gd name="T3" fmla="*/ 0 h 775"/>
                  <a:gd name="T4" fmla="*/ 1951 w 3718"/>
                  <a:gd name="T5" fmla="*/ 4 h 775"/>
                  <a:gd name="T6" fmla="*/ 2053 w 3718"/>
                  <a:gd name="T7" fmla="*/ 8 h 775"/>
                  <a:gd name="T8" fmla="*/ 2157 w 3718"/>
                  <a:gd name="T9" fmla="*/ 17 h 775"/>
                  <a:gd name="T10" fmla="*/ 2207 w 3718"/>
                  <a:gd name="T11" fmla="*/ 23 h 775"/>
                  <a:gd name="T12" fmla="*/ 2258 w 3718"/>
                  <a:gd name="T13" fmla="*/ 33 h 775"/>
                  <a:gd name="T14" fmla="*/ 2278 w 3718"/>
                  <a:gd name="T15" fmla="*/ 35 h 775"/>
                  <a:gd name="T16" fmla="*/ 2299 w 3718"/>
                  <a:gd name="T17" fmla="*/ 39 h 775"/>
                  <a:gd name="T18" fmla="*/ 2454 w 3718"/>
                  <a:gd name="T19" fmla="*/ 69 h 775"/>
                  <a:gd name="T20" fmla="*/ 2608 w 3718"/>
                  <a:gd name="T21" fmla="*/ 110 h 775"/>
                  <a:gd name="T22" fmla="*/ 2758 w 3718"/>
                  <a:gd name="T23" fmla="*/ 159 h 775"/>
                  <a:gd name="T24" fmla="*/ 2908 w 3718"/>
                  <a:gd name="T25" fmla="*/ 219 h 775"/>
                  <a:gd name="T26" fmla="*/ 3052 w 3718"/>
                  <a:gd name="T27" fmla="*/ 288 h 775"/>
                  <a:gd name="T28" fmla="*/ 3194 w 3718"/>
                  <a:gd name="T29" fmla="*/ 367 h 775"/>
                  <a:gd name="T30" fmla="*/ 3332 w 3718"/>
                  <a:gd name="T31" fmla="*/ 453 h 775"/>
                  <a:gd name="T32" fmla="*/ 3466 w 3718"/>
                  <a:gd name="T33" fmla="*/ 551 h 775"/>
                  <a:gd name="T34" fmla="*/ 3595 w 3718"/>
                  <a:gd name="T35" fmla="*/ 658 h 775"/>
                  <a:gd name="T36" fmla="*/ 3718 w 3718"/>
                  <a:gd name="T37" fmla="*/ 775 h 775"/>
                  <a:gd name="T38" fmla="*/ 3708 w 3718"/>
                  <a:gd name="T39" fmla="*/ 775 h 775"/>
                  <a:gd name="T40" fmla="*/ 3701 w 3718"/>
                  <a:gd name="T41" fmla="*/ 775 h 775"/>
                  <a:gd name="T42" fmla="*/ 3691 w 3718"/>
                  <a:gd name="T43" fmla="*/ 775 h 775"/>
                  <a:gd name="T44" fmla="*/ 3165 w 3718"/>
                  <a:gd name="T45" fmla="*/ 775 h 775"/>
                  <a:gd name="T46" fmla="*/ 3073 w 3718"/>
                  <a:gd name="T47" fmla="*/ 775 h 775"/>
                  <a:gd name="T48" fmla="*/ 2971 w 3718"/>
                  <a:gd name="T49" fmla="*/ 775 h 775"/>
                  <a:gd name="T50" fmla="*/ 2604 w 3718"/>
                  <a:gd name="T51" fmla="*/ 775 h 775"/>
                  <a:gd name="T52" fmla="*/ 2458 w 3718"/>
                  <a:gd name="T53" fmla="*/ 775 h 775"/>
                  <a:gd name="T54" fmla="*/ 2301 w 3718"/>
                  <a:gd name="T55" fmla="*/ 775 h 775"/>
                  <a:gd name="T56" fmla="*/ 2130 w 3718"/>
                  <a:gd name="T57" fmla="*/ 775 h 775"/>
                  <a:gd name="T58" fmla="*/ 1129 w 3718"/>
                  <a:gd name="T59" fmla="*/ 775 h 775"/>
                  <a:gd name="T60" fmla="*/ 1077 w 3718"/>
                  <a:gd name="T61" fmla="*/ 775 h 775"/>
                  <a:gd name="T62" fmla="*/ 951 w 3718"/>
                  <a:gd name="T63" fmla="*/ 775 h 775"/>
                  <a:gd name="T64" fmla="*/ 872 w 3718"/>
                  <a:gd name="T65" fmla="*/ 775 h 775"/>
                  <a:gd name="T66" fmla="*/ 574 w 3718"/>
                  <a:gd name="T67" fmla="*/ 775 h 775"/>
                  <a:gd name="T68" fmla="*/ 451 w 3718"/>
                  <a:gd name="T69" fmla="*/ 775 h 775"/>
                  <a:gd name="T70" fmla="*/ 315 w 3718"/>
                  <a:gd name="T71" fmla="*/ 775 h 775"/>
                  <a:gd name="T72" fmla="*/ 165 w 3718"/>
                  <a:gd name="T73" fmla="*/ 775 h 775"/>
                  <a:gd name="T74" fmla="*/ 0 w 3718"/>
                  <a:gd name="T75" fmla="*/ 775 h 775"/>
                  <a:gd name="T76" fmla="*/ 121 w 3718"/>
                  <a:gd name="T77" fmla="*/ 660 h 775"/>
                  <a:gd name="T78" fmla="*/ 246 w 3718"/>
                  <a:gd name="T79" fmla="*/ 557 h 775"/>
                  <a:gd name="T80" fmla="*/ 374 w 3718"/>
                  <a:gd name="T81" fmla="*/ 461 h 775"/>
                  <a:gd name="T82" fmla="*/ 509 w 3718"/>
                  <a:gd name="T83" fmla="*/ 374 h 775"/>
                  <a:gd name="T84" fmla="*/ 645 w 3718"/>
                  <a:gd name="T85" fmla="*/ 298 h 775"/>
                  <a:gd name="T86" fmla="*/ 787 w 3718"/>
                  <a:gd name="T87" fmla="*/ 229 h 775"/>
                  <a:gd name="T88" fmla="*/ 931 w 3718"/>
                  <a:gd name="T89" fmla="*/ 169 h 775"/>
                  <a:gd name="T90" fmla="*/ 1077 w 3718"/>
                  <a:gd name="T91" fmla="*/ 119 h 775"/>
                  <a:gd name="T92" fmla="*/ 1227 w 3718"/>
                  <a:gd name="T93" fmla="*/ 77 h 775"/>
                  <a:gd name="T94" fmla="*/ 1379 w 3718"/>
                  <a:gd name="T95" fmla="*/ 44 h 775"/>
                  <a:gd name="T96" fmla="*/ 1531 w 3718"/>
                  <a:gd name="T97" fmla="*/ 21 h 775"/>
                  <a:gd name="T98" fmla="*/ 1684 w 3718"/>
                  <a:gd name="T99" fmla="*/ 6 h 775"/>
                  <a:gd name="T100" fmla="*/ 1838 w 3718"/>
                  <a:gd name="T101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18" h="775">
                    <a:moveTo>
                      <a:pt x="1838" y="0"/>
                    </a:moveTo>
                    <a:lnTo>
                      <a:pt x="1894" y="0"/>
                    </a:lnTo>
                    <a:lnTo>
                      <a:pt x="1951" y="4"/>
                    </a:lnTo>
                    <a:lnTo>
                      <a:pt x="2053" y="8"/>
                    </a:lnTo>
                    <a:lnTo>
                      <a:pt x="2157" y="17"/>
                    </a:lnTo>
                    <a:lnTo>
                      <a:pt x="2207" y="23"/>
                    </a:lnTo>
                    <a:lnTo>
                      <a:pt x="2258" y="33"/>
                    </a:lnTo>
                    <a:lnTo>
                      <a:pt x="2278" y="35"/>
                    </a:lnTo>
                    <a:lnTo>
                      <a:pt x="2299" y="39"/>
                    </a:lnTo>
                    <a:lnTo>
                      <a:pt x="2454" y="69"/>
                    </a:lnTo>
                    <a:lnTo>
                      <a:pt x="2608" y="110"/>
                    </a:lnTo>
                    <a:lnTo>
                      <a:pt x="2758" y="159"/>
                    </a:lnTo>
                    <a:lnTo>
                      <a:pt x="2908" y="219"/>
                    </a:lnTo>
                    <a:lnTo>
                      <a:pt x="3052" y="288"/>
                    </a:lnTo>
                    <a:lnTo>
                      <a:pt x="3194" y="367"/>
                    </a:lnTo>
                    <a:lnTo>
                      <a:pt x="3332" y="453"/>
                    </a:lnTo>
                    <a:lnTo>
                      <a:pt x="3466" y="551"/>
                    </a:lnTo>
                    <a:lnTo>
                      <a:pt x="3595" y="658"/>
                    </a:lnTo>
                    <a:lnTo>
                      <a:pt x="3718" y="775"/>
                    </a:lnTo>
                    <a:lnTo>
                      <a:pt x="3708" y="775"/>
                    </a:lnTo>
                    <a:lnTo>
                      <a:pt x="3701" y="775"/>
                    </a:lnTo>
                    <a:lnTo>
                      <a:pt x="3691" y="775"/>
                    </a:lnTo>
                    <a:lnTo>
                      <a:pt x="3165" y="775"/>
                    </a:lnTo>
                    <a:lnTo>
                      <a:pt x="3073" y="775"/>
                    </a:lnTo>
                    <a:lnTo>
                      <a:pt x="2971" y="775"/>
                    </a:lnTo>
                    <a:lnTo>
                      <a:pt x="2604" y="775"/>
                    </a:lnTo>
                    <a:lnTo>
                      <a:pt x="2458" y="775"/>
                    </a:lnTo>
                    <a:lnTo>
                      <a:pt x="2301" y="775"/>
                    </a:lnTo>
                    <a:lnTo>
                      <a:pt x="2130" y="775"/>
                    </a:lnTo>
                    <a:lnTo>
                      <a:pt x="1129" y="775"/>
                    </a:lnTo>
                    <a:lnTo>
                      <a:pt x="1077" y="775"/>
                    </a:lnTo>
                    <a:lnTo>
                      <a:pt x="951" y="775"/>
                    </a:lnTo>
                    <a:lnTo>
                      <a:pt x="872" y="775"/>
                    </a:lnTo>
                    <a:lnTo>
                      <a:pt x="574" y="775"/>
                    </a:lnTo>
                    <a:lnTo>
                      <a:pt x="451" y="775"/>
                    </a:lnTo>
                    <a:lnTo>
                      <a:pt x="315" y="775"/>
                    </a:lnTo>
                    <a:lnTo>
                      <a:pt x="165" y="775"/>
                    </a:lnTo>
                    <a:lnTo>
                      <a:pt x="0" y="775"/>
                    </a:lnTo>
                    <a:lnTo>
                      <a:pt x="121" y="660"/>
                    </a:lnTo>
                    <a:lnTo>
                      <a:pt x="246" y="557"/>
                    </a:lnTo>
                    <a:lnTo>
                      <a:pt x="374" y="461"/>
                    </a:lnTo>
                    <a:lnTo>
                      <a:pt x="509" y="374"/>
                    </a:lnTo>
                    <a:lnTo>
                      <a:pt x="645" y="298"/>
                    </a:lnTo>
                    <a:lnTo>
                      <a:pt x="787" y="229"/>
                    </a:lnTo>
                    <a:lnTo>
                      <a:pt x="931" y="169"/>
                    </a:lnTo>
                    <a:lnTo>
                      <a:pt x="1077" y="119"/>
                    </a:lnTo>
                    <a:lnTo>
                      <a:pt x="1227" y="77"/>
                    </a:lnTo>
                    <a:lnTo>
                      <a:pt x="1379" y="44"/>
                    </a:lnTo>
                    <a:lnTo>
                      <a:pt x="1531" y="21"/>
                    </a:lnTo>
                    <a:lnTo>
                      <a:pt x="1684" y="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107C1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92"/>
              <p:cNvSpPr>
                <a:spLocks/>
              </p:cNvSpPr>
              <p:nvPr/>
            </p:nvSpPr>
            <p:spPr bwMode="auto">
              <a:xfrm>
                <a:off x="6643688" y="5754688"/>
                <a:ext cx="2103438" cy="1223963"/>
              </a:xfrm>
              <a:custGeom>
                <a:avLst/>
                <a:gdLst>
                  <a:gd name="T0" fmla="*/ 1304 w 1325"/>
                  <a:gd name="T1" fmla="*/ 0 h 771"/>
                  <a:gd name="T2" fmla="*/ 1325 w 1325"/>
                  <a:gd name="T3" fmla="*/ 0 h 771"/>
                  <a:gd name="T4" fmla="*/ 1240 w 1325"/>
                  <a:gd name="T5" fmla="*/ 27 h 771"/>
                  <a:gd name="T6" fmla="*/ 1158 w 1325"/>
                  <a:gd name="T7" fmla="*/ 60 h 771"/>
                  <a:gd name="T8" fmla="*/ 1079 w 1325"/>
                  <a:gd name="T9" fmla="*/ 98 h 771"/>
                  <a:gd name="T10" fmla="*/ 1000 w 1325"/>
                  <a:gd name="T11" fmla="*/ 138 h 771"/>
                  <a:gd name="T12" fmla="*/ 925 w 1325"/>
                  <a:gd name="T13" fmla="*/ 182 h 771"/>
                  <a:gd name="T14" fmla="*/ 852 w 1325"/>
                  <a:gd name="T15" fmla="*/ 228 h 771"/>
                  <a:gd name="T16" fmla="*/ 781 w 1325"/>
                  <a:gd name="T17" fmla="*/ 276 h 771"/>
                  <a:gd name="T18" fmla="*/ 714 w 1325"/>
                  <a:gd name="T19" fmla="*/ 326 h 771"/>
                  <a:gd name="T20" fmla="*/ 651 w 1325"/>
                  <a:gd name="T21" fmla="*/ 376 h 771"/>
                  <a:gd name="T22" fmla="*/ 591 w 1325"/>
                  <a:gd name="T23" fmla="*/ 426 h 771"/>
                  <a:gd name="T24" fmla="*/ 536 w 1325"/>
                  <a:gd name="T25" fmla="*/ 476 h 771"/>
                  <a:gd name="T26" fmla="*/ 484 w 1325"/>
                  <a:gd name="T27" fmla="*/ 522 h 771"/>
                  <a:gd name="T28" fmla="*/ 438 w 1325"/>
                  <a:gd name="T29" fmla="*/ 568 h 771"/>
                  <a:gd name="T30" fmla="*/ 395 w 1325"/>
                  <a:gd name="T31" fmla="*/ 610 h 771"/>
                  <a:gd name="T32" fmla="*/ 357 w 1325"/>
                  <a:gd name="T33" fmla="*/ 649 h 771"/>
                  <a:gd name="T34" fmla="*/ 324 w 1325"/>
                  <a:gd name="T35" fmla="*/ 683 h 771"/>
                  <a:gd name="T36" fmla="*/ 297 w 1325"/>
                  <a:gd name="T37" fmla="*/ 714 h 771"/>
                  <a:gd name="T38" fmla="*/ 276 w 1325"/>
                  <a:gd name="T39" fmla="*/ 737 h 771"/>
                  <a:gd name="T40" fmla="*/ 261 w 1325"/>
                  <a:gd name="T41" fmla="*/ 756 h 771"/>
                  <a:gd name="T42" fmla="*/ 251 w 1325"/>
                  <a:gd name="T43" fmla="*/ 768 h 771"/>
                  <a:gd name="T44" fmla="*/ 247 w 1325"/>
                  <a:gd name="T45" fmla="*/ 771 h 771"/>
                  <a:gd name="T46" fmla="*/ 247 w 1325"/>
                  <a:gd name="T47" fmla="*/ 771 h 771"/>
                  <a:gd name="T48" fmla="*/ 246 w 1325"/>
                  <a:gd name="T49" fmla="*/ 771 h 771"/>
                  <a:gd name="T50" fmla="*/ 240 w 1325"/>
                  <a:gd name="T51" fmla="*/ 771 h 771"/>
                  <a:gd name="T52" fmla="*/ 163 w 1325"/>
                  <a:gd name="T53" fmla="*/ 771 h 771"/>
                  <a:gd name="T54" fmla="*/ 121 w 1325"/>
                  <a:gd name="T55" fmla="*/ 771 h 771"/>
                  <a:gd name="T56" fmla="*/ 67 w 1325"/>
                  <a:gd name="T57" fmla="*/ 771 h 771"/>
                  <a:gd name="T58" fmla="*/ 0 w 1325"/>
                  <a:gd name="T59" fmla="*/ 771 h 771"/>
                  <a:gd name="T60" fmla="*/ 4 w 1325"/>
                  <a:gd name="T61" fmla="*/ 768 h 771"/>
                  <a:gd name="T62" fmla="*/ 13 w 1325"/>
                  <a:gd name="T63" fmla="*/ 756 h 771"/>
                  <a:gd name="T64" fmla="*/ 28 w 1325"/>
                  <a:gd name="T65" fmla="*/ 739 h 771"/>
                  <a:gd name="T66" fmla="*/ 50 w 1325"/>
                  <a:gd name="T67" fmla="*/ 716 h 771"/>
                  <a:gd name="T68" fmla="*/ 76 w 1325"/>
                  <a:gd name="T69" fmla="*/ 687 h 771"/>
                  <a:gd name="T70" fmla="*/ 111 w 1325"/>
                  <a:gd name="T71" fmla="*/ 654 h 771"/>
                  <a:gd name="T72" fmla="*/ 149 w 1325"/>
                  <a:gd name="T73" fmla="*/ 618 h 771"/>
                  <a:gd name="T74" fmla="*/ 194 w 1325"/>
                  <a:gd name="T75" fmla="*/ 576 h 771"/>
                  <a:gd name="T76" fmla="*/ 242 w 1325"/>
                  <a:gd name="T77" fmla="*/ 533 h 771"/>
                  <a:gd name="T78" fmla="*/ 297 w 1325"/>
                  <a:gd name="T79" fmla="*/ 487 h 771"/>
                  <a:gd name="T80" fmla="*/ 357 w 1325"/>
                  <a:gd name="T81" fmla="*/ 441 h 771"/>
                  <a:gd name="T82" fmla="*/ 420 w 1325"/>
                  <a:gd name="T83" fmla="*/ 393 h 771"/>
                  <a:gd name="T84" fmla="*/ 489 w 1325"/>
                  <a:gd name="T85" fmla="*/ 345 h 771"/>
                  <a:gd name="T86" fmla="*/ 562 w 1325"/>
                  <a:gd name="T87" fmla="*/ 297 h 771"/>
                  <a:gd name="T88" fmla="*/ 641 w 1325"/>
                  <a:gd name="T89" fmla="*/ 249 h 771"/>
                  <a:gd name="T90" fmla="*/ 724 w 1325"/>
                  <a:gd name="T91" fmla="*/ 205 h 771"/>
                  <a:gd name="T92" fmla="*/ 810 w 1325"/>
                  <a:gd name="T93" fmla="*/ 161 h 771"/>
                  <a:gd name="T94" fmla="*/ 902 w 1325"/>
                  <a:gd name="T95" fmla="*/ 121 h 771"/>
                  <a:gd name="T96" fmla="*/ 996 w 1325"/>
                  <a:gd name="T97" fmla="*/ 84 h 771"/>
                  <a:gd name="T98" fmla="*/ 1096 w 1325"/>
                  <a:gd name="T99" fmla="*/ 52 h 771"/>
                  <a:gd name="T100" fmla="*/ 1198 w 1325"/>
                  <a:gd name="T101" fmla="*/ 23 h 771"/>
                  <a:gd name="T102" fmla="*/ 1304 w 1325"/>
                  <a:gd name="T103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5" h="771">
                    <a:moveTo>
                      <a:pt x="1304" y="0"/>
                    </a:moveTo>
                    <a:lnTo>
                      <a:pt x="1325" y="0"/>
                    </a:lnTo>
                    <a:lnTo>
                      <a:pt x="1240" y="27"/>
                    </a:lnTo>
                    <a:lnTo>
                      <a:pt x="1158" y="60"/>
                    </a:lnTo>
                    <a:lnTo>
                      <a:pt x="1079" y="98"/>
                    </a:lnTo>
                    <a:lnTo>
                      <a:pt x="1000" y="138"/>
                    </a:lnTo>
                    <a:lnTo>
                      <a:pt x="925" y="182"/>
                    </a:lnTo>
                    <a:lnTo>
                      <a:pt x="852" y="228"/>
                    </a:lnTo>
                    <a:lnTo>
                      <a:pt x="781" y="276"/>
                    </a:lnTo>
                    <a:lnTo>
                      <a:pt x="714" y="326"/>
                    </a:lnTo>
                    <a:lnTo>
                      <a:pt x="651" y="376"/>
                    </a:lnTo>
                    <a:lnTo>
                      <a:pt x="591" y="426"/>
                    </a:lnTo>
                    <a:lnTo>
                      <a:pt x="536" y="476"/>
                    </a:lnTo>
                    <a:lnTo>
                      <a:pt x="484" y="522"/>
                    </a:lnTo>
                    <a:lnTo>
                      <a:pt x="438" y="568"/>
                    </a:lnTo>
                    <a:lnTo>
                      <a:pt x="395" y="610"/>
                    </a:lnTo>
                    <a:lnTo>
                      <a:pt x="357" y="649"/>
                    </a:lnTo>
                    <a:lnTo>
                      <a:pt x="324" y="683"/>
                    </a:lnTo>
                    <a:lnTo>
                      <a:pt x="297" y="714"/>
                    </a:lnTo>
                    <a:lnTo>
                      <a:pt x="276" y="737"/>
                    </a:lnTo>
                    <a:lnTo>
                      <a:pt x="261" y="756"/>
                    </a:lnTo>
                    <a:lnTo>
                      <a:pt x="251" y="768"/>
                    </a:lnTo>
                    <a:lnTo>
                      <a:pt x="247" y="771"/>
                    </a:lnTo>
                    <a:lnTo>
                      <a:pt x="247" y="771"/>
                    </a:lnTo>
                    <a:lnTo>
                      <a:pt x="246" y="771"/>
                    </a:lnTo>
                    <a:lnTo>
                      <a:pt x="240" y="771"/>
                    </a:lnTo>
                    <a:lnTo>
                      <a:pt x="163" y="771"/>
                    </a:lnTo>
                    <a:lnTo>
                      <a:pt x="121" y="771"/>
                    </a:lnTo>
                    <a:lnTo>
                      <a:pt x="67" y="771"/>
                    </a:lnTo>
                    <a:lnTo>
                      <a:pt x="0" y="771"/>
                    </a:lnTo>
                    <a:lnTo>
                      <a:pt x="4" y="768"/>
                    </a:lnTo>
                    <a:lnTo>
                      <a:pt x="13" y="756"/>
                    </a:lnTo>
                    <a:lnTo>
                      <a:pt x="28" y="739"/>
                    </a:lnTo>
                    <a:lnTo>
                      <a:pt x="50" y="716"/>
                    </a:lnTo>
                    <a:lnTo>
                      <a:pt x="76" y="687"/>
                    </a:lnTo>
                    <a:lnTo>
                      <a:pt x="111" y="654"/>
                    </a:lnTo>
                    <a:lnTo>
                      <a:pt x="149" y="618"/>
                    </a:lnTo>
                    <a:lnTo>
                      <a:pt x="194" y="576"/>
                    </a:lnTo>
                    <a:lnTo>
                      <a:pt x="242" y="533"/>
                    </a:lnTo>
                    <a:lnTo>
                      <a:pt x="297" y="487"/>
                    </a:lnTo>
                    <a:lnTo>
                      <a:pt x="357" y="441"/>
                    </a:lnTo>
                    <a:lnTo>
                      <a:pt x="420" y="393"/>
                    </a:lnTo>
                    <a:lnTo>
                      <a:pt x="489" y="345"/>
                    </a:lnTo>
                    <a:lnTo>
                      <a:pt x="562" y="297"/>
                    </a:lnTo>
                    <a:lnTo>
                      <a:pt x="641" y="249"/>
                    </a:lnTo>
                    <a:lnTo>
                      <a:pt x="724" y="205"/>
                    </a:lnTo>
                    <a:lnTo>
                      <a:pt x="810" y="161"/>
                    </a:lnTo>
                    <a:lnTo>
                      <a:pt x="902" y="121"/>
                    </a:lnTo>
                    <a:lnTo>
                      <a:pt x="996" y="84"/>
                    </a:lnTo>
                    <a:lnTo>
                      <a:pt x="1096" y="52"/>
                    </a:lnTo>
                    <a:lnTo>
                      <a:pt x="1198" y="23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93"/>
              <p:cNvSpPr>
                <a:spLocks/>
              </p:cNvSpPr>
              <p:nvPr/>
            </p:nvSpPr>
            <p:spPr bwMode="auto">
              <a:xfrm>
                <a:off x="9036051" y="5891213"/>
                <a:ext cx="612775" cy="1087438"/>
              </a:xfrm>
              <a:custGeom>
                <a:avLst/>
                <a:gdLst>
                  <a:gd name="T0" fmla="*/ 340 w 386"/>
                  <a:gd name="T1" fmla="*/ 0 h 685"/>
                  <a:gd name="T2" fmla="*/ 363 w 386"/>
                  <a:gd name="T3" fmla="*/ 8 h 685"/>
                  <a:gd name="T4" fmla="*/ 386 w 386"/>
                  <a:gd name="T5" fmla="*/ 14 h 685"/>
                  <a:gd name="T6" fmla="*/ 383 w 386"/>
                  <a:gd name="T7" fmla="*/ 16 h 685"/>
                  <a:gd name="T8" fmla="*/ 371 w 386"/>
                  <a:gd name="T9" fmla="*/ 25 h 685"/>
                  <a:gd name="T10" fmla="*/ 354 w 386"/>
                  <a:gd name="T11" fmla="*/ 43 h 685"/>
                  <a:gd name="T12" fmla="*/ 333 w 386"/>
                  <a:gd name="T13" fmla="*/ 64 h 685"/>
                  <a:gd name="T14" fmla="*/ 306 w 386"/>
                  <a:gd name="T15" fmla="*/ 91 h 685"/>
                  <a:gd name="T16" fmla="*/ 279 w 386"/>
                  <a:gd name="T17" fmla="*/ 125 h 685"/>
                  <a:gd name="T18" fmla="*/ 248 w 386"/>
                  <a:gd name="T19" fmla="*/ 162 h 685"/>
                  <a:gd name="T20" fmla="*/ 219 w 386"/>
                  <a:gd name="T21" fmla="*/ 206 h 685"/>
                  <a:gd name="T22" fmla="*/ 190 w 386"/>
                  <a:gd name="T23" fmla="*/ 252 h 685"/>
                  <a:gd name="T24" fmla="*/ 164 w 386"/>
                  <a:gd name="T25" fmla="*/ 304 h 685"/>
                  <a:gd name="T26" fmla="*/ 139 w 386"/>
                  <a:gd name="T27" fmla="*/ 359 h 685"/>
                  <a:gd name="T28" fmla="*/ 119 w 386"/>
                  <a:gd name="T29" fmla="*/ 419 h 685"/>
                  <a:gd name="T30" fmla="*/ 106 w 386"/>
                  <a:gd name="T31" fmla="*/ 480 h 685"/>
                  <a:gd name="T32" fmla="*/ 98 w 386"/>
                  <a:gd name="T33" fmla="*/ 545 h 685"/>
                  <a:gd name="T34" fmla="*/ 98 w 386"/>
                  <a:gd name="T35" fmla="*/ 614 h 685"/>
                  <a:gd name="T36" fmla="*/ 108 w 386"/>
                  <a:gd name="T37" fmla="*/ 685 h 685"/>
                  <a:gd name="T38" fmla="*/ 108 w 386"/>
                  <a:gd name="T39" fmla="*/ 685 h 685"/>
                  <a:gd name="T40" fmla="*/ 106 w 386"/>
                  <a:gd name="T41" fmla="*/ 685 h 685"/>
                  <a:gd name="T42" fmla="*/ 100 w 386"/>
                  <a:gd name="T43" fmla="*/ 685 h 685"/>
                  <a:gd name="T44" fmla="*/ 6 w 386"/>
                  <a:gd name="T45" fmla="*/ 685 h 685"/>
                  <a:gd name="T46" fmla="*/ 0 w 386"/>
                  <a:gd name="T47" fmla="*/ 616 h 685"/>
                  <a:gd name="T48" fmla="*/ 2 w 386"/>
                  <a:gd name="T49" fmla="*/ 549 h 685"/>
                  <a:gd name="T50" fmla="*/ 14 w 386"/>
                  <a:gd name="T51" fmla="*/ 484 h 685"/>
                  <a:gd name="T52" fmla="*/ 31 w 386"/>
                  <a:gd name="T53" fmla="*/ 423 h 685"/>
                  <a:gd name="T54" fmla="*/ 54 w 386"/>
                  <a:gd name="T55" fmla="*/ 365 h 685"/>
                  <a:gd name="T56" fmla="*/ 81 w 386"/>
                  <a:gd name="T57" fmla="*/ 309 h 685"/>
                  <a:gd name="T58" fmla="*/ 112 w 386"/>
                  <a:gd name="T59" fmla="*/ 258 h 685"/>
                  <a:gd name="T60" fmla="*/ 144 w 386"/>
                  <a:gd name="T61" fmla="*/ 210 h 685"/>
                  <a:gd name="T62" fmla="*/ 177 w 386"/>
                  <a:gd name="T63" fmla="*/ 165 h 685"/>
                  <a:gd name="T64" fmla="*/ 210 w 386"/>
                  <a:gd name="T65" fmla="*/ 125 h 685"/>
                  <a:gd name="T66" fmla="*/ 242 w 386"/>
                  <a:gd name="T67" fmla="*/ 91 h 685"/>
                  <a:gd name="T68" fmla="*/ 271 w 386"/>
                  <a:gd name="T69" fmla="*/ 62 h 685"/>
                  <a:gd name="T70" fmla="*/ 296 w 386"/>
                  <a:gd name="T71" fmla="*/ 39 h 685"/>
                  <a:gd name="T72" fmla="*/ 317 w 386"/>
                  <a:gd name="T73" fmla="*/ 20 h 685"/>
                  <a:gd name="T74" fmla="*/ 333 w 386"/>
                  <a:gd name="T75" fmla="*/ 8 h 685"/>
                  <a:gd name="T76" fmla="*/ 340 w 386"/>
                  <a:gd name="T77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685">
                    <a:moveTo>
                      <a:pt x="340" y="0"/>
                    </a:moveTo>
                    <a:lnTo>
                      <a:pt x="363" y="8"/>
                    </a:lnTo>
                    <a:lnTo>
                      <a:pt x="386" y="14"/>
                    </a:lnTo>
                    <a:lnTo>
                      <a:pt x="383" y="16"/>
                    </a:lnTo>
                    <a:lnTo>
                      <a:pt x="371" y="25"/>
                    </a:lnTo>
                    <a:lnTo>
                      <a:pt x="354" y="43"/>
                    </a:lnTo>
                    <a:lnTo>
                      <a:pt x="333" y="64"/>
                    </a:lnTo>
                    <a:lnTo>
                      <a:pt x="306" y="91"/>
                    </a:lnTo>
                    <a:lnTo>
                      <a:pt x="279" y="125"/>
                    </a:lnTo>
                    <a:lnTo>
                      <a:pt x="248" y="162"/>
                    </a:lnTo>
                    <a:lnTo>
                      <a:pt x="219" y="206"/>
                    </a:lnTo>
                    <a:lnTo>
                      <a:pt x="190" y="252"/>
                    </a:lnTo>
                    <a:lnTo>
                      <a:pt x="164" y="304"/>
                    </a:lnTo>
                    <a:lnTo>
                      <a:pt x="139" y="359"/>
                    </a:lnTo>
                    <a:lnTo>
                      <a:pt x="119" y="419"/>
                    </a:lnTo>
                    <a:lnTo>
                      <a:pt x="106" y="480"/>
                    </a:lnTo>
                    <a:lnTo>
                      <a:pt x="98" y="545"/>
                    </a:lnTo>
                    <a:lnTo>
                      <a:pt x="98" y="614"/>
                    </a:lnTo>
                    <a:lnTo>
                      <a:pt x="108" y="685"/>
                    </a:lnTo>
                    <a:lnTo>
                      <a:pt x="108" y="685"/>
                    </a:lnTo>
                    <a:lnTo>
                      <a:pt x="106" y="685"/>
                    </a:lnTo>
                    <a:lnTo>
                      <a:pt x="100" y="685"/>
                    </a:lnTo>
                    <a:lnTo>
                      <a:pt x="6" y="685"/>
                    </a:lnTo>
                    <a:lnTo>
                      <a:pt x="0" y="616"/>
                    </a:lnTo>
                    <a:lnTo>
                      <a:pt x="2" y="549"/>
                    </a:lnTo>
                    <a:lnTo>
                      <a:pt x="14" y="484"/>
                    </a:lnTo>
                    <a:lnTo>
                      <a:pt x="31" y="423"/>
                    </a:lnTo>
                    <a:lnTo>
                      <a:pt x="54" y="365"/>
                    </a:lnTo>
                    <a:lnTo>
                      <a:pt x="81" y="309"/>
                    </a:lnTo>
                    <a:lnTo>
                      <a:pt x="112" y="258"/>
                    </a:lnTo>
                    <a:lnTo>
                      <a:pt x="144" y="210"/>
                    </a:lnTo>
                    <a:lnTo>
                      <a:pt x="177" y="165"/>
                    </a:lnTo>
                    <a:lnTo>
                      <a:pt x="210" y="125"/>
                    </a:lnTo>
                    <a:lnTo>
                      <a:pt x="242" y="91"/>
                    </a:lnTo>
                    <a:lnTo>
                      <a:pt x="271" y="62"/>
                    </a:lnTo>
                    <a:lnTo>
                      <a:pt x="296" y="39"/>
                    </a:lnTo>
                    <a:lnTo>
                      <a:pt x="317" y="20"/>
                    </a:lnTo>
                    <a:lnTo>
                      <a:pt x="333" y="8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4ECE9"/>
              </a:solidFill>
              <a:ln w="0">
                <a:solidFill>
                  <a:srgbClr val="E4EC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94"/>
              <p:cNvSpPr>
                <a:spLocks/>
              </p:cNvSpPr>
              <p:nvPr/>
            </p:nvSpPr>
            <p:spPr bwMode="auto">
              <a:xfrm>
                <a:off x="7035801" y="5754688"/>
                <a:ext cx="2540000" cy="1223963"/>
              </a:xfrm>
              <a:custGeom>
                <a:avLst/>
                <a:gdLst>
                  <a:gd name="T0" fmla="*/ 1078 w 1600"/>
                  <a:gd name="T1" fmla="*/ 0 h 771"/>
                  <a:gd name="T2" fmla="*/ 1255 w 1600"/>
                  <a:gd name="T3" fmla="*/ 17 h 771"/>
                  <a:gd name="T4" fmla="*/ 1427 w 1600"/>
                  <a:gd name="T5" fmla="*/ 46 h 771"/>
                  <a:gd name="T6" fmla="*/ 1600 w 1600"/>
                  <a:gd name="T7" fmla="*/ 86 h 771"/>
                  <a:gd name="T8" fmla="*/ 1593 w 1600"/>
                  <a:gd name="T9" fmla="*/ 92 h 771"/>
                  <a:gd name="T10" fmla="*/ 1577 w 1600"/>
                  <a:gd name="T11" fmla="*/ 106 h 771"/>
                  <a:gd name="T12" fmla="*/ 1556 w 1600"/>
                  <a:gd name="T13" fmla="*/ 123 h 771"/>
                  <a:gd name="T14" fmla="*/ 1531 w 1600"/>
                  <a:gd name="T15" fmla="*/ 148 h 771"/>
                  <a:gd name="T16" fmla="*/ 1502 w 1600"/>
                  <a:gd name="T17" fmla="*/ 177 h 771"/>
                  <a:gd name="T18" fmla="*/ 1470 w 1600"/>
                  <a:gd name="T19" fmla="*/ 211 h 771"/>
                  <a:gd name="T20" fmla="*/ 1437 w 1600"/>
                  <a:gd name="T21" fmla="*/ 251 h 771"/>
                  <a:gd name="T22" fmla="*/ 1404 w 1600"/>
                  <a:gd name="T23" fmla="*/ 296 h 771"/>
                  <a:gd name="T24" fmla="*/ 1372 w 1600"/>
                  <a:gd name="T25" fmla="*/ 344 h 771"/>
                  <a:gd name="T26" fmla="*/ 1341 w 1600"/>
                  <a:gd name="T27" fmla="*/ 395 h 771"/>
                  <a:gd name="T28" fmla="*/ 1314 w 1600"/>
                  <a:gd name="T29" fmla="*/ 451 h 771"/>
                  <a:gd name="T30" fmla="*/ 1291 w 1600"/>
                  <a:gd name="T31" fmla="*/ 509 h 771"/>
                  <a:gd name="T32" fmla="*/ 1274 w 1600"/>
                  <a:gd name="T33" fmla="*/ 570 h 771"/>
                  <a:gd name="T34" fmla="*/ 1262 w 1600"/>
                  <a:gd name="T35" fmla="*/ 635 h 771"/>
                  <a:gd name="T36" fmla="*/ 1260 w 1600"/>
                  <a:gd name="T37" fmla="*/ 702 h 771"/>
                  <a:gd name="T38" fmla="*/ 1266 w 1600"/>
                  <a:gd name="T39" fmla="*/ 771 h 771"/>
                  <a:gd name="T40" fmla="*/ 1086 w 1600"/>
                  <a:gd name="T41" fmla="*/ 771 h 771"/>
                  <a:gd name="T42" fmla="*/ 1038 w 1600"/>
                  <a:gd name="T43" fmla="*/ 771 h 771"/>
                  <a:gd name="T44" fmla="*/ 915 w 1600"/>
                  <a:gd name="T45" fmla="*/ 771 h 771"/>
                  <a:gd name="T46" fmla="*/ 840 w 1600"/>
                  <a:gd name="T47" fmla="*/ 771 h 771"/>
                  <a:gd name="T48" fmla="*/ 552 w 1600"/>
                  <a:gd name="T49" fmla="*/ 771 h 771"/>
                  <a:gd name="T50" fmla="*/ 434 w 1600"/>
                  <a:gd name="T51" fmla="*/ 771 h 771"/>
                  <a:gd name="T52" fmla="*/ 302 w 1600"/>
                  <a:gd name="T53" fmla="*/ 771 h 771"/>
                  <a:gd name="T54" fmla="*/ 158 w 1600"/>
                  <a:gd name="T55" fmla="*/ 771 h 771"/>
                  <a:gd name="T56" fmla="*/ 0 w 1600"/>
                  <a:gd name="T57" fmla="*/ 771 h 771"/>
                  <a:gd name="T58" fmla="*/ 2 w 1600"/>
                  <a:gd name="T59" fmla="*/ 768 h 771"/>
                  <a:gd name="T60" fmla="*/ 12 w 1600"/>
                  <a:gd name="T61" fmla="*/ 756 h 771"/>
                  <a:gd name="T62" fmla="*/ 29 w 1600"/>
                  <a:gd name="T63" fmla="*/ 737 h 771"/>
                  <a:gd name="T64" fmla="*/ 50 w 1600"/>
                  <a:gd name="T65" fmla="*/ 714 h 771"/>
                  <a:gd name="T66" fmla="*/ 77 w 1600"/>
                  <a:gd name="T67" fmla="*/ 683 h 771"/>
                  <a:gd name="T68" fmla="*/ 110 w 1600"/>
                  <a:gd name="T69" fmla="*/ 649 h 771"/>
                  <a:gd name="T70" fmla="*/ 148 w 1600"/>
                  <a:gd name="T71" fmla="*/ 610 h 771"/>
                  <a:gd name="T72" fmla="*/ 191 w 1600"/>
                  <a:gd name="T73" fmla="*/ 568 h 771"/>
                  <a:gd name="T74" fmla="*/ 237 w 1600"/>
                  <a:gd name="T75" fmla="*/ 522 h 771"/>
                  <a:gd name="T76" fmla="*/ 289 w 1600"/>
                  <a:gd name="T77" fmla="*/ 476 h 771"/>
                  <a:gd name="T78" fmla="*/ 344 w 1600"/>
                  <a:gd name="T79" fmla="*/ 426 h 771"/>
                  <a:gd name="T80" fmla="*/ 404 w 1600"/>
                  <a:gd name="T81" fmla="*/ 376 h 771"/>
                  <a:gd name="T82" fmla="*/ 467 w 1600"/>
                  <a:gd name="T83" fmla="*/ 326 h 771"/>
                  <a:gd name="T84" fmla="*/ 534 w 1600"/>
                  <a:gd name="T85" fmla="*/ 276 h 771"/>
                  <a:gd name="T86" fmla="*/ 605 w 1600"/>
                  <a:gd name="T87" fmla="*/ 228 h 771"/>
                  <a:gd name="T88" fmla="*/ 678 w 1600"/>
                  <a:gd name="T89" fmla="*/ 182 h 771"/>
                  <a:gd name="T90" fmla="*/ 753 w 1600"/>
                  <a:gd name="T91" fmla="*/ 138 h 771"/>
                  <a:gd name="T92" fmla="*/ 832 w 1600"/>
                  <a:gd name="T93" fmla="*/ 98 h 771"/>
                  <a:gd name="T94" fmla="*/ 911 w 1600"/>
                  <a:gd name="T95" fmla="*/ 60 h 771"/>
                  <a:gd name="T96" fmla="*/ 993 w 1600"/>
                  <a:gd name="T97" fmla="*/ 27 h 771"/>
                  <a:gd name="T98" fmla="*/ 1078 w 1600"/>
                  <a:gd name="T9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0" h="771">
                    <a:moveTo>
                      <a:pt x="1078" y="0"/>
                    </a:moveTo>
                    <a:lnTo>
                      <a:pt x="1255" y="17"/>
                    </a:lnTo>
                    <a:lnTo>
                      <a:pt x="1427" y="46"/>
                    </a:lnTo>
                    <a:lnTo>
                      <a:pt x="1600" y="86"/>
                    </a:lnTo>
                    <a:lnTo>
                      <a:pt x="1593" y="92"/>
                    </a:lnTo>
                    <a:lnTo>
                      <a:pt x="1577" y="106"/>
                    </a:lnTo>
                    <a:lnTo>
                      <a:pt x="1556" y="123"/>
                    </a:lnTo>
                    <a:lnTo>
                      <a:pt x="1531" y="148"/>
                    </a:lnTo>
                    <a:lnTo>
                      <a:pt x="1502" y="177"/>
                    </a:lnTo>
                    <a:lnTo>
                      <a:pt x="1470" y="211"/>
                    </a:lnTo>
                    <a:lnTo>
                      <a:pt x="1437" y="251"/>
                    </a:lnTo>
                    <a:lnTo>
                      <a:pt x="1404" y="296"/>
                    </a:lnTo>
                    <a:lnTo>
                      <a:pt x="1372" y="344"/>
                    </a:lnTo>
                    <a:lnTo>
                      <a:pt x="1341" y="395"/>
                    </a:lnTo>
                    <a:lnTo>
                      <a:pt x="1314" y="451"/>
                    </a:lnTo>
                    <a:lnTo>
                      <a:pt x="1291" y="509"/>
                    </a:lnTo>
                    <a:lnTo>
                      <a:pt x="1274" y="570"/>
                    </a:lnTo>
                    <a:lnTo>
                      <a:pt x="1262" y="635"/>
                    </a:lnTo>
                    <a:lnTo>
                      <a:pt x="1260" y="702"/>
                    </a:lnTo>
                    <a:lnTo>
                      <a:pt x="1266" y="771"/>
                    </a:lnTo>
                    <a:lnTo>
                      <a:pt x="1086" y="771"/>
                    </a:lnTo>
                    <a:lnTo>
                      <a:pt x="1038" y="771"/>
                    </a:lnTo>
                    <a:lnTo>
                      <a:pt x="915" y="771"/>
                    </a:lnTo>
                    <a:lnTo>
                      <a:pt x="840" y="771"/>
                    </a:lnTo>
                    <a:lnTo>
                      <a:pt x="552" y="771"/>
                    </a:lnTo>
                    <a:lnTo>
                      <a:pt x="434" y="771"/>
                    </a:lnTo>
                    <a:lnTo>
                      <a:pt x="302" y="771"/>
                    </a:lnTo>
                    <a:lnTo>
                      <a:pt x="158" y="771"/>
                    </a:lnTo>
                    <a:lnTo>
                      <a:pt x="0" y="771"/>
                    </a:lnTo>
                    <a:lnTo>
                      <a:pt x="2" y="768"/>
                    </a:lnTo>
                    <a:lnTo>
                      <a:pt x="12" y="756"/>
                    </a:lnTo>
                    <a:lnTo>
                      <a:pt x="29" y="737"/>
                    </a:lnTo>
                    <a:lnTo>
                      <a:pt x="50" y="714"/>
                    </a:lnTo>
                    <a:lnTo>
                      <a:pt x="77" y="683"/>
                    </a:lnTo>
                    <a:lnTo>
                      <a:pt x="110" y="649"/>
                    </a:lnTo>
                    <a:lnTo>
                      <a:pt x="148" y="610"/>
                    </a:lnTo>
                    <a:lnTo>
                      <a:pt x="191" y="568"/>
                    </a:lnTo>
                    <a:lnTo>
                      <a:pt x="237" y="522"/>
                    </a:lnTo>
                    <a:lnTo>
                      <a:pt x="289" y="476"/>
                    </a:lnTo>
                    <a:lnTo>
                      <a:pt x="344" y="426"/>
                    </a:lnTo>
                    <a:lnTo>
                      <a:pt x="404" y="376"/>
                    </a:lnTo>
                    <a:lnTo>
                      <a:pt x="467" y="326"/>
                    </a:lnTo>
                    <a:lnTo>
                      <a:pt x="534" y="276"/>
                    </a:lnTo>
                    <a:lnTo>
                      <a:pt x="605" y="228"/>
                    </a:lnTo>
                    <a:lnTo>
                      <a:pt x="678" y="182"/>
                    </a:lnTo>
                    <a:lnTo>
                      <a:pt x="753" y="138"/>
                    </a:lnTo>
                    <a:lnTo>
                      <a:pt x="832" y="98"/>
                    </a:lnTo>
                    <a:lnTo>
                      <a:pt x="911" y="60"/>
                    </a:lnTo>
                    <a:lnTo>
                      <a:pt x="993" y="27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778D8D"/>
              </a:solidFill>
              <a:ln w="0">
                <a:solidFill>
                  <a:srgbClr val="778D8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95"/>
              <p:cNvSpPr>
                <a:spLocks/>
              </p:cNvSpPr>
              <p:nvPr/>
            </p:nvSpPr>
            <p:spPr bwMode="auto">
              <a:xfrm>
                <a:off x="9332913" y="5362575"/>
                <a:ext cx="312738" cy="538163"/>
              </a:xfrm>
              <a:custGeom>
                <a:avLst/>
                <a:gdLst>
                  <a:gd name="T0" fmla="*/ 13 w 197"/>
                  <a:gd name="T1" fmla="*/ 0 h 339"/>
                  <a:gd name="T2" fmla="*/ 184 w 197"/>
                  <a:gd name="T3" fmla="*/ 0 h 339"/>
                  <a:gd name="T4" fmla="*/ 188 w 197"/>
                  <a:gd name="T5" fmla="*/ 0 h 339"/>
                  <a:gd name="T6" fmla="*/ 192 w 197"/>
                  <a:gd name="T7" fmla="*/ 1 h 339"/>
                  <a:gd name="T8" fmla="*/ 196 w 197"/>
                  <a:gd name="T9" fmla="*/ 3 h 339"/>
                  <a:gd name="T10" fmla="*/ 197 w 197"/>
                  <a:gd name="T11" fmla="*/ 7 h 339"/>
                  <a:gd name="T12" fmla="*/ 197 w 197"/>
                  <a:gd name="T13" fmla="*/ 13 h 339"/>
                  <a:gd name="T14" fmla="*/ 197 w 197"/>
                  <a:gd name="T15" fmla="*/ 86 h 339"/>
                  <a:gd name="T16" fmla="*/ 197 w 197"/>
                  <a:gd name="T17" fmla="*/ 145 h 339"/>
                  <a:gd name="T18" fmla="*/ 197 w 197"/>
                  <a:gd name="T19" fmla="*/ 195 h 339"/>
                  <a:gd name="T20" fmla="*/ 197 w 197"/>
                  <a:gd name="T21" fmla="*/ 236 h 339"/>
                  <a:gd name="T22" fmla="*/ 197 w 197"/>
                  <a:gd name="T23" fmla="*/ 266 h 339"/>
                  <a:gd name="T24" fmla="*/ 197 w 197"/>
                  <a:gd name="T25" fmla="*/ 289 h 339"/>
                  <a:gd name="T26" fmla="*/ 197 w 197"/>
                  <a:gd name="T27" fmla="*/ 324 h 339"/>
                  <a:gd name="T28" fmla="*/ 197 w 197"/>
                  <a:gd name="T29" fmla="*/ 328 h 339"/>
                  <a:gd name="T30" fmla="*/ 197 w 197"/>
                  <a:gd name="T31" fmla="*/ 328 h 339"/>
                  <a:gd name="T32" fmla="*/ 197 w 197"/>
                  <a:gd name="T33" fmla="*/ 330 h 339"/>
                  <a:gd name="T34" fmla="*/ 197 w 197"/>
                  <a:gd name="T35" fmla="*/ 333 h 339"/>
                  <a:gd name="T36" fmla="*/ 194 w 197"/>
                  <a:gd name="T37" fmla="*/ 337 h 339"/>
                  <a:gd name="T38" fmla="*/ 190 w 197"/>
                  <a:gd name="T39" fmla="*/ 339 h 339"/>
                  <a:gd name="T40" fmla="*/ 184 w 197"/>
                  <a:gd name="T41" fmla="*/ 339 h 339"/>
                  <a:gd name="T42" fmla="*/ 134 w 197"/>
                  <a:gd name="T43" fmla="*/ 339 h 339"/>
                  <a:gd name="T44" fmla="*/ 94 w 197"/>
                  <a:gd name="T45" fmla="*/ 339 h 339"/>
                  <a:gd name="T46" fmla="*/ 63 w 197"/>
                  <a:gd name="T47" fmla="*/ 339 h 339"/>
                  <a:gd name="T48" fmla="*/ 42 w 197"/>
                  <a:gd name="T49" fmla="*/ 339 h 339"/>
                  <a:gd name="T50" fmla="*/ 19 w 197"/>
                  <a:gd name="T51" fmla="*/ 339 h 339"/>
                  <a:gd name="T52" fmla="*/ 15 w 197"/>
                  <a:gd name="T53" fmla="*/ 339 h 339"/>
                  <a:gd name="T54" fmla="*/ 13 w 197"/>
                  <a:gd name="T55" fmla="*/ 339 h 339"/>
                  <a:gd name="T56" fmla="*/ 13 w 197"/>
                  <a:gd name="T57" fmla="*/ 339 h 339"/>
                  <a:gd name="T58" fmla="*/ 7 w 197"/>
                  <a:gd name="T59" fmla="*/ 339 h 339"/>
                  <a:gd name="T60" fmla="*/ 2 w 197"/>
                  <a:gd name="T61" fmla="*/ 337 h 339"/>
                  <a:gd name="T62" fmla="*/ 0 w 197"/>
                  <a:gd name="T63" fmla="*/ 333 h 339"/>
                  <a:gd name="T64" fmla="*/ 0 w 197"/>
                  <a:gd name="T65" fmla="*/ 330 h 339"/>
                  <a:gd name="T66" fmla="*/ 0 w 197"/>
                  <a:gd name="T67" fmla="*/ 107 h 339"/>
                  <a:gd name="T68" fmla="*/ 0 w 197"/>
                  <a:gd name="T69" fmla="*/ 76 h 339"/>
                  <a:gd name="T70" fmla="*/ 0 w 197"/>
                  <a:gd name="T71" fmla="*/ 51 h 339"/>
                  <a:gd name="T72" fmla="*/ 0 w 197"/>
                  <a:gd name="T73" fmla="*/ 17 h 339"/>
                  <a:gd name="T74" fmla="*/ 0 w 197"/>
                  <a:gd name="T75" fmla="*/ 15 h 339"/>
                  <a:gd name="T76" fmla="*/ 0 w 197"/>
                  <a:gd name="T77" fmla="*/ 13 h 339"/>
                  <a:gd name="T78" fmla="*/ 0 w 197"/>
                  <a:gd name="T79" fmla="*/ 13 h 339"/>
                  <a:gd name="T80" fmla="*/ 0 w 197"/>
                  <a:gd name="T81" fmla="*/ 7 h 339"/>
                  <a:gd name="T82" fmla="*/ 2 w 197"/>
                  <a:gd name="T83" fmla="*/ 3 h 339"/>
                  <a:gd name="T84" fmla="*/ 7 w 197"/>
                  <a:gd name="T85" fmla="*/ 0 h 339"/>
                  <a:gd name="T86" fmla="*/ 13 w 197"/>
                  <a:gd name="T87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339">
                    <a:moveTo>
                      <a:pt x="13" y="0"/>
                    </a:moveTo>
                    <a:lnTo>
                      <a:pt x="184" y="0"/>
                    </a:lnTo>
                    <a:lnTo>
                      <a:pt x="188" y="0"/>
                    </a:lnTo>
                    <a:lnTo>
                      <a:pt x="192" y="1"/>
                    </a:lnTo>
                    <a:lnTo>
                      <a:pt x="196" y="3"/>
                    </a:lnTo>
                    <a:lnTo>
                      <a:pt x="197" y="7"/>
                    </a:lnTo>
                    <a:lnTo>
                      <a:pt x="197" y="13"/>
                    </a:lnTo>
                    <a:lnTo>
                      <a:pt x="197" y="86"/>
                    </a:lnTo>
                    <a:lnTo>
                      <a:pt x="197" y="145"/>
                    </a:lnTo>
                    <a:lnTo>
                      <a:pt x="197" y="195"/>
                    </a:lnTo>
                    <a:lnTo>
                      <a:pt x="197" y="236"/>
                    </a:lnTo>
                    <a:lnTo>
                      <a:pt x="197" y="266"/>
                    </a:lnTo>
                    <a:lnTo>
                      <a:pt x="197" y="289"/>
                    </a:lnTo>
                    <a:lnTo>
                      <a:pt x="197" y="324"/>
                    </a:lnTo>
                    <a:lnTo>
                      <a:pt x="197" y="328"/>
                    </a:lnTo>
                    <a:lnTo>
                      <a:pt x="197" y="328"/>
                    </a:lnTo>
                    <a:lnTo>
                      <a:pt x="197" y="330"/>
                    </a:lnTo>
                    <a:lnTo>
                      <a:pt x="197" y="333"/>
                    </a:lnTo>
                    <a:lnTo>
                      <a:pt x="194" y="337"/>
                    </a:lnTo>
                    <a:lnTo>
                      <a:pt x="190" y="339"/>
                    </a:lnTo>
                    <a:lnTo>
                      <a:pt x="184" y="339"/>
                    </a:lnTo>
                    <a:lnTo>
                      <a:pt x="134" y="339"/>
                    </a:lnTo>
                    <a:lnTo>
                      <a:pt x="94" y="339"/>
                    </a:lnTo>
                    <a:lnTo>
                      <a:pt x="63" y="339"/>
                    </a:lnTo>
                    <a:lnTo>
                      <a:pt x="42" y="339"/>
                    </a:lnTo>
                    <a:lnTo>
                      <a:pt x="19" y="339"/>
                    </a:lnTo>
                    <a:lnTo>
                      <a:pt x="15" y="339"/>
                    </a:lnTo>
                    <a:lnTo>
                      <a:pt x="13" y="339"/>
                    </a:lnTo>
                    <a:lnTo>
                      <a:pt x="13" y="339"/>
                    </a:lnTo>
                    <a:lnTo>
                      <a:pt x="7" y="339"/>
                    </a:lnTo>
                    <a:lnTo>
                      <a:pt x="2" y="337"/>
                    </a:lnTo>
                    <a:lnTo>
                      <a:pt x="0" y="333"/>
                    </a:lnTo>
                    <a:lnTo>
                      <a:pt x="0" y="330"/>
                    </a:lnTo>
                    <a:lnTo>
                      <a:pt x="0" y="107"/>
                    </a:lnTo>
                    <a:lnTo>
                      <a:pt x="0" y="76"/>
                    </a:lnTo>
                    <a:lnTo>
                      <a:pt x="0" y="5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896"/>
              <p:cNvSpPr>
                <a:spLocks noChangeArrowheads="1"/>
              </p:cNvSpPr>
              <p:nvPr/>
            </p:nvSpPr>
            <p:spPr bwMode="auto">
              <a:xfrm>
                <a:off x="9356726" y="5395913"/>
                <a:ext cx="255588" cy="422275"/>
              </a:xfrm>
              <a:prstGeom prst="rect">
                <a:avLst/>
              </a:pr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897"/>
              <p:cNvSpPr>
                <a:spLocks noChangeArrowheads="1"/>
              </p:cNvSpPr>
              <p:nvPr/>
            </p:nvSpPr>
            <p:spPr bwMode="auto">
              <a:xfrm>
                <a:off x="8896351" y="5237163"/>
                <a:ext cx="503238" cy="766763"/>
              </a:xfrm>
              <a:prstGeom prst="rect">
                <a:avLst/>
              </a:prstGeom>
              <a:solidFill>
                <a:srgbClr val="8838F7"/>
              </a:solidFill>
              <a:ln w="0">
                <a:solidFill>
                  <a:srgbClr val="8838F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98"/>
              <p:cNvSpPr>
                <a:spLocks/>
              </p:cNvSpPr>
              <p:nvPr/>
            </p:nvSpPr>
            <p:spPr bwMode="auto">
              <a:xfrm>
                <a:off x="8951913" y="5322888"/>
                <a:ext cx="395288" cy="66675"/>
              </a:xfrm>
              <a:custGeom>
                <a:avLst/>
                <a:gdLst>
                  <a:gd name="T0" fmla="*/ 21 w 249"/>
                  <a:gd name="T1" fmla="*/ 0 h 42"/>
                  <a:gd name="T2" fmla="*/ 228 w 249"/>
                  <a:gd name="T3" fmla="*/ 0 h 42"/>
                  <a:gd name="T4" fmla="*/ 236 w 249"/>
                  <a:gd name="T5" fmla="*/ 0 h 42"/>
                  <a:gd name="T6" fmla="*/ 240 w 249"/>
                  <a:gd name="T7" fmla="*/ 1 h 42"/>
                  <a:gd name="T8" fmla="*/ 243 w 249"/>
                  <a:gd name="T9" fmla="*/ 5 h 42"/>
                  <a:gd name="T10" fmla="*/ 247 w 249"/>
                  <a:gd name="T11" fmla="*/ 7 h 42"/>
                  <a:gd name="T12" fmla="*/ 247 w 249"/>
                  <a:gd name="T13" fmla="*/ 11 h 42"/>
                  <a:gd name="T14" fmla="*/ 249 w 249"/>
                  <a:gd name="T15" fmla="*/ 15 h 42"/>
                  <a:gd name="T16" fmla="*/ 249 w 249"/>
                  <a:gd name="T17" fmla="*/ 17 h 42"/>
                  <a:gd name="T18" fmla="*/ 249 w 249"/>
                  <a:gd name="T19" fmla="*/ 17 h 42"/>
                  <a:gd name="T20" fmla="*/ 249 w 249"/>
                  <a:gd name="T21" fmla="*/ 21 h 42"/>
                  <a:gd name="T22" fmla="*/ 249 w 249"/>
                  <a:gd name="T23" fmla="*/ 28 h 42"/>
                  <a:gd name="T24" fmla="*/ 247 w 249"/>
                  <a:gd name="T25" fmla="*/ 32 h 42"/>
                  <a:gd name="T26" fmla="*/ 243 w 249"/>
                  <a:gd name="T27" fmla="*/ 36 h 42"/>
                  <a:gd name="T28" fmla="*/ 240 w 249"/>
                  <a:gd name="T29" fmla="*/ 38 h 42"/>
                  <a:gd name="T30" fmla="*/ 238 w 249"/>
                  <a:gd name="T31" fmla="*/ 40 h 42"/>
                  <a:gd name="T32" fmla="*/ 234 w 249"/>
                  <a:gd name="T33" fmla="*/ 42 h 42"/>
                  <a:gd name="T34" fmla="*/ 230 w 249"/>
                  <a:gd name="T35" fmla="*/ 42 h 42"/>
                  <a:gd name="T36" fmla="*/ 228 w 249"/>
                  <a:gd name="T37" fmla="*/ 42 h 42"/>
                  <a:gd name="T38" fmla="*/ 228 w 249"/>
                  <a:gd name="T39" fmla="*/ 42 h 42"/>
                  <a:gd name="T40" fmla="*/ 21 w 249"/>
                  <a:gd name="T41" fmla="*/ 42 h 42"/>
                  <a:gd name="T42" fmla="*/ 13 w 249"/>
                  <a:gd name="T43" fmla="*/ 42 h 42"/>
                  <a:gd name="T44" fmla="*/ 9 w 249"/>
                  <a:gd name="T45" fmla="*/ 40 h 42"/>
                  <a:gd name="T46" fmla="*/ 5 w 249"/>
                  <a:gd name="T47" fmla="*/ 36 h 42"/>
                  <a:gd name="T48" fmla="*/ 3 w 249"/>
                  <a:gd name="T49" fmla="*/ 34 h 42"/>
                  <a:gd name="T50" fmla="*/ 1 w 249"/>
                  <a:gd name="T51" fmla="*/ 30 h 42"/>
                  <a:gd name="T52" fmla="*/ 0 w 249"/>
                  <a:gd name="T53" fmla="*/ 26 h 42"/>
                  <a:gd name="T54" fmla="*/ 0 w 249"/>
                  <a:gd name="T55" fmla="*/ 25 h 42"/>
                  <a:gd name="T56" fmla="*/ 0 w 249"/>
                  <a:gd name="T57" fmla="*/ 23 h 42"/>
                  <a:gd name="T58" fmla="*/ 0 w 249"/>
                  <a:gd name="T59" fmla="*/ 21 h 42"/>
                  <a:gd name="T60" fmla="*/ 0 w 249"/>
                  <a:gd name="T61" fmla="*/ 21 h 42"/>
                  <a:gd name="T62" fmla="*/ 0 w 249"/>
                  <a:gd name="T63" fmla="*/ 21 h 42"/>
                  <a:gd name="T64" fmla="*/ 0 w 249"/>
                  <a:gd name="T65" fmla="*/ 17 h 42"/>
                  <a:gd name="T66" fmla="*/ 0 w 249"/>
                  <a:gd name="T67" fmla="*/ 11 h 42"/>
                  <a:gd name="T68" fmla="*/ 1 w 249"/>
                  <a:gd name="T69" fmla="*/ 7 h 42"/>
                  <a:gd name="T70" fmla="*/ 5 w 249"/>
                  <a:gd name="T71" fmla="*/ 3 h 42"/>
                  <a:gd name="T72" fmla="*/ 9 w 249"/>
                  <a:gd name="T73" fmla="*/ 1 h 42"/>
                  <a:gd name="T74" fmla="*/ 13 w 249"/>
                  <a:gd name="T75" fmla="*/ 0 h 42"/>
                  <a:gd name="T76" fmla="*/ 17 w 249"/>
                  <a:gd name="T77" fmla="*/ 0 h 42"/>
                  <a:gd name="T78" fmla="*/ 19 w 249"/>
                  <a:gd name="T79" fmla="*/ 0 h 42"/>
                  <a:gd name="T80" fmla="*/ 21 w 249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42">
                    <a:moveTo>
                      <a:pt x="21" y="0"/>
                    </a:moveTo>
                    <a:lnTo>
                      <a:pt x="228" y="0"/>
                    </a:lnTo>
                    <a:lnTo>
                      <a:pt x="236" y="0"/>
                    </a:lnTo>
                    <a:lnTo>
                      <a:pt x="240" y="1"/>
                    </a:lnTo>
                    <a:lnTo>
                      <a:pt x="243" y="5"/>
                    </a:lnTo>
                    <a:lnTo>
                      <a:pt x="247" y="7"/>
                    </a:lnTo>
                    <a:lnTo>
                      <a:pt x="247" y="11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21"/>
                    </a:lnTo>
                    <a:lnTo>
                      <a:pt x="249" y="28"/>
                    </a:lnTo>
                    <a:lnTo>
                      <a:pt x="247" y="32"/>
                    </a:lnTo>
                    <a:lnTo>
                      <a:pt x="243" y="36"/>
                    </a:lnTo>
                    <a:lnTo>
                      <a:pt x="240" y="38"/>
                    </a:lnTo>
                    <a:lnTo>
                      <a:pt x="238" y="40"/>
                    </a:lnTo>
                    <a:lnTo>
                      <a:pt x="234" y="42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1" y="42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99"/>
              <p:cNvSpPr>
                <a:spLocks/>
              </p:cNvSpPr>
              <p:nvPr/>
            </p:nvSpPr>
            <p:spPr bwMode="auto">
              <a:xfrm>
                <a:off x="8951913" y="5440363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2 h 46"/>
                  <a:gd name="T6" fmla="*/ 240 w 249"/>
                  <a:gd name="T7" fmla="*/ 4 h 46"/>
                  <a:gd name="T8" fmla="*/ 243 w 249"/>
                  <a:gd name="T9" fmla="*/ 6 h 46"/>
                  <a:gd name="T10" fmla="*/ 245 w 249"/>
                  <a:gd name="T11" fmla="*/ 10 h 46"/>
                  <a:gd name="T12" fmla="*/ 247 w 249"/>
                  <a:gd name="T13" fmla="*/ 14 h 46"/>
                  <a:gd name="T14" fmla="*/ 247 w 249"/>
                  <a:gd name="T15" fmla="*/ 18 h 46"/>
                  <a:gd name="T16" fmla="*/ 249 w 249"/>
                  <a:gd name="T17" fmla="*/ 20 h 46"/>
                  <a:gd name="T18" fmla="*/ 249 w 249"/>
                  <a:gd name="T19" fmla="*/ 22 h 46"/>
                  <a:gd name="T20" fmla="*/ 249 w 249"/>
                  <a:gd name="T21" fmla="*/ 22 h 46"/>
                  <a:gd name="T22" fmla="*/ 249 w 249"/>
                  <a:gd name="T23" fmla="*/ 27 h 46"/>
                  <a:gd name="T24" fmla="*/ 247 w 249"/>
                  <a:gd name="T25" fmla="*/ 33 h 46"/>
                  <a:gd name="T26" fmla="*/ 245 w 249"/>
                  <a:gd name="T27" fmla="*/ 37 h 46"/>
                  <a:gd name="T28" fmla="*/ 242 w 249"/>
                  <a:gd name="T29" fmla="*/ 41 h 46"/>
                  <a:gd name="T30" fmla="*/ 238 w 249"/>
                  <a:gd name="T31" fmla="*/ 43 h 46"/>
                  <a:gd name="T32" fmla="*/ 236 w 249"/>
                  <a:gd name="T33" fmla="*/ 45 h 46"/>
                  <a:gd name="T34" fmla="*/ 232 w 249"/>
                  <a:gd name="T35" fmla="*/ 45 h 46"/>
                  <a:gd name="T36" fmla="*/ 230 w 249"/>
                  <a:gd name="T37" fmla="*/ 46 h 46"/>
                  <a:gd name="T38" fmla="*/ 228 w 249"/>
                  <a:gd name="T39" fmla="*/ 46 h 46"/>
                  <a:gd name="T40" fmla="*/ 226 w 249"/>
                  <a:gd name="T41" fmla="*/ 46 h 46"/>
                  <a:gd name="T42" fmla="*/ 222 w 249"/>
                  <a:gd name="T43" fmla="*/ 46 h 46"/>
                  <a:gd name="T44" fmla="*/ 215 w 249"/>
                  <a:gd name="T45" fmla="*/ 46 h 46"/>
                  <a:gd name="T46" fmla="*/ 184 w 249"/>
                  <a:gd name="T47" fmla="*/ 46 h 46"/>
                  <a:gd name="T48" fmla="*/ 157 w 249"/>
                  <a:gd name="T49" fmla="*/ 46 h 46"/>
                  <a:gd name="T50" fmla="*/ 122 w 249"/>
                  <a:gd name="T51" fmla="*/ 46 h 46"/>
                  <a:gd name="T52" fmla="*/ 21 w 249"/>
                  <a:gd name="T53" fmla="*/ 46 h 46"/>
                  <a:gd name="T54" fmla="*/ 13 w 249"/>
                  <a:gd name="T55" fmla="*/ 45 h 46"/>
                  <a:gd name="T56" fmla="*/ 7 w 249"/>
                  <a:gd name="T57" fmla="*/ 43 h 46"/>
                  <a:gd name="T58" fmla="*/ 3 w 249"/>
                  <a:gd name="T59" fmla="*/ 39 h 46"/>
                  <a:gd name="T60" fmla="*/ 1 w 249"/>
                  <a:gd name="T61" fmla="*/ 37 h 46"/>
                  <a:gd name="T62" fmla="*/ 0 w 249"/>
                  <a:gd name="T63" fmla="*/ 33 h 46"/>
                  <a:gd name="T64" fmla="*/ 0 w 249"/>
                  <a:gd name="T65" fmla="*/ 29 h 46"/>
                  <a:gd name="T66" fmla="*/ 0 w 249"/>
                  <a:gd name="T67" fmla="*/ 27 h 46"/>
                  <a:gd name="T68" fmla="*/ 0 w 249"/>
                  <a:gd name="T69" fmla="*/ 27 h 46"/>
                  <a:gd name="T70" fmla="*/ 0 w 249"/>
                  <a:gd name="T71" fmla="*/ 27 h 46"/>
                  <a:gd name="T72" fmla="*/ 0 w 249"/>
                  <a:gd name="T73" fmla="*/ 25 h 46"/>
                  <a:gd name="T74" fmla="*/ 0 w 249"/>
                  <a:gd name="T75" fmla="*/ 22 h 46"/>
                  <a:gd name="T76" fmla="*/ 0 w 249"/>
                  <a:gd name="T77" fmla="*/ 16 h 46"/>
                  <a:gd name="T78" fmla="*/ 1 w 249"/>
                  <a:gd name="T79" fmla="*/ 12 h 46"/>
                  <a:gd name="T80" fmla="*/ 5 w 249"/>
                  <a:gd name="T81" fmla="*/ 8 h 46"/>
                  <a:gd name="T82" fmla="*/ 7 w 249"/>
                  <a:gd name="T83" fmla="*/ 4 h 46"/>
                  <a:gd name="T84" fmla="*/ 11 w 249"/>
                  <a:gd name="T85" fmla="*/ 2 h 46"/>
                  <a:gd name="T86" fmla="*/ 15 w 249"/>
                  <a:gd name="T87" fmla="*/ 2 h 46"/>
                  <a:gd name="T88" fmla="*/ 17 w 249"/>
                  <a:gd name="T89" fmla="*/ 2 h 46"/>
                  <a:gd name="T90" fmla="*/ 19 w 249"/>
                  <a:gd name="T91" fmla="*/ 0 h 46"/>
                  <a:gd name="T92" fmla="*/ 21 w 249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2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5" y="10"/>
                    </a:lnTo>
                    <a:lnTo>
                      <a:pt x="247" y="14"/>
                    </a:lnTo>
                    <a:lnTo>
                      <a:pt x="247" y="18"/>
                    </a:lnTo>
                    <a:lnTo>
                      <a:pt x="249" y="20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7"/>
                    </a:lnTo>
                    <a:lnTo>
                      <a:pt x="247" y="33"/>
                    </a:lnTo>
                    <a:lnTo>
                      <a:pt x="245" y="37"/>
                    </a:lnTo>
                    <a:lnTo>
                      <a:pt x="242" y="41"/>
                    </a:lnTo>
                    <a:lnTo>
                      <a:pt x="238" y="43"/>
                    </a:lnTo>
                    <a:lnTo>
                      <a:pt x="236" y="45"/>
                    </a:lnTo>
                    <a:lnTo>
                      <a:pt x="232" y="45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215" y="46"/>
                    </a:lnTo>
                    <a:lnTo>
                      <a:pt x="184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900"/>
              <p:cNvSpPr>
                <a:spLocks/>
              </p:cNvSpPr>
              <p:nvPr/>
            </p:nvSpPr>
            <p:spPr bwMode="auto">
              <a:xfrm>
                <a:off x="8951913" y="5568950"/>
                <a:ext cx="395288" cy="69850"/>
              </a:xfrm>
              <a:custGeom>
                <a:avLst/>
                <a:gdLst>
                  <a:gd name="T0" fmla="*/ 134 w 249"/>
                  <a:gd name="T1" fmla="*/ 0 h 44"/>
                  <a:gd name="T2" fmla="*/ 140 w 249"/>
                  <a:gd name="T3" fmla="*/ 0 h 44"/>
                  <a:gd name="T4" fmla="*/ 228 w 249"/>
                  <a:gd name="T5" fmla="*/ 0 h 44"/>
                  <a:gd name="T6" fmla="*/ 236 w 249"/>
                  <a:gd name="T7" fmla="*/ 0 h 44"/>
                  <a:gd name="T8" fmla="*/ 240 w 249"/>
                  <a:gd name="T9" fmla="*/ 4 h 44"/>
                  <a:gd name="T10" fmla="*/ 243 w 249"/>
                  <a:gd name="T11" fmla="*/ 6 h 44"/>
                  <a:gd name="T12" fmla="*/ 247 w 249"/>
                  <a:gd name="T13" fmla="*/ 10 h 44"/>
                  <a:gd name="T14" fmla="*/ 247 w 249"/>
                  <a:gd name="T15" fmla="*/ 13 h 44"/>
                  <a:gd name="T16" fmla="*/ 249 w 249"/>
                  <a:gd name="T17" fmla="*/ 15 h 44"/>
                  <a:gd name="T18" fmla="*/ 249 w 249"/>
                  <a:gd name="T19" fmla="*/ 17 h 44"/>
                  <a:gd name="T20" fmla="*/ 249 w 249"/>
                  <a:gd name="T21" fmla="*/ 19 h 44"/>
                  <a:gd name="T22" fmla="*/ 249 w 249"/>
                  <a:gd name="T23" fmla="*/ 23 h 44"/>
                  <a:gd name="T24" fmla="*/ 249 w 249"/>
                  <a:gd name="T25" fmla="*/ 29 h 44"/>
                  <a:gd name="T26" fmla="*/ 247 w 249"/>
                  <a:gd name="T27" fmla="*/ 35 h 44"/>
                  <a:gd name="T28" fmla="*/ 243 w 249"/>
                  <a:gd name="T29" fmla="*/ 36 h 44"/>
                  <a:gd name="T30" fmla="*/ 240 w 249"/>
                  <a:gd name="T31" fmla="*/ 40 h 44"/>
                  <a:gd name="T32" fmla="*/ 238 w 249"/>
                  <a:gd name="T33" fmla="*/ 42 h 44"/>
                  <a:gd name="T34" fmla="*/ 234 w 249"/>
                  <a:gd name="T35" fmla="*/ 42 h 44"/>
                  <a:gd name="T36" fmla="*/ 230 w 249"/>
                  <a:gd name="T37" fmla="*/ 44 h 44"/>
                  <a:gd name="T38" fmla="*/ 228 w 249"/>
                  <a:gd name="T39" fmla="*/ 44 h 44"/>
                  <a:gd name="T40" fmla="*/ 228 w 249"/>
                  <a:gd name="T41" fmla="*/ 44 h 44"/>
                  <a:gd name="T42" fmla="*/ 21 w 249"/>
                  <a:gd name="T43" fmla="*/ 44 h 44"/>
                  <a:gd name="T44" fmla="*/ 13 w 249"/>
                  <a:gd name="T45" fmla="*/ 42 h 44"/>
                  <a:gd name="T46" fmla="*/ 9 w 249"/>
                  <a:gd name="T47" fmla="*/ 40 h 44"/>
                  <a:gd name="T48" fmla="*/ 5 w 249"/>
                  <a:gd name="T49" fmla="*/ 38 h 44"/>
                  <a:gd name="T50" fmla="*/ 3 w 249"/>
                  <a:gd name="T51" fmla="*/ 35 h 44"/>
                  <a:gd name="T52" fmla="*/ 1 w 249"/>
                  <a:gd name="T53" fmla="*/ 31 h 44"/>
                  <a:gd name="T54" fmla="*/ 0 w 249"/>
                  <a:gd name="T55" fmla="*/ 29 h 44"/>
                  <a:gd name="T56" fmla="*/ 0 w 249"/>
                  <a:gd name="T57" fmla="*/ 25 h 44"/>
                  <a:gd name="T58" fmla="*/ 0 w 249"/>
                  <a:gd name="T59" fmla="*/ 23 h 44"/>
                  <a:gd name="T60" fmla="*/ 0 w 249"/>
                  <a:gd name="T61" fmla="*/ 23 h 44"/>
                  <a:gd name="T62" fmla="*/ 0 w 249"/>
                  <a:gd name="T63" fmla="*/ 23 h 44"/>
                  <a:gd name="T64" fmla="*/ 0 w 249"/>
                  <a:gd name="T65" fmla="*/ 21 h 44"/>
                  <a:gd name="T66" fmla="*/ 0 w 249"/>
                  <a:gd name="T67" fmla="*/ 19 h 44"/>
                  <a:gd name="T68" fmla="*/ 0 w 249"/>
                  <a:gd name="T69" fmla="*/ 13 h 44"/>
                  <a:gd name="T70" fmla="*/ 1 w 249"/>
                  <a:gd name="T71" fmla="*/ 8 h 44"/>
                  <a:gd name="T72" fmla="*/ 5 w 249"/>
                  <a:gd name="T73" fmla="*/ 4 h 44"/>
                  <a:gd name="T74" fmla="*/ 9 w 249"/>
                  <a:gd name="T75" fmla="*/ 2 h 44"/>
                  <a:gd name="T76" fmla="*/ 13 w 249"/>
                  <a:gd name="T77" fmla="*/ 2 h 44"/>
                  <a:gd name="T78" fmla="*/ 17 w 249"/>
                  <a:gd name="T79" fmla="*/ 0 h 44"/>
                  <a:gd name="T80" fmla="*/ 19 w 249"/>
                  <a:gd name="T81" fmla="*/ 0 h 44"/>
                  <a:gd name="T82" fmla="*/ 21 w 249"/>
                  <a:gd name="T83" fmla="*/ 0 h 44"/>
                  <a:gd name="T84" fmla="*/ 132 w 249"/>
                  <a:gd name="T85" fmla="*/ 0 h 44"/>
                  <a:gd name="T86" fmla="*/ 134 w 249"/>
                  <a:gd name="T8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44">
                    <a:moveTo>
                      <a:pt x="134" y="0"/>
                    </a:moveTo>
                    <a:lnTo>
                      <a:pt x="140" y="0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0" y="4"/>
                    </a:lnTo>
                    <a:lnTo>
                      <a:pt x="243" y="6"/>
                    </a:lnTo>
                    <a:lnTo>
                      <a:pt x="247" y="10"/>
                    </a:lnTo>
                    <a:lnTo>
                      <a:pt x="247" y="13"/>
                    </a:lnTo>
                    <a:lnTo>
                      <a:pt x="249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3"/>
                    </a:lnTo>
                    <a:lnTo>
                      <a:pt x="249" y="29"/>
                    </a:lnTo>
                    <a:lnTo>
                      <a:pt x="247" y="35"/>
                    </a:lnTo>
                    <a:lnTo>
                      <a:pt x="243" y="36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4" y="42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1" y="44"/>
                    </a:lnTo>
                    <a:lnTo>
                      <a:pt x="13" y="42"/>
                    </a:lnTo>
                    <a:lnTo>
                      <a:pt x="9" y="40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01"/>
              <p:cNvSpPr>
                <a:spLocks/>
              </p:cNvSpPr>
              <p:nvPr/>
            </p:nvSpPr>
            <p:spPr bwMode="auto">
              <a:xfrm>
                <a:off x="8951913" y="5691188"/>
                <a:ext cx="395288" cy="73025"/>
              </a:xfrm>
              <a:custGeom>
                <a:avLst/>
                <a:gdLst>
                  <a:gd name="T0" fmla="*/ 21 w 249"/>
                  <a:gd name="T1" fmla="*/ 0 h 46"/>
                  <a:gd name="T2" fmla="*/ 228 w 249"/>
                  <a:gd name="T3" fmla="*/ 0 h 46"/>
                  <a:gd name="T4" fmla="*/ 234 w 249"/>
                  <a:gd name="T5" fmla="*/ 0 h 46"/>
                  <a:gd name="T6" fmla="*/ 240 w 249"/>
                  <a:gd name="T7" fmla="*/ 2 h 46"/>
                  <a:gd name="T8" fmla="*/ 243 w 249"/>
                  <a:gd name="T9" fmla="*/ 6 h 46"/>
                  <a:gd name="T10" fmla="*/ 245 w 249"/>
                  <a:gd name="T11" fmla="*/ 7 h 46"/>
                  <a:gd name="T12" fmla="*/ 247 w 249"/>
                  <a:gd name="T13" fmla="*/ 11 h 46"/>
                  <a:gd name="T14" fmla="*/ 247 w 249"/>
                  <a:gd name="T15" fmla="*/ 15 h 46"/>
                  <a:gd name="T16" fmla="*/ 249 w 249"/>
                  <a:gd name="T17" fmla="*/ 17 h 46"/>
                  <a:gd name="T18" fmla="*/ 249 w 249"/>
                  <a:gd name="T19" fmla="*/ 19 h 46"/>
                  <a:gd name="T20" fmla="*/ 249 w 249"/>
                  <a:gd name="T21" fmla="*/ 21 h 46"/>
                  <a:gd name="T22" fmla="*/ 249 w 249"/>
                  <a:gd name="T23" fmla="*/ 25 h 46"/>
                  <a:gd name="T24" fmla="*/ 249 w 249"/>
                  <a:gd name="T25" fmla="*/ 30 h 46"/>
                  <a:gd name="T26" fmla="*/ 247 w 249"/>
                  <a:gd name="T27" fmla="*/ 36 h 46"/>
                  <a:gd name="T28" fmla="*/ 243 w 249"/>
                  <a:gd name="T29" fmla="*/ 38 h 46"/>
                  <a:gd name="T30" fmla="*/ 240 w 249"/>
                  <a:gd name="T31" fmla="*/ 42 h 46"/>
                  <a:gd name="T32" fmla="*/ 238 w 249"/>
                  <a:gd name="T33" fmla="*/ 44 h 46"/>
                  <a:gd name="T34" fmla="*/ 234 w 249"/>
                  <a:gd name="T35" fmla="*/ 44 h 46"/>
                  <a:gd name="T36" fmla="*/ 230 w 249"/>
                  <a:gd name="T37" fmla="*/ 46 h 46"/>
                  <a:gd name="T38" fmla="*/ 228 w 249"/>
                  <a:gd name="T39" fmla="*/ 46 h 46"/>
                  <a:gd name="T40" fmla="*/ 228 w 249"/>
                  <a:gd name="T41" fmla="*/ 46 h 46"/>
                  <a:gd name="T42" fmla="*/ 21 w 249"/>
                  <a:gd name="T43" fmla="*/ 46 h 46"/>
                  <a:gd name="T44" fmla="*/ 13 w 249"/>
                  <a:gd name="T45" fmla="*/ 44 h 46"/>
                  <a:gd name="T46" fmla="*/ 9 w 249"/>
                  <a:gd name="T47" fmla="*/ 42 h 46"/>
                  <a:gd name="T48" fmla="*/ 5 w 249"/>
                  <a:gd name="T49" fmla="*/ 40 h 46"/>
                  <a:gd name="T50" fmla="*/ 3 w 249"/>
                  <a:gd name="T51" fmla="*/ 36 h 46"/>
                  <a:gd name="T52" fmla="*/ 1 w 249"/>
                  <a:gd name="T53" fmla="*/ 32 h 46"/>
                  <a:gd name="T54" fmla="*/ 0 w 249"/>
                  <a:gd name="T55" fmla="*/ 30 h 46"/>
                  <a:gd name="T56" fmla="*/ 0 w 249"/>
                  <a:gd name="T57" fmla="*/ 27 h 46"/>
                  <a:gd name="T58" fmla="*/ 0 w 249"/>
                  <a:gd name="T59" fmla="*/ 25 h 46"/>
                  <a:gd name="T60" fmla="*/ 0 w 249"/>
                  <a:gd name="T61" fmla="*/ 25 h 46"/>
                  <a:gd name="T62" fmla="*/ 0 w 249"/>
                  <a:gd name="T63" fmla="*/ 25 h 46"/>
                  <a:gd name="T64" fmla="*/ 0 w 249"/>
                  <a:gd name="T65" fmla="*/ 23 h 46"/>
                  <a:gd name="T66" fmla="*/ 0 w 249"/>
                  <a:gd name="T67" fmla="*/ 21 h 46"/>
                  <a:gd name="T68" fmla="*/ 0 w 249"/>
                  <a:gd name="T69" fmla="*/ 15 h 46"/>
                  <a:gd name="T70" fmla="*/ 1 w 249"/>
                  <a:gd name="T71" fmla="*/ 9 h 46"/>
                  <a:gd name="T72" fmla="*/ 5 w 249"/>
                  <a:gd name="T73" fmla="*/ 6 h 46"/>
                  <a:gd name="T74" fmla="*/ 7 w 249"/>
                  <a:gd name="T75" fmla="*/ 4 h 46"/>
                  <a:gd name="T76" fmla="*/ 11 w 249"/>
                  <a:gd name="T77" fmla="*/ 2 h 46"/>
                  <a:gd name="T78" fmla="*/ 15 w 249"/>
                  <a:gd name="T79" fmla="*/ 0 h 46"/>
                  <a:gd name="T80" fmla="*/ 17 w 249"/>
                  <a:gd name="T81" fmla="*/ 0 h 46"/>
                  <a:gd name="T82" fmla="*/ 19 w 249"/>
                  <a:gd name="T83" fmla="*/ 0 h 46"/>
                  <a:gd name="T84" fmla="*/ 21 w 249"/>
                  <a:gd name="T8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46">
                    <a:moveTo>
                      <a:pt x="21" y="0"/>
                    </a:moveTo>
                    <a:lnTo>
                      <a:pt x="228" y="0"/>
                    </a:lnTo>
                    <a:lnTo>
                      <a:pt x="234" y="0"/>
                    </a:lnTo>
                    <a:lnTo>
                      <a:pt x="240" y="2"/>
                    </a:lnTo>
                    <a:lnTo>
                      <a:pt x="243" y="6"/>
                    </a:lnTo>
                    <a:lnTo>
                      <a:pt x="245" y="7"/>
                    </a:lnTo>
                    <a:lnTo>
                      <a:pt x="247" y="11"/>
                    </a:lnTo>
                    <a:lnTo>
                      <a:pt x="247" y="15"/>
                    </a:lnTo>
                    <a:lnTo>
                      <a:pt x="249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5"/>
                    </a:lnTo>
                    <a:lnTo>
                      <a:pt x="249" y="30"/>
                    </a:lnTo>
                    <a:lnTo>
                      <a:pt x="247" y="36"/>
                    </a:lnTo>
                    <a:lnTo>
                      <a:pt x="243" y="38"/>
                    </a:lnTo>
                    <a:lnTo>
                      <a:pt x="240" y="42"/>
                    </a:lnTo>
                    <a:lnTo>
                      <a:pt x="238" y="44"/>
                    </a:lnTo>
                    <a:lnTo>
                      <a:pt x="234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5" y="40"/>
                    </a:lnTo>
                    <a:lnTo>
                      <a:pt x="3" y="36"/>
                    </a:lnTo>
                    <a:lnTo>
                      <a:pt x="1" y="32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902"/>
              <p:cNvSpPr>
                <a:spLocks/>
              </p:cNvSpPr>
              <p:nvPr/>
            </p:nvSpPr>
            <p:spPr bwMode="auto">
              <a:xfrm>
                <a:off x="8951913" y="5813425"/>
                <a:ext cx="395288" cy="73025"/>
              </a:xfrm>
              <a:custGeom>
                <a:avLst/>
                <a:gdLst>
                  <a:gd name="T0" fmla="*/ 134 w 249"/>
                  <a:gd name="T1" fmla="*/ 0 h 46"/>
                  <a:gd name="T2" fmla="*/ 140 w 249"/>
                  <a:gd name="T3" fmla="*/ 0 h 46"/>
                  <a:gd name="T4" fmla="*/ 149 w 249"/>
                  <a:gd name="T5" fmla="*/ 0 h 46"/>
                  <a:gd name="T6" fmla="*/ 167 w 249"/>
                  <a:gd name="T7" fmla="*/ 0 h 46"/>
                  <a:gd name="T8" fmla="*/ 192 w 249"/>
                  <a:gd name="T9" fmla="*/ 0 h 46"/>
                  <a:gd name="T10" fmla="*/ 228 w 249"/>
                  <a:gd name="T11" fmla="*/ 0 h 46"/>
                  <a:gd name="T12" fmla="*/ 234 w 249"/>
                  <a:gd name="T13" fmla="*/ 1 h 46"/>
                  <a:gd name="T14" fmla="*/ 240 w 249"/>
                  <a:gd name="T15" fmla="*/ 3 h 46"/>
                  <a:gd name="T16" fmla="*/ 243 w 249"/>
                  <a:gd name="T17" fmla="*/ 5 h 46"/>
                  <a:gd name="T18" fmla="*/ 245 w 249"/>
                  <a:gd name="T19" fmla="*/ 9 h 46"/>
                  <a:gd name="T20" fmla="*/ 247 w 249"/>
                  <a:gd name="T21" fmla="*/ 13 h 46"/>
                  <a:gd name="T22" fmla="*/ 247 w 249"/>
                  <a:gd name="T23" fmla="*/ 17 h 46"/>
                  <a:gd name="T24" fmla="*/ 249 w 249"/>
                  <a:gd name="T25" fmla="*/ 19 h 46"/>
                  <a:gd name="T26" fmla="*/ 249 w 249"/>
                  <a:gd name="T27" fmla="*/ 21 h 46"/>
                  <a:gd name="T28" fmla="*/ 249 w 249"/>
                  <a:gd name="T29" fmla="*/ 21 h 46"/>
                  <a:gd name="T30" fmla="*/ 249 w 249"/>
                  <a:gd name="T31" fmla="*/ 26 h 46"/>
                  <a:gd name="T32" fmla="*/ 247 w 249"/>
                  <a:gd name="T33" fmla="*/ 32 h 46"/>
                  <a:gd name="T34" fmla="*/ 245 w 249"/>
                  <a:gd name="T35" fmla="*/ 36 h 46"/>
                  <a:gd name="T36" fmla="*/ 242 w 249"/>
                  <a:gd name="T37" fmla="*/ 40 h 46"/>
                  <a:gd name="T38" fmla="*/ 238 w 249"/>
                  <a:gd name="T39" fmla="*/ 42 h 46"/>
                  <a:gd name="T40" fmla="*/ 236 w 249"/>
                  <a:gd name="T41" fmla="*/ 44 h 46"/>
                  <a:gd name="T42" fmla="*/ 232 w 249"/>
                  <a:gd name="T43" fmla="*/ 44 h 46"/>
                  <a:gd name="T44" fmla="*/ 230 w 249"/>
                  <a:gd name="T45" fmla="*/ 46 h 46"/>
                  <a:gd name="T46" fmla="*/ 228 w 249"/>
                  <a:gd name="T47" fmla="*/ 46 h 46"/>
                  <a:gd name="T48" fmla="*/ 228 w 249"/>
                  <a:gd name="T49" fmla="*/ 46 h 46"/>
                  <a:gd name="T50" fmla="*/ 226 w 249"/>
                  <a:gd name="T51" fmla="*/ 46 h 46"/>
                  <a:gd name="T52" fmla="*/ 222 w 249"/>
                  <a:gd name="T53" fmla="*/ 46 h 46"/>
                  <a:gd name="T54" fmla="*/ 157 w 249"/>
                  <a:gd name="T55" fmla="*/ 46 h 46"/>
                  <a:gd name="T56" fmla="*/ 122 w 249"/>
                  <a:gd name="T57" fmla="*/ 46 h 46"/>
                  <a:gd name="T58" fmla="*/ 76 w 249"/>
                  <a:gd name="T59" fmla="*/ 46 h 46"/>
                  <a:gd name="T60" fmla="*/ 21 w 249"/>
                  <a:gd name="T61" fmla="*/ 46 h 46"/>
                  <a:gd name="T62" fmla="*/ 13 w 249"/>
                  <a:gd name="T63" fmla="*/ 44 h 46"/>
                  <a:gd name="T64" fmla="*/ 7 w 249"/>
                  <a:gd name="T65" fmla="*/ 42 h 46"/>
                  <a:gd name="T66" fmla="*/ 3 w 249"/>
                  <a:gd name="T67" fmla="*/ 38 h 46"/>
                  <a:gd name="T68" fmla="*/ 1 w 249"/>
                  <a:gd name="T69" fmla="*/ 36 h 46"/>
                  <a:gd name="T70" fmla="*/ 0 w 249"/>
                  <a:gd name="T71" fmla="*/ 32 h 46"/>
                  <a:gd name="T72" fmla="*/ 0 w 249"/>
                  <a:gd name="T73" fmla="*/ 28 h 46"/>
                  <a:gd name="T74" fmla="*/ 0 w 249"/>
                  <a:gd name="T75" fmla="*/ 26 h 46"/>
                  <a:gd name="T76" fmla="*/ 0 w 249"/>
                  <a:gd name="T77" fmla="*/ 26 h 46"/>
                  <a:gd name="T78" fmla="*/ 0 w 249"/>
                  <a:gd name="T79" fmla="*/ 26 h 46"/>
                  <a:gd name="T80" fmla="*/ 0 w 249"/>
                  <a:gd name="T81" fmla="*/ 24 h 46"/>
                  <a:gd name="T82" fmla="*/ 0 w 249"/>
                  <a:gd name="T83" fmla="*/ 21 h 46"/>
                  <a:gd name="T84" fmla="*/ 0 w 249"/>
                  <a:gd name="T85" fmla="*/ 15 h 46"/>
                  <a:gd name="T86" fmla="*/ 1 w 249"/>
                  <a:gd name="T87" fmla="*/ 11 h 46"/>
                  <a:gd name="T88" fmla="*/ 5 w 249"/>
                  <a:gd name="T89" fmla="*/ 7 h 46"/>
                  <a:gd name="T90" fmla="*/ 7 w 249"/>
                  <a:gd name="T91" fmla="*/ 3 h 46"/>
                  <a:gd name="T92" fmla="*/ 11 w 249"/>
                  <a:gd name="T93" fmla="*/ 1 h 46"/>
                  <a:gd name="T94" fmla="*/ 15 w 249"/>
                  <a:gd name="T95" fmla="*/ 1 h 46"/>
                  <a:gd name="T96" fmla="*/ 17 w 249"/>
                  <a:gd name="T97" fmla="*/ 1 h 46"/>
                  <a:gd name="T98" fmla="*/ 19 w 249"/>
                  <a:gd name="T99" fmla="*/ 0 h 46"/>
                  <a:gd name="T100" fmla="*/ 21 w 249"/>
                  <a:gd name="T101" fmla="*/ 0 h 46"/>
                  <a:gd name="T102" fmla="*/ 132 w 249"/>
                  <a:gd name="T103" fmla="*/ 0 h 46"/>
                  <a:gd name="T104" fmla="*/ 134 w 249"/>
                  <a:gd name="T10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9" h="46">
                    <a:moveTo>
                      <a:pt x="134" y="0"/>
                    </a:moveTo>
                    <a:lnTo>
                      <a:pt x="140" y="0"/>
                    </a:lnTo>
                    <a:lnTo>
                      <a:pt x="149" y="0"/>
                    </a:lnTo>
                    <a:lnTo>
                      <a:pt x="167" y="0"/>
                    </a:lnTo>
                    <a:lnTo>
                      <a:pt x="192" y="0"/>
                    </a:lnTo>
                    <a:lnTo>
                      <a:pt x="228" y="0"/>
                    </a:lnTo>
                    <a:lnTo>
                      <a:pt x="234" y="1"/>
                    </a:lnTo>
                    <a:lnTo>
                      <a:pt x="240" y="3"/>
                    </a:lnTo>
                    <a:lnTo>
                      <a:pt x="243" y="5"/>
                    </a:lnTo>
                    <a:lnTo>
                      <a:pt x="245" y="9"/>
                    </a:lnTo>
                    <a:lnTo>
                      <a:pt x="247" y="13"/>
                    </a:lnTo>
                    <a:lnTo>
                      <a:pt x="247" y="17"/>
                    </a:lnTo>
                    <a:lnTo>
                      <a:pt x="249" y="19"/>
                    </a:lnTo>
                    <a:lnTo>
                      <a:pt x="249" y="21"/>
                    </a:lnTo>
                    <a:lnTo>
                      <a:pt x="249" y="21"/>
                    </a:lnTo>
                    <a:lnTo>
                      <a:pt x="249" y="26"/>
                    </a:lnTo>
                    <a:lnTo>
                      <a:pt x="247" y="32"/>
                    </a:lnTo>
                    <a:lnTo>
                      <a:pt x="245" y="36"/>
                    </a:lnTo>
                    <a:lnTo>
                      <a:pt x="242" y="40"/>
                    </a:lnTo>
                    <a:lnTo>
                      <a:pt x="238" y="42"/>
                    </a:lnTo>
                    <a:lnTo>
                      <a:pt x="236" y="44"/>
                    </a:lnTo>
                    <a:lnTo>
                      <a:pt x="232" y="44"/>
                    </a:lnTo>
                    <a:lnTo>
                      <a:pt x="230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6" y="46"/>
                    </a:lnTo>
                    <a:lnTo>
                      <a:pt x="222" y="46"/>
                    </a:lnTo>
                    <a:lnTo>
                      <a:pt x="157" y="46"/>
                    </a:lnTo>
                    <a:lnTo>
                      <a:pt x="122" y="46"/>
                    </a:lnTo>
                    <a:lnTo>
                      <a:pt x="76" y="46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7" y="42"/>
                    </a:lnTo>
                    <a:lnTo>
                      <a:pt x="3" y="38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32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00E1"/>
              </a:solidFill>
              <a:ln w="0">
                <a:solidFill>
                  <a:srgbClr val="3F00E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03"/>
              <p:cNvSpPr>
                <a:spLocks/>
              </p:cNvSpPr>
              <p:nvPr/>
            </p:nvSpPr>
            <p:spPr bwMode="auto">
              <a:xfrm>
                <a:off x="9274176" y="533400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4"/>
              <p:cNvSpPr>
                <a:spLocks/>
              </p:cNvSpPr>
              <p:nvPr/>
            </p:nvSpPr>
            <p:spPr bwMode="auto">
              <a:xfrm>
                <a:off x="9274176" y="5459413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1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1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1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5"/>
              <p:cNvSpPr>
                <a:spLocks/>
              </p:cNvSpPr>
              <p:nvPr/>
            </p:nvSpPr>
            <p:spPr bwMode="auto">
              <a:xfrm>
                <a:off x="9274176" y="5581650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7 h 25"/>
                  <a:gd name="T8" fmla="*/ 23 w 23"/>
                  <a:gd name="T9" fmla="*/ 13 h 25"/>
                  <a:gd name="T10" fmla="*/ 23 w 23"/>
                  <a:gd name="T11" fmla="*/ 17 h 25"/>
                  <a:gd name="T12" fmla="*/ 19 w 23"/>
                  <a:gd name="T13" fmla="*/ 21 h 25"/>
                  <a:gd name="T14" fmla="*/ 16 w 23"/>
                  <a:gd name="T15" fmla="*/ 25 h 25"/>
                  <a:gd name="T16" fmla="*/ 12 w 23"/>
                  <a:gd name="T17" fmla="*/ 25 h 25"/>
                  <a:gd name="T18" fmla="*/ 6 w 23"/>
                  <a:gd name="T19" fmla="*/ 25 h 25"/>
                  <a:gd name="T20" fmla="*/ 2 w 23"/>
                  <a:gd name="T21" fmla="*/ 21 h 25"/>
                  <a:gd name="T22" fmla="*/ 0 w 23"/>
                  <a:gd name="T23" fmla="*/ 17 h 25"/>
                  <a:gd name="T24" fmla="*/ 0 w 23"/>
                  <a:gd name="T25" fmla="*/ 13 h 25"/>
                  <a:gd name="T26" fmla="*/ 0 w 23"/>
                  <a:gd name="T27" fmla="*/ 7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5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06"/>
              <p:cNvSpPr>
                <a:spLocks/>
              </p:cNvSpPr>
              <p:nvPr/>
            </p:nvSpPr>
            <p:spPr bwMode="auto">
              <a:xfrm>
                <a:off x="9274176" y="5705475"/>
                <a:ext cx="36513" cy="39688"/>
              </a:xfrm>
              <a:custGeom>
                <a:avLst/>
                <a:gdLst>
                  <a:gd name="T0" fmla="*/ 12 w 23"/>
                  <a:gd name="T1" fmla="*/ 0 h 25"/>
                  <a:gd name="T2" fmla="*/ 16 w 23"/>
                  <a:gd name="T3" fmla="*/ 2 h 25"/>
                  <a:gd name="T4" fmla="*/ 19 w 23"/>
                  <a:gd name="T5" fmla="*/ 4 h 25"/>
                  <a:gd name="T6" fmla="*/ 23 w 23"/>
                  <a:gd name="T7" fmla="*/ 8 h 25"/>
                  <a:gd name="T8" fmla="*/ 23 w 23"/>
                  <a:gd name="T9" fmla="*/ 14 h 25"/>
                  <a:gd name="T10" fmla="*/ 23 w 23"/>
                  <a:gd name="T11" fmla="*/ 18 h 25"/>
                  <a:gd name="T12" fmla="*/ 19 w 23"/>
                  <a:gd name="T13" fmla="*/ 21 h 25"/>
                  <a:gd name="T14" fmla="*/ 16 w 23"/>
                  <a:gd name="T15" fmla="*/ 23 h 25"/>
                  <a:gd name="T16" fmla="*/ 12 w 23"/>
                  <a:gd name="T17" fmla="*/ 25 h 25"/>
                  <a:gd name="T18" fmla="*/ 6 w 23"/>
                  <a:gd name="T19" fmla="*/ 23 h 25"/>
                  <a:gd name="T20" fmla="*/ 2 w 23"/>
                  <a:gd name="T21" fmla="*/ 21 h 25"/>
                  <a:gd name="T22" fmla="*/ 0 w 23"/>
                  <a:gd name="T23" fmla="*/ 18 h 25"/>
                  <a:gd name="T24" fmla="*/ 0 w 23"/>
                  <a:gd name="T25" fmla="*/ 14 h 25"/>
                  <a:gd name="T26" fmla="*/ 0 w 23"/>
                  <a:gd name="T27" fmla="*/ 8 h 25"/>
                  <a:gd name="T28" fmla="*/ 2 w 23"/>
                  <a:gd name="T29" fmla="*/ 4 h 25"/>
                  <a:gd name="T30" fmla="*/ 6 w 23"/>
                  <a:gd name="T31" fmla="*/ 2 h 25"/>
                  <a:gd name="T32" fmla="*/ 12 w 23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4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5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07"/>
              <p:cNvSpPr>
                <a:spLocks/>
              </p:cNvSpPr>
              <p:nvPr/>
            </p:nvSpPr>
            <p:spPr bwMode="auto">
              <a:xfrm>
                <a:off x="9274176" y="5830888"/>
                <a:ext cx="36513" cy="36513"/>
              </a:xfrm>
              <a:custGeom>
                <a:avLst/>
                <a:gdLst>
                  <a:gd name="T0" fmla="*/ 12 w 23"/>
                  <a:gd name="T1" fmla="*/ 0 h 23"/>
                  <a:gd name="T2" fmla="*/ 16 w 23"/>
                  <a:gd name="T3" fmla="*/ 2 h 23"/>
                  <a:gd name="T4" fmla="*/ 19 w 23"/>
                  <a:gd name="T5" fmla="*/ 4 h 23"/>
                  <a:gd name="T6" fmla="*/ 23 w 23"/>
                  <a:gd name="T7" fmla="*/ 8 h 23"/>
                  <a:gd name="T8" fmla="*/ 23 w 23"/>
                  <a:gd name="T9" fmla="*/ 12 h 23"/>
                  <a:gd name="T10" fmla="*/ 23 w 23"/>
                  <a:gd name="T11" fmla="*/ 17 h 23"/>
                  <a:gd name="T12" fmla="*/ 19 w 23"/>
                  <a:gd name="T13" fmla="*/ 21 h 23"/>
                  <a:gd name="T14" fmla="*/ 16 w 23"/>
                  <a:gd name="T15" fmla="*/ 23 h 23"/>
                  <a:gd name="T16" fmla="*/ 12 w 23"/>
                  <a:gd name="T17" fmla="*/ 23 h 23"/>
                  <a:gd name="T18" fmla="*/ 6 w 23"/>
                  <a:gd name="T19" fmla="*/ 23 h 23"/>
                  <a:gd name="T20" fmla="*/ 2 w 23"/>
                  <a:gd name="T21" fmla="*/ 21 h 23"/>
                  <a:gd name="T22" fmla="*/ 0 w 23"/>
                  <a:gd name="T23" fmla="*/ 17 h 23"/>
                  <a:gd name="T24" fmla="*/ 0 w 23"/>
                  <a:gd name="T25" fmla="*/ 12 h 23"/>
                  <a:gd name="T26" fmla="*/ 0 w 23"/>
                  <a:gd name="T27" fmla="*/ 8 h 23"/>
                  <a:gd name="T28" fmla="*/ 2 w 23"/>
                  <a:gd name="T29" fmla="*/ 4 h 23"/>
                  <a:gd name="T30" fmla="*/ 6 w 23"/>
                  <a:gd name="T31" fmla="*/ 2 h 23"/>
                  <a:gd name="T32" fmla="*/ 12 w 23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6" y="2"/>
                    </a:lnTo>
                    <a:lnTo>
                      <a:pt x="19" y="4"/>
                    </a:lnTo>
                    <a:lnTo>
                      <a:pt x="23" y="8"/>
                    </a:lnTo>
                    <a:lnTo>
                      <a:pt x="23" y="12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08"/>
              <p:cNvSpPr>
                <a:spLocks/>
              </p:cNvSpPr>
              <p:nvPr/>
            </p:nvSpPr>
            <p:spPr bwMode="auto">
              <a:xfrm>
                <a:off x="8993188" y="6076950"/>
                <a:ext cx="234950" cy="201613"/>
              </a:xfrm>
              <a:custGeom>
                <a:avLst/>
                <a:gdLst>
                  <a:gd name="T0" fmla="*/ 0 w 148"/>
                  <a:gd name="T1" fmla="*/ 0 h 127"/>
                  <a:gd name="T2" fmla="*/ 148 w 148"/>
                  <a:gd name="T3" fmla="*/ 0 h 127"/>
                  <a:gd name="T4" fmla="*/ 0 w 148"/>
                  <a:gd name="T5" fmla="*/ 127 h 127"/>
                  <a:gd name="T6" fmla="*/ 0 w 148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27">
                    <a:moveTo>
                      <a:pt x="0" y="0"/>
                    </a:moveTo>
                    <a:lnTo>
                      <a:pt x="148" y="0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C"/>
              </a:solidFill>
              <a:ln w="0">
                <a:solidFill>
                  <a:srgbClr val="00080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09"/>
              <p:cNvSpPr>
                <a:spLocks/>
              </p:cNvSpPr>
              <p:nvPr/>
            </p:nvSpPr>
            <p:spPr bwMode="auto">
              <a:xfrm>
                <a:off x="8521701" y="5422900"/>
                <a:ext cx="496888" cy="855663"/>
              </a:xfrm>
              <a:custGeom>
                <a:avLst/>
                <a:gdLst>
                  <a:gd name="T0" fmla="*/ 17 w 313"/>
                  <a:gd name="T1" fmla="*/ 0 h 539"/>
                  <a:gd name="T2" fmla="*/ 292 w 313"/>
                  <a:gd name="T3" fmla="*/ 0 h 539"/>
                  <a:gd name="T4" fmla="*/ 297 w 313"/>
                  <a:gd name="T5" fmla="*/ 2 h 539"/>
                  <a:gd name="T6" fmla="*/ 303 w 313"/>
                  <a:gd name="T7" fmla="*/ 4 h 539"/>
                  <a:gd name="T8" fmla="*/ 309 w 313"/>
                  <a:gd name="T9" fmla="*/ 9 h 539"/>
                  <a:gd name="T10" fmla="*/ 311 w 313"/>
                  <a:gd name="T11" fmla="*/ 15 h 539"/>
                  <a:gd name="T12" fmla="*/ 313 w 313"/>
                  <a:gd name="T13" fmla="*/ 21 h 539"/>
                  <a:gd name="T14" fmla="*/ 313 w 313"/>
                  <a:gd name="T15" fmla="*/ 205 h 539"/>
                  <a:gd name="T16" fmla="*/ 313 w 313"/>
                  <a:gd name="T17" fmla="*/ 276 h 539"/>
                  <a:gd name="T18" fmla="*/ 313 w 313"/>
                  <a:gd name="T19" fmla="*/ 338 h 539"/>
                  <a:gd name="T20" fmla="*/ 313 w 313"/>
                  <a:gd name="T21" fmla="*/ 386 h 539"/>
                  <a:gd name="T22" fmla="*/ 313 w 313"/>
                  <a:gd name="T23" fmla="*/ 457 h 539"/>
                  <a:gd name="T24" fmla="*/ 313 w 313"/>
                  <a:gd name="T25" fmla="*/ 480 h 539"/>
                  <a:gd name="T26" fmla="*/ 313 w 313"/>
                  <a:gd name="T27" fmla="*/ 495 h 539"/>
                  <a:gd name="T28" fmla="*/ 313 w 313"/>
                  <a:gd name="T29" fmla="*/ 506 h 539"/>
                  <a:gd name="T30" fmla="*/ 313 w 313"/>
                  <a:gd name="T31" fmla="*/ 512 h 539"/>
                  <a:gd name="T32" fmla="*/ 313 w 313"/>
                  <a:gd name="T33" fmla="*/ 518 h 539"/>
                  <a:gd name="T34" fmla="*/ 311 w 313"/>
                  <a:gd name="T35" fmla="*/ 526 h 539"/>
                  <a:gd name="T36" fmla="*/ 309 w 313"/>
                  <a:gd name="T37" fmla="*/ 531 h 539"/>
                  <a:gd name="T38" fmla="*/ 303 w 313"/>
                  <a:gd name="T39" fmla="*/ 535 h 539"/>
                  <a:gd name="T40" fmla="*/ 297 w 313"/>
                  <a:gd name="T41" fmla="*/ 539 h 539"/>
                  <a:gd name="T42" fmla="*/ 292 w 313"/>
                  <a:gd name="T43" fmla="*/ 539 h 539"/>
                  <a:gd name="T44" fmla="*/ 167 w 313"/>
                  <a:gd name="T45" fmla="*/ 539 h 539"/>
                  <a:gd name="T46" fmla="*/ 123 w 313"/>
                  <a:gd name="T47" fmla="*/ 539 h 539"/>
                  <a:gd name="T48" fmla="*/ 88 w 313"/>
                  <a:gd name="T49" fmla="*/ 539 h 539"/>
                  <a:gd name="T50" fmla="*/ 19 w 313"/>
                  <a:gd name="T51" fmla="*/ 539 h 539"/>
                  <a:gd name="T52" fmla="*/ 19 w 313"/>
                  <a:gd name="T53" fmla="*/ 539 h 539"/>
                  <a:gd name="T54" fmla="*/ 17 w 313"/>
                  <a:gd name="T55" fmla="*/ 539 h 539"/>
                  <a:gd name="T56" fmla="*/ 13 w 313"/>
                  <a:gd name="T57" fmla="*/ 539 h 539"/>
                  <a:gd name="T58" fmla="*/ 7 w 313"/>
                  <a:gd name="T59" fmla="*/ 535 h 539"/>
                  <a:gd name="T60" fmla="*/ 4 w 313"/>
                  <a:gd name="T61" fmla="*/ 531 h 539"/>
                  <a:gd name="T62" fmla="*/ 0 w 313"/>
                  <a:gd name="T63" fmla="*/ 526 h 539"/>
                  <a:gd name="T64" fmla="*/ 0 w 313"/>
                  <a:gd name="T65" fmla="*/ 518 h 539"/>
                  <a:gd name="T66" fmla="*/ 0 w 313"/>
                  <a:gd name="T67" fmla="*/ 21 h 539"/>
                  <a:gd name="T68" fmla="*/ 0 w 313"/>
                  <a:gd name="T69" fmla="*/ 15 h 539"/>
                  <a:gd name="T70" fmla="*/ 4 w 313"/>
                  <a:gd name="T71" fmla="*/ 9 h 539"/>
                  <a:gd name="T72" fmla="*/ 7 w 313"/>
                  <a:gd name="T73" fmla="*/ 4 h 539"/>
                  <a:gd name="T74" fmla="*/ 13 w 313"/>
                  <a:gd name="T75" fmla="*/ 2 h 539"/>
                  <a:gd name="T76" fmla="*/ 17 w 313"/>
                  <a:gd name="T7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539">
                    <a:moveTo>
                      <a:pt x="17" y="0"/>
                    </a:moveTo>
                    <a:lnTo>
                      <a:pt x="292" y="0"/>
                    </a:lnTo>
                    <a:lnTo>
                      <a:pt x="297" y="2"/>
                    </a:lnTo>
                    <a:lnTo>
                      <a:pt x="303" y="4"/>
                    </a:lnTo>
                    <a:lnTo>
                      <a:pt x="309" y="9"/>
                    </a:lnTo>
                    <a:lnTo>
                      <a:pt x="311" y="15"/>
                    </a:lnTo>
                    <a:lnTo>
                      <a:pt x="313" y="21"/>
                    </a:lnTo>
                    <a:lnTo>
                      <a:pt x="313" y="205"/>
                    </a:lnTo>
                    <a:lnTo>
                      <a:pt x="313" y="276"/>
                    </a:lnTo>
                    <a:lnTo>
                      <a:pt x="313" y="338"/>
                    </a:lnTo>
                    <a:lnTo>
                      <a:pt x="313" y="386"/>
                    </a:lnTo>
                    <a:lnTo>
                      <a:pt x="313" y="457"/>
                    </a:lnTo>
                    <a:lnTo>
                      <a:pt x="313" y="480"/>
                    </a:lnTo>
                    <a:lnTo>
                      <a:pt x="313" y="495"/>
                    </a:lnTo>
                    <a:lnTo>
                      <a:pt x="313" y="506"/>
                    </a:lnTo>
                    <a:lnTo>
                      <a:pt x="313" y="512"/>
                    </a:lnTo>
                    <a:lnTo>
                      <a:pt x="313" y="518"/>
                    </a:lnTo>
                    <a:lnTo>
                      <a:pt x="311" y="526"/>
                    </a:lnTo>
                    <a:lnTo>
                      <a:pt x="309" y="531"/>
                    </a:lnTo>
                    <a:lnTo>
                      <a:pt x="303" y="535"/>
                    </a:lnTo>
                    <a:lnTo>
                      <a:pt x="297" y="539"/>
                    </a:lnTo>
                    <a:lnTo>
                      <a:pt x="292" y="539"/>
                    </a:lnTo>
                    <a:lnTo>
                      <a:pt x="167" y="539"/>
                    </a:lnTo>
                    <a:lnTo>
                      <a:pt x="123" y="539"/>
                    </a:lnTo>
                    <a:lnTo>
                      <a:pt x="88" y="539"/>
                    </a:lnTo>
                    <a:lnTo>
                      <a:pt x="19" y="539"/>
                    </a:lnTo>
                    <a:lnTo>
                      <a:pt x="19" y="539"/>
                    </a:lnTo>
                    <a:lnTo>
                      <a:pt x="17" y="539"/>
                    </a:lnTo>
                    <a:lnTo>
                      <a:pt x="13" y="539"/>
                    </a:lnTo>
                    <a:lnTo>
                      <a:pt x="7" y="535"/>
                    </a:lnTo>
                    <a:lnTo>
                      <a:pt x="4" y="531"/>
                    </a:lnTo>
                    <a:lnTo>
                      <a:pt x="0" y="526"/>
                    </a:lnTo>
                    <a:lnTo>
                      <a:pt x="0" y="518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821"/>
              </a:solidFill>
              <a:ln w="0">
                <a:solidFill>
                  <a:srgbClr val="FF082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910"/>
              <p:cNvSpPr>
                <a:spLocks noChangeArrowheads="1"/>
              </p:cNvSpPr>
              <p:nvPr/>
            </p:nvSpPr>
            <p:spPr bwMode="auto">
              <a:xfrm>
                <a:off x="8564563" y="5472113"/>
                <a:ext cx="404813" cy="673100"/>
              </a:xfrm>
              <a:prstGeom prst="rect">
                <a:avLst/>
              </a:prstGeom>
              <a:solidFill>
                <a:srgbClr val="C9D8D5"/>
              </a:solidFill>
              <a:ln w="0">
                <a:solidFill>
                  <a:srgbClr val="C9D8D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11"/>
              <p:cNvSpPr>
                <a:spLocks/>
              </p:cNvSpPr>
              <p:nvPr/>
            </p:nvSpPr>
            <p:spPr bwMode="auto">
              <a:xfrm>
                <a:off x="7945438" y="5883275"/>
                <a:ext cx="1057275" cy="690563"/>
              </a:xfrm>
              <a:custGeom>
                <a:avLst/>
                <a:gdLst>
                  <a:gd name="T0" fmla="*/ 290 w 666"/>
                  <a:gd name="T1" fmla="*/ 0 h 435"/>
                  <a:gd name="T2" fmla="*/ 336 w 666"/>
                  <a:gd name="T3" fmla="*/ 5 h 435"/>
                  <a:gd name="T4" fmla="*/ 376 w 666"/>
                  <a:gd name="T5" fmla="*/ 21 h 435"/>
                  <a:gd name="T6" fmla="*/ 413 w 666"/>
                  <a:gd name="T7" fmla="*/ 48 h 435"/>
                  <a:gd name="T8" fmla="*/ 441 w 666"/>
                  <a:gd name="T9" fmla="*/ 80 h 435"/>
                  <a:gd name="T10" fmla="*/ 466 w 666"/>
                  <a:gd name="T11" fmla="*/ 71 h 435"/>
                  <a:gd name="T12" fmla="*/ 491 w 666"/>
                  <a:gd name="T13" fmla="*/ 67 h 435"/>
                  <a:gd name="T14" fmla="*/ 522 w 666"/>
                  <a:gd name="T15" fmla="*/ 73 h 435"/>
                  <a:gd name="T16" fmla="*/ 551 w 666"/>
                  <a:gd name="T17" fmla="*/ 84 h 435"/>
                  <a:gd name="T18" fmla="*/ 570 w 666"/>
                  <a:gd name="T19" fmla="*/ 101 h 435"/>
                  <a:gd name="T20" fmla="*/ 586 w 666"/>
                  <a:gd name="T21" fmla="*/ 121 h 435"/>
                  <a:gd name="T22" fmla="*/ 595 w 666"/>
                  <a:gd name="T23" fmla="*/ 144 h 435"/>
                  <a:gd name="T24" fmla="*/ 599 w 666"/>
                  <a:gd name="T25" fmla="*/ 170 h 435"/>
                  <a:gd name="T26" fmla="*/ 626 w 666"/>
                  <a:gd name="T27" fmla="*/ 193 h 435"/>
                  <a:gd name="T28" fmla="*/ 647 w 666"/>
                  <a:gd name="T29" fmla="*/ 222 h 435"/>
                  <a:gd name="T30" fmla="*/ 660 w 666"/>
                  <a:gd name="T31" fmla="*/ 255 h 435"/>
                  <a:gd name="T32" fmla="*/ 666 w 666"/>
                  <a:gd name="T33" fmla="*/ 291 h 435"/>
                  <a:gd name="T34" fmla="*/ 660 w 666"/>
                  <a:gd name="T35" fmla="*/ 328 h 435"/>
                  <a:gd name="T36" fmla="*/ 647 w 666"/>
                  <a:gd name="T37" fmla="*/ 360 h 435"/>
                  <a:gd name="T38" fmla="*/ 628 w 666"/>
                  <a:gd name="T39" fmla="*/ 387 h 435"/>
                  <a:gd name="T40" fmla="*/ 601 w 666"/>
                  <a:gd name="T41" fmla="*/ 410 h 435"/>
                  <a:gd name="T42" fmla="*/ 570 w 666"/>
                  <a:gd name="T43" fmla="*/ 428 h 435"/>
                  <a:gd name="T44" fmla="*/ 536 w 666"/>
                  <a:gd name="T45" fmla="*/ 435 h 435"/>
                  <a:gd name="T46" fmla="*/ 465 w 666"/>
                  <a:gd name="T47" fmla="*/ 435 h 435"/>
                  <a:gd name="T48" fmla="*/ 415 w 666"/>
                  <a:gd name="T49" fmla="*/ 435 h 435"/>
                  <a:gd name="T50" fmla="*/ 359 w 666"/>
                  <a:gd name="T51" fmla="*/ 435 h 435"/>
                  <a:gd name="T52" fmla="*/ 123 w 666"/>
                  <a:gd name="T53" fmla="*/ 435 h 435"/>
                  <a:gd name="T54" fmla="*/ 90 w 666"/>
                  <a:gd name="T55" fmla="*/ 429 h 435"/>
                  <a:gd name="T56" fmla="*/ 61 w 666"/>
                  <a:gd name="T57" fmla="*/ 418 h 435"/>
                  <a:gd name="T58" fmla="*/ 36 w 666"/>
                  <a:gd name="T59" fmla="*/ 399 h 435"/>
                  <a:gd name="T60" fmla="*/ 17 w 666"/>
                  <a:gd name="T61" fmla="*/ 374 h 435"/>
                  <a:gd name="T62" fmla="*/ 4 w 666"/>
                  <a:gd name="T63" fmla="*/ 343 h 435"/>
                  <a:gd name="T64" fmla="*/ 0 w 666"/>
                  <a:gd name="T65" fmla="*/ 310 h 435"/>
                  <a:gd name="T66" fmla="*/ 6 w 666"/>
                  <a:gd name="T67" fmla="*/ 276 h 435"/>
                  <a:gd name="T68" fmla="*/ 21 w 666"/>
                  <a:gd name="T69" fmla="*/ 245 h 435"/>
                  <a:gd name="T70" fmla="*/ 44 w 666"/>
                  <a:gd name="T71" fmla="*/ 218 h 435"/>
                  <a:gd name="T72" fmla="*/ 73 w 666"/>
                  <a:gd name="T73" fmla="*/ 201 h 435"/>
                  <a:gd name="T74" fmla="*/ 107 w 666"/>
                  <a:gd name="T75" fmla="*/ 190 h 435"/>
                  <a:gd name="T76" fmla="*/ 107 w 666"/>
                  <a:gd name="T77" fmla="*/ 182 h 435"/>
                  <a:gd name="T78" fmla="*/ 111 w 666"/>
                  <a:gd name="T79" fmla="*/ 140 h 435"/>
                  <a:gd name="T80" fmla="*/ 125 w 666"/>
                  <a:gd name="T81" fmla="*/ 101 h 435"/>
                  <a:gd name="T82" fmla="*/ 148 w 666"/>
                  <a:gd name="T83" fmla="*/ 67 h 435"/>
                  <a:gd name="T84" fmla="*/ 175 w 666"/>
                  <a:gd name="T85" fmla="*/ 40 h 435"/>
                  <a:gd name="T86" fmla="*/ 209 w 666"/>
                  <a:gd name="T87" fmla="*/ 19 h 435"/>
                  <a:gd name="T88" fmla="*/ 248 w 666"/>
                  <a:gd name="T89" fmla="*/ 3 h 435"/>
                  <a:gd name="T90" fmla="*/ 290 w 666"/>
                  <a:gd name="T9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6" h="435">
                    <a:moveTo>
                      <a:pt x="290" y="0"/>
                    </a:moveTo>
                    <a:lnTo>
                      <a:pt x="336" y="5"/>
                    </a:lnTo>
                    <a:lnTo>
                      <a:pt x="376" y="21"/>
                    </a:lnTo>
                    <a:lnTo>
                      <a:pt x="413" y="48"/>
                    </a:lnTo>
                    <a:lnTo>
                      <a:pt x="441" y="80"/>
                    </a:lnTo>
                    <a:lnTo>
                      <a:pt x="466" y="71"/>
                    </a:lnTo>
                    <a:lnTo>
                      <a:pt x="491" y="67"/>
                    </a:lnTo>
                    <a:lnTo>
                      <a:pt x="522" y="73"/>
                    </a:lnTo>
                    <a:lnTo>
                      <a:pt x="551" y="84"/>
                    </a:lnTo>
                    <a:lnTo>
                      <a:pt x="570" y="101"/>
                    </a:lnTo>
                    <a:lnTo>
                      <a:pt x="586" y="121"/>
                    </a:lnTo>
                    <a:lnTo>
                      <a:pt x="595" y="144"/>
                    </a:lnTo>
                    <a:lnTo>
                      <a:pt x="599" y="170"/>
                    </a:lnTo>
                    <a:lnTo>
                      <a:pt x="626" y="193"/>
                    </a:lnTo>
                    <a:lnTo>
                      <a:pt x="647" y="222"/>
                    </a:lnTo>
                    <a:lnTo>
                      <a:pt x="660" y="255"/>
                    </a:lnTo>
                    <a:lnTo>
                      <a:pt x="666" y="291"/>
                    </a:lnTo>
                    <a:lnTo>
                      <a:pt x="660" y="328"/>
                    </a:lnTo>
                    <a:lnTo>
                      <a:pt x="647" y="360"/>
                    </a:lnTo>
                    <a:lnTo>
                      <a:pt x="628" y="387"/>
                    </a:lnTo>
                    <a:lnTo>
                      <a:pt x="601" y="410"/>
                    </a:lnTo>
                    <a:lnTo>
                      <a:pt x="570" y="428"/>
                    </a:lnTo>
                    <a:lnTo>
                      <a:pt x="536" y="435"/>
                    </a:lnTo>
                    <a:lnTo>
                      <a:pt x="465" y="435"/>
                    </a:lnTo>
                    <a:lnTo>
                      <a:pt x="415" y="435"/>
                    </a:lnTo>
                    <a:lnTo>
                      <a:pt x="359" y="435"/>
                    </a:lnTo>
                    <a:lnTo>
                      <a:pt x="123" y="435"/>
                    </a:lnTo>
                    <a:lnTo>
                      <a:pt x="90" y="429"/>
                    </a:lnTo>
                    <a:lnTo>
                      <a:pt x="61" y="418"/>
                    </a:lnTo>
                    <a:lnTo>
                      <a:pt x="36" y="399"/>
                    </a:lnTo>
                    <a:lnTo>
                      <a:pt x="17" y="374"/>
                    </a:lnTo>
                    <a:lnTo>
                      <a:pt x="4" y="343"/>
                    </a:lnTo>
                    <a:lnTo>
                      <a:pt x="0" y="310"/>
                    </a:lnTo>
                    <a:lnTo>
                      <a:pt x="6" y="276"/>
                    </a:lnTo>
                    <a:lnTo>
                      <a:pt x="21" y="245"/>
                    </a:lnTo>
                    <a:lnTo>
                      <a:pt x="44" y="218"/>
                    </a:lnTo>
                    <a:lnTo>
                      <a:pt x="73" y="201"/>
                    </a:lnTo>
                    <a:lnTo>
                      <a:pt x="107" y="190"/>
                    </a:lnTo>
                    <a:lnTo>
                      <a:pt x="107" y="182"/>
                    </a:lnTo>
                    <a:lnTo>
                      <a:pt x="111" y="140"/>
                    </a:lnTo>
                    <a:lnTo>
                      <a:pt x="125" y="101"/>
                    </a:lnTo>
                    <a:lnTo>
                      <a:pt x="148" y="67"/>
                    </a:lnTo>
                    <a:lnTo>
                      <a:pt x="175" y="40"/>
                    </a:lnTo>
                    <a:lnTo>
                      <a:pt x="209" y="19"/>
                    </a:lnTo>
                    <a:lnTo>
                      <a:pt x="248" y="3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2780FF"/>
              </a:solidFill>
              <a:ln w="0">
                <a:solidFill>
                  <a:srgbClr val="278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12"/>
              <p:cNvSpPr>
                <a:spLocks/>
              </p:cNvSpPr>
              <p:nvPr/>
            </p:nvSpPr>
            <p:spPr bwMode="auto">
              <a:xfrm>
                <a:off x="8051801" y="5761038"/>
                <a:ext cx="439738" cy="285750"/>
              </a:xfrm>
              <a:custGeom>
                <a:avLst/>
                <a:gdLst>
                  <a:gd name="T0" fmla="*/ 121 w 277"/>
                  <a:gd name="T1" fmla="*/ 0 h 180"/>
                  <a:gd name="T2" fmla="*/ 146 w 277"/>
                  <a:gd name="T3" fmla="*/ 4 h 180"/>
                  <a:gd name="T4" fmla="*/ 167 w 277"/>
                  <a:gd name="T5" fmla="*/ 15 h 180"/>
                  <a:gd name="T6" fmla="*/ 184 w 277"/>
                  <a:gd name="T7" fmla="*/ 33 h 180"/>
                  <a:gd name="T8" fmla="*/ 190 w 277"/>
                  <a:gd name="T9" fmla="*/ 29 h 180"/>
                  <a:gd name="T10" fmla="*/ 198 w 277"/>
                  <a:gd name="T11" fmla="*/ 27 h 180"/>
                  <a:gd name="T12" fmla="*/ 205 w 277"/>
                  <a:gd name="T13" fmla="*/ 25 h 180"/>
                  <a:gd name="T14" fmla="*/ 215 w 277"/>
                  <a:gd name="T15" fmla="*/ 27 h 180"/>
                  <a:gd name="T16" fmla="*/ 223 w 277"/>
                  <a:gd name="T17" fmla="*/ 31 h 180"/>
                  <a:gd name="T18" fmla="*/ 230 w 277"/>
                  <a:gd name="T19" fmla="*/ 34 h 180"/>
                  <a:gd name="T20" fmla="*/ 240 w 277"/>
                  <a:gd name="T21" fmla="*/ 44 h 180"/>
                  <a:gd name="T22" fmla="*/ 248 w 277"/>
                  <a:gd name="T23" fmla="*/ 56 h 180"/>
                  <a:gd name="T24" fmla="*/ 250 w 277"/>
                  <a:gd name="T25" fmla="*/ 71 h 180"/>
                  <a:gd name="T26" fmla="*/ 265 w 277"/>
                  <a:gd name="T27" fmla="*/ 82 h 180"/>
                  <a:gd name="T28" fmla="*/ 275 w 277"/>
                  <a:gd name="T29" fmla="*/ 100 h 180"/>
                  <a:gd name="T30" fmla="*/ 277 w 277"/>
                  <a:gd name="T31" fmla="*/ 119 h 180"/>
                  <a:gd name="T32" fmla="*/ 273 w 277"/>
                  <a:gd name="T33" fmla="*/ 142 h 180"/>
                  <a:gd name="T34" fmla="*/ 261 w 277"/>
                  <a:gd name="T35" fmla="*/ 159 h 180"/>
                  <a:gd name="T36" fmla="*/ 244 w 277"/>
                  <a:gd name="T37" fmla="*/ 173 h 180"/>
                  <a:gd name="T38" fmla="*/ 225 w 277"/>
                  <a:gd name="T39" fmla="*/ 180 h 180"/>
                  <a:gd name="T40" fmla="*/ 54 w 277"/>
                  <a:gd name="T41" fmla="*/ 180 h 180"/>
                  <a:gd name="T42" fmla="*/ 52 w 277"/>
                  <a:gd name="T43" fmla="*/ 180 h 180"/>
                  <a:gd name="T44" fmla="*/ 52 w 277"/>
                  <a:gd name="T45" fmla="*/ 180 h 180"/>
                  <a:gd name="T46" fmla="*/ 33 w 277"/>
                  <a:gd name="T47" fmla="*/ 176 h 180"/>
                  <a:gd name="T48" fmla="*/ 15 w 277"/>
                  <a:gd name="T49" fmla="*/ 165 h 180"/>
                  <a:gd name="T50" fmla="*/ 4 w 277"/>
                  <a:gd name="T51" fmla="*/ 148 h 180"/>
                  <a:gd name="T52" fmla="*/ 0 w 277"/>
                  <a:gd name="T53" fmla="*/ 128 h 180"/>
                  <a:gd name="T54" fmla="*/ 4 w 277"/>
                  <a:gd name="T55" fmla="*/ 109 h 180"/>
                  <a:gd name="T56" fmla="*/ 13 w 277"/>
                  <a:gd name="T57" fmla="*/ 94 h 180"/>
                  <a:gd name="T58" fmla="*/ 27 w 277"/>
                  <a:gd name="T59" fmla="*/ 82 h 180"/>
                  <a:gd name="T60" fmla="*/ 46 w 277"/>
                  <a:gd name="T61" fmla="*/ 77 h 180"/>
                  <a:gd name="T62" fmla="*/ 46 w 277"/>
                  <a:gd name="T63" fmla="*/ 75 h 180"/>
                  <a:gd name="T64" fmla="*/ 50 w 277"/>
                  <a:gd name="T65" fmla="*/ 50 h 180"/>
                  <a:gd name="T66" fmla="*/ 60 w 277"/>
                  <a:gd name="T67" fmla="*/ 31 h 180"/>
                  <a:gd name="T68" fmla="*/ 77 w 277"/>
                  <a:gd name="T69" fmla="*/ 13 h 180"/>
                  <a:gd name="T70" fmla="*/ 98 w 277"/>
                  <a:gd name="T71" fmla="*/ 4 h 180"/>
                  <a:gd name="T72" fmla="*/ 121 w 277"/>
                  <a:gd name="T7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180">
                    <a:moveTo>
                      <a:pt x="121" y="0"/>
                    </a:moveTo>
                    <a:lnTo>
                      <a:pt x="146" y="4"/>
                    </a:lnTo>
                    <a:lnTo>
                      <a:pt x="167" y="15"/>
                    </a:lnTo>
                    <a:lnTo>
                      <a:pt x="184" y="33"/>
                    </a:lnTo>
                    <a:lnTo>
                      <a:pt x="190" y="29"/>
                    </a:lnTo>
                    <a:lnTo>
                      <a:pt x="198" y="27"/>
                    </a:lnTo>
                    <a:lnTo>
                      <a:pt x="205" y="25"/>
                    </a:lnTo>
                    <a:lnTo>
                      <a:pt x="215" y="27"/>
                    </a:lnTo>
                    <a:lnTo>
                      <a:pt x="223" y="31"/>
                    </a:lnTo>
                    <a:lnTo>
                      <a:pt x="230" y="34"/>
                    </a:lnTo>
                    <a:lnTo>
                      <a:pt x="240" y="44"/>
                    </a:lnTo>
                    <a:lnTo>
                      <a:pt x="248" y="56"/>
                    </a:lnTo>
                    <a:lnTo>
                      <a:pt x="250" y="71"/>
                    </a:lnTo>
                    <a:lnTo>
                      <a:pt x="265" y="82"/>
                    </a:lnTo>
                    <a:lnTo>
                      <a:pt x="275" y="100"/>
                    </a:lnTo>
                    <a:lnTo>
                      <a:pt x="277" y="119"/>
                    </a:lnTo>
                    <a:lnTo>
                      <a:pt x="273" y="142"/>
                    </a:lnTo>
                    <a:lnTo>
                      <a:pt x="261" y="159"/>
                    </a:lnTo>
                    <a:lnTo>
                      <a:pt x="244" y="173"/>
                    </a:lnTo>
                    <a:lnTo>
                      <a:pt x="225" y="180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33" y="176"/>
                    </a:lnTo>
                    <a:lnTo>
                      <a:pt x="15" y="165"/>
                    </a:lnTo>
                    <a:lnTo>
                      <a:pt x="4" y="148"/>
                    </a:lnTo>
                    <a:lnTo>
                      <a:pt x="0" y="128"/>
                    </a:lnTo>
                    <a:lnTo>
                      <a:pt x="4" y="109"/>
                    </a:lnTo>
                    <a:lnTo>
                      <a:pt x="13" y="94"/>
                    </a:lnTo>
                    <a:lnTo>
                      <a:pt x="27" y="82"/>
                    </a:lnTo>
                    <a:lnTo>
                      <a:pt x="46" y="77"/>
                    </a:lnTo>
                    <a:lnTo>
                      <a:pt x="46" y="75"/>
                    </a:lnTo>
                    <a:lnTo>
                      <a:pt x="50" y="50"/>
                    </a:lnTo>
                    <a:lnTo>
                      <a:pt x="60" y="31"/>
                    </a:lnTo>
                    <a:lnTo>
                      <a:pt x="77" y="13"/>
                    </a:lnTo>
                    <a:lnTo>
                      <a:pt x="98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4FFEFF"/>
              </a:solidFill>
              <a:ln w="0">
                <a:solidFill>
                  <a:srgbClr val="4FFE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13"/>
              <p:cNvSpPr>
                <a:spLocks noEditPoints="1"/>
              </p:cNvSpPr>
              <p:nvPr/>
            </p:nvSpPr>
            <p:spPr bwMode="auto">
              <a:xfrm>
                <a:off x="7532688" y="6281738"/>
                <a:ext cx="960438" cy="663575"/>
              </a:xfrm>
              <a:custGeom>
                <a:avLst/>
                <a:gdLst>
                  <a:gd name="T0" fmla="*/ 567 w 605"/>
                  <a:gd name="T1" fmla="*/ 263 h 418"/>
                  <a:gd name="T2" fmla="*/ 605 w 605"/>
                  <a:gd name="T3" fmla="*/ 263 h 418"/>
                  <a:gd name="T4" fmla="*/ 605 w 605"/>
                  <a:gd name="T5" fmla="*/ 418 h 418"/>
                  <a:gd name="T6" fmla="*/ 567 w 605"/>
                  <a:gd name="T7" fmla="*/ 418 h 418"/>
                  <a:gd name="T8" fmla="*/ 567 w 605"/>
                  <a:gd name="T9" fmla="*/ 263 h 418"/>
                  <a:gd name="T10" fmla="*/ 536 w 605"/>
                  <a:gd name="T11" fmla="*/ 263 h 418"/>
                  <a:gd name="T12" fmla="*/ 556 w 605"/>
                  <a:gd name="T13" fmla="*/ 263 h 418"/>
                  <a:gd name="T14" fmla="*/ 556 w 605"/>
                  <a:gd name="T15" fmla="*/ 418 h 418"/>
                  <a:gd name="T16" fmla="*/ 536 w 605"/>
                  <a:gd name="T17" fmla="*/ 418 h 418"/>
                  <a:gd name="T18" fmla="*/ 536 w 605"/>
                  <a:gd name="T19" fmla="*/ 263 h 418"/>
                  <a:gd name="T20" fmla="*/ 456 w 605"/>
                  <a:gd name="T21" fmla="*/ 263 h 418"/>
                  <a:gd name="T22" fmla="*/ 475 w 605"/>
                  <a:gd name="T23" fmla="*/ 263 h 418"/>
                  <a:gd name="T24" fmla="*/ 475 w 605"/>
                  <a:gd name="T25" fmla="*/ 418 h 418"/>
                  <a:gd name="T26" fmla="*/ 456 w 605"/>
                  <a:gd name="T27" fmla="*/ 418 h 418"/>
                  <a:gd name="T28" fmla="*/ 456 w 605"/>
                  <a:gd name="T29" fmla="*/ 263 h 418"/>
                  <a:gd name="T30" fmla="*/ 394 w 605"/>
                  <a:gd name="T31" fmla="*/ 263 h 418"/>
                  <a:gd name="T32" fmla="*/ 413 w 605"/>
                  <a:gd name="T33" fmla="*/ 263 h 418"/>
                  <a:gd name="T34" fmla="*/ 413 w 605"/>
                  <a:gd name="T35" fmla="*/ 418 h 418"/>
                  <a:gd name="T36" fmla="*/ 394 w 605"/>
                  <a:gd name="T37" fmla="*/ 418 h 418"/>
                  <a:gd name="T38" fmla="*/ 394 w 605"/>
                  <a:gd name="T39" fmla="*/ 263 h 418"/>
                  <a:gd name="T40" fmla="*/ 339 w 605"/>
                  <a:gd name="T41" fmla="*/ 263 h 418"/>
                  <a:gd name="T42" fmla="*/ 383 w 605"/>
                  <a:gd name="T43" fmla="*/ 263 h 418"/>
                  <a:gd name="T44" fmla="*/ 383 w 605"/>
                  <a:gd name="T45" fmla="*/ 418 h 418"/>
                  <a:gd name="T46" fmla="*/ 339 w 605"/>
                  <a:gd name="T47" fmla="*/ 418 h 418"/>
                  <a:gd name="T48" fmla="*/ 339 w 605"/>
                  <a:gd name="T49" fmla="*/ 263 h 418"/>
                  <a:gd name="T50" fmla="*/ 314 w 605"/>
                  <a:gd name="T51" fmla="*/ 263 h 418"/>
                  <a:gd name="T52" fmla="*/ 333 w 605"/>
                  <a:gd name="T53" fmla="*/ 263 h 418"/>
                  <a:gd name="T54" fmla="*/ 333 w 605"/>
                  <a:gd name="T55" fmla="*/ 418 h 418"/>
                  <a:gd name="T56" fmla="*/ 314 w 605"/>
                  <a:gd name="T57" fmla="*/ 418 h 418"/>
                  <a:gd name="T58" fmla="*/ 314 w 605"/>
                  <a:gd name="T59" fmla="*/ 263 h 418"/>
                  <a:gd name="T60" fmla="*/ 0 w 605"/>
                  <a:gd name="T61" fmla="*/ 0 h 418"/>
                  <a:gd name="T62" fmla="*/ 604 w 605"/>
                  <a:gd name="T63" fmla="*/ 0 h 418"/>
                  <a:gd name="T64" fmla="*/ 605 w 605"/>
                  <a:gd name="T65" fmla="*/ 75 h 418"/>
                  <a:gd name="T66" fmla="*/ 542 w 605"/>
                  <a:gd name="T67" fmla="*/ 207 h 418"/>
                  <a:gd name="T68" fmla="*/ 289 w 605"/>
                  <a:gd name="T69" fmla="*/ 207 h 418"/>
                  <a:gd name="T70" fmla="*/ 252 w 605"/>
                  <a:gd name="T71" fmla="*/ 276 h 418"/>
                  <a:gd name="T72" fmla="*/ 225 w 605"/>
                  <a:gd name="T73" fmla="*/ 267 h 418"/>
                  <a:gd name="T74" fmla="*/ 168 w 605"/>
                  <a:gd name="T75" fmla="*/ 414 h 418"/>
                  <a:gd name="T76" fmla="*/ 75 w 605"/>
                  <a:gd name="T77" fmla="*/ 418 h 418"/>
                  <a:gd name="T78" fmla="*/ 125 w 605"/>
                  <a:gd name="T79" fmla="*/ 211 h 418"/>
                  <a:gd name="T80" fmla="*/ 0 w 605"/>
                  <a:gd name="T81" fmla="*/ 211 h 418"/>
                  <a:gd name="T82" fmla="*/ 0 w 605"/>
                  <a:gd name="T8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5" h="418">
                    <a:moveTo>
                      <a:pt x="567" y="263"/>
                    </a:moveTo>
                    <a:lnTo>
                      <a:pt x="605" y="263"/>
                    </a:lnTo>
                    <a:lnTo>
                      <a:pt x="605" y="418"/>
                    </a:lnTo>
                    <a:lnTo>
                      <a:pt x="567" y="418"/>
                    </a:lnTo>
                    <a:lnTo>
                      <a:pt x="567" y="263"/>
                    </a:lnTo>
                    <a:close/>
                    <a:moveTo>
                      <a:pt x="536" y="263"/>
                    </a:moveTo>
                    <a:lnTo>
                      <a:pt x="556" y="263"/>
                    </a:lnTo>
                    <a:lnTo>
                      <a:pt x="556" y="418"/>
                    </a:lnTo>
                    <a:lnTo>
                      <a:pt x="536" y="418"/>
                    </a:lnTo>
                    <a:lnTo>
                      <a:pt x="536" y="263"/>
                    </a:lnTo>
                    <a:close/>
                    <a:moveTo>
                      <a:pt x="456" y="263"/>
                    </a:moveTo>
                    <a:lnTo>
                      <a:pt x="475" y="263"/>
                    </a:lnTo>
                    <a:lnTo>
                      <a:pt x="475" y="418"/>
                    </a:lnTo>
                    <a:lnTo>
                      <a:pt x="456" y="418"/>
                    </a:lnTo>
                    <a:lnTo>
                      <a:pt x="456" y="263"/>
                    </a:lnTo>
                    <a:close/>
                    <a:moveTo>
                      <a:pt x="394" y="263"/>
                    </a:moveTo>
                    <a:lnTo>
                      <a:pt x="413" y="263"/>
                    </a:lnTo>
                    <a:lnTo>
                      <a:pt x="413" y="418"/>
                    </a:lnTo>
                    <a:lnTo>
                      <a:pt x="394" y="418"/>
                    </a:lnTo>
                    <a:lnTo>
                      <a:pt x="394" y="263"/>
                    </a:lnTo>
                    <a:close/>
                    <a:moveTo>
                      <a:pt x="339" y="263"/>
                    </a:moveTo>
                    <a:lnTo>
                      <a:pt x="383" y="263"/>
                    </a:lnTo>
                    <a:lnTo>
                      <a:pt x="383" y="418"/>
                    </a:lnTo>
                    <a:lnTo>
                      <a:pt x="339" y="418"/>
                    </a:lnTo>
                    <a:lnTo>
                      <a:pt x="339" y="263"/>
                    </a:lnTo>
                    <a:close/>
                    <a:moveTo>
                      <a:pt x="314" y="263"/>
                    </a:moveTo>
                    <a:lnTo>
                      <a:pt x="333" y="263"/>
                    </a:lnTo>
                    <a:lnTo>
                      <a:pt x="333" y="418"/>
                    </a:lnTo>
                    <a:lnTo>
                      <a:pt x="314" y="418"/>
                    </a:lnTo>
                    <a:lnTo>
                      <a:pt x="314" y="263"/>
                    </a:lnTo>
                    <a:close/>
                    <a:moveTo>
                      <a:pt x="0" y="0"/>
                    </a:moveTo>
                    <a:lnTo>
                      <a:pt x="604" y="0"/>
                    </a:lnTo>
                    <a:lnTo>
                      <a:pt x="605" y="75"/>
                    </a:lnTo>
                    <a:lnTo>
                      <a:pt x="542" y="207"/>
                    </a:lnTo>
                    <a:lnTo>
                      <a:pt x="289" y="207"/>
                    </a:lnTo>
                    <a:lnTo>
                      <a:pt x="252" y="276"/>
                    </a:lnTo>
                    <a:lnTo>
                      <a:pt x="225" y="267"/>
                    </a:lnTo>
                    <a:lnTo>
                      <a:pt x="168" y="414"/>
                    </a:lnTo>
                    <a:lnTo>
                      <a:pt x="75" y="418"/>
                    </a:lnTo>
                    <a:lnTo>
                      <a:pt x="125" y="211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12"/>
              </a:solidFill>
              <a:ln w="0">
                <a:solidFill>
                  <a:srgbClr val="FFB9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14"/>
              <p:cNvSpPr>
                <a:spLocks/>
              </p:cNvSpPr>
              <p:nvPr/>
            </p:nvSpPr>
            <p:spPr bwMode="auto">
              <a:xfrm>
                <a:off x="7651751" y="6607175"/>
                <a:ext cx="341313" cy="338138"/>
              </a:xfrm>
              <a:custGeom>
                <a:avLst/>
                <a:gdLst>
                  <a:gd name="T0" fmla="*/ 46 w 215"/>
                  <a:gd name="T1" fmla="*/ 0 h 213"/>
                  <a:gd name="T2" fmla="*/ 215 w 215"/>
                  <a:gd name="T3" fmla="*/ 0 h 213"/>
                  <a:gd name="T4" fmla="*/ 177 w 215"/>
                  <a:gd name="T5" fmla="*/ 71 h 213"/>
                  <a:gd name="T6" fmla="*/ 150 w 215"/>
                  <a:gd name="T7" fmla="*/ 62 h 213"/>
                  <a:gd name="T8" fmla="*/ 94 w 215"/>
                  <a:gd name="T9" fmla="*/ 211 h 213"/>
                  <a:gd name="T10" fmla="*/ 0 w 215"/>
                  <a:gd name="T11" fmla="*/ 213 h 213"/>
                  <a:gd name="T12" fmla="*/ 46 w 215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13">
                    <a:moveTo>
                      <a:pt x="46" y="0"/>
                    </a:moveTo>
                    <a:lnTo>
                      <a:pt x="215" y="0"/>
                    </a:lnTo>
                    <a:lnTo>
                      <a:pt x="177" y="71"/>
                    </a:lnTo>
                    <a:lnTo>
                      <a:pt x="150" y="62"/>
                    </a:lnTo>
                    <a:lnTo>
                      <a:pt x="94" y="211"/>
                    </a:lnTo>
                    <a:lnTo>
                      <a:pt x="0" y="21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915"/>
              <p:cNvSpPr>
                <a:spLocks noChangeArrowheads="1"/>
              </p:cNvSpPr>
              <p:nvPr/>
            </p:nvSpPr>
            <p:spPr bwMode="auto">
              <a:xfrm>
                <a:off x="7551738" y="6311900"/>
                <a:ext cx="920750" cy="58738"/>
              </a:xfrm>
              <a:prstGeom prst="rect">
                <a:avLst/>
              </a:prstGeom>
              <a:solidFill>
                <a:srgbClr val="C30000"/>
              </a:solidFill>
              <a:ln w="0">
                <a:solidFill>
                  <a:srgbClr val="C3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Freeform 877"/>
            <p:cNvSpPr>
              <a:spLocks/>
            </p:cNvSpPr>
            <p:nvPr userDrawn="1"/>
          </p:nvSpPr>
          <p:spPr bwMode="auto">
            <a:xfrm>
              <a:off x="6142037" y="3887788"/>
              <a:ext cx="3124200" cy="987425"/>
            </a:xfrm>
            <a:custGeom>
              <a:avLst/>
              <a:gdLst>
                <a:gd name="T0" fmla="*/ 1553 w 1968"/>
                <a:gd name="T1" fmla="*/ 0 h 622"/>
                <a:gd name="T2" fmla="*/ 1968 w 1968"/>
                <a:gd name="T3" fmla="*/ 395 h 622"/>
                <a:gd name="T4" fmla="*/ 1613 w 1968"/>
                <a:gd name="T5" fmla="*/ 338 h 622"/>
                <a:gd name="T6" fmla="*/ 1196 w 1968"/>
                <a:gd name="T7" fmla="*/ 410 h 622"/>
                <a:gd name="T8" fmla="*/ 655 w 1968"/>
                <a:gd name="T9" fmla="*/ 622 h 622"/>
                <a:gd name="T10" fmla="*/ 359 w 1968"/>
                <a:gd name="T11" fmla="*/ 410 h 622"/>
                <a:gd name="T12" fmla="*/ 0 w 1968"/>
                <a:gd name="T13" fmla="*/ 499 h 622"/>
                <a:gd name="T14" fmla="*/ 424 w 1968"/>
                <a:gd name="T15" fmla="*/ 134 h 622"/>
                <a:gd name="T16" fmla="*/ 741 w 1968"/>
                <a:gd name="T17" fmla="*/ 395 h 622"/>
                <a:gd name="T18" fmla="*/ 1119 w 1968"/>
                <a:gd name="T19" fmla="*/ 320 h 622"/>
                <a:gd name="T20" fmla="*/ 1553 w 1968"/>
                <a:gd name="T2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8" h="622">
                  <a:moveTo>
                    <a:pt x="1553" y="0"/>
                  </a:moveTo>
                  <a:lnTo>
                    <a:pt x="1968" y="395"/>
                  </a:lnTo>
                  <a:lnTo>
                    <a:pt x="1613" y="338"/>
                  </a:lnTo>
                  <a:lnTo>
                    <a:pt x="1196" y="410"/>
                  </a:lnTo>
                  <a:lnTo>
                    <a:pt x="655" y="622"/>
                  </a:lnTo>
                  <a:lnTo>
                    <a:pt x="359" y="410"/>
                  </a:lnTo>
                  <a:lnTo>
                    <a:pt x="0" y="499"/>
                  </a:lnTo>
                  <a:lnTo>
                    <a:pt x="424" y="134"/>
                  </a:lnTo>
                  <a:lnTo>
                    <a:pt x="741" y="395"/>
                  </a:lnTo>
                  <a:lnTo>
                    <a:pt x="1119" y="32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257635" y="1680526"/>
            <a:ext cx="3617176" cy="3635438"/>
          </a:xfrm>
          <a:solidFill>
            <a:srgbClr val="1985DB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0" name="내용 개체 틀 3"/>
          <p:cNvSpPr>
            <a:spLocks noGrp="1"/>
          </p:cNvSpPr>
          <p:nvPr>
            <p:ph sz="quarter" idx="11"/>
          </p:nvPr>
        </p:nvSpPr>
        <p:spPr>
          <a:xfrm>
            <a:off x="3931416" y="1687736"/>
            <a:ext cx="3617176" cy="3635438"/>
          </a:xfrm>
          <a:solidFill>
            <a:srgbClr val="D83B01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1" name="내용 개체 틀 3"/>
          <p:cNvSpPr>
            <a:spLocks noGrp="1"/>
          </p:cNvSpPr>
          <p:nvPr>
            <p:ph sz="quarter" idx="12"/>
          </p:nvPr>
        </p:nvSpPr>
        <p:spPr>
          <a:xfrm>
            <a:off x="7592275" y="1685025"/>
            <a:ext cx="3617176" cy="3635438"/>
          </a:xfrm>
          <a:solidFill>
            <a:srgbClr val="D0CECE"/>
          </a:solidFill>
          <a:ln>
            <a:noFill/>
          </a:ln>
        </p:spPr>
        <p:txBody>
          <a:bodyPr lIns="180000" tIns="180000" rIns="0">
            <a:normAutofit/>
          </a:bodyPr>
          <a:lstStyle>
            <a:lvl1pPr marL="0" indent="0" latinLnBrk="0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298" indent="0">
              <a:buNone/>
              <a:defRPr>
                <a:solidFill>
                  <a:schemeClr val="bg1"/>
                </a:solidFill>
              </a:defRPr>
            </a:lvl2pPr>
            <a:lvl3pPr marL="932597" indent="0">
              <a:buNone/>
              <a:defRPr>
                <a:solidFill>
                  <a:schemeClr val="bg1"/>
                </a:solidFill>
              </a:defRPr>
            </a:lvl3pPr>
            <a:lvl4pPr marL="1398895" indent="0">
              <a:buNone/>
              <a:defRPr>
                <a:solidFill>
                  <a:schemeClr val="bg1"/>
                </a:solidFill>
              </a:defRPr>
            </a:lvl4pPr>
            <a:lvl5pPr marL="186519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170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917575"/>
          </a:xfrm>
        </p:spPr>
        <p:txBody>
          <a:bodyPr>
            <a:normAutofit/>
          </a:bodyPr>
          <a:lstStyle>
            <a:lvl1pPr latinLnBrk="0">
              <a:defRPr sz="4800">
                <a:solidFill>
                  <a:srgbClr val="102E5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</a:t>
            </a:r>
            <a:r>
              <a:rPr lang="ko-KR" altLang="en-US" dirty="0"/>
              <a:t>글머리 기호 없음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7616-5CE6-4DA3-A2F8-BDCA83C0AD40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40FD-27C0-49C3-A7E5-3A17B94E5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62" r:id="rId3"/>
    <p:sldLayoutId id="2147483674" r:id="rId4"/>
    <p:sldLayoutId id="2147483675" r:id="rId5"/>
    <p:sldLayoutId id="2147483679" r:id="rId6"/>
    <p:sldLayoutId id="2147483681" r:id="rId7"/>
    <p:sldLayoutId id="2147483682" r:id="rId8"/>
    <p:sldLayoutId id="2147483676" r:id="rId9"/>
    <p:sldLayoutId id="2147483672" r:id="rId10"/>
    <p:sldLayoutId id="2147483673" r:id="rId11"/>
    <p:sldLayoutId id="2147483678" r:id="rId12"/>
    <p:sldLayoutId id="2147483677" r:id="rId13"/>
    <p:sldLayoutId id="2147483680" r:id="rId14"/>
    <p:sldLayoutId id="2147483683" r:id="rId15"/>
    <p:sldLayoutId id="2147483684" r:id="rId16"/>
    <p:sldLayoutId id="2147483686" r:id="rId17"/>
    <p:sldLayoutId id="2147483687" r:id="rId18"/>
    <p:sldLayoutId id="2147483688" r:id="rId19"/>
    <p:sldLayoutId id="2147483689" r:id="rId20"/>
    <p:sldLayoutId id="2147483685" r:id="rId21"/>
  </p:sldLayoutIdLst>
  <p:txStyles>
    <p:titleStyle>
      <a:lvl1pPr algn="l" defTabSz="932597" rtl="0" eaLnBrk="1" latinLnBrk="1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1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1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1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png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png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jpeg"/><Relationship Id="rId18" Type="http://schemas.openxmlformats.org/officeDocument/2006/relationships/image" Target="../media/image44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jpeg"/><Relationship Id="rId17" Type="http://schemas.openxmlformats.org/officeDocument/2006/relationships/image" Target="../media/image43.png"/><Relationship Id="rId2" Type="http://schemas.openxmlformats.org/officeDocument/2006/relationships/image" Target="../media/image28.jpe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31.jpeg"/><Relationship Id="rId15" Type="http://schemas.openxmlformats.org/officeDocument/2006/relationships/image" Target="../media/image41.png"/><Relationship Id="rId10" Type="http://schemas.openxmlformats.org/officeDocument/2006/relationships/image" Target="../media/image36.jpeg"/><Relationship Id="rId19" Type="http://schemas.openxmlformats.org/officeDocument/2006/relationships/image" Target="../media/image45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gif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2.wdp"/><Relationship Id="rId7" Type="http://schemas.openxmlformats.org/officeDocument/2006/relationships/image" Target="../media/image70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빅데이터 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5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</a:t>
            </a:r>
            <a:r>
              <a:rPr lang="ko-KR" altLang="en-US"/>
              <a:t>의 </a:t>
            </a:r>
            <a:r>
              <a:rPr lang="en-US" altLang="ko-KR" dirty="0"/>
              <a:t>4V</a:t>
            </a:r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5" y="1703705"/>
            <a:ext cx="6861280" cy="453672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33060" y="2011679"/>
            <a:ext cx="2194561" cy="646331"/>
          </a:xfrm>
          <a:prstGeom prst="rect">
            <a:avLst/>
          </a:prstGeom>
          <a:solidFill>
            <a:srgbClr val="8F956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여기까지의 크기나 증가는 전통적인 </a:t>
            </a:r>
            <a:r>
              <a:rPr lang="en-US" altLang="ko-K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</a:t>
            </a:r>
            <a:r>
              <a:rPr lang="ko-KR" altLang="en-US"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로 처리될 수 있음</a:t>
            </a:r>
            <a:endParaRPr lang="en-US" altLang="ko-KR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3520" y="5146037"/>
            <a:ext cx="1786178" cy="646331"/>
          </a:xfrm>
          <a:prstGeom prst="rect">
            <a:avLst/>
          </a:prstGeom>
          <a:solidFill>
            <a:srgbClr val="8F9564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데이터의 </a:t>
            </a:r>
            <a:r>
              <a:rPr lang="ko-KR" alt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종류 및 변동성 증가로</a:t>
            </a:r>
            <a:r>
              <a:rPr lang="en-US" altLang="ko-K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Big Data</a:t>
            </a:r>
            <a:r>
              <a:rPr lang="ko-KR" altLang="en-US"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의 가치가 증가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15"/>
          <p:cNvGrpSpPr/>
          <p:nvPr/>
        </p:nvGrpSpPr>
        <p:grpSpPr>
          <a:xfrm>
            <a:off x="7877222" y="2127179"/>
            <a:ext cx="3783390" cy="3531202"/>
            <a:chOff x="6451045" y="1565928"/>
            <a:chExt cx="4872760" cy="4448754"/>
          </a:xfrm>
          <a:solidFill>
            <a:srgbClr val="0072C6"/>
          </a:solidFill>
          <a:effectLst/>
        </p:grpSpPr>
        <p:sp>
          <p:nvSpPr>
            <p:cNvPr id="27" name="Rectangle 16"/>
            <p:cNvSpPr/>
            <p:nvPr/>
          </p:nvSpPr>
          <p:spPr bwMode="auto">
            <a:xfrm>
              <a:off x="6451045" y="1565928"/>
              <a:ext cx="2396548" cy="21932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3937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36" tIns="182880" rIns="91436" bIns="45718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7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Volume</a:t>
              </a:r>
            </a:p>
            <a:p>
              <a:pPr marL="0" marR="0" lvl="0" indent="0" defTabSz="9327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</a:t>
              </a: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크기</a:t>
              </a: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17"/>
            <p:cNvSpPr/>
            <p:nvPr/>
          </p:nvSpPr>
          <p:spPr bwMode="auto">
            <a:xfrm>
              <a:off x="8927257" y="1565928"/>
              <a:ext cx="2396548" cy="2193204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3937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45720" tIns="45720" rIns="4572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4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Velocity</a:t>
              </a:r>
            </a:p>
            <a:p>
              <a:pPr marL="0" marR="0" lvl="0" indent="0" defTabSz="9324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</a:t>
              </a: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속도</a:t>
              </a: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8"/>
            <p:cNvSpPr/>
            <p:nvPr/>
          </p:nvSpPr>
          <p:spPr bwMode="auto">
            <a:xfrm>
              <a:off x="6451045" y="3821478"/>
              <a:ext cx="2396548" cy="21932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182880" rIns="91436" bIns="45718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4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Variety</a:t>
              </a:r>
            </a:p>
            <a:p>
              <a:pPr marL="0" marR="0" lvl="0" indent="0" defTabSz="9324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</a:t>
              </a: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다양함</a:t>
              </a: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Rectangle 19"/>
            <p:cNvSpPr/>
            <p:nvPr/>
          </p:nvSpPr>
          <p:spPr bwMode="auto">
            <a:xfrm>
              <a:off x="8927256" y="3821478"/>
              <a:ext cx="2396548" cy="21932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182880" rIns="91436" bIns="45718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4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Variability</a:t>
              </a:r>
            </a:p>
            <a:p>
              <a:pPr marL="0" marR="0" lvl="0" indent="0" defTabSz="9324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</a:t>
              </a: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가변성</a:t>
              </a: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942294" y="2154595"/>
            <a:ext cx="1692774" cy="786869"/>
          </a:xfrm>
          <a:prstGeom prst="rect">
            <a:avLst/>
          </a:prstGeom>
          <a:solidFill>
            <a:srgbClr val="0072C6"/>
          </a:solidFill>
        </p:spPr>
        <p:txBody>
          <a:bodyPr wrap="square" lIns="47739" tIns="47739" rIns="47739" bIns="0" rtlCol="0">
            <a:spAutoFit/>
          </a:bodyPr>
          <a:lstStyle/>
          <a:p>
            <a:pPr marL="0" marR="0" lvl="0" indent="0" defTabSz="93277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</a:rPr>
              <a:t>수직 확장의 물리적인 한계를 초과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charset="0"/>
              <a:ea typeface="MS PGothic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32380" y="2154593"/>
            <a:ext cx="1705472" cy="786869"/>
          </a:xfrm>
          <a:prstGeom prst="rect">
            <a:avLst/>
          </a:prstGeom>
          <a:noFill/>
        </p:spPr>
        <p:txBody>
          <a:bodyPr wrap="square" lIns="47739" tIns="47739" rIns="47739" bIns="0" rtlCol="0">
            <a:spAutoFit/>
          </a:bodyPr>
          <a:lstStyle/>
          <a:p>
            <a:pPr defTabSz="932779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charset="0"/>
              </a:rPr>
              <a:t>데이터 변화율에 비해 작은 결정 요소</a:t>
            </a:r>
            <a:endParaRPr lang="en-US" sz="16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" charset="0"/>
              <a:ea typeface="MS PGothic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29595" y="3931448"/>
            <a:ext cx="1705472" cy="786869"/>
          </a:xfrm>
          <a:prstGeom prst="rect">
            <a:avLst/>
          </a:prstGeom>
          <a:noFill/>
        </p:spPr>
        <p:txBody>
          <a:bodyPr wrap="square" lIns="47739" tIns="47739" rIns="47739" bIns="0" rtlCol="0">
            <a:spAutoFit/>
          </a:bodyPr>
          <a:lstStyle/>
          <a:p>
            <a:pPr defTabSz="932779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charset="0"/>
              </a:rPr>
              <a:t>많은 다른 포맷으로 비싼 통합 비용</a:t>
            </a:r>
            <a:endParaRPr lang="en-US" sz="16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20102" y="3930649"/>
            <a:ext cx="1705472" cy="786869"/>
          </a:xfrm>
          <a:prstGeom prst="rect">
            <a:avLst/>
          </a:prstGeom>
          <a:noFill/>
        </p:spPr>
        <p:txBody>
          <a:bodyPr wrap="square" lIns="47739" tIns="47739" rIns="47739" bIns="0" rtlCol="0">
            <a:spAutoFit/>
          </a:bodyPr>
          <a:lstStyle/>
          <a:p>
            <a:pPr defTabSz="932779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charset="0"/>
              </a:rPr>
              <a:t>많은 옵션과 변수 해석으로 </a:t>
            </a:r>
            <a:r>
              <a:rPr lang="ko-KR" altLang="en-US" sz="1600" dirty="0" err="1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charset="0"/>
              </a:rPr>
              <a:t>혼동스러운</a:t>
            </a:r>
            <a:r>
              <a:rPr lang="ko-KR" altLang="en-US" sz="16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charset="0"/>
              </a:rPr>
              <a:t> 분석</a:t>
            </a:r>
            <a:endParaRPr lang="en-US" sz="16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3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Volume(</a:t>
            </a:r>
            <a:r>
              <a:rPr lang="ko-KR" altLang="en-US"/>
              <a:t>크기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74639" y="1319769"/>
            <a:ext cx="11881254" cy="4928631"/>
          </a:xfrm>
        </p:spPr>
        <p:txBody>
          <a:bodyPr>
            <a:normAutofit/>
          </a:bodyPr>
          <a:lstStyle/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Server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는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10 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단위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TB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를 처리할 수 있음</a:t>
            </a:r>
            <a:endParaRPr lang="en-US" altLang="ko-K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PDW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는 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단위 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TB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를 처리할 수 있음</a:t>
            </a:r>
            <a:endParaRPr lang="en-US" altLang="ko-K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Server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와 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PDW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는 텍스트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큰 규모의 특성 및 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을 분석하기에 어울리지 않음</a:t>
            </a:r>
            <a:endParaRPr lang="en-US" altLang="ko-K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그러나 구조적 데이터를 가진 경우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Big Data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가 필요하지 않음</a:t>
            </a:r>
          </a:p>
        </p:txBody>
      </p:sp>
    </p:spTree>
    <p:extLst>
      <p:ext uri="{BB962C8B-B14F-4D97-AF65-F5344CB8AC3E}">
        <p14:creationId xmlns:p14="http://schemas.microsoft.com/office/powerpoint/2010/main" val="314961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Velocity(</a:t>
            </a:r>
            <a:r>
              <a:rPr lang="ko-KR" altLang="en-US"/>
              <a:t>속도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74639" y="1319769"/>
            <a:ext cx="11881254" cy="54048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들어오는</a:t>
            </a:r>
            <a:r>
              <a:rPr lang="en-US" altLang="ko-KR" dirty="0"/>
              <a:t> </a:t>
            </a:r>
            <a:r>
              <a:rPr lang="ko-KR" altLang="en-US"/>
              <a:t>스트림에 대해 빠른 응답이 필요한가</a:t>
            </a:r>
            <a:r>
              <a:rPr lang="en-US" altLang="ko-KR" dirty="0"/>
              <a:t>?</a:t>
            </a:r>
          </a:p>
          <a:p>
            <a:pPr marL="990600" indent="-342900"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lang="ko-KR" altLang="en-US" sz="2400" dirty="0">
                <a:solidFill>
                  <a:schemeClr val="tx1"/>
                </a:solidFill>
              </a:rPr>
              <a:t>예</a:t>
            </a:r>
            <a:r>
              <a:rPr lang="en-US" altLang="ko-KR" sz="2400" dirty="0">
                <a:solidFill>
                  <a:schemeClr val="tx1"/>
                </a:solidFill>
              </a:rPr>
              <a:t>) </a:t>
            </a:r>
            <a:r>
              <a:rPr lang="ko-KR" altLang="en-US" sz="2400">
                <a:solidFill>
                  <a:schemeClr val="tx1"/>
                </a:solidFill>
              </a:rPr>
              <a:t>신용 카드 사기 탐지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990600" indent="-342900"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lang="ko-KR" altLang="en-US" sz="2400" dirty="0">
                <a:solidFill>
                  <a:schemeClr val="tx1"/>
                </a:solidFill>
              </a:rPr>
              <a:t>기록된 데이터에서 기반된 조건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큰 규모의 데이터가 입력되는가</a:t>
            </a:r>
            <a:r>
              <a:rPr lang="en-US" altLang="ko-KR" dirty="0"/>
              <a:t>?</a:t>
            </a:r>
          </a:p>
          <a:p>
            <a:pPr marL="990600" indent="-342900"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lang="en-US" altLang="ko-KR" sz="2400" dirty="0">
                <a:solidFill>
                  <a:schemeClr val="tx1"/>
                </a:solidFill>
              </a:rPr>
              <a:t>1000</a:t>
            </a:r>
            <a:r>
              <a:rPr lang="ko-KR" altLang="en-US" sz="2400">
                <a:solidFill>
                  <a:schemeClr val="tx1"/>
                </a:solidFill>
              </a:rPr>
              <a:t>개의 센서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0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Variety(</a:t>
            </a:r>
            <a:r>
              <a:rPr lang="ko-KR" altLang="en-US"/>
              <a:t>다양성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74639" y="1319769"/>
            <a:ext cx="11881254" cy="4928631"/>
          </a:xfrm>
        </p:spPr>
        <p:txBody>
          <a:bodyPr>
            <a:normAutofit/>
          </a:bodyPr>
          <a:lstStyle/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많은 수의 </a:t>
            </a:r>
            <a:r>
              <a:rPr lang="ko-KR" alt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컬럼</a:t>
            </a:r>
            <a:r>
              <a:rPr lang="ko-KR" alt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다중 분석 시나리오 사용</a:t>
            </a:r>
            <a:endParaRPr lang="en-US" altLang="ko-K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소셜</a:t>
            </a:r>
            <a:r>
              <a:rPr lang="ko-KR" alt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미디어에서 온 텍스트 </a:t>
            </a: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정서와 감정 분석이 필요</a:t>
            </a:r>
            <a:endParaRPr lang="en-US" altLang="ko-K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XML, JSON – </a:t>
            </a:r>
            <a:r>
              <a:rPr lang="ko-KR" alt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추출하여 분석 가능하도록 하는 작업이 필요</a:t>
            </a:r>
          </a:p>
        </p:txBody>
      </p:sp>
    </p:spTree>
    <p:extLst>
      <p:ext uri="{BB962C8B-B14F-4D97-AF65-F5344CB8AC3E}">
        <p14:creationId xmlns:p14="http://schemas.microsoft.com/office/powerpoint/2010/main" val="276650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</a:t>
            </a:r>
            <a:r>
              <a:rPr lang="ko-KR" altLang="en-US"/>
              <a:t>란 무엇인가</a:t>
            </a:r>
            <a:r>
              <a:rPr lang="en-US" altLang="ko-KR" dirty="0"/>
              <a:t>?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955671" y="6150780"/>
            <a:ext cx="5230919" cy="341376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1588" algn="r" defTabSz="914099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defRPr>
            </a:lvl1pPr>
          </a:lstStyle>
          <a:p>
            <a:pPr algn="l" latinLnBrk="0"/>
            <a:r>
              <a:rPr lang="en-US" sz="2465" dirty="0">
                <a:solidFill>
                  <a:srgbClr val="D2D2D2">
                    <a:lumMod val="10000"/>
                  </a:srgbClr>
                </a:solidFill>
                <a:latin typeface="Segoe UI" charset="0"/>
              </a:rPr>
              <a:t>Data Complexity: Variety and Velocity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459" y="3115843"/>
            <a:ext cx="1021433" cy="258982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1588" defTabSz="914099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defRPr>
            </a:lvl1pPr>
          </a:lstStyle>
          <a:p>
            <a:pPr algn="r" latinLnBrk="0"/>
            <a:r>
              <a:rPr lang="en-US" sz="1870" dirty="0">
                <a:solidFill>
                  <a:srgbClr val="D2D2D2">
                    <a:lumMod val="10000"/>
                  </a:srgbClr>
                </a:solidFill>
                <a:latin typeface="Segoe UI" charset="0"/>
              </a:rPr>
              <a:t>Terabytes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3467" y="4412462"/>
            <a:ext cx="912429" cy="223779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1588" defTabSz="914099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defRPr>
            </a:lvl1pPr>
          </a:lstStyle>
          <a:p>
            <a:pPr algn="r" latinLnBrk="0"/>
            <a:r>
              <a:rPr lang="en-US" sz="1616" dirty="0">
                <a:solidFill>
                  <a:srgbClr val="D2D2D2">
                    <a:lumMod val="10000"/>
                  </a:srgbClr>
                </a:solidFill>
                <a:latin typeface="Segoe UI" charset="0"/>
              </a:rPr>
              <a:t>Gigabytes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1480" y="5674986"/>
            <a:ext cx="904414" cy="200248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1588" defTabSz="914099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defRPr>
            </a:lvl1pPr>
          </a:lstStyle>
          <a:p>
            <a:pPr algn="r" latinLnBrk="0"/>
            <a:r>
              <a:rPr lang="en-US" sz="1446" dirty="0">
                <a:solidFill>
                  <a:srgbClr val="D2D2D2">
                    <a:lumMod val="10000"/>
                  </a:srgbClr>
                </a:solidFill>
                <a:latin typeface="Segoe UI" charset="0"/>
              </a:rPr>
              <a:t>Megabytes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073" y="1796815"/>
            <a:ext cx="1120820" cy="282513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1588" defTabSz="914099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32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r" latinLnBrk="0"/>
            <a:r>
              <a:rPr lang="en-US" sz="2040" dirty="0">
                <a:gradFill>
                  <a:gsLst>
                    <a:gs pos="0">
                      <a:srgbClr val="BAD80A"/>
                    </a:gs>
                    <a:gs pos="99000">
                      <a:srgbClr val="BAD80A"/>
                    </a:gs>
                  </a:gsLst>
                  <a:lin ang="5400000" scaled="0"/>
                </a:gradFill>
                <a:latin typeface="Segoe UI"/>
              </a:rPr>
              <a:t>Petabytes</a:t>
            </a:r>
          </a:p>
        </p:txBody>
      </p:sp>
      <p:grpSp>
        <p:nvGrpSpPr>
          <p:cNvPr id="35" name="Group 18"/>
          <p:cNvGrpSpPr/>
          <p:nvPr/>
        </p:nvGrpSpPr>
        <p:grpSpPr>
          <a:xfrm>
            <a:off x="1955671" y="1628461"/>
            <a:ext cx="9608316" cy="4289975"/>
            <a:chOff x="1916134" y="1596674"/>
            <a:chExt cx="9418320" cy="4389120"/>
          </a:xfrm>
        </p:grpSpPr>
        <p:grpSp>
          <p:nvGrpSpPr>
            <p:cNvPr id="36" name="Group 4"/>
            <p:cNvGrpSpPr/>
            <p:nvPr/>
          </p:nvGrpSpPr>
          <p:grpSpPr>
            <a:xfrm>
              <a:off x="1916134" y="1596674"/>
              <a:ext cx="9418320" cy="4389120"/>
              <a:chOff x="1916135" y="1596674"/>
              <a:chExt cx="9320756" cy="4389120"/>
            </a:xfrm>
          </p:grpSpPr>
          <p:sp>
            <p:nvSpPr>
              <p:cNvPr id="41" name="Rectangle 55"/>
              <p:cNvSpPr/>
              <p:nvPr/>
            </p:nvSpPr>
            <p:spPr bwMode="auto">
              <a:xfrm>
                <a:off x="1916135" y="1596674"/>
                <a:ext cx="9320756" cy="4389120"/>
              </a:xfrm>
              <a:prstGeom prst="rect">
                <a:avLst/>
              </a:prstGeom>
              <a:gradFill>
                <a:gsLst>
                  <a:gs pos="39583">
                    <a:srgbClr val="00188F">
                      <a:lumMod val="90000"/>
                    </a:srgbClr>
                  </a:gs>
                  <a:gs pos="50417">
                    <a:srgbClr val="00188F">
                      <a:lumMod val="90000"/>
                    </a:srgbClr>
                  </a:gs>
                </a:gsLst>
                <a:lin ang="5400000" scaled="0"/>
              </a:gradFill>
              <a:ln w="12700" cap="flat" cmpd="sng" algn="ctr">
                <a:solidFill>
                  <a:srgbClr val="D2D2D2">
                    <a:lumMod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77717" tIns="38858" rIns="77717" bIns="3885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09576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itchFamily="48" charset="-128"/>
                  <a:cs typeface="Arial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441811" y="1638167"/>
                <a:ext cx="1580082" cy="578139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155434" tIns="11657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R="0" lvl="0" indent="1588" defTabSz="914099" fontAlgn="base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gradFill>
                      <a:gsLst>
                        <a:gs pos="0">
                          <a:schemeClr val="tx1"/>
                        </a:gs>
                        <a:gs pos="99000">
                          <a:schemeClr val="tx1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1588" defTabSz="914099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3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39583">
                          <a:srgbClr val="FFFFFF"/>
                        </a:gs>
                        <a:gs pos="50417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cs typeface="Segoe UI" pitchFamily="34" charset="0"/>
                  </a:rPr>
                  <a:t>Big Data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9012137" y="1875824"/>
              <a:ext cx="1614045" cy="3270128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99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로그파일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공간 </a:t>
              </a: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&amp; </a:t>
              </a:r>
              <a:b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</a:b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GPS </a:t>
              </a:r>
              <a:r>
                <a:rPr kumimoji="0" lang="ko-KR" altLang="en-US" sz="17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좌표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데이터 마켓 </a:t>
              </a:r>
              <a:r>
                <a:rPr kumimoji="0" lang="ko-KR" altLang="en-US" sz="17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피드</a:t>
              </a:r>
              <a:endParaRPr kumimoji="0" lang="en-US" altLang="ko-KR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전자정부 </a:t>
              </a:r>
              <a:r>
                <a:rPr kumimoji="0" lang="ko-KR" altLang="en-US" sz="17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피드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날씨</a:t>
              </a: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 </a:t>
              </a: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텍스트</a:t>
              </a:r>
              <a:r>
                <a:rPr kumimoji="0" lang="en-US" altLang="ko-KR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/</a:t>
              </a:r>
              <a:r>
                <a:rPr kumimoji="0" lang="ko-KR" altLang="en-US" sz="17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이미지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29679" y="1809300"/>
              <a:ext cx="1142653" cy="639225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99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클릭 </a:t>
              </a:r>
              <a:r>
                <a:rPr kumimoji="0" lang="ko-KR" altLang="en-US" sz="17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스트림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위키</a:t>
              </a:r>
              <a:r>
                <a:rPr kumimoji="0" lang="en-US" altLang="ko-KR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/</a:t>
              </a:r>
              <a:r>
                <a:rPr kumimoji="0" lang="ko-KR" altLang="en-US" sz="17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블로그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35630" y="1809300"/>
              <a:ext cx="1032662" cy="48178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99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센서</a:t>
              </a: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/RFID/</a:t>
              </a:r>
              <a:b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</a:br>
              <a:r>
                <a:rPr kumimoji="0" lang="ko-KR" altLang="en-US" sz="17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장치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  <p:sp>
          <p:nvSpPr>
            <p:cNvPr id="40" name="TextBox 28"/>
            <p:cNvSpPr txBox="1"/>
            <p:nvPr/>
          </p:nvSpPr>
          <p:spPr>
            <a:xfrm>
              <a:off x="7170811" y="1809300"/>
              <a:ext cx="1164651" cy="103756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99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사회적 정서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Audio/video</a:t>
              </a: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</p:grpSp>
      <p:grpSp>
        <p:nvGrpSpPr>
          <p:cNvPr id="43" name="Group 25"/>
          <p:cNvGrpSpPr/>
          <p:nvPr/>
        </p:nvGrpSpPr>
        <p:grpSpPr>
          <a:xfrm>
            <a:off x="1955672" y="2790328"/>
            <a:ext cx="6996348" cy="3128107"/>
            <a:chOff x="1916135" y="2785394"/>
            <a:chExt cx="6858000" cy="3200400"/>
          </a:xfrm>
        </p:grpSpPr>
        <p:grpSp>
          <p:nvGrpSpPr>
            <p:cNvPr id="44" name="Group 5"/>
            <p:cNvGrpSpPr/>
            <p:nvPr/>
          </p:nvGrpSpPr>
          <p:grpSpPr>
            <a:xfrm>
              <a:off x="1916135" y="2785394"/>
              <a:ext cx="6858000" cy="3200400"/>
              <a:chOff x="1929898" y="2785394"/>
              <a:chExt cx="6858000" cy="3200400"/>
            </a:xfrm>
          </p:grpSpPr>
          <p:sp>
            <p:nvSpPr>
              <p:cNvPr id="48" name="Rectangle 71"/>
              <p:cNvSpPr/>
              <p:nvPr/>
            </p:nvSpPr>
            <p:spPr bwMode="auto">
              <a:xfrm>
                <a:off x="1929898" y="2785394"/>
                <a:ext cx="6858000" cy="3200400"/>
              </a:xfrm>
              <a:prstGeom prst="rect">
                <a:avLst/>
              </a:prstGeom>
              <a:gradFill>
                <a:gsLst>
                  <a:gs pos="60000">
                    <a:srgbClr val="0072C6">
                      <a:lumMod val="85000"/>
                    </a:srgbClr>
                  </a:gs>
                  <a:gs pos="70833">
                    <a:srgbClr val="0072C6">
                      <a:lumMod val="85000"/>
                    </a:srgbClr>
                  </a:gs>
                </a:gsLst>
                <a:lin ang="5400000" scaled="0"/>
              </a:gradFill>
              <a:ln w="12700" cap="flat" cmpd="sng" algn="ctr">
                <a:solidFill>
                  <a:srgbClr val="D2D2D2">
                    <a:lumMod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77717" tIns="38858" rIns="77717" bIns="3885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09576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itchFamily="48" charset="-128"/>
                  <a:cs typeface="Arial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013913" y="2820842"/>
                <a:ext cx="1348354" cy="50584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155434" tIns="11657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R="0" lvl="0" indent="1588" defTabSz="914099" fontAlgn="base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3200" b="0" i="0" u="none" strike="noStrike" kern="0" cap="none" spc="0" normalizeH="0" baseline="0">
                    <a:ln>
                      <a:noFill/>
                    </a:ln>
                    <a:gradFill>
                      <a:gsLst>
                        <a:gs pos="0">
                          <a:srgbClr val="000000"/>
                        </a:gs>
                        <a:gs pos="98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1588" defTabSz="914099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2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39583">
                          <a:srgbClr val="FFFFFF"/>
                        </a:gs>
                        <a:gs pos="50417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cs typeface="Segoe UI" pitchFamily="34" charset="0"/>
                  </a:rPr>
                  <a:t>Web 2.0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426938" y="3068033"/>
              <a:ext cx="1342209" cy="2232567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99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웹 로그</a:t>
              </a:r>
              <a:endParaRPr kumimoji="0" lang="en-US" altLang="ko-KR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디지털 마케팅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검색 마케팅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추천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0298" y="3011651"/>
              <a:ext cx="642978" cy="639225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99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광고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모바일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  <p:sp>
          <p:nvSpPr>
            <p:cNvPr id="47" name="TextBox 27"/>
            <p:cNvSpPr txBox="1"/>
            <p:nvPr/>
          </p:nvSpPr>
          <p:spPr>
            <a:xfrm>
              <a:off x="4703772" y="3052570"/>
              <a:ext cx="1070373" cy="639225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99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협업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2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전자상거래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</p:grpSp>
      <p:grpSp>
        <p:nvGrpSpPr>
          <p:cNvPr id="50" name="Group 26"/>
          <p:cNvGrpSpPr/>
          <p:nvPr/>
        </p:nvGrpSpPr>
        <p:grpSpPr>
          <a:xfrm>
            <a:off x="1955672" y="3929816"/>
            <a:ext cx="4384377" cy="1988620"/>
            <a:chOff x="1916135" y="3951216"/>
            <a:chExt cx="4297680" cy="2034578"/>
          </a:xfrm>
        </p:grpSpPr>
        <p:grpSp>
          <p:nvGrpSpPr>
            <p:cNvPr id="51" name="Group 2"/>
            <p:cNvGrpSpPr/>
            <p:nvPr/>
          </p:nvGrpSpPr>
          <p:grpSpPr>
            <a:xfrm>
              <a:off x="1916135" y="3951216"/>
              <a:ext cx="4297680" cy="2034578"/>
              <a:chOff x="1887240" y="3951216"/>
              <a:chExt cx="4297680" cy="2034578"/>
            </a:xfrm>
          </p:grpSpPr>
          <p:sp>
            <p:nvSpPr>
              <p:cNvPr id="54" name="Rectangle 87"/>
              <p:cNvSpPr/>
              <p:nvPr/>
            </p:nvSpPr>
            <p:spPr bwMode="auto">
              <a:xfrm>
                <a:off x="1887240" y="3974114"/>
                <a:ext cx="4297680" cy="2011680"/>
              </a:xfrm>
              <a:prstGeom prst="rect">
                <a:avLst/>
              </a:prstGeom>
              <a:gradFill>
                <a:gsLst>
                  <a:gs pos="50417">
                    <a:srgbClr val="008272">
                      <a:lumMod val="90000"/>
                    </a:srgbClr>
                  </a:gs>
                  <a:gs pos="60000">
                    <a:srgbClr val="008272">
                      <a:lumMod val="90000"/>
                    </a:srgbClr>
                  </a:gs>
                </a:gsLst>
                <a:lin ang="5400000" scaled="0"/>
              </a:gradFill>
              <a:ln w="12700" cap="flat" cmpd="sng" algn="ctr">
                <a:solidFill>
                  <a:srgbClr val="D2D2D2">
                    <a:lumMod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77717" tIns="38858" rIns="77717" bIns="3885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09576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6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itchFamily="48" charset="-128"/>
                    <a:cs typeface="Arial"/>
                  </a:rPr>
                  <a:t>		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92548" y="3951216"/>
                <a:ext cx="1514914" cy="50584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155434" tIns="11657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R="0" lvl="0" indent="1588" defTabSz="914099" fontAlgn="base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3200" b="0" i="0" u="none" strike="noStrike" kern="0" cap="none" spc="0" normalizeH="0" baseline="0">
                    <a:ln>
                      <a:noFill/>
                    </a:ln>
                    <a:gradFill>
                      <a:gsLst>
                        <a:gs pos="0">
                          <a:srgbClr val="000000"/>
                        </a:gs>
                        <a:gs pos="98000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1588" defTabSz="914099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2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39583">
                          <a:srgbClr val="FFFFFF"/>
                        </a:gs>
                        <a:gs pos="50417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cs typeface="Segoe UI" pitchFamily="34" charset="0"/>
                  </a:rPr>
                  <a:t>ERP/CRM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89884" y="4709290"/>
              <a:ext cx="1400347" cy="103756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99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채무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급여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물품 재고 목록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2781" y="4709290"/>
              <a:ext cx="1769604" cy="103756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1588" defTabSz="914099" fontAlgn="base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99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연락처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거래 추적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  <a:p>
              <a:pPr marL="0" marR="0" lvl="0" indent="1588" defTabSz="914099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세일즈</a:t>
              </a: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9583">
                        <a:srgbClr val="FFFFFF"/>
                      </a:gs>
                      <a:gs pos="50417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cs typeface="Segoe UI" pitchFamily="34" charset="0"/>
                </a:rPr>
                <a:t> 파이프라인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39583">
                      <a:srgbClr val="FFFFFF"/>
                    </a:gs>
                    <a:gs pos="50417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cs typeface="Segoe UI" pitchFamily="34" charset="0"/>
              </a:endParaRPr>
            </a:p>
          </p:txBody>
        </p:sp>
      </p:grpSp>
      <p:sp>
        <p:nvSpPr>
          <p:cNvPr id="56" name="Rectangle 32"/>
          <p:cNvSpPr/>
          <p:nvPr/>
        </p:nvSpPr>
        <p:spPr bwMode="auto">
          <a:xfrm>
            <a:off x="1827706" y="1381701"/>
            <a:ext cx="9981454" cy="4663017"/>
          </a:xfrm>
          <a:custGeom>
            <a:avLst/>
            <a:gdLst>
              <a:gd name="connsiteX0" fmla="*/ 0 w 9784080"/>
              <a:gd name="connsiteY0" fmla="*/ 0 h 4754880"/>
              <a:gd name="connsiteX1" fmla="*/ 9784080 w 9784080"/>
              <a:gd name="connsiteY1" fmla="*/ 0 h 4754880"/>
              <a:gd name="connsiteX2" fmla="*/ 9784080 w 9784080"/>
              <a:gd name="connsiteY2" fmla="*/ 4754880 h 4754880"/>
              <a:gd name="connsiteX3" fmla="*/ 0 w 9784080"/>
              <a:gd name="connsiteY3" fmla="*/ 4754880 h 4754880"/>
              <a:gd name="connsiteX4" fmla="*/ 0 w 9784080"/>
              <a:gd name="connsiteY4" fmla="*/ 0 h 4754880"/>
              <a:gd name="connsiteX0" fmla="*/ 9784080 w 9875520"/>
              <a:gd name="connsiteY0" fmla="*/ 0 h 4754880"/>
              <a:gd name="connsiteX1" fmla="*/ 9784080 w 9875520"/>
              <a:gd name="connsiteY1" fmla="*/ 4754880 h 4754880"/>
              <a:gd name="connsiteX2" fmla="*/ 0 w 9875520"/>
              <a:gd name="connsiteY2" fmla="*/ 4754880 h 4754880"/>
              <a:gd name="connsiteX3" fmla="*/ 0 w 9875520"/>
              <a:gd name="connsiteY3" fmla="*/ 0 h 4754880"/>
              <a:gd name="connsiteX4" fmla="*/ 9875520 w 9875520"/>
              <a:gd name="connsiteY4" fmla="*/ 91440 h 4754880"/>
              <a:gd name="connsiteX0" fmla="*/ 9784080 w 9784080"/>
              <a:gd name="connsiteY0" fmla="*/ 0 h 4754880"/>
              <a:gd name="connsiteX1" fmla="*/ 9784080 w 9784080"/>
              <a:gd name="connsiteY1" fmla="*/ 4754880 h 4754880"/>
              <a:gd name="connsiteX2" fmla="*/ 0 w 9784080"/>
              <a:gd name="connsiteY2" fmla="*/ 4754880 h 4754880"/>
              <a:gd name="connsiteX3" fmla="*/ 0 w 9784080"/>
              <a:gd name="connsiteY3" fmla="*/ 0 h 4754880"/>
              <a:gd name="connsiteX0" fmla="*/ 9784080 w 9784080"/>
              <a:gd name="connsiteY0" fmla="*/ 4754880 h 4754880"/>
              <a:gd name="connsiteX1" fmla="*/ 0 w 9784080"/>
              <a:gd name="connsiteY1" fmla="*/ 4754880 h 4754880"/>
              <a:gd name="connsiteX2" fmla="*/ 0 w 9784080"/>
              <a:gd name="connsiteY2" fmla="*/ 0 h 475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4080" h="4754880">
                <a:moveTo>
                  <a:pt x="9784080" y="4754880"/>
                </a:moveTo>
                <a:lnTo>
                  <a:pt x="0" y="4754880"/>
                </a:lnTo>
                <a:lnTo>
                  <a:pt x="0" y="0"/>
                </a:lnTo>
              </a:path>
            </a:pathLst>
          </a:custGeom>
          <a:noFill/>
          <a:ln w="50800" cap="flat" cmpd="sng" algn="ctr">
            <a:solidFill>
              <a:srgbClr val="969696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txBody>
          <a:bodyPr vert="horz" wrap="square" lIns="93229" tIns="46615" rIns="93229" bIns="4661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04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분석을 위한 접근 방법의 진화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474138" y="2119313"/>
            <a:ext cx="2377468" cy="1080647"/>
            <a:chOff x="274638" y="2119313"/>
            <a:chExt cx="2377468" cy="1080647"/>
          </a:xfrm>
        </p:grpSpPr>
        <p:sp>
          <p:nvSpPr>
            <p:cNvPr id="4" name="Freeform 30"/>
            <p:cNvSpPr>
              <a:spLocks noEditPoints="1"/>
            </p:cNvSpPr>
            <p:nvPr/>
          </p:nvSpPr>
          <p:spPr bwMode="auto">
            <a:xfrm>
              <a:off x="564817" y="2571266"/>
              <a:ext cx="276072" cy="305257"/>
            </a:xfrm>
            <a:custGeom>
              <a:avLst/>
              <a:gdLst>
                <a:gd name="T0" fmla="*/ 148 w 148"/>
                <a:gd name="T1" fmla="*/ 39 h 164"/>
                <a:gd name="T2" fmla="*/ 148 w 148"/>
                <a:gd name="T3" fmla="*/ 138 h 164"/>
                <a:gd name="T4" fmla="*/ 148 w 148"/>
                <a:gd name="T5" fmla="*/ 138 h 164"/>
                <a:gd name="T6" fmla="*/ 74 w 148"/>
                <a:gd name="T7" fmla="*/ 164 h 164"/>
                <a:gd name="T8" fmla="*/ 0 w 148"/>
                <a:gd name="T9" fmla="*/ 138 h 164"/>
                <a:gd name="T10" fmla="*/ 0 w 148"/>
                <a:gd name="T11" fmla="*/ 138 h 164"/>
                <a:gd name="T12" fmla="*/ 0 w 148"/>
                <a:gd name="T13" fmla="*/ 138 h 164"/>
                <a:gd name="T14" fmla="*/ 0 w 148"/>
                <a:gd name="T15" fmla="*/ 136 h 164"/>
                <a:gd name="T16" fmla="*/ 0 w 148"/>
                <a:gd name="T17" fmla="*/ 135 h 164"/>
                <a:gd name="T18" fmla="*/ 0 w 148"/>
                <a:gd name="T19" fmla="*/ 40 h 164"/>
                <a:gd name="T20" fmla="*/ 74 w 148"/>
                <a:gd name="T21" fmla="*/ 60 h 164"/>
                <a:gd name="T22" fmla="*/ 148 w 148"/>
                <a:gd name="T23" fmla="*/ 39 h 164"/>
                <a:gd name="T24" fmla="*/ 74 w 148"/>
                <a:gd name="T25" fmla="*/ 55 h 164"/>
                <a:gd name="T26" fmla="*/ 148 w 148"/>
                <a:gd name="T27" fmla="*/ 28 h 164"/>
                <a:gd name="T28" fmla="*/ 74 w 148"/>
                <a:gd name="T29" fmla="*/ 0 h 164"/>
                <a:gd name="T30" fmla="*/ 0 w 148"/>
                <a:gd name="T31" fmla="*/ 28 h 164"/>
                <a:gd name="T32" fmla="*/ 74 w 148"/>
                <a:gd name="T33" fmla="*/ 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64">
                  <a:moveTo>
                    <a:pt x="148" y="39"/>
                  </a:move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5" y="153"/>
                    <a:pt x="113" y="164"/>
                    <a:pt x="74" y="164"/>
                  </a:cubicBezTo>
                  <a:cubicBezTo>
                    <a:pt x="35" y="164"/>
                    <a:pt x="3" y="153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7"/>
                    <a:pt x="0" y="137"/>
                    <a:pt x="0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" y="53"/>
                    <a:pt x="44" y="60"/>
                    <a:pt x="74" y="60"/>
                  </a:cubicBezTo>
                  <a:cubicBezTo>
                    <a:pt x="104" y="60"/>
                    <a:pt x="136" y="53"/>
                    <a:pt x="148" y="39"/>
                  </a:cubicBezTo>
                  <a:close/>
                  <a:moveTo>
                    <a:pt x="74" y="55"/>
                  </a:moveTo>
                  <a:cubicBezTo>
                    <a:pt x="115" y="55"/>
                    <a:pt x="148" y="43"/>
                    <a:pt x="148" y="28"/>
                  </a:cubicBezTo>
                  <a:cubicBezTo>
                    <a:pt x="148" y="13"/>
                    <a:pt x="115" y="0"/>
                    <a:pt x="74" y="0"/>
                  </a:cubicBezTo>
                  <a:cubicBezTo>
                    <a:pt x="33" y="0"/>
                    <a:pt x="0" y="13"/>
                    <a:pt x="0" y="28"/>
                  </a:cubicBezTo>
                  <a:cubicBezTo>
                    <a:pt x="0" y="43"/>
                    <a:pt x="33" y="55"/>
                    <a:pt x="74" y="55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 kern="0">
                <a:solidFill>
                  <a:srgbClr val="000000"/>
                </a:solidFill>
                <a:ea typeface="MS PGothic" charset="0"/>
              </a:endParaRPr>
            </a:p>
          </p:txBody>
        </p:sp>
        <p:sp>
          <p:nvSpPr>
            <p:cNvPr id="5" name="Freeform 30"/>
            <p:cNvSpPr>
              <a:spLocks noEditPoints="1"/>
            </p:cNvSpPr>
            <p:nvPr/>
          </p:nvSpPr>
          <p:spPr bwMode="auto">
            <a:xfrm>
              <a:off x="938462" y="2571266"/>
              <a:ext cx="276072" cy="305257"/>
            </a:xfrm>
            <a:custGeom>
              <a:avLst/>
              <a:gdLst>
                <a:gd name="T0" fmla="*/ 148 w 148"/>
                <a:gd name="T1" fmla="*/ 39 h 164"/>
                <a:gd name="T2" fmla="*/ 148 w 148"/>
                <a:gd name="T3" fmla="*/ 138 h 164"/>
                <a:gd name="T4" fmla="*/ 148 w 148"/>
                <a:gd name="T5" fmla="*/ 138 h 164"/>
                <a:gd name="T6" fmla="*/ 74 w 148"/>
                <a:gd name="T7" fmla="*/ 164 h 164"/>
                <a:gd name="T8" fmla="*/ 0 w 148"/>
                <a:gd name="T9" fmla="*/ 138 h 164"/>
                <a:gd name="T10" fmla="*/ 0 w 148"/>
                <a:gd name="T11" fmla="*/ 138 h 164"/>
                <a:gd name="T12" fmla="*/ 0 w 148"/>
                <a:gd name="T13" fmla="*/ 138 h 164"/>
                <a:gd name="T14" fmla="*/ 0 w 148"/>
                <a:gd name="T15" fmla="*/ 136 h 164"/>
                <a:gd name="T16" fmla="*/ 0 w 148"/>
                <a:gd name="T17" fmla="*/ 135 h 164"/>
                <a:gd name="T18" fmla="*/ 0 w 148"/>
                <a:gd name="T19" fmla="*/ 40 h 164"/>
                <a:gd name="T20" fmla="*/ 74 w 148"/>
                <a:gd name="T21" fmla="*/ 60 h 164"/>
                <a:gd name="T22" fmla="*/ 148 w 148"/>
                <a:gd name="T23" fmla="*/ 39 h 164"/>
                <a:gd name="T24" fmla="*/ 74 w 148"/>
                <a:gd name="T25" fmla="*/ 55 h 164"/>
                <a:gd name="T26" fmla="*/ 148 w 148"/>
                <a:gd name="T27" fmla="*/ 28 h 164"/>
                <a:gd name="T28" fmla="*/ 74 w 148"/>
                <a:gd name="T29" fmla="*/ 0 h 164"/>
                <a:gd name="T30" fmla="*/ 0 w 148"/>
                <a:gd name="T31" fmla="*/ 28 h 164"/>
                <a:gd name="T32" fmla="*/ 74 w 148"/>
                <a:gd name="T33" fmla="*/ 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64">
                  <a:moveTo>
                    <a:pt x="148" y="39"/>
                  </a:move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5" y="153"/>
                    <a:pt x="113" y="164"/>
                    <a:pt x="74" y="164"/>
                  </a:cubicBezTo>
                  <a:cubicBezTo>
                    <a:pt x="35" y="164"/>
                    <a:pt x="3" y="153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7"/>
                    <a:pt x="0" y="137"/>
                    <a:pt x="0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" y="53"/>
                    <a:pt x="44" y="60"/>
                    <a:pt x="74" y="60"/>
                  </a:cubicBezTo>
                  <a:cubicBezTo>
                    <a:pt x="104" y="60"/>
                    <a:pt x="136" y="53"/>
                    <a:pt x="148" y="39"/>
                  </a:cubicBezTo>
                  <a:close/>
                  <a:moveTo>
                    <a:pt x="74" y="55"/>
                  </a:moveTo>
                  <a:cubicBezTo>
                    <a:pt x="115" y="55"/>
                    <a:pt x="148" y="43"/>
                    <a:pt x="148" y="28"/>
                  </a:cubicBezTo>
                  <a:cubicBezTo>
                    <a:pt x="148" y="13"/>
                    <a:pt x="115" y="0"/>
                    <a:pt x="74" y="0"/>
                  </a:cubicBezTo>
                  <a:cubicBezTo>
                    <a:pt x="33" y="0"/>
                    <a:pt x="0" y="13"/>
                    <a:pt x="0" y="28"/>
                  </a:cubicBezTo>
                  <a:cubicBezTo>
                    <a:pt x="0" y="43"/>
                    <a:pt x="33" y="55"/>
                    <a:pt x="74" y="55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 kern="0">
                <a:solidFill>
                  <a:srgbClr val="000000"/>
                </a:solidFill>
                <a:ea typeface="MS PGothic" charset="0"/>
              </a:endParaRPr>
            </a:p>
          </p:txBody>
        </p:sp>
        <p:sp>
          <p:nvSpPr>
            <p:cNvPr id="6" name="Freeform 30"/>
            <p:cNvSpPr>
              <a:spLocks noEditPoints="1"/>
            </p:cNvSpPr>
            <p:nvPr/>
          </p:nvSpPr>
          <p:spPr bwMode="auto">
            <a:xfrm>
              <a:off x="1312107" y="2571266"/>
              <a:ext cx="276072" cy="305257"/>
            </a:xfrm>
            <a:custGeom>
              <a:avLst/>
              <a:gdLst>
                <a:gd name="T0" fmla="*/ 148 w 148"/>
                <a:gd name="T1" fmla="*/ 39 h 164"/>
                <a:gd name="T2" fmla="*/ 148 w 148"/>
                <a:gd name="T3" fmla="*/ 138 h 164"/>
                <a:gd name="T4" fmla="*/ 148 w 148"/>
                <a:gd name="T5" fmla="*/ 138 h 164"/>
                <a:gd name="T6" fmla="*/ 74 w 148"/>
                <a:gd name="T7" fmla="*/ 164 h 164"/>
                <a:gd name="T8" fmla="*/ 0 w 148"/>
                <a:gd name="T9" fmla="*/ 138 h 164"/>
                <a:gd name="T10" fmla="*/ 0 w 148"/>
                <a:gd name="T11" fmla="*/ 138 h 164"/>
                <a:gd name="T12" fmla="*/ 0 w 148"/>
                <a:gd name="T13" fmla="*/ 138 h 164"/>
                <a:gd name="T14" fmla="*/ 0 w 148"/>
                <a:gd name="T15" fmla="*/ 136 h 164"/>
                <a:gd name="T16" fmla="*/ 0 w 148"/>
                <a:gd name="T17" fmla="*/ 135 h 164"/>
                <a:gd name="T18" fmla="*/ 0 w 148"/>
                <a:gd name="T19" fmla="*/ 40 h 164"/>
                <a:gd name="T20" fmla="*/ 74 w 148"/>
                <a:gd name="T21" fmla="*/ 60 h 164"/>
                <a:gd name="T22" fmla="*/ 148 w 148"/>
                <a:gd name="T23" fmla="*/ 39 h 164"/>
                <a:gd name="T24" fmla="*/ 74 w 148"/>
                <a:gd name="T25" fmla="*/ 55 h 164"/>
                <a:gd name="T26" fmla="*/ 148 w 148"/>
                <a:gd name="T27" fmla="*/ 28 h 164"/>
                <a:gd name="T28" fmla="*/ 74 w 148"/>
                <a:gd name="T29" fmla="*/ 0 h 164"/>
                <a:gd name="T30" fmla="*/ 0 w 148"/>
                <a:gd name="T31" fmla="*/ 28 h 164"/>
                <a:gd name="T32" fmla="*/ 74 w 148"/>
                <a:gd name="T33" fmla="*/ 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64">
                  <a:moveTo>
                    <a:pt x="148" y="39"/>
                  </a:move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5" y="153"/>
                    <a:pt x="113" y="164"/>
                    <a:pt x="74" y="164"/>
                  </a:cubicBezTo>
                  <a:cubicBezTo>
                    <a:pt x="35" y="164"/>
                    <a:pt x="3" y="153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7"/>
                    <a:pt x="0" y="137"/>
                    <a:pt x="0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" y="53"/>
                    <a:pt x="44" y="60"/>
                    <a:pt x="74" y="60"/>
                  </a:cubicBezTo>
                  <a:cubicBezTo>
                    <a:pt x="104" y="60"/>
                    <a:pt x="136" y="53"/>
                    <a:pt x="148" y="39"/>
                  </a:cubicBezTo>
                  <a:close/>
                  <a:moveTo>
                    <a:pt x="74" y="55"/>
                  </a:moveTo>
                  <a:cubicBezTo>
                    <a:pt x="115" y="55"/>
                    <a:pt x="148" y="43"/>
                    <a:pt x="148" y="28"/>
                  </a:cubicBezTo>
                  <a:cubicBezTo>
                    <a:pt x="148" y="13"/>
                    <a:pt x="115" y="0"/>
                    <a:pt x="74" y="0"/>
                  </a:cubicBezTo>
                  <a:cubicBezTo>
                    <a:pt x="33" y="0"/>
                    <a:pt x="0" y="13"/>
                    <a:pt x="0" y="28"/>
                  </a:cubicBezTo>
                  <a:cubicBezTo>
                    <a:pt x="0" y="43"/>
                    <a:pt x="33" y="55"/>
                    <a:pt x="74" y="55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 kern="0">
                <a:solidFill>
                  <a:srgbClr val="000000"/>
                </a:solidFill>
                <a:ea typeface="MS PGothic" charset="0"/>
              </a:endParaRPr>
            </a:p>
          </p:txBody>
        </p:sp>
        <p:sp>
          <p:nvSpPr>
            <p:cNvPr id="7" name="Rectangle 11"/>
            <p:cNvSpPr/>
            <p:nvPr/>
          </p:nvSpPr>
          <p:spPr bwMode="auto">
            <a:xfrm>
              <a:off x="274638" y="2119313"/>
              <a:ext cx="2377468" cy="10806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7080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OLTP, ERP, LOB, ...</a:t>
              </a:r>
            </a:p>
          </p:txBody>
        </p:sp>
        <p:pic>
          <p:nvPicPr>
            <p:cNvPr id="8" name="Picture 21"/>
            <p:cNvPicPr>
              <a:picLocks noChangeAspect="1"/>
            </p:cNvPicPr>
            <p:nvPr/>
          </p:nvPicPr>
          <p:blipFill>
            <a:blip r:embed="rId3">
              <a:lum bright="-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753" y="2575063"/>
              <a:ext cx="300551" cy="29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3"/>
          <p:cNvGrpSpPr/>
          <p:nvPr/>
        </p:nvGrpSpPr>
        <p:grpSpPr>
          <a:xfrm>
            <a:off x="474138" y="4542487"/>
            <a:ext cx="2764474" cy="1535664"/>
            <a:chOff x="274638" y="4542487"/>
            <a:chExt cx="2764474" cy="1535664"/>
          </a:xfrm>
        </p:grpSpPr>
        <p:sp>
          <p:nvSpPr>
            <p:cNvPr id="10" name="Rectangle 14"/>
            <p:cNvSpPr/>
            <p:nvPr/>
          </p:nvSpPr>
          <p:spPr bwMode="auto">
            <a:xfrm>
              <a:off x="274638" y="4542487"/>
              <a:ext cx="2764474" cy="13825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7080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Devices, social, </a:t>
              </a:r>
              <a:br>
                <a:rPr lang="en-US" sz="1400" kern="0" dirty="0">
                  <a:gradFill>
                    <a:gsLst>
                      <a:gs pos="7080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kern="0" dirty="0">
                  <a:gradFill>
                    <a:gsLst>
                      <a:gs pos="7080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sensors, web</a:t>
              </a: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529356" y="5195406"/>
              <a:ext cx="421292" cy="313340"/>
              <a:chOff x="9485090" y="5484905"/>
              <a:chExt cx="895228" cy="665833"/>
            </a:xfrm>
            <a:solidFill>
              <a:srgbClr val="505050"/>
            </a:solidFill>
          </p:grpSpPr>
          <p:sp>
            <p:nvSpPr>
              <p:cNvPr id="31" name="Freeform 549"/>
              <p:cNvSpPr>
                <a:spLocks noChangeAspect="1" noEditPoints="1"/>
              </p:cNvSpPr>
              <p:nvPr/>
            </p:nvSpPr>
            <p:spPr bwMode="auto">
              <a:xfrm>
                <a:off x="9527588" y="5484905"/>
                <a:ext cx="655538" cy="543038"/>
              </a:xfrm>
              <a:custGeom>
                <a:avLst/>
                <a:gdLst>
                  <a:gd name="T0" fmla="*/ 251 w 400"/>
                  <a:gd name="T1" fmla="*/ 312 h 331"/>
                  <a:gd name="T2" fmla="*/ 246 w 400"/>
                  <a:gd name="T3" fmla="*/ 306 h 331"/>
                  <a:gd name="T4" fmla="*/ 245 w 400"/>
                  <a:gd name="T5" fmla="*/ 285 h 331"/>
                  <a:gd name="T6" fmla="*/ 212 w 400"/>
                  <a:gd name="T7" fmla="*/ 285 h 331"/>
                  <a:gd name="T8" fmla="*/ 190 w 400"/>
                  <a:gd name="T9" fmla="*/ 285 h 331"/>
                  <a:gd name="T10" fmla="*/ 156 w 400"/>
                  <a:gd name="T11" fmla="*/ 285 h 331"/>
                  <a:gd name="T12" fmla="*/ 155 w 400"/>
                  <a:gd name="T13" fmla="*/ 306 h 331"/>
                  <a:gd name="T14" fmla="*/ 150 w 400"/>
                  <a:gd name="T15" fmla="*/ 312 h 331"/>
                  <a:gd name="T16" fmla="*/ 132 w 400"/>
                  <a:gd name="T17" fmla="*/ 328 h 331"/>
                  <a:gd name="T18" fmla="*/ 135 w 400"/>
                  <a:gd name="T19" fmla="*/ 331 h 331"/>
                  <a:gd name="T20" fmla="*/ 190 w 400"/>
                  <a:gd name="T21" fmla="*/ 331 h 331"/>
                  <a:gd name="T22" fmla="*/ 212 w 400"/>
                  <a:gd name="T23" fmla="*/ 331 h 331"/>
                  <a:gd name="T24" fmla="*/ 266 w 400"/>
                  <a:gd name="T25" fmla="*/ 331 h 331"/>
                  <a:gd name="T26" fmla="*/ 269 w 400"/>
                  <a:gd name="T27" fmla="*/ 328 h 331"/>
                  <a:gd name="T28" fmla="*/ 251 w 400"/>
                  <a:gd name="T29" fmla="*/ 312 h 331"/>
                  <a:gd name="T30" fmla="*/ 388 w 400"/>
                  <a:gd name="T31" fmla="*/ 0 h 331"/>
                  <a:gd name="T32" fmla="*/ 12 w 400"/>
                  <a:gd name="T33" fmla="*/ 0 h 331"/>
                  <a:gd name="T34" fmla="*/ 0 w 400"/>
                  <a:gd name="T35" fmla="*/ 12 h 331"/>
                  <a:gd name="T36" fmla="*/ 0 w 400"/>
                  <a:gd name="T37" fmla="*/ 265 h 331"/>
                  <a:gd name="T38" fmla="*/ 12 w 400"/>
                  <a:gd name="T39" fmla="*/ 277 h 331"/>
                  <a:gd name="T40" fmla="*/ 388 w 400"/>
                  <a:gd name="T41" fmla="*/ 277 h 331"/>
                  <a:gd name="T42" fmla="*/ 400 w 400"/>
                  <a:gd name="T43" fmla="*/ 265 h 331"/>
                  <a:gd name="T44" fmla="*/ 400 w 400"/>
                  <a:gd name="T45" fmla="*/ 12 h 331"/>
                  <a:gd name="T46" fmla="*/ 388 w 400"/>
                  <a:gd name="T47" fmla="*/ 0 h 331"/>
                  <a:gd name="T48" fmla="*/ 381 w 400"/>
                  <a:gd name="T49" fmla="*/ 227 h 331"/>
                  <a:gd name="T50" fmla="*/ 19 w 400"/>
                  <a:gd name="T51" fmla="*/ 227 h 331"/>
                  <a:gd name="T52" fmla="*/ 19 w 400"/>
                  <a:gd name="T53" fmla="*/ 20 h 331"/>
                  <a:gd name="T54" fmla="*/ 381 w 400"/>
                  <a:gd name="T55" fmla="*/ 20 h 331"/>
                  <a:gd name="T56" fmla="*/ 381 w 400"/>
                  <a:gd name="T57" fmla="*/ 2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0" h="331">
                    <a:moveTo>
                      <a:pt x="251" y="312"/>
                    </a:moveTo>
                    <a:cubicBezTo>
                      <a:pt x="251" y="312"/>
                      <a:pt x="247" y="308"/>
                      <a:pt x="246" y="306"/>
                    </a:cubicBezTo>
                    <a:cubicBezTo>
                      <a:pt x="245" y="302"/>
                      <a:pt x="245" y="290"/>
                      <a:pt x="245" y="285"/>
                    </a:cubicBezTo>
                    <a:cubicBezTo>
                      <a:pt x="212" y="285"/>
                      <a:pt x="212" y="285"/>
                      <a:pt x="212" y="285"/>
                    </a:cubicBezTo>
                    <a:cubicBezTo>
                      <a:pt x="190" y="285"/>
                      <a:pt x="190" y="285"/>
                      <a:pt x="190" y="285"/>
                    </a:cubicBezTo>
                    <a:cubicBezTo>
                      <a:pt x="156" y="285"/>
                      <a:pt x="156" y="285"/>
                      <a:pt x="156" y="285"/>
                    </a:cubicBezTo>
                    <a:cubicBezTo>
                      <a:pt x="156" y="290"/>
                      <a:pt x="157" y="302"/>
                      <a:pt x="155" y="306"/>
                    </a:cubicBezTo>
                    <a:cubicBezTo>
                      <a:pt x="154" y="308"/>
                      <a:pt x="150" y="312"/>
                      <a:pt x="150" y="312"/>
                    </a:cubicBezTo>
                    <a:cubicBezTo>
                      <a:pt x="132" y="328"/>
                      <a:pt x="132" y="328"/>
                      <a:pt x="132" y="328"/>
                    </a:cubicBezTo>
                    <a:cubicBezTo>
                      <a:pt x="132" y="330"/>
                      <a:pt x="134" y="331"/>
                      <a:pt x="135" y="331"/>
                    </a:cubicBezTo>
                    <a:cubicBezTo>
                      <a:pt x="190" y="331"/>
                      <a:pt x="190" y="331"/>
                      <a:pt x="190" y="331"/>
                    </a:cubicBezTo>
                    <a:cubicBezTo>
                      <a:pt x="212" y="331"/>
                      <a:pt x="212" y="331"/>
                      <a:pt x="212" y="331"/>
                    </a:cubicBezTo>
                    <a:cubicBezTo>
                      <a:pt x="266" y="331"/>
                      <a:pt x="266" y="331"/>
                      <a:pt x="266" y="331"/>
                    </a:cubicBezTo>
                    <a:cubicBezTo>
                      <a:pt x="267" y="331"/>
                      <a:pt x="269" y="330"/>
                      <a:pt x="269" y="328"/>
                    </a:cubicBezTo>
                    <a:lnTo>
                      <a:pt x="251" y="312"/>
                    </a:lnTo>
                    <a:close/>
                    <a:moveTo>
                      <a:pt x="38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0" y="272"/>
                      <a:pt x="5" y="277"/>
                      <a:pt x="12" y="277"/>
                    </a:cubicBezTo>
                    <a:cubicBezTo>
                      <a:pt x="388" y="277"/>
                      <a:pt x="388" y="277"/>
                      <a:pt x="388" y="277"/>
                    </a:cubicBezTo>
                    <a:cubicBezTo>
                      <a:pt x="395" y="277"/>
                      <a:pt x="400" y="272"/>
                      <a:pt x="400" y="265"/>
                    </a:cubicBezTo>
                    <a:cubicBezTo>
                      <a:pt x="400" y="12"/>
                      <a:pt x="400" y="12"/>
                      <a:pt x="400" y="12"/>
                    </a:cubicBezTo>
                    <a:cubicBezTo>
                      <a:pt x="400" y="5"/>
                      <a:pt x="395" y="0"/>
                      <a:pt x="388" y="0"/>
                    </a:cubicBezTo>
                    <a:close/>
                    <a:moveTo>
                      <a:pt x="381" y="227"/>
                    </a:moveTo>
                    <a:cubicBezTo>
                      <a:pt x="19" y="227"/>
                      <a:pt x="19" y="227"/>
                      <a:pt x="19" y="227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381" y="20"/>
                      <a:pt x="381" y="20"/>
                      <a:pt x="381" y="20"/>
                    </a:cubicBezTo>
                    <a:lnTo>
                      <a:pt x="381" y="22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318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  <p:sp>
            <p:nvSpPr>
              <p:cNvPr id="32" name="Rectangle 36"/>
              <p:cNvSpPr/>
              <p:nvPr/>
            </p:nvSpPr>
            <p:spPr bwMode="auto">
              <a:xfrm>
                <a:off x="9926815" y="5821286"/>
                <a:ext cx="440132" cy="287426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5"/>
              <p:cNvSpPr>
                <a:spLocks noChangeAspect="1" noEditPoints="1"/>
              </p:cNvSpPr>
              <p:nvPr/>
            </p:nvSpPr>
            <p:spPr bwMode="auto">
              <a:xfrm>
                <a:off x="9916137" y="5804843"/>
                <a:ext cx="464181" cy="345895"/>
              </a:xfrm>
              <a:custGeom>
                <a:avLst/>
                <a:gdLst>
                  <a:gd name="T0" fmla="*/ 209 w 216"/>
                  <a:gd name="T1" fmla="*/ 0 h 160"/>
                  <a:gd name="T2" fmla="*/ 7 w 216"/>
                  <a:gd name="T3" fmla="*/ 0 h 160"/>
                  <a:gd name="T4" fmla="*/ 0 w 216"/>
                  <a:gd name="T5" fmla="*/ 7 h 160"/>
                  <a:gd name="T6" fmla="*/ 0 w 216"/>
                  <a:gd name="T7" fmla="*/ 153 h 160"/>
                  <a:gd name="T8" fmla="*/ 7 w 216"/>
                  <a:gd name="T9" fmla="*/ 160 h 160"/>
                  <a:gd name="T10" fmla="*/ 209 w 216"/>
                  <a:gd name="T11" fmla="*/ 160 h 160"/>
                  <a:gd name="T12" fmla="*/ 216 w 216"/>
                  <a:gd name="T13" fmla="*/ 153 h 160"/>
                  <a:gd name="T14" fmla="*/ 216 w 216"/>
                  <a:gd name="T15" fmla="*/ 7 h 160"/>
                  <a:gd name="T16" fmla="*/ 209 w 216"/>
                  <a:gd name="T17" fmla="*/ 0 h 160"/>
                  <a:gd name="T18" fmla="*/ 107 w 216"/>
                  <a:gd name="T19" fmla="*/ 154 h 160"/>
                  <a:gd name="T20" fmla="*/ 103 w 216"/>
                  <a:gd name="T21" fmla="*/ 153 h 160"/>
                  <a:gd name="T22" fmla="*/ 103 w 216"/>
                  <a:gd name="T23" fmla="*/ 150 h 160"/>
                  <a:gd name="T24" fmla="*/ 107 w 216"/>
                  <a:gd name="T25" fmla="*/ 150 h 160"/>
                  <a:gd name="T26" fmla="*/ 107 w 216"/>
                  <a:gd name="T27" fmla="*/ 154 h 160"/>
                  <a:gd name="T28" fmla="*/ 107 w 216"/>
                  <a:gd name="T29" fmla="*/ 149 h 160"/>
                  <a:gd name="T30" fmla="*/ 103 w 216"/>
                  <a:gd name="T31" fmla="*/ 149 h 160"/>
                  <a:gd name="T32" fmla="*/ 103 w 216"/>
                  <a:gd name="T33" fmla="*/ 146 h 160"/>
                  <a:gd name="T34" fmla="*/ 107 w 216"/>
                  <a:gd name="T35" fmla="*/ 145 h 160"/>
                  <a:gd name="T36" fmla="*/ 107 w 216"/>
                  <a:gd name="T37" fmla="*/ 149 h 160"/>
                  <a:gd name="T38" fmla="*/ 114 w 216"/>
                  <a:gd name="T39" fmla="*/ 155 h 160"/>
                  <a:gd name="T40" fmla="*/ 108 w 216"/>
                  <a:gd name="T41" fmla="*/ 154 h 160"/>
                  <a:gd name="T42" fmla="*/ 108 w 216"/>
                  <a:gd name="T43" fmla="*/ 150 h 160"/>
                  <a:gd name="T44" fmla="*/ 114 w 216"/>
                  <a:gd name="T45" fmla="*/ 150 h 160"/>
                  <a:gd name="T46" fmla="*/ 114 w 216"/>
                  <a:gd name="T47" fmla="*/ 155 h 160"/>
                  <a:gd name="T48" fmla="*/ 114 w 216"/>
                  <a:gd name="T49" fmla="*/ 149 h 160"/>
                  <a:gd name="T50" fmla="*/ 108 w 216"/>
                  <a:gd name="T51" fmla="*/ 149 h 160"/>
                  <a:gd name="T52" fmla="*/ 108 w 216"/>
                  <a:gd name="T53" fmla="*/ 145 h 160"/>
                  <a:gd name="T54" fmla="*/ 114 w 216"/>
                  <a:gd name="T55" fmla="*/ 144 h 160"/>
                  <a:gd name="T56" fmla="*/ 114 w 216"/>
                  <a:gd name="T57" fmla="*/ 149 h 160"/>
                  <a:gd name="T58" fmla="*/ 204 w 216"/>
                  <a:gd name="T59" fmla="*/ 134 h 160"/>
                  <a:gd name="T60" fmla="*/ 198 w 216"/>
                  <a:gd name="T61" fmla="*/ 140 h 160"/>
                  <a:gd name="T62" fmla="*/ 19 w 216"/>
                  <a:gd name="T63" fmla="*/ 140 h 160"/>
                  <a:gd name="T64" fmla="*/ 12 w 216"/>
                  <a:gd name="T65" fmla="*/ 134 h 160"/>
                  <a:gd name="T66" fmla="*/ 12 w 216"/>
                  <a:gd name="T67" fmla="*/ 19 h 160"/>
                  <a:gd name="T68" fmla="*/ 19 w 216"/>
                  <a:gd name="T69" fmla="*/ 12 h 160"/>
                  <a:gd name="T70" fmla="*/ 198 w 216"/>
                  <a:gd name="T71" fmla="*/ 12 h 160"/>
                  <a:gd name="T72" fmla="*/ 204 w 216"/>
                  <a:gd name="T73" fmla="*/ 19 h 160"/>
                  <a:gd name="T74" fmla="*/ 204 w 216"/>
                  <a:gd name="T75" fmla="*/ 13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160">
                    <a:moveTo>
                      <a:pt x="20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0" y="145"/>
                      <a:pt x="0" y="153"/>
                      <a:pt x="0" y="153"/>
                    </a:cubicBezTo>
                    <a:cubicBezTo>
                      <a:pt x="0" y="157"/>
                      <a:pt x="3" y="160"/>
                      <a:pt x="7" y="160"/>
                    </a:cubicBezTo>
                    <a:cubicBezTo>
                      <a:pt x="209" y="160"/>
                      <a:pt x="209" y="160"/>
                      <a:pt x="209" y="160"/>
                    </a:cubicBezTo>
                    <a:cubicBezTo>
                      <a:pt x="213" y="160"/>
                      <a:pt x="216" y="157"/>
                      <a:pt x="216" y="153"/>
                    </a:cubicBezTo>
                    <a:cubicBezTo>
                      <a:pt x="216" y="15"/>
                      <a:pt x="216" y="7"/>
                      <a:pt x="216" y="7"/>
                    </a:cubicBezTo>
                    <a:cubicBezTo>
                      <a:pt x="216" y="4"/>
                      <a:pt x="213" y="0"/>
                      <a:pt x="209" y="0"/>
                    </a:cubicBezTo>
                    <a:close/>
                    <a:moveTo>
                      <a:pt x="107" y="154"/>
                    </a:moveTo>
                    <a:cubicBezTo>
                      <a:pt x="103" y="153"/>
                      <a:pt x="103" y="153"/>
                      <a:pt x="103" y="153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lnTo>
                      <a:pt x="107" y="154"/>
                    </a:lnTo>
                    <a:close/>
                    <a:moveTo>
                      <a:pt x="107" y="149"/>
                    </a:moveTo>
                    <a:cubicBezTo>
                      <a:pt x="103" y="149"/>
                      <a:pt x="103" y="149"/>
                      <a:pt x="103" y="149"/>
                    </a:cubicBezTo>
                    <a:cubicBezTo>
                      <a:pt x="103" y="146"/>
                      <a:pt x="103" y="146"/>
                      <a:pt x="103" y="146"/>
                    </a:cubicBezTo>
                    <a:cubicBezTo>
                      <a:pt x="107" y="145"/>
                      <a:pt x="107" y="145"/>
                      <a:pt x="107" y="145"/>
                    </a:cubicBezTo>
                    <a:lnTo>
                      <a:pt x="107" y="149"/>
                    </a:lnTo>
                    <a:close/>
                    <a:moveTo>
                      <a:pt x="114" y="155"/>
                    </a:move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08" y="150"/>
                      <a:pt x="108" y="150"/>
                      <a:pt x="108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lnTo>
                      <a:pt x="114" y="155"/>
                    </a:lnTo>
                    <a:close/>
                    <a:moveTo>
                      <a:pt x="114" y="149"/>
                    </a:move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8" y="145"/>
                      <a:pt x="108" y="145"/>
                      <a:pt x="108" y="145"/>
                    </a:cubicBezTo>
                    <a:cubicBezTo>
                      <a:pt x="114" y="144"/>
                      <a:pt x="114" y="144"/>
                      <a:pt x="114" y="144"/>
                    </a:cubicBezTo>
                    <a:lnTo>
                      <a:pt x="114" y="149"/>
                    </a:lnTo>
                    <a:close/>
                    <a:moveTo>
                      <a:pt x="204" y="134"/>
                    </a:moveTo>
                    <a:cubicBezTo>
                      <a:pt x="204" y="137"/>
                      <a:pt x="201" y="140"/>
                      <a:pt x="198" y="140"/>
                    </a:cubicBezTo>
                    <a:cubicBezTo>
                      <a:pt x="19" y="140"/>
                      <a:pt x="19" y="140"/>
                      <a:pt x="19" y="140"/>
                    </a:cubicBezTo>
                    <a:cubicBezTo>
                      <a:pt x="16" y="140"/>
                      <a:pt x="12" y="137"/>
                      <a:pt x="12" y="134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5"/>
                      <a:pt x="16" y="12"/>
                      <a:pt x="19" y="12"/>
                    </a:cubicBezTo>
                    <a:cubicBezTo>
                      <a:pt x="198" y="12"/>
                      <a:pt x="198" y="12"/>
                      <a:pt x="198" y="12"/>
                    </a:cubicBezTo>
                    <a:cubicBezTo>
                      <a:pt x="201" y="12"/>
                      <a:pt x="204" y="15"/>
                      <a:pt x="204" y="19"/>
                    </a:cubicBezTo>
                    <a:lnTo>
                      <a:pt x="204" y="1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318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  <p:sp>
            <p:nvSpPr>
              <p:cNvPr id="34" name="Rectangle 38"/>
              <p:cNvSpPr/>
              <p:nvPr/>
            </p:nvSpPr>
            <p:spPr bwMode="auto">
              <a:xfrm>
                <a:off x="9485090" y="5877126"/>
                <a:ext cx="142699" cy="252597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5"/>
              <p:cNvSpPr>
                <a:spLocks noChangeAspect="1" noEditPoints="1"/>
              </p:cNvSpPr>
              <p:nvPr/>
            </p:nvSpPr>
            <p:spPr bwMode="auto">
              <a:xfrm>
                <a:off x="9485090" y="5877128"/>
                <a:ext cx="142699" cy="273610"/>
              </a:xfrm>
              <a:custGeom>
                <a:avLst/>
                <a:gdLst>
                  <a:gd name="T0" fmla="*/ 179 w 192"/>
                  <a:gd name="T1" fmla="*/ 0 h 370"/>
                  <a:gd name="T2" fmla="*/ 12 w 192"/>
                  <a:gd name="T3" fmla="*/ 0 h 370"/>
                  <a:gd name="T4" fmla="*/ 0 w 192"/>
                  <a:gd name="T5" fmla="*/ 13 h 370"/>
                  <a:gd name="T6" fmla="*/ 0 w 192"/>
                  <a:gd name="T7" fmla="*/ 358 h 370"/>
                  <a:gd name="T8" fmla="*/ 12 w 192"/>
                  <a:gd name="T9" fmla="*/ 370 h 370"/>
                  <a:gd name="T10" fmla="*/ 179 w 192"/>
                  <a:gd name="T11" fmla="*/ 370 h 370"/>
                  <a:gd name="T12" fmla="*/ 192 w 192"/>
                  <a:gd name="T13" fmla="*/ 358 h 370"/>
                  <a:gd name="T14" fmla="*/ 192 w 192"/>
                  <a:gd name="T15" fmla="*/ 13 h 370"/>
                  <a:gd name="T16" fmla="*/ 179 w 192"/>
                  <a:gd name="T17" fmla="*/ 0 h 370"/>
                  <a:gd name="T18" fmla="*/ 94 w 192"/>
                  <a:gd name="T19" fmla="*/ 353 h 370"/>
                  <a:gd name="T20" fmla="*/ 86 w 192"/>
                  <a:gd name="T21" fmla="*/ 352 h 370"/>
                  <a:gd name="T22" fmla="*/ 86 w 192"/>
                  <a:gd name="T23" fmla="*/ 345 h 370"/>
                  <a:gd name="T24" fmla="*/ 94 w 192"/>
                  <a:gd name="T25" fmla="*/ 345 h 370"/>
                  <a:gd name="T26" fmla="*/ 94 w 192"/>
                  <a:gd name="T27" fmla="*/ 353 h 370"/>
                  <a:gd name="T28" fmla="*/ 94 w 192"/>
                  <a:gd name="T29" fmla="*/ 344 h 370"/>
                  <a:gd name="T30" fmla="*/ 86 w 192"/>
                  <a:gd name="T31" fmla="*/ 344 h 370"/>
                  <a:gd name="T32" fmla="*/ 86 w 192"/>
                  <a:gd name="T33" fmla="*/ 337 h 370"/>
                  <a:gd name="T34" fmla="*/ 94 w 192"/>
                  <a:gd name="T35" fmla="*/ 336 h 370"/>
                  <a:gd name="T36" fmla="*/ 94 w 192"/>
                  <a:gd name="T37" fmla="*/ 344 h 370"/>
                  <a:gd name="T38" fmla="*/ 106 w 192"/>
                  <a:gd name="T39" fmla="*/ 355 h 370"/>
                  <a:gd name="T40" fmla="*/ 95 w 192"/>
                  <a:gd name="T41" fmla="*/ 353 h 370"/>
                  <a:gd name="T42" fmla="*/ 95 w 192"/>
                  <a:gd name="T43" fmla="*/ 345 h 370"/>
                  <a:gd name="T44" fmla="*/ 106 w 192"/>
                  <a:gd name="T45" fmla="*/ 345 h 370"/>
                  <a:gd name="T46" fmla="*/ 106 w 192"/>
                  <a:gd name="T47" fmla="*/ 355 h 370"/>
                  <a:gd name="T48" fmla="*/ 106 w 192"/>
                  <a:gd name="T49" fmla="*/ 344 h 370"/>
                  <a:gd name="T50" fmla="*/ 95 w 192"/>
                  <a:gd name="T51" fmla="*/ 344 h 370"/>
                  <a:gd name="T52" fmla="*/ 95 w 192"/>
                  <a:gd name="T53" fmla="*/ 336 h 370"/>
                  <a:gd name="T54" fmla="*/ 106 w 192"/>
                  <a:gd name="T55" fmla="*/ 334 h 370"/>
                  <a:gd name="T56" fmla="*/ 106 w 192"/>
                  <a:gd name="T57" fmla="*/ 344 h 370"/>
                  <a:gd name="T58" fmla="*/ 175 w 192"/>
                  <a:gd name="T59" fmla="*/ 320 h 370"/>
                  <a:gd name="T60" fmla="*/ 18 w 192"/>
                  <a:gd name="T61" fmla="*/ 320 h 370"/>
                  <a:gd name="T62" fmla="*/ 18 w 192"/>
                  <a:gd name="T63" fmla="*/ 30 h 370"/>
                  <a:gd name="T64" fmla="*/ 175 w 192"/>
                  <a:gd name="T65" fmla="*/ 30 h 370"/>
                  <a:gd name="T66" fmla="*/ 175 w 192"/>
                  <a:gd name="T67" fmla="*/ 32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2" h="370">
                    <a:moveTo>
                      <a:pt x="17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64"/>
                      <a:pt x="5" y="370"/>
                      <a:pt x="12" y="370"/>
                    </a:cubicBezTo>
                    <a:cubicBezTo>
                      <a:pt x="179" y="370"/>
                      <a:pt x="179" y="370"/>
                      <a:pt x="179" y="370"/>
                    </a:cubicBezTo>
                    <a:cubicBezTo>
                      <a:pt x="187" y="370"/>
                      <a:pt x="192" y="364"/>
                      <a:pt x="192" y="358"/>
                    </a:cubicBezTo>
                    <a:cubicBezTo>
                      <a:pt x="192" y="13"/>
                      <a:pt x="192" y="13"/>
                      <a:pt x="192" y="13"/>
                    </a:cubicBezTo>
                    <a:cubicBezTo>
                      <a:pt x="192" y="6"/>
                      <a:pt x="187" y="0"/>
                      <a:pt x="179" y="0"/>
                    </a:cubicBezTo>
                    <a:close/>
                    <a:moveTo>
                      <a:pt x="94" y="353"/>
                    </a:moveTo>
                    <a:cubicBezTo>
                      <a:pt x="86" y="352"/>
                      <a:pt x="86" y="352"/>
                      <a:pt x="86" y="352"/>
                    </a:cubicBezTo>
                    <a:cubicBezTo>
                      <a:pt x="86" y="345"/>
                      <a:pt x="86" y="345"/>
                      <a:pt x="86" y="345"/>
                    </a:cubicBezTo>
                    <a:cubicBezTo>
                      <a:pt x="94" y="345"/>
                      <a:pt x="94" y="345"/>
                      <a:pt x="94" y="345"/>
                    </a:cubicBezTo>
                    <a:lnTo>
                      <a:pt x="94" y="353"/>
                    </a:lnTo>
                    <a:close/>
                    <a:moveTo>
                      <a:pt x="94" y="344"/>
                    </a:moveTo>
                    <a:cubicBezTo>
                      <a:pt x="86" y="344"/>
                      <a:pt x="86" y="344"/>
                      <a:pt x="86" y="344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94" y="336"/>
                      <a:pt x="94" y="336"/>
                      <a:pt x="94" y="336"/>
                    </a:cubicBezTo>
                    <a:lnTo>
                      <a:pt x="94" y="344"/>
                    </a:lnTo>
                    <a:close/>
                    <a:moveTo>
                      <a:pt x="106" y="355"/>
                    </a:moveTo>
                    <a:cubicBezTo>
                      <a:pt x="95" y="353"/>
                      <a:pt x="95" y="353"/>
                      <a:pt x="95" y="353"/>
                    </a:cubicBezTo>
                    <a:cubicBezTo>
                      <a:pt x="95" y="345"/>
                      <a:pt x="95" y="345"/>
                      <a:pt x="95" y="345"/>
                    </a:cubicBezTo>
                    <a:cubicBezTo>
                      <a:pt x="106" y="345"/>
                      <a:pt x="106" y="345"/>
                      <a:pt x="106" y="345"/>
                    </a:cubicBezTo>
                    <a:lnTo>
                      <a:pt x="106" y="355"/>
                    </a:lnTo>
                    <a:close/>
                    <a:moveTo>
                      <a:pt x="106" y="344"/>
                    </a:moveTo>
                    <a:cubicBezTo>
                      <a:pt x="95" y="344"/>
                      <a:pt x="95" y="344"/>
                      <a:pt x="95" y="344"/>
                    </a:cubicBezTo>
                    <a:cubicBezTo>
                      <a:pt x="95" y="336"/>
                      <a:pt x="95" y="336"/>
                      <a:pt x="95" y="336"/>
                    </a:cubicBezTo>
                    <a:cubicBezTo>
                      <a:pt x="106" y="334"/>
                      <a:pt x="106" y="334"/>
                      <a:pt x="106" y="334"/>
                    </a:cubicBezTo>
                    <a:lnTo>
                      <a:pt x="106" y="344"/>
                    </a:lnTo>
                    <a:close/>
                    <a:moveTo>
                      <a:pt x="175" y="320"/>
                    </a:moveTo>
                    <a:cubicBezTo>
                      <a:pt x="18" y="320"/>
                      <a:pt x="18" y="320"/>
                      <a:pt x="18" y="320"/>
                    </a:cubicBezTo>
                    <a:cubicBezTo>
                      <a:pt x="18" y="58"/>
                      <a:pt x="18" y="30"/>
                      <a:pt x="18" y="30"/>
                    </a:cubicBezTo>
                    <a:cubicBezTo>
                      <a:pt x="175" y="30"/>
                      <a:pt x="175" y="30"/>
                      <a:pt x="175" y="30"/>
                    </a:cubicBezTo>
                    <a:lnTo>
                      <a:pt x="175" y="3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318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</p:grp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58741" y="5564021"/>
              <a:ext cx="256322" cy="256323"/>
            </a:xfrm>
            <a:custGeom>
              <a:avLst/>
              <a:gdLst>
                <a:gd name="T0" fmla="*/ 812 w 1624"/>
                <a:gd name="T1" fmla="*/ 1624 h 1624"/>
                <a:gd name="T2" fmla="*/ 812 w 1624"/>
                <a:gd name="T3" fmla="*/ 0 h 1624"/>
                <a:gd name="T4" fmla="*/ 390 w 1624"/>
                <a:gd name="T5" fmla="*/ 772 h 1624"/>
                <a:gd name="T6" fmla="*/ 175 w 1624"/>
                <a:gd name="T7" fmla="*/ 451 h 1624"/>
                <a:gd name="T8" fmla="*/ 390 w 1624"/>
                <a:gd name="T9" fmla="*/ 772 h 1624"/>
                <a:gd name="T10" fmla="*/ 772 w 1624"/>
                <a:gd name="T11" fmla="*/ 451 h 1624"/>
                <a:gd name="T12" fmla="*/ 471 w 1624"/>
                <a:gd name="T13" fmla="*/ 772 h 1624"/>
                <a:gd name="T14" fmla="*/ 772 w 1624"/>
                <a:gd name="T15" fmla="*/ 451 h 1624"/>
                <a:gd name="T16" fmla="*/ 564 w 1624"/>
                <a:gd name="T17" fmla="*/ 370 h 1624"/>
                <a:gd name="T18" fmla="*/ 772 w 1624"/>
                <a:gd name="T19" fmla="*/ 81 h 1624"/>
                <a:gd name="T20" fmla="*/ 227 w 1624"/>
                <a:gd name="T21" fmla="*/ 370 h 1624"/>
                <a:gd name="T22" fmla="*/ 642 w 1624"/>
                <a:gd name="T23" fmla="*/ 97 h 1624"/>
                <a:gd name="T24" fmla="*/ 1543 w 1624"/>
                <a:gd name="T25" fmla="*/ 772 h 1624"/>
                <a:gd name="T26" fmla="*/ 1178 w 1624"/>
                <a:gd name="T27" fmla="*/ 451 h 1624"/>
                <a:gd name="T28" fmla="*/ 1543 w 1624"/>
                <a:gd name="T29" fmla="*/ 772 h 1624"/>
                <a:gd name="T30" fmla="*/ 853 w 1624"/>
                <a:gd name="T31" fmla="*/ 772 h 1624"/>
                <a:gd name="T32" fmla="*/ 1092 w 1624"/>
                <a:gd name="T33" fmla="*/ 451 h 1624"/>
                <a:gd name="T34" fmla="*/ 853 w 1624"/>
                <a:gd name="T35" fmla="*/ 772 h 1624"/>
                <a:gd name="T36" fmla="*/ 853 w 1624"/>
                <a:gd name="T37" fmla="*/ 370 h 1624"/>
                <a:gd name="T38" fmla="*/ 853 w 1624"/>
                <a:gd name="T39" fmla="*/ 81 h 1624"/>
                <a:gd name="T40" fmla="*/ 853 w 1624"/>
                <a:gd name="T41" fmla="*/ 370 h 1624"/>
                <a:gd name="T42" fmla="*/ 1149 w 1624"/>
                <a:gd name="T43" fmla="*/ 370 h 1624"/>
                <a:gd name="T44" fmla="*/ 983 w 1624"/>
                <a:gd name="T45" fmla="*/ 97 h 1624"/>
                <a:gd name="T46" fmla="*/ 175 w 1624"/>
                <a:gd name="T47" fmla="*/ 1174 h 1624"/>
                <a:gd name="T48" fmla="*/ 390 w 1624"/>
                <a:gd name="T49" fmla="*/ 853 h 1624"/>
                <a:gd name="T50" fmla="*/ 772 w 1624"/>
                <a:gd name="T51" fmla="*/ 853 h 1624"/>
                <a:gd name="T52" fmla="*/ 532 w 1624"/>
                <a:gd name="T53" fmla="*/ 1174 h 1624"/>
                <a:gd name="T54" fmla="*/ 772 w 1624"/>
                <a:gd name="T55" fmla="*/ 853 h 1624"/>
                <a:gd name="T56" fmla="*/ 772 w 1624"/>
                <a:gd name="T57" fmla="*/ 1255 h 1624"/>
                <a:gd name="T58" fmla="*/ 772 w 1624"/>
                <a:gd name="T59" fmla="*/ 1543 h 1624"/>
                <a:gd name="T60" fmla="*/ 642 w 1624"/>
                <a:gd name="T61" fmla="*/ 1527 h 1624"/>
                <a:gd name="T62" fmla="*/ 227 w 1624"/>
                <a:gd name="T63" fmla="*/ 1255 h 1624"/>
                <a:gd name="T64" fmla="*/ 1235 w 1624"/>
                <a:gd name="T65" fmla="*/ 853 h 1624"/>
                <a:gd name="T66" fmla="*/ 1450 w 1624"/>
                <a:gd name="T67" fmla="*/ 1174 h 1624"/>
                <a:gd name="T68" fmla="*/ 1235 w 1624"/>
                <a:gd name="T69" fmla="*/ 853 h 1624"/>
                <a:gd name="T70" fmla="*/ 1092 w 1624"/>
                <a:gd name="T71" fmla="*/ 1174 h 1624"/>
                <a:gd name="T72" fmla="*/ 853 w 1624"/>
                <a:gd name="T73" fmla="*/ 853 h 1624"/>
                <a:gd name="T74" fmla="*/ 853 w 1624"/>
                <a:gd name="T75" fmla="*/ 1174 h 1624"/>
                <a:gd name="T76" fmla="*/ 1060 w 1624"/>
                <a:gd name="T77" fmla="*/ 1255 h 1624"/>
                <a:gd name="T78" fmla="*/ 853 w 1624"/>
                <a:gd name="T79" fmla="*/ 1543 h 1624"/>
                <a:gd name="T80" fmla="*/ 1397 w 1624"/>
                <a:gd name="T81" fmla="*/ 1255 h 1624"/>
                <a:gd name="T82" fmla="*/ 983 w 1624"/>
                <a:gd name="T83" fmla="*/ 1527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4" h="1624">
                  <a:moveTo>
                    <a:pt x="1624" y="812"/>
                  </a:moveTo>
                  <a:cubicBezTo>
                    <a:pt x="1624" y="1259"/>
                    <a:pt x="1259" y="1624"/>
                    <a:pt x="812" y="1624"/>
                  </a:cubicBezTo>
                  <a:cubicBezTo>
                    <a:pt x="366" y="1624"/>
                    <a:pt x="0" y="1259"/>
                    <a:pt x="0" y="812"/>
                  </a:cubicBezTo>
                  <a:cubicBezTo>
                    <a:pt x="0" y="366"/>
                    <a:pt x="366" y="0"/>
                    <a:pt x="812" y="0"/>
                  </a:cubicBezTo>
                  <a:cubicBezTo>
                    <a:pt x="1259" y="0"/>
                    <a:pt x="1624" y="366"/>
                    <a:pt x="1624" y="812"/>
                  </a:cubicBezTo>
                  <a:close/>
                  <a:moveTo>
                    <a:pt x="390" y="772"/>
                  </a:moveTo>
                  <a:cubicBezTo>
                    <a:pt x="394" y="658"/>
                    <a:pt x="414" y="548"/>
                    <a:pt x="447" y="451"/>
                  </a:cubicBezTo>
                  <a:cubicBezTo>
                    <a:pt x="175" y="451"/>
                    <a:pt x="175" y="451"/>
                    <a:pt x="175" y="451"/>
                  </a:cubicBezTo>
                  <a:cubicBezTo>
                    <a:pt x="122" y="544"/>
                    <a:pt x="85" y="654"/>
                    <a:pt x="81" y="772"/>
                  </a:cubicBezTo>
                  <a:cubicBezTo>
                    <a:pt x="390" y="772"/>
                    <a:pt x="390" y="772"/>
                    <a:pt x="390" y="772"/>
                  </a:cubicBezTo>
                  <a:cubicBezTo>
                    <a:pt x="390" y="772"/>
                    <a:pt x="390" y="772"/>
                    <a:pt x="390" y="772"/>
                  </a:cubicBezTo>
                  <a:close/>
                  <a:moveTo>
                    <a:pt x="772" y="451"/>
                  </a:moveTo>
                  <a:cubicBezTo>
                    <a:pt x="532" y="451"/>
                    <a:pt x="532" y="451"/>
                    <a:pt x="532" y="451"/>
                  </a:cubicBezTo>
                  <a:cubicBezTo>
                    <a:pt x="495" y="548"/>
                    <a:pt x="475" y="658"/>
                    <a:pt x="471" y="772"/>
                  </a:cubicBezTo>
                  <a:cubicBezTo>
                    <a:pt x="772" y="772"/>
                    <a:pt x="772" y="772"/>
                    <a:pt x="772" y="772"/>
                  </a:cubicBezTo>
                  <a:cubicBezTo>
                    <a:pt x="772" y="451"/>
                    <a:pt x="772" y="451"/>
                    <a:pt x="772" y="451"/>
                  </a:cubicBezTo>
                  <a:close/>
                  <a:moveTo>
                    <a:pt x="772" y="81"/>
                  </a:moveTo>
                  <a:cubicBezTo>
                    <a:pt x="686" y="158"/>
                    <a:pt x="613" y="256"/>
                    <a:pt x="564" y="370"/>
                  </a:cubicBezTo>
                  <a:cubicBezTo>
                    <a:pt x="772" y="370"/>
                    <a:pt x="772" y="370"/>
                    <a:pt x="772" y="370"/>
                  </a:cubicBezTo>
                  <a:cubicBezTo>
                    <a:pt x="772" y="81"/>
                    <a:pt x="772" y="81"/>
                    <a:pt x="772" y="81"/>
                  </a:cubicBezTo>
                  <a:cubicBezTo>
                    <a:pt x="772" y="81"/>
                    <a:pt x="772" y="81"/>
                    <a:pt x="772" y="81"/>
                  </a:cubicBezTo>
                  <a:close/>
                  <a:moveTo>
                    <a:pt x="227" y="370"/>
                  </a:moveTo>
                  <a:cubicBezTo>
                    <a:pt x="475" y="370"/>
                    <a:pt x="475" y="370"/>
                    <a:pt x="475" y="370"/>
                  </a:cubicBezTo>
                  <a:cubicBezTo>
                    <a:pt x="520" y="268"/>
                    <a:pt x="577" y="175"/>
                    <a:pt x="642" y="97"/>
                  </a:cubicBezTo>
                  <a:cubicBezTo>
                    <a:pt x="471" y="138"/>
                    <a:pt x="325" y="240"/>
                    <a:pt x="227" y="370"/>
                  </a:cubicBezTo>
                  <a:close/>
                  <a:moveTo>
                    <a:pt x="1543" y="772"/>
                  </a:moveTo>
                  <a:cubicBezTo>
                    <a:pt x="1539" y="654"/>
                    <a:pt x="1503" y="544"/>
                    <a:pt x="1450" y="451"/>
                  </a:cubicBezTo>
                  <a:cubicBezTo>
                    <a:pt x="1178" y="451"/>
                    <a:pt x="1178" y="451"/>
                    <a:pt x="1178" y="451"/>
                  </a:cubicBezTo>
                  <a:cubicBezTo>
                    <a:pt x="1210" y="548"/>
                    <a:pt x="1231" y="658"/>
                    <a:pt x="1235" y="772"/>
                  </a:cubicBezTo>
                  <a:cubicBezTo>
                    <a:pt x="1543" y="772"/>
                    <a:pt x="1543" y="772"/>
                    <a:pt x="1543" y="772"/>
                  </a:cubicBezTo>
                  <a:cubicBezTo>
                    <a:pt x="1543" y="772"/>
                    <a:pt x="1543" y="772"/>
                    <a:pt x="1543" y="772"/>
                  </a:cubicBezTo>
                  <a:close/>
                  <a:moveTo>
                    <a:pt x="853" y="772"/>
                  </a:moveTo>
                  <a:cubicBezTo>
                    <a:pt x="1153" y="772"/>
                    <a:pt x="1153" y="772"/>
                    <a:pt x="1153" y="772"/>
                  </a:cubicBezTo>
                  <a:cubicBezTo>
                    <a:pt x="1149" y="658"/>
                    <a:pt x="1129" y="548"/>
                    <a:pt x="1092" y="451"/>
                  </a:cubicBezTo>
                  <a:cubicBezTo>
                    <a:pt x="853" y="451"/>
                    <a:pt x="853" y="451"/>
                    <a:pt x="853" y="451"/>
                  </a:cubicBezTo>
                  <a:cubicBezTo>
                    <a:pt x="853" y="772"/>
                    <a:pt x="853" y="772"/>
                    <a:pt x="853" y="772"/>
                  </a:cubicBezTo>
                  <a:cubicBezTo>
                    <a:pt x="853" y="772"/>
                    <a:pt x="853" y="772"/>
                    <a:pt x="853" y="772"/>
                  </a:cubicBezTo>
                  <a:close/>
                  <a:moveTo>
                    <a:pt x="853" y="370"/>
                  </a:moveTo>
                  <a:cubicBezTo>
                    <a:pt x="1060" y="370"/>
                    <a:pt x="1060" y="370"/>
                    <a:pt x="1060" y="370"/>
                  </a:cubicBezTo>
                  <a:cubicBezTo>
                    <a:pt x="1011" y="256"/>
                    <a:pt x="938" y="158"/>
                    <a:pt x="853" y="81"/>
                  </a:cubicBezTo>
                  <a:cubicBezTo>
                    <a:pt x="853" y="370"/>
                    <a:pt x="853" y="370"/>
                    <a:pt x="853" y="370"/>
                  </a:cubicBezTo>
                  <a:cubicBezTo>
                    <a:pt x="853" y="370"/>
                    <a:pt x="853" y="370"/>
                    <a:pt x="853" y="370"/>
                  </a:cubicBezTo>
                  <a:close/>
                  <a:moveTo>
                    <a:pt x="983" y="97"/>
                  </a:moveTo>
                  <a:cubicBezTo>
                    <a:pt x="1048" y="175"/>
                    <a:pt x="1105" y="268"/>
                    <a:pt x="1149" y="370"/>
                  </a:cubicBezTo>
                  <a:cubicBezTo>
                    <a:pt x="1397" y="370"/>
                    <a:pt x="1397" y="370"/>
                    <a:pt x="1397" y="370"/>
                  </a:cubicBezTo>
                  <a:cubicBezTo>
                    <a:pt x="1300" y="240"/>
                    <a:pt x="1153" y="138"/>
                    <a:pt x="983" y="97"/>
                  </a:cubicBezTo>
                  <a:close/>
                  <a:moveTo>
                    <a:pt x="81" y="853"/>
                  </a:moveTo>
                  <a:cubicBezTo>
                    <a:pt x="85" y="971"/>
                    <a:pt x="122" y="1080"/>
                    <a:pt x="175" y="1174"/>
                  </a:cubicBezTo>
                  <a:cubicBezTo>
                    <a:pt x="447" y="1174"/>
                    <a:pt x="447" y="1174"/>
                    <a:pt x="447" y="1174"/>
                  </a:cubicBezTo>
                  <a:cubicBezTo>
                    <a:pt x="414" y="1076"/>
                    <a:pt x="394" y="967"/>
                    <a:pt x="390" y="853"/>
                  </a:cubicBezTo>
                  <a:cubicBezTo>
                    <a:pt x="81" y="853"/>
                    <a:pt x="81" y="853"/>
                    <a:pt x="81" y="853"/>
                  </a:cubicBezTo>
                  <a:close/>
                  <a:moveTo>
                    <a:pt x="772" y="853"/>
                  </a:moveTo>
                  <a:cubicBezTo>
                    <a:pt x="471" y="853"/>
                    <a:pt x="471" y="853"/>
                    <a:pt x="471" y="853"/>
                  </a:cubicBezTo>
                  <a:cubicBezTo>
                    <a:pt x="475" y="967"/>
                    <a:pt x="495" y="1076"/>
                    <a:pt x="532" y="1174"/>
                  </a:cubicBezTo>
                  <a:cubicBezTo>
                    <a:pt x="772" y="1174"/>
                    <a:pt x="772" y="1174"/>
                    <a:pt x="772" y="1174"/>
                  </a:cubicBezTo>
                  <a:cubicBezTo>
                    <a:pt x="772" y="853"/>
                    <a:pt x="772" y="853"/>
                    <a:pt x="772" y="853"/>
                  </a:cubicBezTo>
                  <a:cubicBezTo>
                    <a:pt x="772" y="853"/>
                    <a:pt x="772" y="853"/>
                    <a:pt x="772" y="853"/>
                  </a:cubicBezTo>
                  <a:close/>
                  <a:moveTo>
                    <a:pt x="772" y="1255"/>
                  </a:moveTo>
                  <a:cubicBezTo>
                    <a:pt x="564" y="1255"/>
                    <a:pt x="564" y="1255"/>
                    <a:pt x="564" y="1255"/>
                  </a:cubicBezTo>
                  <a:cubicBezTo>
                    <a:pt x="613" y="1369"/>
                    <a:pt x="686" y="1466"/>
                    <a:pt x="772" y="1543"/>
                  </a:cubicBezTo>
                  <a:cubicBezTo>
                    <a:pt x="772" y="1255"/>
                    <a:pt x="772" y="1255"/>
                    <a:pt x="772" y="1255"/>
                  </a:cubicBezTo>
                  <a:close/>
                  <a:moveTo>
                    <a:pt x="642" y="1527"/>
                  </a:moveTo>
                  <a:cubicBezTo>
                    <a:pt x="577" y="1450"/>
                    <a:pt x="520" y="1356"/>
                    <a:pt x="475" y="1255"/>
                  </a:cubicBezTo>
                  <a:cubicBezTo>
                    <a:pt x="227" y="1255"/>
                    <a:pt x="227" y="1255"/>
                    <a:pt x="227" y="1255"/>
                  </a:cubicBezTo>
                  <a:cubicBezTo>
                    <a:pt x="325" y="1385"/>
                    <a:pt x="471" y="1486"/>
                    <a:pt x="642" y="1527"/>
                  </a:cubicBezTo>
                  <a:close/>
                  <a:moveTo>
                    <a:pt x="1235" y="853"/>
                  </a:moveTo>
                  <a:cubicBezTo>
                    <a:pt x="1231" y="967"/>
                    <a:pt x="1210" y="1076"/>
                    <a:pt x="1178" y="1174"/>
                  </a:cubicBezTo>
                  <a:cubicBezTo>
                    <a:pt x="1450" y="1174"/>
                    <a:pt x="1450" y="1174"/>
                    <a:pt x="1450" y="1174"/>
                  </a:cubicBezTo>
                  <a:cubicBezTo>
                    <a:pt x="1503" y="1080"/>
                    <a:pt x="1539" y="971"/>
                    <a:pt x="1543" y="853"/>
                  </a:cubicBezTo>
                  <a:cubicBezTo>
                    <a:pt x="1235" y="853"/>
                    <a:pt x="1235" y="853"/>
                    <a:pt x="1235" y="853"/>
                  </a:cubicBezTo>
                  <a:close/>
                  <a:moveTo>
                    <a:pt x="853" y="1174"/>
                  </a:moveTo>
                  <a:cubicBezTo>
                    <a:pt x="1092" y="1174"/>
                    <a:pt x="1092" y="1174"/>
                    <a:pt x="1092" y="1174"/>
                  </a:cubicBezTo>
                  <a:cubicBezTo>
                    <a:pt x="1129" y="1076"/>
                    <a:pt x="1149" y="967"/>
                    <a:pt x="1153" y="853"/>
                  </a:cubicBezTo>
                  <a:cubicBezTo>
                    <a:pt x="853" y="853"/>
                    <a:pt x="853" y="853"/>
                    <a:pt x="853" y="853"/>
                  </a:cubicBezTo>
                  <a:cubicBezTo>
                    <a:pt x="853" y="1174"/>
                    <a:pt x="853" y="1174"/>
                    <a:pt x="853" y="1174"/>
                  </a:cubicBezTo>
                  <a:cubicBezTo>
                    <a:pt x="853" y="1174"/>
                    <a:pt x="853" y="1174"/>
                    <a:pt x="853" y="1174"/>
                  </a:cubicBezTo>
                  <a:close/>
                  <a:moveTo>
                    <a:pt x="853" y="1543"/>
                  </a:moveTo>
                  <a:cubicBezTo>
                    <a:pt x="938" y="1466"/>
                    <a:pt x="1011" y="1369"/>
                    <a:pt x="1060" y="1255"/>
                  </a:cubicBezTo>
                  <a:cubicBezTo>
                    <a:pt x="853" y="1255"/>
                    <a:pt x="853" y="1255"/>
                    <a:pt x="853" y="1255"/>
                  </a:cubicBezTo>
                  <a:cubicBezTo>
                    <a:pt x="853" y="1543"/>
                    <a:pt x="853" y="1543"/>
                    <a:pt x="853" y="1543"/>
                  </a:cubicBezTo>
                  <a:cubicBezTo>
                    <a:pt x="853" y="1543"/>
                    <a:pt x="853" y="1543"/>
                    <a:pt x="853" y="1543"/>
                  </a:cubicBezTo>
                  <a:close/>
                  <a:moveTo>
                    <a:pt x="1397" y="1255"/>
                  </a:moveTo>
                  <a:cubicBezTo>
                    <a:pt x="1149" y="1255"/>
                    <a:pt x="1149" y="1255"/>
                    <a:pt x="1149" y="1255"/>
                  </a:cubicBezTo>
                  <a:cubicBezTo>
                    <a:pt x="1105" y="1356"/>
                    <a:pt x="1048" y="1450"/>
                    <a:pt x="983" y="1527"/>
                  </a:cubicBezTo>
                  <a:cubicBezTo>
                    <a:pt x="1153" y="1486"/>
                    <a:pt x="1300" y="1385"/>
                    <a:pt x="1397" y="1255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18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ea typeface="MS PGothic" charset="0"/>
              </a:endParaRPr>
            </a:p>
          </p:txBody>
        </p:sp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1327043" y="5241292"/>
              <a:ext cx="366501" cy="153076"/>
              <a:chOff x="1008" y="990"/>
              <a:chExt cx="5818" cy="2430"/>
            </a:xfrm>
            <a:solidFill>
              <a:srgbClr val="505050"/>
            </a:solidFill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>
                <a:off x="1086" y="990"/>
                <a:ext cx="5740" cy="2418"/>
              </a:xfrm>
              <a:custGeom>
                <a:avLst/>
                <a:gdLst>
                  <a:gd name="T0" fmla="*/ 2173 w 2427"/>
                  <a:gd name="T1" fmla="*/ 694 h 1021"/>
                  <a:gd name="T2" fmla="*/ 2159 w 2427"/>
                  <a:gd name="T3" fmla="*/ 674 h 1021"/>
                  <a:gd name="T4" fmla="*/ 2413 w 2427"/>
                  <a:gd name="T5" fmla="*/ 514 h 1021"/>
                  <a:gd name="T6" fmla="*/ 323 w 2427"/>
                  <a:gd name="T7" fmla="*/ 0 h 1021"/>
                  <a:gd name="T8" fmla="*/ 0 w 2427"/>
                  <a:gd name="T9" fmla="*/ 111 h 1021"/>
                  <a:gd name="T10" fmla="*/ 7 w 2427"/>
                  <a:gd name="T11" fmla="*/ 118 h 1021"/>
                  <a:gd name="T12" fmla="*/ 2090 w 2427"/>
                  <a:gd name="T13" fmla="*/ 680 h 1021"/>
                  <a:gd name="T14" fmla="*/ 2145 w 2427"/>
                  <a:gd name="T15" fmla="*/ 750 h 1021"/>
                  <a:gd name="T16" fmla="*/ 2145 w 2427"/>
                  <a:gd name="T17" fmla="*/ 1000 h 1021"/>
                  <a:gd name="T18" fmla="*/ 2145 w 2427"/>
                  <a:gd name="T19" fmla="*/ 1021 h 1021"/>
                  <a:gd name="T20" fmla="*/ 2427 w 2427"/>
                  <a:gd name="T21" fmla="*/ 535 h 1021"/>
                  <a:gd name="T22" fmla="*/ 2173 w 2427"/>
                  <a:gd name="T23" fmla="*/ 694 h 1021"/>
                  <a:gd name="T24" fmla="*/ 2173 w 2427"/>
                  <a:gd name="T25" fmla="*/ 694 h 1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27" h="1021">
                    <a:moveTo>
                      <a:pt x="2173" y="694"/>
                    </a:moveTo>
                    <a:cubicBezTo>
                      <a:pt x="2159" y="674"/>
                      <a:pt x="2159" y="674"/>
                      <a:pt x="2159" y="674"/>
                    </a:cubicBezTo>
                    <a:cubicBezTo>
                      <a:pt x="2413" y="514"/>
                      <a:pt x="2413" y="514"/>
                      <a:pt x="2413" y="514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7" y="111"/>
                      <a:pt x="7" y="111"/>
                      <a:pt x="7" y="118"/>
                    </a:cubicBezTo>
                    <a:cubicBezTo>
                      <a:pt x="2090" y="680"/>
                      <a:pt x="2090" y="680"/>
                      <a:pt x="2090" y="680"/>
                    </a:cubicBezTo>
                    <a:cubicBezTo>
                      <a:pt x="2125" y="687"/>
                      <a:pt x="2145" y="722"/>
                      <a:pt x="2145" y="750"/>
                    </a:cubicBezTo>
                    <a:cubicBezTo>
                      <a:pt x="2145" y="1000"/>
                      <a:pt x="2145" y="1000"/>
                      <a:pt x="2145" y="1000"/>
                    </a:cubicBezTo>
                    <a:cubicBezTo>
                      <a:pt x="2145" y="1007"/>
                      <a:pt x="2145" y="1014"/>
                      <a:pt x="2145" y="1021"/>
                    </a:cubicBezTo>
                    <a:cubicBezTo>
                      <a:pt x="2386" y="889"/>
                      <a:pt x="2420" y="597"/>
                      <a:pt x="2427" y="535"/>
                    </a:cubicBezTo>
                    <a:cubicBezTo>
                      <a:pt x="2173" y="694"/>
                      <a:pt x="2173" y="694"/>
                      <a:pt x="2173" y="694"/>
                    </a:cubicBezTo>
                    <a:cubicBezTo>
                      <a:pt x="2173" y="694"/>
                      <a:pt x="2173" y="694"/>
                      <a:pt x="2173" y="6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318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>
                <a:off x="1008" y="1301"/>
                <a:ext cx="5104" cy="2119"/>
              </a:xfrm>
              <a:custGeom>
                <a:avLst/>
                <a:gdLst>
                  <a:gd name="T0" fmla="*/ 2117 w 2158"/>
                  <a:gd name="T1" fmla="*/ 569 h 895"/>
                  <a:gd name="T2" fmla="*/ 34 w 2158"/>
                  <a:gd name="T3" fmla="*/ 0 h 895"/>
                  <a:gd name="T4" fmla="*/ 27 w 2158"/>
                  <a:gd name="T5" fmla="*/ 0 h 895"/>
                  <a:gd name="T6" fmla="*/ 0 w 2158"/>
                  <a:gd name="T7" fmla="*/ 28 h 895"/>
                  <a:gd name="T8" fmla="*/ 0 w 2158"/>
                  <a:gd name="T9" fmla="*/ 278 h 895"/>
                  <a:gd name="T10" fmla="*/ 41 w 2158"/>
                  <a:gd name="T11" fmla="*/ 333 h 895"/>
                  <a:gd name="T12" fmla="*/ 2124 w 2158"/>
                  <a:gd name="T13" fmla="*/ 895 h 895"/>
                  <a:gd name="T14" fmla="*/ 2151 w 2158"/>
                  <a:gd name="T15" fmla="*/ 888 h 895"/>
                  <a:gd name="T16" fmla="*/ 2158 w 2158"/>
                  <a:gd name="T17" fmla="*/ 868 h 895"/>
                  <a:gd name="T18" fmla="*/ 2158 w 2158"/>
                  <a:gd name="T19" fmla="*/ 618 h 895"/>
                  <a:gd name="T20" fmla="*/ 2117 w 2158"/>
                  <a:gd name="T21" fmla="*/ 569 h 895"/>
                  <a:gd name="T22" fmla="*/ 495 w 2158"/>
                  <a:gd name="T23" fmla="*/ 375 h 895"/>
                  <a:gd name="T24" fmla="*/ 412 w 2158"/>
                  <a:gd name="T25" fmla="*/ 271 h 895"/>
                  <a:gd name="T26" fmla="*/ 495 w 2158"/>
                  <a:gd name="T27" fmla="*/ 209 h 895"/>
                  <a:gd name="T28" fmla="*/ 577 w 2158"/>
                  <a:gd name="T29" fmla="*/ 313 h 895"/>
                  <a:gd name="T30" fmla="*/ 495 w 2158"/>
                  <a:gd name="T31" fmla="*/ 375 h 895"/>
                  <a:gd name="T32" fmla="*/ 955 w 2158"/>
                  <a:gd name="T33" fmla="*/ 500 h 895"/>
                  <a:gd name="T34" fmla="*/ 873 w 2158"/>
                  <a:gd name="T35" fmla="*/ 396 h 895"/>
                  <a:gd name="T36" fmla="*/ 955 w 2158"/>
                  <a:gd name="T37" fmla="*/ 333 h 895"/>
                  <a:gd name="T38" fmla="*/ 1038 w 2158"/>
                  <a:gd name="T39" fmla="*/ 437 h 895"/>
                  <a:gd name="T40" fmla="*/ 955 w 2158"/>
                  <a:gd name="T41" fmla="*/ 500 h 895"/>
                  <a:gd name="T42" fmla="*/ 1203 w 2158"/>
                  <a:gd name="T43" fmla="*/ 569 h 895"/>
                  <a:gd name="T44" fmla="*/ 1120 w 2158"/>
                  <a:gd name="T45" fmla="*/ 458 h 895"/>
                  <a:gd name="T46" fmla="*/ 1203 w 2158"/>
                  <a:gd name="T47" fmla="*/ 396 h 895"/>
                  <a:gd name="T48" fmla="*/ 1292 w 2158"/>
                  <a:gd name="T49" fmla="*/ 507 h 895"/>
                  <a:gd name="T50" fmla="*/ 1203 w 2158"/>
                  <a:gd name="T51" fmla="*/ 569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58" h="895">
                    <a:moveTo>
                      <a:pt x="2117" y="569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4" y="0"/>
                      <a:pt x="0" y="14"/>
                      <a:pt x="0" y="28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0" y="299"/>
                      <a:pt x="21" y="326"/>
                      <a:pt x="41" y="333"/>
                    </a:cubicBezTo>
                    <a:cubicBezTo>
                      <a:pt x="2124" y="895"/>
                      <a:pt x="2124" y="895"/>
                      <a:pt x="2124" y="895"/>
                    </a:cubicBezTo>
                    <a:cubicBezTo>
                      <a:pt x="2137" y="895"/>
                      <a:pt x="2144" y="895"/>
                      <a:pt x="2151" y="888"/>
                    </a:cubicBezTo>
                    <a:cubicBezTo>
                      <a:pt x="2158" y="882"/>
                      <a:pt x="2158" y="875"/>
                      <a:pt x="2158" y="868"/>
                    </a:cubicBezTo>
                    <a:cubicBezTo>
                      <a:pt x="2158" y="618"/>
                      <a:pt x="2158" y="618"/>
                      <a:pt x="2158" y="618"/>
                    </a:cubicBezTo>
                    <a:cubicBezTo>
                      <a:pt x="2158" y="597"/>
                      <a:pt x="2137" y="569"/>
                      <a:pt x="2117" y="569"/>
                    </a:cubicBezTo>
                    <a:close/>
                    <a:moveTo>
                      <a:pt x="495" y="375"/>
                    </a:moveTo>
                    <a:cubicBezTo>
                      <a:pt x="447" y="361"/>
                      <a:pt x="412" y="313"/>
                      <a:pt x="412" y="271"/>
                    </a:cubicBezTo>
                    <a:cubicBezTo>
                      <a:pt x="412" y="222"/>
                      <a:pt x="447" y="195"/>
                      <a:pt x="495" y="209"/>
                    </a:cubicBezTo>
                    <a:cubicBezTo>
                      <a:pt x="543" y="215"/>
                      <a:pt x="577" y="264"/>
                      <a:pt x="577" y="313"/>
                    </a:cubicBezTo>
                    <a:cubicBezTo>
                      <a:pt x="577" y="361"/>
                      <a:pt x="543" y="389"/>
                      <a:pt x="495" y="375"/>
                    </a:cubicBezTo>
                    <a:close/>
                    <a:moveTo>
                      <a:pt x="955" y="500"/>
                    </a:moveTo>
                    <a:cubicBezTo>
                      <a:pt x="907" y="486"/>
                      <a:pt x="873" y="437"/>
                      <a:pt x="873" y="396"/>
                    </a:cubicBezTo>
                    <a:cubicBezTo>
                      <a:pt x="873" y="347"/>
                      <a:pt x="907" y="320"/>
                      <a:pt x="955" y="333"/>
                    </a:cubicBezTo>
                    <a:cubicBezTo>
                      <a:pt x="1003" y="340"/>
                      <a:pt x="1038" y="389"/>
                      <a:pt x="1038" y="437"/>
                    </a:cubicBezTo>
                    <a:cubicBezTo>
                      <a:pt x="1038" y="486"/>
                      <a:pt x="1003" y="514"/>
                      <a:pt x="955" y="500"/>
                    </a:cubicBezTo>
                    <a:close/>
                    <a:moveTo>
                      <a:pt x="1203" y="569"/>
                    </a:moveTo>
                    <a:cubicBezTo>
                      <a:pt x="1161" y="555"/>
                      <a:pt x="1120" y="507"/>
                      <a:pt x="1120" y="458"/>
                    </a:cubicBezTo>
                    <a:cubicBezTo>
                      <a:pt x="1120" y="417"/>
                      <a:pt x="1161" y="389"/>
                      <a:pt x="1203" y="396"/>
                    </a:cubicBezTo>
                    <a:cubicBezTo>
                      <a:pt x="1251" y="410"/>
                      <a:pt x="1292" y="458"/>
                      <a:pt x="1292" y="507"/>
                    </a:cubicBezTo>
                    <a:cubicBezTo>
                      <a:pt x="1292" y="555"/>
                      <a:pt x="1251" y="583"/>
                      <a:pt x="1203" y="5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318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3723" y="2850"/>
                <a:ext cx="804" cy="506"/>
              </a:xfrm>
              <a:custGeom>
                <a:avLst/>
                <a:gdLst>
                  <a:gd name="T0" fmla="*/ 0 w 804"/>
                  <a:gd name="T1" fmla="*/ 0 h 506"/>
                  <a:gd name="T2" fmla="*/ 0 w 804"/>
                  <a:gd name="T3" fmla="*/ 82 h 506"/>
                  <a:gd name="T4" fmla="*/ 594 w 804"/>
                  <a:gd name="T5" fmla="*/ 506 h 506"/>
                  <a:gd name="T6" fmla="*/ 804 w 804"/>
                  <a:gd name="T7" fmla="*/ 343 h 506"/>
                  <a:gd name="T8" fmla="*/ 291 w 804"/>
                  <a:gd name="T9" fmla="*/ 82 h 506"/>
                  <a:gd name="T10" fmla="*/ 0 w 804"/>
                  <a:gd name="T11" fmla="*/ 0 h 506"/>
                  <a:gd name="T12" fmla="*/ 0 w 804"/>
                  <a:gd name="T13" fmla="*/ 0 h 506"/>
                  <a:gd name="T14" fmla="*/ 0 w 804"/>
                  <a:gd name="T15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4" h="506">
                    <a:moveTo>
                      <a:pt x="0" y="0"/>
                    </a:moveTo>
                    <a:lnTo>
                      <a:pt x="0" y="82"/>
                    </a:lnTo>
                    <a:lnTo>
                      <a:pt x="594" y="506"/>
                    </a:lnTo>
                    <a:lnTo>
                      <a:pt x="804" y="343"/>
                    </a:lnTo>
                    <a:lnTo>
                      <a:pt x="291" y="8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318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2697" y="2731"/>
                <a:ext cx="1610" cy="651"/>
              </a:xfrm>
              <a:custGeom>
                <a:avLst/>
                <a:gdLst>
                  <a:gd name="T0" fmla="*/ 1009 w 1610"/>
                  <a:gd name="T1" fmla="*/ 216 h 651"/>
                  <a:gd name="T2" fmla="*/ 1009 w 1610"/>
                  <a:gd name="T3" fmla="*/ 119 h 651"/>
                  <a:gd name="T4" fmla="*/ 619 w 1610"/>
                  <a:gd name="T5" fmla="*/ 0 h 651"/>
                  <a:gd name="T6" fmla="*/ 619 w 1610"/>
                  <a:gd name="T7" fmla="*/ 36 h 651"/>
                  <a:gd name="T8" fmla="*/ 361 w 1610"/>
                  <a:gd name="T9" fmla="*/ 50 h 651"/>
                  <a:gd name="T10" fmla="*/ 0 w 1610"/>
                  <a:gd name="T11" fmla="*/ 201 h 651"/>
                  <a:gd name="T12" fmla="*/ 619 w 1610"/>
                  <a:gd name="T13" fmla="*/ 83 h 651"/>
                  <a:gd name="T14" fmla="*/ 619 w 1610"/>
                  <a:gd name="T15" fmla="*/ 97 h 651"/>
                  <a:gd name="T16" fmla="*/ 409 w 1610"/>
                  <a:gd name="T17" fmla="*/ 133 h 651"/>
                  <a:gd name="T18" fmla="*/ 0 w 1610"/>
                  <a:gd name="T19" fmla="*/ 201 h 651"/>
                  <a:gd name="T20" fmla="*/ 811 w 1610"/>
                  <a:gd name="T21" fmla="*/ 436 h 651"/>
                  <a:gd name="T22" fmla="*/ 1610 w 1610"/>
                  <a:gd name="T23" fmla="*/ 651 h 651"/>
                  <a:gd name="T24" fmla="*/ 1201 w 1610"/>
                  <a:gd name="T25" fmla="*/ 346 h 651"/>
                  <a:gd name="T26" fmla="*/ 1009 w 1610"/>
                  <a:gd name="T27" fmla="*/ 216 h 651"/>
                  <a:gd name="T28" fmla="*/ 1009 w 1610"/>
                  <a:gd name="T29" fmla="*/ 216 h 651"/>
                  <a:gd name="T30" fmla="*/ 1009 w 1610"/>
                  <a:gd name="T31" fmla="*/ 216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10" h="651">
                    <a:moveTo>
                      <a:pt x="1009" y="216"/>
                    </a:moveTo>
                    <a:lnTo>
                      <a:pt x="1009" y="119"/>
                    </a:lnTo>
                    <a:lnTo>
                      <a:pt x="619" y="0"/>
                    </a:lnTo>
                    <a:lnTo>
                      <a:pt x="619" y="36"/>
                    </a:lnTo>
                    <a:lnTo>
                      <a:pt x="361" y="50"/>
                    </a:lnTo>
                    <a:lnTo>
                      <a:pt x="0" y="201"/>
                    </a:lnTo>
                    <a:lnTo>
                      <a:pt x="619" y="83"/>
                    </a:lnTo>
                    <a:lnTo>
                      <a:pt x="619" y="97"/>
                    </a:lnTo>
                    <a:lnTo>
                      <a:pt x="409" y="133"/>
                    </a:lnTo>
                    <a:lnTo>
                      <a:pt x="0" y="201"/>
                    </a:lnTo>
                    <a:lnTo>
                      <a:pt x="811" y="436"/>
                    </a:lnTo>
                    <a:lnTo>
                      <a:pt x="1610" y="651"/>
                    </a:lnTo>
                    <a:lnTo>
                      <a:pt x="1201" y="346"/>
                    </a:lnTo>
                    <a:lnTo>
                      <a:pt x="1009" y="216"/>
                    </a:lnTo>
                    <a:lnTo>
                      <a:pt x="1009" y="216"/>
                    </a:lnTo>
                    <a:lnTo>
                      <a:pt x="1009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318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</p:grpSp>
        <p:sp>
          <p:nvSpPr>
            <p:cNvPr id="14" name="Freeform 13"/>
            <p:cNvSpPr>
              <a:spLocks noChangeAspect="1" noEditPoints="1"/>
            </p:cNvSpPr>
            <p:nvPr/>
          </p:nvSpPr>
          <p:spPr bwMode="black">
            <a:xfrm>
              <a:off x="1014098" y="5241688"/>
              <a:ext cx="238591" cy="203143"/>
            </a:xfrm>
            <a:custGeom>
              <a:avLst/>
              <a:gdLst>
                <a:gd name="T0" fmla="*/ 344 w 414"/>
                <a:gd name="T1" fmla="*/ 55 h 353"/>
                <a:gd name="T2" fmla="*/ 296 w 414"/>
                <a:gd name="T3" fmla="*/ 9 h 353"/>
                <a:gd name="T4" fmla="*/ 206 w 414"/>
                <a:gd name="T5" fmla="*/ 45 h 353"/>
                <a:gd name="T6" fmla="*/ 0 w 414"/>
                <a:gd name="T7" fmla="*/ 174 h 353"/>
                <a:gd name="T8" fmla="*/ 158 w 414"/>
                <a:gd name="T9" fmla="*/ 278 h 353"/>
                <a:gd name="T10" fmla="*/ 160 w 414"/>
                <a:gd name="T11" fmla="*/ 278 h 353"/>
                <a:gd name="T12" fmla="*/ 160 w 414"/>
                <a:gd name="T13" fmla="*/ 332 h 353"/>
                <a:gd name="T14" fmla="*/ 133 w 414"/>
                <a:gd name="T15" fmla="*/ 337 h 353"/>
                <a:gd name="T16" fmla="*/ 128 w 414"/>
                <a:gd name="T17" fmla="*/ 347 h 353"/>
                <a:gd name="T18" fmla="*/ 137 w 414"/>
                <a:gd name="T19" fmla="*/ 352 h 353"/>
                <a:gd name="T20" fmla="*/ 137 w 414"/>
                <a:gd name="T21" fmla="*/ 352 h 353"/>
                <a:gd name="T22" fmla="*/ 176 w 414"/>
                <a:gd name="T23" fmla="*/ 346 h 353"/>
                <a:gd name="T24" fmla="*/ 215 w 414"/>
                <a:gd name="T25" fmla="*/ 352 h 353"/>
                <a:gd name="T26" fmla="*/ 218 w 414"/>
                <a:gd name="T27" fmla="*/ 352 h 353"/>
                <a:gd name="T28" fmla="*/ 224 w 414"/>
                <a:gd name="T29" fmla="*/ 347 h 353"/>
                <a:gd name="T30" fmla="*/ 245 w 414"/>
                <a:gd name="T31" fmla="*/ 352 h 353"/>
                <a:gd name="T32" fmla="*/ 248 w 414"/>
                <a:gd name="T33" fmla="*/ 352 h 353"/>
                <a:gd name="T34" fmla="*/ 255 w 414"/>
                <a:gd name="T35" fmla="*/ 347 h 353"/>
                <a:gd name="T36" fmla="*/ 250 w 414"/>
                <a:gd name="T37" fmla="*/ 337 h 353"/>
                <a:gd name="T38" fmla="*/ 207 w 414"/>
                <a:gd name="T39" fmla="*/ 331 h 353"/>
                <a:gd name="T40" fmla="*/ 207 w 414"/>
                <a:gd name="T41" fmla="*/ 271 h 353"/>
                <a:gd name="T42" fmla="*/ 343 w 414"/>
                <a:gd name="T43" fmla="*/ 112 h 353"/>
                <a:gd name="T44" fmla="*/ 414 w 414"/>
                <a:gd name="T45" fmla="*/ 83 h 353"/>
                <a:gd name="T46" fmla="*/ 344 w 414"/>
                <a:gd name="T47" fmla="*/ 55 h 353"/>
                <a:gd name="T48" fmla="*/ 192 w 414"/>
                <a:gd name="T49" fmla="*/ 332 h 353"/>
                <a:gd name="T50" fmla="*/ 192 w 414"/>
                <a:gd name="T51" fmla="*/ 332 h 353"/>
                <a:gd name="T52" fmla="*/ 191 w 414"/>
                <a:gd name="T53" fmla="*/ 332 h 353"/>
                <a:gd name="T54" fmla="*/ 176 w 414"/>
                <a:gd name="T55" fmla="*/ 331 h 353"/>
                <a:gd name="T56" fmla="*/ 175 w 414"/>
                <a:gd name="T57" fmla="*/ 331 h 353"/>
                <a:gd name="T58" fmla="*/ 175 w 414"/>
                <a:gd name="T59" fmla="*/ 277 h 353"/>
                <a:gd name="T60" fmla="*/ 192 w 414"/>
                <a:gd name="T61" fmla="*/ 275 h 353"/>
                <a:gd name="T62" fmla="*/ 192 w 414"/>
                <a:gd name="T63" fmla="*/ 332 h 353"/>
                <a:gd name="T64" fmla="*/ 286 w 414"/>
                <a:gd name="T65" fmla="*/ 82 h 353"/>
                <a:gd name="T66" fmla="*/ 271 w 414"/>
                <a:gd name="T67" fmla="*/ 67 h 353"/>
                <a:gd name="T68" fmla="*/ 286 w 414"/>
                <a:gd name="T69" fmla="*/ 52 h 353"/>
                <a:gd name="T70" fmla="*/ 301 w 414"/>
                <a:gd name="T71" fmla="*/ 67 h 353"/>
                <a:gd name="T72" fmla="*/ 286 w 414"/>
                <a:gd name="T73" fmla="*/ 8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4" h="353">
                  <a:moveTo>
                    <a:pt x="344" y="55"/>
                  </a:moveTo>
                  <a:cubicBezTo>
                    <a:pt x="336" y="33"/>
                    <a:pt x="319" y="16"/>
                    <a:pt x="296" y="9"/>
                  </a:cubicBezTo>
                  <a:cubicBezTo>
                    <a:pt x="263" y="0"/>
                    <a:pt x="228" y="11"/>
                    <a:pt x="206" y="45"/>
                  </a:cubicBezTo>
                  <a:cubicBezTo>
                    <a:pt x="145" y="140"/>
                    <a:pt x="71" y="200"/>
                    <a:pt x="0" y="174"/>
                  </a:cubicBezTo>
                  <a:cubicBezTo>
                    <a:pt x="0" y="174"/>
                    <a:pt x="50" y="278"/>
                    <a:pt x="158" y="278"/>
                  </a:cubicBezTo>
                  <a:cubicBezTo>
                    <a:pt x="159" y="278"/>
                    <a:pt x="160" y="278"/>
                    <a:pt x="160" y="278"/>
                  </a:cubicBezTo>
                  <a:cubicBezTo>
                    <a:pt x="160" y="332"/>
                    <a:pt x="160" y="332"/>
                    <a:pt x="160" y="332"/>
                  </a:cubicBezTo>
                  <a:cubicBezTo>
                    <a:pt x="150" y="333"/>
                    <a:pt x="140" y="335"/>
                    <a:pt x="133" y="337"/>
                  </a:cubicBezTo>
                  <a:cubicBezTo>
                    <a:pt x="129" y="339"/>
                    <a:pt x="127" y="343"/>
                    <a:pt x="128" y="347"/>
                  </a:cubicBezTo>
                  <a:cubicBezTo>
                    <a:pt x="129" y="351"/>
                    <a:pt x="134" y="353"/>
                    <a:pt x="137" y="352"/>
                  </a:cubicBezTo>
                  <a:cubicBezTo>
                    <a:pt x="137" y="352"/>
                    <a:pt x="137" y="352"/>
                    <a:pt x="137" y="352"/>
                  </a:cubicBezTo>
                  <a:cubicBezTo>
                    <a:pt x="147" y="348"/>
                    <a:pt x="161" y="346"/>
                    <a:pt x="176" y="346"/>
                  </a:cubicBezTo>
                  <a:cubicBezTo>
                    <a:pt x="192" y="346"/>
                    <a:pt x="206" y="348"/>
                    <a:pt x="215" y="352"/>
                  </a:cubicBezTo>
                  <a:cubicBezTo>
                    <a:pt x="216" y="352"/>
                    <a:pt x="217" y="352"/>
                    <a:pt x="218" y="352"/>
                  </a:cubicBezTo>
                  <a:cubicBezTo>
                    <a:pt x="221" y="352"/>
                    <a:pt x="223" y="350"/>
                    <a:pt x="224" y="347"/>
                  </a:cubicBezTo>
                  <a:cubicBezTo>
                    <a:pt x="232" y="348"/>
                    <a:pt x="240" y="350"/>
                    <a:pt x="245" y="352"/>
                  </a:cubicBezTo>
                  <a:cubicBezTo>
                    <a:pt x="246" y="352"/>
                    <a:pt x="247" y="352"/>
                    <a:pt x="248" y="352"/>
                  </a:cubicBezTo>
                  <a:cubicBezTo>
                    <a:pt x="251" y="352"/>
                    <a:pt x="254" y="350"/>
                    <a:pt x="255" y="347"/>
                  </a:cubicBezTo>
                  <a:cubicBezTo>
                    <a:pt x="256" y="343"/>
                    <a:pt x="254" y="339"/>
                    <a:pt x="250" y="337"/>
                  </a:cubicBezTo>
                  <a:cubicBezTo>
                    <a:pt x="239" y="334"/>
                    <a:pt x="224" y="331"/>
                    <a:pt x="207" y="331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83" y="251"/>
                    <a:pt x="323" y="185"/>
                    <a:pt x="343" y="112"/>
                  </a:cubicBezTo>
                  <a:cubicBezTo>
                    <a:pt x="414" y="83"/>
                    <a:pt x="414" y="83"/>
                    <a:pt x="414" y="83"/>
                  </a:cubicBezTo>
                  <a:lnTo>
                    <a:pt x="344" y="55"/>
                  </a:lnTo>
                  <a:close/>
                  <a:moveTo>
                    <a:pt x="192" y="332"/>
                  </a:moveTo>
                  <a:cubicBezTo>
                    <a:pt x="192" y="332"/>
                    <a:pt x="192" y="332"/>
                    <a:pt x="192" y="332"/>
                  </a:cubicBezTo>
                  <a:cubicBezTo>
                    <a:pt x="192" y="332"/>
                    <a:pt x="192" y="332"/>
                    <a:pt x="191" y="332"/>
                  </a:cubicBezTo>
                  <a:cubicBezTo>
                    <a:pt x="187" y="331"/>
                    <a:pt x="181" y="331"/>
                    <a:pt x="176" y="331"/>
                  </a:cubicBezTo>
                  <a:cubicBezTo>
                    <a:pt x="176" y="331"/>
                    <a:pt x="176" y="331"/>
                    <a:pt x="175" y="331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81" y="276"/>
                    <a:pt x="187" y="276"/>
                    <a:pt x="192" y="275"/>
                  </a:cubicBezTo>
                  <a:lnTo>
                    <a:pt x="192" y="332"/>
                  </a:lnTo>
                  <a:close/>
                  <a:moveTo>
                    <a:pt x="286" y="82"/>
                  </a:moveTo>
                  <a:cubicBezTo>
                    <a:pt x="278" y="82"/>
                    <a:pt x="271" y="75"/>
                    <a:pt x="271" y="67"/>
                  </a:cubicBezTo>
                  <a:cubicBezTo>
                    <a:pt x="271" y="59"/>
                    <a:pt x="278" y="52"/>
                    <a:pt x="286" y="52"/>
                  </a:cubicBezTo>
                  <a:cubicBezTo>
                    <a:pt x="294" y="52"/>
                    <a:pt x="301" y="59"/>
                    <a:pt x="301" y="67"/>
                  </a:cubicBezTo>
                  <a:cubicBezTo>
                    <a:pt x="301" y="75"/>
                    <a:pt x="294" y="82"/>
                    <a:pt x="286" y="82"/>
                  </a:cubicBezTo>
                  <a:close/>
                </a:path>
              </a:pathLst>
            </a:custGeom>
            <a:solidFill>
              <a:srgbClr val="50505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2302" tIns="41151" rIns="82302" bIns="41151" numCol="1" rtlCol="0" anchor="ctr" anchorCtr="0" compatLnSpc="1">
              <a:prstTxWarp prst="textNoShape">
                <a:avLst/>
              </a:prstTxWarp>
            </a:bodyPr>
            <a:lstStyle/>
            <a:p>
              <a:pPr defTabSz="74074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spc="-122">
                <a:solidFill>
                  <a:srgbClr val="000000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  <p:pic>
          <p:nvPicPr>
            <p:cNvPr id="15" name="Picture 1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766" y="5458732"/>
              <a:ext cx="285087" cy="24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65" y="5475454"/>
              <a:ext cx="223068" cy="233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548" y="5715363"/>
              <a:ext cx="246773" cy="252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252" y="5560806"/>
              <a:ext cx="246773" cy="252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85" y="5864205"/>
              <a:ext cx="166163" cy="173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4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34" y="5871881"/>
              <a:ext cx="203144" cy="206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618" y="5287297"/>
              <a:ext cx="225704" cy="35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1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710" y="5482561"/>
              <a:ext cx="273612" cy="271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5"/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519" y="5742738"/>
              <a:ext cx="280568" cy="27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6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rgbClr val="505050">
                  <a:tint val="45000"/>
                  <a:satMod val="400000"/>
                </a:srgbClr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307" y="5204907"/>
              <a:ext cx="234262" cy="180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30"/>
            <p:cNvSpPr>
              <a:spLocks noEditPoints="1"/>
            </p:cNvSpPr>
            <p:nvPr/>
          </p:nvSpPr>
          <p:spPr bwMode="auto">
            <a:xfrm>
              <a:off x="494932" y="5863587"/>
              <a:ext cx="172624" cy="190873"/>
            </a:xfrm>
            <a:custGeom>
              <a:avLst/>
              <a:gdLst>
                <a:gd name="T0" fmla="*/ 148 w 148"/>
                <a:gd name="T1" fmla="*/ 39 h 164"/>
                <a:gd name="T2" fmla="*/ 148 w 148"/>
                <a:gd name="T3" fmla="*/ 138 h 164"/>
                <a:gd name="T4" fmla="*/ 148 w 148"/>
                <a:gd name="T5" fmla="*/ 138 h 164"/>
                <a:gd name="T6" fmla="*/ 74 w 148"/>
                <a:gd name="T7" fmla="*/ 164 h 164"/>
                <a:gd name="T8" fmla="*/ 0 w 148"/>
                <a:gd name="T9" fmla="*/ 138 h 164"/>
                <a:gd name="T10" fmla="*/ 0 w 148"/>
                <a:gd name="T11" fmla="*/ 138 h 164"/>
                <a:gd name="T12" fmla="*/ 0 w 148"/>
                <a:gd name="T13" fmla="*/ 138 h 164"/>
                <a:gd name="T14" fmla="*/ 0 w 148"/>
                <a:gd name="T15" fmla="*/ 136 h 164"/>
                <a:gd name="T16" fmla="*/ 0 w 148"/>
                <a:gd name="T17" fmla="*/ 135 h 164"/>
                <a:gd name="T18" fmla="*/ 0 w 148"/>
                <a:gd name="T19" fmla="*/ 40 h 164"/>
                <a:gd name="T20" fmla="*/ 74 w 148"/>
                <a:gd name="T21" fmla="*/ 60 h 164"/>
                <a:gd name="T22" fmla="*/ 148 w 148"/>
                <a:gd name="T23" fmla="*/ 39 h 164"/>
                <a:gd name="T24" fmla="*/ 74 w 148"/>
                <a:gd name="T25" fmla="*/ 55 h 164"/>
                <a:gd name="T26" fmla="*/ 148 w 148"/>
                <a:gd name="T27" fmla="*/ 28 h 164"/>
                <a:gd name="T28" fmla="*/ 74 w 148"/>
                <a:gd name="T29" fmla="*/ 0 h 164"/>
                <a:gd name="T30" fmla="*/ 0 w 148"/>
                <a:gd name="T31" fmla="*/ 28 h 164"/>
                <a:gd name="T32" fmla="*/ 74 w 148"/>
                <a:gd name="T33" fmla="*/ 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64">
                  <a:moveTo>
                    <a:pt x="148" y="39"/>
                  </a:move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5" y="153"/>
                    <a:pt x="113" y="164"/>
                    <a:pt x="74" y="164"/>
                  </a:cubicBezTo>
                  <a:cubicBezTo>
                    <a:pt x="35" y="164"/>
                    <a:pt x="3" y="153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7"/>
                    <a:pt x="0" y="137"/>
                    <a:pt x="0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" y="53"/>
                    <a:pt x="44" y="60"/>
                    <a:pt x="74" y="60"/>
                  </a:cubicBezTo>
                  <a:cubicBezTo>
                    <a:pt x="104" y="60"/>
                    <a:pt x="136" y="53"/>
                    <a:pt x="148" y="39"/>
                  </a:cubicBezTo>
                  <a:close/>
                  <a:moveTo>
                    <a:pt x="74" y="55"/>
                  </a:moveTo>
                  <a:cubicBezTo>
                    <a:pt x="115" y="55"/>
                    <a:pt x="148" y="43"/>
                    <a:pt x="148" y="28"/>
                  </a:cubicBezTo>
                  <a:cubicBezTo>
                    <a:pt x="148" y="13"/>
                    <a:pt x="115" y="0"/>
                    <a:pt x="74" y="0"/>
                  </a:cubicBezTo>
                  <a:cubicBezTo>
                    <a:pt x="33" y="0"/>
                    <a:pt x="0" y="13"/>
                    <a:pt x="0" y="28"/>
                  </a:cubicBezTo>
                  <a:cubicBezTo>
                    <a:pt x="0" y="43"/>
                    <a:pt x="33" y="55"/>
                    <a:pt x="74" y="55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 kern="0">
                <a:solidFill>
                  <a:srgbClr val="000000"/>
                </a:solidFill>
                <a:ea typeface="MS PGothic" charset="0"/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1173155" y="5819914"/>
              <a:ext cx="207032" cy="228918"/>
            </a:xfrm>
            <a:custGeom>
              <a:avLst/>
              <a:gdLst>
                <a:gd name="T0" fmla="*/ 148 w 148"/>
                <a:gd name="T1" fmla="*/ 39 h 164"/>
                <a:gd name="T2" fmla="*/ 148 w 148"/>
                <a:gd name="T3" fmla="*/ 138 h 164"/>
                <a:gd name="T4" fmla="*/ 148 w 148"/>
                <a:gd name="T5" fmla="*/ 138 h 164"/>
                <a:gd name="T6" fmla="*/ 74 w 148"/>
                <a:gd name="T7" fmla="*/ 164 h 164"/>
                <a:gd name="T8" fmla="*/ 0 w 148"/>
                <a:gd name="T9" fmla="*/ 138 h 164"/>
                <a:gd name="T10" fmla="*/ 0 w 148"/>
                <a:gd name="T11" fmla="*/ 138 h 164"/>
                <a:gd name="T12" fmla="*/ 0 w 148"/>
                <a:gd name="T13" fmla="*/ 138 h 164"/>
                <a:gd name="T14" fmla="*/ 0 w 148"/>
                <a:gd name="T15" fmla="*/ 136 h 164"/>
                <a:gd name="T16" fmla="*/ 0 w 148"/>
                <a:gd name="T17" fmla="*/ 135 h 164"/>
                <a:gd name="T18" fmla="*/ 0 w 148"/>
                <a:gd name="T19" fmla="*/ 40 h 164"/>
                <a:gd name="T20" fmla="*/ 74 w 148"/>
                <a:gd name="T21" fmla="*/ 60 h 164"/>
                <a:gd name="T22" fmla="*/ 148 w 148"/>
                <a:gd name="T23" fmla="*/ 39 h 164"/>
                <a:gd name="T24" fmla="*/ 74 w 148"/>
                <a:gd name="T25" fmla="*/ 55 h 164"/>
                <a:gd name="T26" fmla="*/ 148 w 148"/>
                <a:gd name="T27" fmla="*/ 28 h 164"/>
                <a:gd name="T28" fmla="*/ 74 w 148"/>
                <a:gd name="T29" fmla="*/ 0 h 164"/>
                <a:gd name="T30" fmla="*/ 0 w 148"/>
                <a:gd name="T31" fmla="*/ 28 h 164"/>
                <a:gd name="T32" fmla="*/ 74 w 148"/>
                <a:gd name="T33" fmla="*/ 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64">
                  <a:moveTo>
                    <a:pt x="148" y="39"/>
                  </a:move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5" y="153"/>
                    <a:pt x="113" y="164"/>
                    <a:pt x="74" y="164"/>
                  </a:cubicBezTo>
                  <a:cubicBezTo>
                    <a:pt x="35" y="164"/>
                    <a:pt x="3" y="153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7"/>
                    <a:pt x="0" y="137"/>
                    <a:pt x="0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" y="53"/>
                    <a:pt x="44" y="60"/>
                    <a:pt x="74" y="60"/>
                  </a:cubicBezTo>
                  <a:cubicBezTo>
                    <a:pt x="104" y="60"/>
                    <a:pt x="136" y="53"/>
                    <a:pt x="148" y="39"/>
                  </a:cubicBezTo>
                  <a:close/>
                  <a:moveTo>
                    <a:pt x="74" y="55"/>
                  </a:moveTo>
                  <a:cubicBezTo>
                    <a:pt x="115" y="55"/>
                    <a:pt x="148" y="43"/>
                    <a:pt x="148" y="28"/>
                  </a:cubicBezTo>
                  <a:cubicBezTo>
                    <a:pt x="148" y="13"/>
                    <a:pt x="115" y="0"/>
                    <a:pt x="74" y="0"/>
                  </a:cubicBezTo>
                  <a:cubicBezTo>
                    <a:pt x="33" y="0"/>
                    <a:pt x="0" y="13"/>
                    <a:pt x="0" y="28"/>
                  </a:cubicBezTo>
                  <a:cubicBezTo>
                    <a:pt x="0" y="43"/>
                    <a:pt x="33" y="55"/>
                    <a:pt x="74" y="55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 kern="0">
                <a:solidFill>
                  <a:srgbClr val="000000"/>
                </a:solidFill>
                <a:ea typeface="MS PGothic" charset="0"/>
              </a:endParaRPr>
            </a:p>
          </p:txBody>
        </p:sp>
      </p:grpSp>
      <p:grpSp>
        <p:nvGrpSpPr>
          <p:cNvPr id="36" name="Group 40"/>
          <p:cNvGrpSpPr/>
          <p:nvPr/>
        </p:nvGrpSpPr>
        <p:grpSpPr>
          <a:xfrm>
            <a:off x="10098942" y="2125676"/>
            <a:ext cx="2062830" cy="3646473"/>
            <a:chOff x="10098942" y="2125676"/>
            <a:chExt cx="2062830" cy="3646473"/>
          </a:xfrm>
        </p:grpSpPr>
        <p:sp>
          <p:nvSpPr>
            <p:cNvPr id="37" name="Rectangle 41"/>
            <p:cNvSpPr/>
            <p:nvPr/>
          </p:nvSpPr>
          <p:spPr bwMode="auto">
            <a:xfrm>
              <a:off x="10105246" y="2125676"/>
              <a:ext cx="2056526" cy="6683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D2D2D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52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0">
                        <a:srgbClr val="505050"/>
                      </a:gs>
                      <a:gs pos="74000">
                        <a:srgbClr val="505050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rPr>
                <a:t>BI tools</a:t>
              </a:r>
            </a:p>
          </p:txBody>
        </p:sp>
        <p:sp>
          <p:nvSpPr>
            <p:cNvPr id="38" name="Rectangle 42"/>
            <p:cNvSpPr/>
            <p:nvPr/>
          </p:nvSpPr>
          <p:spPr bwMode="auto">
            <a:xfrm>
              <a:off x="10105246" y="3103908"/>
              <a:ext cx="2056526" cy="6683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D2D2D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52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0">
                        <a:srgbClr val="505050"/>
                      </a:gs>
                      <a:gs pos="74000">
                        <a:srgbClr val="505050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rPr>
                <a:t>Data marts</a:t>
              </a:r>
            </a:p>
          </p:txBody>
        </p:sp>
        <p:sp>
          <p:nvSpPr>
            <p:cNvPr id="39" name="Rectangle 43"/>
            <p:cNvSpPr/>
            <p:nvPr/>
          </p:nvSpPr>
          <p:spPr bwMode="auto">
            <a:xfrm>
              <a:off x="10105246" y="5103846"/>
              <a:ext cx="2056526" cy="6683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D2D2D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52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0">
                        <a:srgbClr val="505050"/>
                      </a:gs>
                      <a:gs pos="74000">
                        <a:srgbClr val="505050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rPr>
                <a:t>Apps</a:t>
              </a:r>
            </a:p>
          </p:txBody>
        </p:sp>
        <p:sp>
          <p:nvSpPr>
            <p:cNvPr id="40" name="Rectangle 44"/>
            <p:cNvSpPr/>
            <p:nvPr/>
          </p:nvSpPr>
          <p:spPr bwMode="auto">
            <a:xfrm>
              <a:off x="10098942" y="4160698"/>
              <a:ext cx="2056526" cy="6683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D2D2D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52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0">
                        <a:srgbClr val="505050"/>
                      </a:gs>
                      <a:gs pos="74000">
                        <a:srgbClr val="505050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rPr>
                <a:t>Dashboards</a:t>
              </a:r>
            </a:p>
          </p:txBody>
        </p:sp>
        <p:sp>
          <p:nvSpPr>
            <p:cNvPr id="41" name="Freeform 45"/>
            <p:cNvSpPr/>
            <p:nvPr>
              <p:custDataLst>
                <p:tags r:id="rId1"/>
              </p:custDataLst>
            </p:nvPr>
          </p:nvSpPr>
          <p:spPr>
            <a:xfrm>
              <a:off x="10240118" y="2332261"/>
              <a:ext cx="283690" cy="255132"/>
            </a:xfrm>
            <a:custGeom>
              <a:avLst/>
              <a:gdLst/>
              <a:ahLst/>
              <a:cxnLst/>
              <a:rect l="l" t="t" r="r" b="b"/>
              <a:pathLst>
                <a:path w="1188720" h="1198117">
                  <a:moveTo>
                    <a:pt x="0" y="1179829"/>
                  </a:moveTo>
                  <a:lnTo>
                    <a:pt x="1188720" y="1179829"/>
                  </a:lnTo>
                  <a:lnTo>
                    <a:pt x="1188720" y="1198117"/>
                  </a:lnTo>
                  <a:lnTo>
                    <a:pt x="0" y="1198117"/>
                  </a:lnTo>
                  <a:close/>
                  <a:moveTo>
                    <a:pt x="85725" y="629228"/>
                  </a:moveTo>
                  <a:lnTo>
                    <a:pt x="228600" y="629228"/>
                  </a:lnTo>
                  <a:lnTo>
                    <a:pt x="228600" y="1174749"/>
                  </a:lnTo>
                  <a:lnTo>
                    <a:pt x="85725" y="1174749"/>
                  </a:lnTo>
                  <a:close/>
                  <a:moveTo>
                    <a:pt x="160954" y="560521"/>
                  </a:moveTo>
                  <a:lnTo>
                    <a:pt x="134893" y="565433"/>
                  </a:lnTo>
                  <a:lnTo>
                    <a:pt x="135875" y="570646"/>
                  </a:lnTo>
                  <a:lnTo>
                    <a:pt x="161936" y="565734"/>
                  </a:lnTo>
                  <a:close/>
                  <a:moveTo>
                    <a:pt x="200045" y="527408"/>
                  </a:moveTo>
                  <a:lnTo>
                    <a:pt x="95801" y="547055"/>
                  </a:lnTo>
                  <a:lnTo>
                    <a:pt x="96784" y="552268"/>
                  </a:lnTo>
                  <a:lnTo>
                    <a:pt x="201028" y="532620"/>
                  </a:lnTo>
                  <a:close/>
                  <a:moveTo>
                    <a:pt x="193530" y="502890"/>
                  </a:moveTo>
                  <a:lnTo>
                    <a:pt x="102316" y="520082"/>
                  </a:lnTo>
                  <a:lnTo>
                    <a:pt x="103299" y="525294"/>
                  </a:lnTo>
                  <a:lnTo>
                    <a:pt x="194512" y="508102"/>
                  </a:lnTo>
                  <a:close/>
                  <a:moveTo>
                    <a:pt x="180500" y="479600"/>
                  </a:moveTo>
                  <a:lnTo>
                    <a:pt x="115347" y="491880"/>
                  </a:lnTo>
                  <a:lnTo>
                    <a:pt x="116329" y="497092"/>
                  </a:lnTo>
                  <a:lnTo>
                    <a:pt x="181482" y="484813"/>
                  </a:lnTo>
                  <a:close/>
                  <a:moveTo>
                    <a:pt x="378883" y="434974"/>
                  </a:moveTo>
                  <a:lnTo>
                    <a:pt x="521758" y="434974"/>
                  </a:lnTo>
                  <a:lnTo>
                    <a:pt x="521758" y="1174749"/>
                  </a:lnTo>
                  <a:lnTo>
                    <a:pt x="378883" y="1174749"/>
                  </a:lnTo>
                  <a:close/>
                  <a:moveTo>
                    <a:pt x="672041" y="225425"/>
                  </a:moveTo>
                  <a:lnTo>
                    <a:pt x="814916" y="225425"/>
                  </a:lnTo>
                  <a:lnTo>
                    <a:pt x="814916" y="1174749"/>
                  </a:lnTo>
                  <a:lnTo>
                    <a:pt x="672041" y="1174749"/>
                  </a:lnTo>
                  <a:close/>
                  <a:moveTo>
                    <a:pt x="144046" y="189143"/>
                  </a:moveTo>
                  <a:cubicBezTo>
                    <a:pt x="151107" y="189037"/>
                    <a:pt x="156647" y="189144"/>
                    <a:pt x="164251" y="190420"/>
                  </a:cubicBezTo>
                  <a:cubicBezTo>
                    <a:pt x="171855" y="191696"/>
                    <a:pt x="181740" y="194037"/>
                    <a:pt x="189670" y="196802"/>
                  </a:cubicBezTo>
                  <a:cubicBezTo>
                    <a:pt x="197599" y="199568"/>
                    <a:pt x="204877" y="202865"/>
                    <a:pt x="211830" y="207013"/>
                  </a:cubicBezTo>
                  <a:cubicBezTo>
                    <a:pt x="218782" y="211162"/>
                    <a:pt x="225516" y="216161"/>
                    <a:pt x="231382" y="221693"/>
                  </a:cubicBezTo>
                  <a:cubicBezTo>
                    <a:pt x="237248" y="227224"/>
                    <a:pt x="242679" y="233712"/>
                    <a:pt x="247025" y="240201"/>
                  </a:cubicBezTo>
                  <a:cubicBezTo>
                    <a:pt x="251370" y="246689"/>
                    <a:pt x="254411" y="253923"/>
                    <a:pt x="257453" y="260624"/>
                  </a:cubicBezTo>
                  <a:cubicBezTo>
                    <a:pt x="260495" y="267325"/>
                    <a:pt x="263319" y="273282"/>
                    <a:pt x="265274" y="280409"/>
                  </a:cubicBezTo>
                  <a:cubicBezTo>
                    <a:pt x="267230" y="287536"/>
                    <a:pt x="268967" y="295194"/>
                    <a:pt x="269185" y="303385"/>
                  </a:cubicBezTo>
                  <a:cubicBezTo>
                    <a:pt x="269402" y="311575"/>
                    <a:pt x="268641" y="320510"/>
                    <a:pt x="266578" y="329552"/>
                  </a:cubicBezTo>
                  <a:cubicBezTo>
                    <a:pt x="264514" y="338593"/>
                    <a:pt x="261146" y="347528"/>
                    <a:pt x="256801" y="357633"/>
                  </a:cubicBezTo>
                  <a:cubicBezTo>
                    <a:pt x="252456" y="367738"/>
                    <a:pt x="246373" y="378375"/>
                    <a:pt x="240507" y="390182"/>
                  </a:cubicBezTo>
                  <a:cubicBezTo>
                    <a:pt x="234641" y="401989"/>
                    <a:pt x="226277" y="418902"/>
                    <a:pt x="221606" y="428476"/>
                  </a:cubicBezTo>
                  <a:cubicBezTo>
                    <a:pt x="216935" y="438049"/>
                    <a:pt x="213568" y="443048"/>
                    <a:pt x="212481" y="447622"/>
                  </a:cubicBezTo>
                  <a:cubicBezTo>
                    <a:pt x="211395" y="452196"/>
                    <a:pt x="215414" y="453260"/>
                    <a:pt x="215088" y="455919"/>
                  </a:cubicBezTo>
                  <a:cubicBezTo>
                    <a:pt x="214762" y="458578"/>
                    <a:pt x="210743" y="461025"/>
                    <a:pt x="210526" y="463578"/>
                  </a:cubicBezTo>
                  <a:cubicBezTo>
                    <a:pt x="210309" y="466130"/>
                    <a:pt x="214219" y="467620"/>
                    <a:pt x="213785" y="471236"/>
                  </a:cubicBezTo>
                  <a:lnTo>
                    <a:pt x="207919" y="485277"/>
                  </a:lnTo>
                  <a:cubicBezTo>
                    <a:pt x="207267" y="489213"/>
                    <a:pt x="209005" y="491766"/>
                    <a:pt x="209874" y="494850"/>
                  </a:cubicBezTo>
                  <a:cubicBezTo>
                    <a:pt x="210743" y="497935"/>
                    <a:pt x="213567" y="499743"/>
                    <a:pt x="213133" y="503785"/>
                  </a:cubicBezTo>
                  <a:cubicBezTo>
                    <a:pt x="212698" y="507827"/>
                    <a:pt x="207158" y="514954"/>
                    <a:pt x="207267" y="519102"/>
                  </a:cubicBezTo>
                  <a:cubicBezTo>
                    <a:pt x="207376" y="523251"/>
                    <a:pt x="213024" y="525166"/>
                    <a:pt x="213785" y="528676"/>
                  </a:cubicBezTo>
                  <a:lnTo>
                    <a:pt x="211830" y="540164"/>
                  </a:lnTo>
                  <a:cubicBezTo>
                    <a:pt x="210743" y="542929"/>
                    <a:pt x="207484" y="543461"/>
                    <a:pt x="207267" y="545270"/>
                  </a:cubicBezTo>
                  <a:cubicBezTo>
                    <a:pt x="207050" y="547078"/>
                    <a:pt x="209440" y="548780"/>
                    <a:pt x="210526" y="551013"/>
                  </a:cubicBezTo>
                  <a:cubicBezTo>
                    <a:pt x="211612" y="553247"/>
                    <a:pt x="213676" y="555587"/>
                    <a:pt x="213785" y="558672"/>
                  </a:cubicBezTo>
                  <a:cubicBezTo>
                    <a:pt x="213893" y="561757"/>
                    <a:pt x="213242" y="566437"/>
                    <a:pt x="211178" y="569522"/>
                  </a:cubicBezTo>
                  <a:cubicBezTo>
                    <a:pt x="209114" y="572606"/>
                    <a:pt x="207593" y="574628"/>
                    <a:pt x="201401" y="577180"/>
                  </a:cubicBezTo>
                  <a:cubicBezTo>
                    <a:pt x="195209" y="579733"/>
                    <a:pt x="179024" y="582606"/>
                    <a:pt x="174027" y="584839"/>
                  </a:cubicBezTo>
                  <a:cubicBezTo>
                    <a:pt x="169031" y="587073"/>
                    <a:pt x="172724" y="588137"/>
                    <a:pt x="171420" y="590583"/>
                  </a:cubicBezTo>
                  <a:cubicBezTo>
                    <a:pt x="170117" y="593030"/>
                    <a:pt x="169248" y="597072"/>
                    <a:pt x="166206" y="599518"/>
                  </a:cubicBezTo>
                  <a:cubicBezTo>
                    <a:pt x="163164" y="601964"/>
                    <a:pt x="157733" y="604198"/>
                    <a:pt x="153171" y="605262"/>
                  </a:cubicBezTo>
                  <a:cubicBezTo>
                    <a:pt x="148608" y="606326"/>
                    <a:pt x="142960" y="606645"/>
                    <a:pt x="138832" y="605900"/>
                  </a:cubicBezTo>
                  <a:cubicBezTo>
                    <a:pt x="134704" y="605156"/>
                    <a:pt x="131011" y="602603"/>
                    <a:pt x="128404" y="600794"/>
                  </a:cubicBezTo>
                  <a:cubicBezTo>
                    <a:pt x="125797" y="598986"/>
                    <a:pt x="124276" y="597391"/>
                    <a:pt x="123189" y="595051"/>
                  </a:cubicBezTo>
                  <a:lnTo>
                    <a:pt x="121886" y="586754"/>
                  </a:lnTo>
                  <a:cubicBezTo>
                    <a:pt x="118084" y="584626"/>
                    <a:pt x="110806" y="581648"/>
                    <a:pt x="110806" y="581648"/>
                  </a:cubicBezTo>
                  <a:cubicBezTo>
                    <a:pt x="107004" y="580052"/>
                    <a:pt x="100704" y="577712"/>
                    <a:pt x="97119" y="575904"/>
                  </a:cubicBezTo>
                  <a:cubicBezTo>
                    <a:pt x="93534" y="574096"/>
                    <a:pt x="91471" y="572713"/>
                    <a:pt x="89298" y="570798"/>
                  </a:cubicBezTo>
                  <a:cubicBezTo>
                    <a:pt x="87125" y="568883"/>
                    <a:pt x="84844" y="566756"/>
                    <a:pt x="84084" y="564416"/>
                  </a:cubicBezTo>
                  <a:cubicBezTo>
                    <a:pt x="83324" y="562076"/>
                    <a:pt x="83975" y="559417"/>
                    <a:pt x="84736" y="556757"/>
                  </a:cubicBezTo>
                  <a:lnTo>
                    <a:pt x="88646" y="548461"/>
                  </a:lnTo>
                  <a:cubicBezTo>
                    <a:pt x="88972" y="546546"/>
                    <a:pt x="87668" y="546759"/>
                    <a:pt x="86691" y="545270"/>
                  </a:cubicBezTo>
                  <a:cubicBezTo>
                    <a:pt x="85713" y="543780"/>
                    <a:pt x="83650" y="541866"/>
                    <a:pt x="82780" y="539526"/>
                  </a:cubicBezTo>
                  <a:cubicBezTo>
                    <a:pt x="81911" y="537185"/>
                    <a:pt x="81151" y="533994"/>
                    <a:pt x="81477" y="531229"/>
                  </a:cubicBezTo>
                  <a:cubicBezTo>
                    <a:pt x="81803" y="528463"/>
                    <a:pt x="83758" y="525166"/>
                    <a:pt x="84736" y="522932"/>
                  </a:cubicBezTo>
                  <a:cubicBezTo>
                    <a:pt x="85713" y="520698"/>
                    <a:pt x="87451" y="519315"/>
                    <a:pt x="87343" y="517826"/>
                  </a:cubicBezTo>
                  <a:cubicBezTo>
                    <a:pt x="87234" y="516337"/>
                    <a:pt x="85061" y="515699"/>
                    <a:pt x="84084" y="513997"/>
                  </a:cubicBezTo>
                  <a:cubicBezTo>
                    <a:pt x="83106" y="512295"/>
                    <a:pt x="81803" y="509955"/>
                    <a:pt x="81477" y="507615"/>
                  </a:cubicBezTo>
                  <a:cubicBezTo>
                    <a:pt x="81151" y="505274"/>
                    <a:pt x="81042" y="502615"/>
                    <a:pt x="82129" y="499956"/>
                  </a:cubicBezTo>
                  <a:lnTo>
                    <a:pt x="87994" y="491659"/>
                  </a:lnTo>
                  <a:cubicBezTo>
                    <a:pt x="88646" y="489319"/>
                    <a:pt x="87125" y="488681"/>
                    <a:pt x="86039" y="485915"/>
                  </a:cubicBezTo>
                  <a:cubicBezTo>
                    <a:pt x="84953" y="483150"/>
                    <a:pt x="82346" y="478469"/>
                    <a:pt x="81477" y="475065"/>
                  </a:cubicBezTo>
                  <a:cubicBezTo>
                    <a:pt x="80608" y="471662"/>
                    <a:pt x="80282" y="468790"/>
                    <a:pt x="80825" y="465492"/>
                  </a:cubicBezTo>
                  <a:cubicBezTo>
                    <a:pt x="81368" y="462195"/>
                    <a:pt x="86148" y="458259"/>
                    <a:pt x="85387" y="453366"/>
                  </a:cubicBezTo>
                  <a:cubicBezTo>
                    <a:pt x="84627" y="448473"/>
                    <a:pt x="80173" y="444005"/>
                    <a:pt x="76263" y="436134"/>
                  </a:cubicBezTo>
                  <a:cubicBezTo>
                    <a:pt x="72352" y="428263"/>
                    <a:pt x="68116" y="418583"/>
                    <a:pt x="61924" y="406138"/>
                  </a:cubicBezTo>
                  <a:cubicBezTo>
                    <a:pt x="55732" y="393693"/>
                    <a:pt x="44761" y="373695"/>
                    <a:pt x="39112" y="361463"/>
                  </a:cubicBezTo>
                  <a:cubicBezTo>
                    <a:pt x="33464" y="349230"/>
                    <a:pt x="30313" y="342635"/>
                    <a:pt x="28032" y="332743"/>
                  </a:cubicBezTo>
                  <a:cubicBezTo>
                    <a:pt x="25751" y="322850"/>
                    <a:pt x="24664" y="313064"/>
                    <a:pt x="25425" y="302108"/>
                  </a:cubicBezTo>
                  <a:cubicBezTo>
                    <a:pt x="26186" y="291152"/>
                    <a:pt x="29118" y="277324"/>
                    <a:pt x="32595" y="267006"/>
                  </a:cubicBezTo>
                  <a:cubicBezTo>
                    <a:pt x="36071" y="256688"/>
                    <a:pt x="40525" y="248498"/>
                    <a:pt x="46282" y="240201"/>
                  </a:cubicBezTo>
                  <a:cubicBezTo>
                    <a:pt x="52039" y="231904"/>
                    <a:pt x="58991" y="223820"/>
                    <a:pt x="67138" y="217225"/>
                  </a:cubicBezTo>
                  <a:cubicBezTo>
                    <a:pt x="75285" y="210630"/>
                    <a:pt x="86039" y="204992"/>
                    <a:pt x="95164" y="200631"/>
                  </a:cubicBezTo>
                  <a:cubicBezTo>
                    <a:pt x="104289" y="196270"/>
                    <a:pt x="113739" y="192973"/>
                    <a:pt x="121886" y="191058"/>
                  </a:cubicBezTo>
                  <a:cubicBezTo>
                    <a:pt x="130033" y="189143"/>
                    <a:pt x="136985" y="189250"/>
                    <a:pt x="144046" y="189143"/>
                  </a:cubicBezTo>
                  <a:close/>
                  <a:moveTo>
                    <a:pt x="965198" y="0"/>
                  </a:moveTo>
                  <a:lnTo>
                    <a:pt x="1108073" y="0"/>
                  </a:lnTo>
                  <a:lnTo>
                    <a:pt x="1108073" y="1174749"/>
                  </a:lnTo>
                  <a:lnTo>
                    <a:pt x="965198" y="1174749"/>
                  </a:lnTo>
                  <a:close/>
                </a:path>
              </a:pathLst>
            </a:custGeom>
            <a:solidFill>
              <a:srgbClr val="00BCF2"/>
            </a:solidFill>
            <a:ln w="19050" cap="flat" cmpd="sng" algn="ctr">
              <a:noFill/>
              <a:prstDash val="solid"/>
            </a:ln>
            <a:effectLst/>
          </p:spPr>
          <p:txBody>
            <a:bodyPr lIns="731520" rtlCol="0" anchor="ctr"/>
            <a:lstStyle/>
            <a:p>
              <a:pPr defTabSz="9318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ysClr val="window" lastClr="FFFFFF"/>
                </a:solidFill>
                <a:latin typeface="Arial"/>
                <a:ea typeface="MS PGothic" charset="0"/>
              </a:endParaRPr>
            </a:p>
          </p:txBody>
        </p:sp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10181066" y="3336724"/>
              <a:ext cx="264015" cy="329990"/>
            </a:xfrm>
            <a:custGeom>
              <a:avLst/>
              <a:gdLst>
                <a:gd name="T0" fmla="*/ 148 w 148"/>
                <a:gd name="T1" fmla="*/ 39 h 164"/>
                <a:gd name="T2" fmla="*/ 148 w 148"/>
                <a:gd name="T3" fmla="*/ 138 h 164"/>
                <a:gd name="T4" fmla="*/ 148 w 148"/>
                <a:gd name="T5" fmla="*/ 138 h 164"/>
                <a:gd name="T6" fmla="*/ 74 w 148"/>
                <a:gd name="T7" fmla="*/ 164 h 164"/>
                <a:gd name="T8" fmla="*/ 0 w 148"/>
                <a:gd name="T9" fmla="*/ 138 h 164"/>
                <a:gd name="T10" fmla="*/ 0 w 148"/>
                <a:gd name="T11" fmla="*/ 138 h 164"/>
                <a:gd name="T12" fmla="*/ 0 w 148"/>
                <a:gd name="T13" fmla="*/ 138 h 164"/>
                <a:gd name="T14" fmla="*/ 0 w 148"/>
                <a:gd name="T15" fmla="*/ 136 h 164"/>
                <a:gd name="T16" fmla="*/ 0 w 148"/>
                <a:gd name="T17" fmla="*/ 135 h 164"/>
                <a:gd name="T18" fmla="*/ 0 w 148"/>
                <a:gd name="T19" fmla="*/ 40 h 164"/>
                <a:gd name="T20" fmla="*/ 74 w 148"/>
                <a:gd name="T21" fmla="*/ 60 h 164"/>
                <a:gd name="T22" fmla="*/ 148 w 148"/>
                <a:gd name="T23" fmla="*/ 39 h 164"/>
                <a:gd name="T24" fmla="*/ 74 w 148"/>
                <a:gd name="T25" fmla="*/ 55 h 164"/>
                <a:gd name="T26" fmla="*/ 148 w 148"/>
                <a:gd name="T27" fmla="*/ 28 h 164"/>
                <a:gd name="T28" fmla="*/ 74 w 148"/>
                <a:gd name="T29" fmla="*/ 0 h 164"/>
                <a:gd name="T30" fmla="*/ 0 w 148"/>
                <a:gd name="T31" fmla="*/ 28 h 164"/>
                <a:gd name="T32" fmla="*/ 74 w 148"/>
                <a:gd name="T33" fmla="*/ 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64">
                  <a:moveTo>
                    <a:pt x="148" y="39"/>
                  </a:move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5" y="153"/>
                    <a:pt x="113" y="164"/>
                    <a:pt x="74" y="164"/>
                  </a:cubicBezTo>
                  <a:cubicBezTo>
                    <a:pt x="35" y="164"/>
                    <a:pt x="3" y="153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7"/>
                    <a:pt x="0" y="137"/>
                    <a:pt x="0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" y="53"/>
                    <a:pt x="44" y="60"/>
                    <a:pt x="74" y="60"/>
                  </a:cubicBezTo>
                  <a:cubicBezTo>
                    <a:pt x="104" y="60"/>
                    <a:pt x="136" y="53"/>
                    <a:pt x="148" y="39"/>
                  </a:cubicBezTo>
                  <a:close/>
                  <a:moveTo>
                    <a:pt x="74" y="55"/>
                  </a:moveTo>
                  <a:cubicBezTo>
                    <a:pt x="115" y="55"/>
                    <a:pt x="148" y="43"/>
                    <a:pt x="148" y="28"/>
                  </a:cubicBezTo>
                  <a:cubicBezTo>
                    <a:pt x="148" y="13"/>
                    <a:pt x="115" y="0"/>
                    <a:pt x="74" y="0"/>
                  </a:cubicBezTo>
                  <a:cubicBezTo>
                    <a:pt x="33" y="0"/>
                    <a:pt x="0" y="13"/>
                    <a:pt x="0" y="28"/>
                  </a:cubicBezTo>
                  <a:cubicBezTo>
                    <a:pt x="0" y="43"/>
                    <a:pt x="33" y="55"/>
                    <a:pt x="74" y="55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/>
          </p:spPr>
          <p:txBody>
            <a:bodyPr vert="horz" wrap="square" lIns="73152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 kern="0">
                <a:solidFill>
                  <a:srgbClr val="000000"/>
                </a:solidFill>
                <a:ea typeface="MS PGothic" charset="0"/>
              </a:endParaRPr>
            </a:p>
          </p:txBody>
        </p:sp>
        <p:pic>
          <p:nvPicPr>
            <p:cNvPr id="43" name="Picture 5" descr="\\MAGNUM\Projects\Microsoft\Cloud Power FY12\Design\ICONS_PNG\PaaS.png"/>
            <p:cNvPicPr>
              <a:picLocks noChangeAspect="1" noChangeArrowheads="1"/>
            </p:cNvPicPr>
            <p:nvPr/>
          </p:nvPicPr>
          <p:blipFill rotWithShape="1">
            <a:blip r:embed="rId13" cstate="print"/>
            <a:srcRect t="7287" b="7388"/>
            <a:stretch/>
          </p:blipFill>
          <p:spPr bwMode="auto">
            <a:xfrm>
              <a:off x="10150801" y="5227833"/>
              <a:ext cx="492625" cy="420329"/>
            </a:xfrm>
            <a:prstGeom prst="rect">
              <a:avLst/>
            </a:prstGeom>
            <a:noFill/>
          </p:spPr>
        </p:pic>
        <p:pic>
          <p:nvPicPr>
            <p:cNvPr id="44" name="Picture 3" descr="\\MAGNUM\Projects\Microsoft\Cloud Power FY12\Design\Icons\PNGs\Scalable_Elastic_4.png"/>
            <p:cNvPicPr>
              <a:picLocks noChangeAspect="1" noChangeArrowheads="1"/>
            </p:cNvPicPr>
            <p:nvPr/>
          </p:nvPicPr>
          <p:blipFill rotWithShape="1">
            <a:blip r:embed="rId14" cstate="print"/>
            <a:srcRect l="8040" t="8043" r="7540" b="10449"/>
            <a:stretch/>
          </p:blipFill>
          <p:spPr bwMode="auto">
            <a:xfrm>
              <a:off x="10185228" y="4288372"/>
              <a:ext cx="427704" cy="412954"/>
            </a:xfrm>
            <a:prstGeom prst="rect">
              <a:avLst/>
            </a:prstGeom>
            <a:noFill/>
          </p:spPr>
        </p:pic>
      </p:grpSp>
      <p:grpSp>
        <p:nvGrpSpPr>
          <p:cNvPr id="45" name="Group 49"/>
          <p:cNvGrpSpPr/>
          <p:nvPr/>
        </p:nvGrpSpPr>
        <p:grpSpPr>
          <a:xfrm>
            <a:off x="4313497" y="1460425"/>
            <a:ext cx="1214305" cy="1512892"/>
            <a:chOff x="4113997" y="1460425"/>
            <a:chExt cx="1214305" cy="1512892"/>
          </a:xfrm>
        </p:grpSpPr>
        <p:sp>
          <p:nvSpPr>
            <p:cNvPr id="46" name="Rectangle 50"/>
            <p:cNvSpPr/>
            <p:nvPr/>
          </p:nvSpPr>
          <p:spPr bwMode="auto">
            <a:xfrm>
              <a:off x="4113997" y="1460425"/>
              <a:ext cx="1115774" cy="1938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82301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TRANSFORM</a:t>
              </a:r>
            </a:p>
          </p:txBody>
        </p:sp>
        <p:grpSp>
          <p:nvGrpSpPr>
            <p:cNvPr id="47" name="Group 51"/>
            <p:cNvGrpSpPr/>
            <p:nvPr/>
          </p:nvGrpSpPr>
          <p:grpSpPr>
            <a:xfrm>
              <a:off x="4113997" y="1840524"/>
              <a:ext cx="1214305" cy="1132793"/>
              <a:chOff x="4113997" y="1981200"/>
              <a:chExt cx="1214305" cy="1132793"/>
            </a:xfrm>
          </p:grpSpPr>
          <p:sp>
            <p:nvSpPr>
              <p:cNvPr id="48" name="Rectangle 52"/>
              <p:cNvSpPr/>
              <p:nvPr/>
            </p:nvSpPr>
            <p:spPr bwMode="auto">
              <a:xfrm>
                <a:off x="4113997" y="2519281"/>
                <a:ext cx="1189535" cy="381064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 kern="0" dirty="0">
                  <a:gradFill>
                    <a:gsLst>
                      <a:gs pos="7080">
                        <a:srgbClr val="FFFFFF"/>
                      </a:gs>
                      <a:gs pos="59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Rectangle 53"/>
              <p:cNvSpPr/>
              <p:nvPr/>
            </p:nvSpPr>
            <p:spPr bwMode="auto">
              <a:xfrm>
                <a:off x="4454769" y="2533976"/>
                <a:ext cx="873533" cy="37398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kern="0" dirty="0">
                    <a:gradFill>
                      <a:gsLst>
                        <a:gs pos="7080">
                          <a:srgbClr val="505050"/>
                        </a:gs>
                        <a:gs pos="59000">
                          <a:srgbClr val="505050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ETL tool</a:t>
                </a:r>
              </a:p>
            </p:txBody>
          </p:sp>
          <p:sp>
            <p:nvSpPr>
              <p:cNvPr id="50" name="Freeform 9"/>
              <p:cNvSpPr>
                <a:spLocks noEditPoints="1"/>
              </p:cNvSpPr>
              <p:nvPr/>
            </p:nvSpPr>
            <p:spPr bwMode="auto">
              <a:xfrm>
                <a:off x="4203566" y="2595552"/>
                <a:ext cx="231100" cy="228522"/>
              </a:xfrm>
              <a:custGeom>
                <a:avLst/>
                <a:gdLst>
                  <a:gd name="T0" fmla="*/ 910 w 1856"/>
                  <a:gd name="T1" fmla="*/ 1264 h 1836"/>
                  <a:gd name="T2" fmla="*/ 819 w 1856"/>
                  <a:gd name="T3" fmla="*/ 1493 h 1836"/>
                  <a:gd name="T4" fmla="*/ 723 w 1856"/>
                  <a:gd name="T5" fmla="*/ 1721 h 1836"/>
                  <a:gd name="T6" fmla="*/ 295 w 1856"/>
                  <a:gd name="T7" fmla="*/ 1782 h 1836"/>
                  <a:gd name="T8" fmla="*/ 295 w 1856"/>
                  <a:gd name="T9" fmla="*/ 1739 h 1836"/>
                  <a:gd name="T10" fmla="*/ 536 w 1856"/>
                  <a:gd name="T11" fmla="*/ 1595 h 1836"/>
                  <a:gd name="T12" fmla="*/ 482 w 1856"/>
                  <a:gd name="T13" fmla="*/ 1390 h 1836"/>
                  <a:gd name="T14" fmla="*/ 392 w 1856"/>
                  <a:gd name="T15" fmla="*/ 1360 h 1836"/>
                  <a:gd name="T16" fmla="*/ 126 w 1856"/>
                  <a:gd name="T17" fmla="*/ 1499 h 1836"/>
                  <a:gd name="T18" fmla="*/ 235 w 1856"/>
                  <a:gd name="T19" fmla="*/ 1216 h 1836"/>
                  <a:gd name="T20" fmla="*/ 452 w 1856"/>
                  <a:gd name="T21" fmla="*/ 1119 h 1836"/>
                  <a:gd name="T22" fmla="*/ 464 w 1856"/>
                  <a:gd name="T23" fmla="*/ 1119 h 1836"/>
                  <a:gd name="T24" fmla="*/ 639 w 1856"/>
                  <a:gd name="T25" fmla="*/ 1071 h 1836"/>
                  <a:gd name="T26" fmla="*/ 681 w 1856"/>
                  <a:gd name="T27" fmla="*/ 1035 h 1836"/>
                  <a:gd name="T28" fmla="*/ 976 w 1856"/>
                  <a:gd name="T29" fmla="*/ 734 h 1836"/>
                  <a:gd name="T30" fmla="*/ 795 w 1856"/>
                  <a:gd name="T31" fmla="*/ 566 h 1836"/>
                  <a:gd name="T32" fmla="*/ 572 w 1856"/>
                  <a:gd name="T33" fmla="*/ 776 h 1836"/>
                  <a:gd name="T34" fmla="*/ 741 w 1856"/>
                  <a:gd name="T35" fmla="*/ 975 h 1836"/>
                  <a:gd name="T36" fmla="*/ 1579 w 1856"/>
                  <a:gd name="T37" fmla="*/ 1818 h 1836"/>
                  <a:gd name="T38" fmla="*/ 1820 w 1856"/>
                  <a:gd name="T39" fmla="*/ 1613 h 1836"/>
                  <a:gd name="T40" fmla="*/ 1820 w 1856"/>
                  <a:gd name="T41" fmla="*/ 1577 h 1836"/>
                  <a:gd name="T42" fmla="*/ 1211 w 1856"/>
                  <a:gd name="T43" fmla="*/ 969 h 1836"/>
                  <a:gd name="T44" fmla="*/ 1814 w 1856"/>
                  <a:gd name="T45" fmla="*/ 421 h 1836"/>
                  <a:gd name="T46" fmla="*/ 1573 w 1856"/>
                  <a:gd name="T47" fmla="*/ 560 h 1836"/>
                  <a:gd name="T48" fmla="*/ 1446 w 1856"/>
                  <a:gd name="T49" fmla="*/ 475 h 1836"/>
                  <a:gd name="T50" fmla="*/ 1440 w 1856"/>
                  <a:gd name="T51" fmla="*/ 319 h 1836"/>
                  <a:gd name="T52" fmla="*/ 1687 w 1856"/>
                  <a:gd name="T53" fmla="*/ 156 h 1836"/>
                  <a:gd name="T54" fmla="*/ 1308 w 1856"/>
                  <a:gd name="T55" fmla="*/ 150 h 1836"/>
                  <a:gd name="T56" fmla="*/ 1151 w 1856"/>
                  <a:gd name="T57" fmla="*/ 427 h 1836"/>
                  <a:gd name="T58" fmla="*/ 1097 w 1856"/>
                  <a:gd name="T59" fmla="*/ 614 h 1836"/>
                  <a:gd name="T60" fmla="*/ 1266 w 1856"/>
                  <a:gd name="T61" fmla="*/ 909 h 1836"/>
                  <a:gd name="T62" fmla="*/ 1501 w 1856"/>
                  <a:gd name="T63" fmla="*/ 800 h 1836"/>
                  <a:gd name="T64" fmla="*/ 1519 w 1856"/>
                  <a:gd name="T65" fmla="*/ 800 h 1836"/>
                  <a:gd name="T66" fmla="*/ 1663 w 1856"/>
                  <a:gd name="T67" fmla="*/ 758 h 1836"/>
                  <a:gd name="T68" fmla="*/ 1856 w 1856"/>
                  <a:gd name="T69" fmla="*/ 451 h 1836"/>
                  <a:gd name="T70" fmla="*/ 313 w 1856"/>
                  <a:gd name="T71" fmla="*/ 879 h 1836"/>
                  <a:gd name="T72" fmla="*/ 862 w 1856"/>
                  <a:gd name="T73" fmla="*/ 349 h 1836"/>
                  <a:gd name="T74" fmla="*/ 862 w 1856"/>
                  <a:gd name="T75" fmla="*/ 271 h 1836"/>
                  <a:gd name="T76" fmla="*/ 566 w 1856"/>
                  <a:gd name="T77" fmla="*/ 0 h 1836"/>
                  <a:gd name="T78" fmla="*/ 12 w 1856"/>
                  <a:gd name="T79" fmla="*/ 524 h 1836"/>
                  <a:gd name="T80" fmla="*/ 12 w 1856"/>
                  <a:gd name="T81" fmla="*/ 602 h 1836"/>
                  <a:gd name="T82" fmla="*/ 313 w 1856"/>
                  <a:gd name="T83" fmla="*/ 879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56" h="1836">
                    <a:moveTo>
                      <a:pt x="681" y="1035"/>
                    </a:moveTo>
                    <a:cubicBezTo>
                      <a:pt x="910" y="1264"/>
                      <a:pt x="910" y="1264"/>
                      <a:pt x="910" y="1264"/>
                    </a:cubicBezTo>
                    <a:cubicBezTo>
                      <a:pt x="868" y="1306"/>
                      <a:pt x="868" y="1306"/>
                      <a:pt x="868" y="1306"/>
                    </a:cubicBezTo>
                    <a:cubicBezTo>
                      <a:pt x="825" y="1348"/>
                      <a:pt x="819" y="1420"/>
                      <a:pt x="819" y="1493"/>
                    </a:cubicBezTo>
                    <a:cubicBezTo>
                      <a:pt x="819" y="1493"/>
                      <a:pt x="819" y="1493"/>
                      <a:pt x="819" y="1493"/>
                    </a:cubicBezTo>
                    <a:cubicBezTo>
                      <a:pt x="819" y="1577"/>
                      <a:pt x="783" y="1661"/>
                      <a:pt x="723" y="1721"/>
                    </a:cubicBezTo>
                    <a:cubicBezTo>
                      <a:pt x="705" y="1739"/>
                      <a:pt x="687" y="1758"/>
                      <a:pt x="657" y="1776"/>
                    </a:cubicBezTo>
                    <a:cubicBezTo>
                      <a:pt x="554" y="1836"/>
                      <a:pt x="410" y="1836"/>
                      <a:pt x="295" y="1782"/>
                    </a:cubicBezTo>
                    <a:cubicBezTo>
                      <a:pt x="289" y="1782"/>
                      <a:pt x="283" y="1770"/>
                      <a:pt x="283" y="1764"/>
                    </a:cubicBezTo>
                    <a:cubicBezTo>
                      <a:pt x="277" y="1751"/>
                      <a:pt x="283" y="1739"/>
                      <a:pt x="295" y="1739"/>
                    </a:cubicBezTo>
                    <a:cubicBezTo>
                      <a:pt x="530" y="1601"/>
                      <a:pt x="530" y="1601"/>
                      <a:pt x="530" y="1601"/>
                    </a:cubicBezTo>
                    <a:cubicBezTo>
                      <a:pt x="530" y="1601"/>
                      <a:pt x="536" y="1601"/>
                      <a:pt x="536" y="1595"/>
                    </a:cubicBezTo>
                    <a:cubicBezTo>
                      <a:pt x="554" y="1577"/>
                      <a:pt x="578" y="1547"/>
                      <a:pt x="524" y="1445"/>
                    </a:cubicBezTo>
                    <a:cubicBezTo>
                      <a:pt x="512" y="1420"/>
                      <a:pt x="494" y="1402"/>
                      <a:pt x="482" y="1390"/>
                    </a:cubicBezTo>
                    <a:cubicBezTo>
                      <a:pt x="440" y="1348"/>
                      <a:pt x="410" y="1354"/>
                      <a:pt x="398" y="1360"/>
                    </a:cubicBezTo>
                    <a:cubicBezTo>
                      <a:pt x="392" y="1360"/>
                      <a:pt x="392" y="1360"/>
                      <a:pt x="392" y="1360"/>
                    </a:cubicBezTo>
                    <a:cubicBezTo>
                      <a:pt x="156" y="1499"/>
                      <a:pt x="156" y="1499"/>
                      <a:pt x="156" y="1499"/>
                    </a:cubicBezTo>
                    <a:cubicBezTo>
                      <a:pt x="144" y="1499"/>
                      <a:pt x="132" y="1499"/>
                      <a:pt x="126" y="1499"/>
                    </a:cubicBezTo>
                    <a:cubicBezTo>
                      <a:pt x="120" y="1493"/>
                      <a:pt x="114" y="1481"/>
                      <a:pt x="114" y="1469"/>
                    </a:cubicBezTo>
                    <a:cubicBezTo>
                      <a:pt x="120" y="1378"/>
                      <a:pt x="168" y="1288"/>
                      <a:pt x="235" y="1216"/>
                    </a:cubicBezTo>
                    <a:cubicBezTo>
                      <a:pt x="253" y="1198"/>
                      <a:pt x="283" y="1180"/>
                      <a:pt x="307" y="1162"/>
                    </a:cubicBezTo>
                    <a:cubicBezTo>
                      <a:pt x="349" y="1137"/>
                      <a:pt x="398" y="1125"/>
                      <a:pt x="452" y="1119"/>
                    </a:cubicBezTo>
                    <a:cubicBezTo>
                      <a:pt x="446" y="1119"/>
                      <a:pt x="446" y="1119"/>
                      <a:pt x="446" y="1119"/>
                    </a:cubicBezTo>
                    <a:cubicBezTo>
                      <a:pt x="452" y="1119"/>
                      <a:pt x="458" y="1119"/>
                      <a:pt x="464" y="1119"/>
                    </a:cubicBezTo>
                    <a:cubicBezTo>
                      <a:pt x="464" y="1119"/>
                      <a:pt x="464" y="1119"/>
                      <a:pt x="470" y="1119"/>
                    </a:cubicBezTo>
                    <a:cubicBezTo>
                      <a:pt x="536" y="1119"/>
                      <a:pt x="602" y="1113"/>
                      <a:pt x="639" y="1071"/>
                    </a:cubicBezTo>
                    <a:cubicBezTo>
                      <a:pt x="681" y="1035"/>
                      <a:pt x="681" y="1035"/>
                      <a:pt x="681" y="1035"/>
                    </a:cubicBezTo>
                    <a:cubicBezTo>
                      <a:pt x="681" y="1035"/>
                      <a:pt x="681" y="1035"/>
                      <a:pt x="681" y="1035"/>
                    </a:cubicBezTo>
                    <a:close/>
                    <a:moveTo>
                      <a:pt x="1211" y="969"/>
                    </a:moveTo>
                    <a:cubicBezTo>
                      <a:pt x="976" y="734"/>
                      <a:pt x="976" y="734"/>
                      <a:pt x="976" y="734"/>
                    </a:cubicBezTo>
                    <a:cubicBezTo>
                      <a:pt x="813" y="572"/>
                      <a:pt x="813" y="572"/>
                      <a:pt x="813" y="572"/>
                    </a:cubicBezTo>
                    <a:cubicBezTo>
                      <a:pt x="807" y="566"/>
                      <a:pt x="801" y="566"/>
                      <a:pt x="795" y="566"/>
                    </a:cubicBezTo>
                    <a:cubicBezTo>
                      <a:pt x="789" y="566"/>
                      <a:pt x="783" y="566"/>
                      <a:pt x="777" y="572"/>
                    </a:cubicBezTo>
                    <a:cubicBezTo>
                      <a:pt x="572" y="776"/>
                      <a:pt x="572" y="776"/>
                      <a:pt x="572" y="776"/>
                    </a:cubicBezTo>
                    <a:cubicBezTo>
                      <a:pt x="566" y="782"/>
                      <a:pt x="566" y="800"/>
                      <a:pt x="572" y="812"/>
                    </a:cubicBezTo>
                    <a:cubicBezTo>
                      <a:pt x="741" y="975"/>
                      <a:pt x="741" y="975"/>
                      <a:pt x="741" y="975"/>
                    </a:cubicBezTo>
                    <a:cubicBezTo>
                      <a:pt x="970" y="1204"/>
                      <a:pt x="970" y="1204"/>
                      <a:pt x="970" y="1204"/>
                    </a:cubicBezTo>
                    <a:cubicBezTo>
                      <a:pt x="1579" y="1818"/>
                      <a:pt x="1579" y="1818"/>
                      <a:pt x="1579" y="1818"/>
                    </a:cubicBezTo>
                    <a:cubicBezTo>
                      <a:pt x="1591" y="1824"/>
                      <a:pt x="1603" y="1824"/>
                      <a:pt x="1615" y="1818"/>
                    </a:cubicBezTo>
                    <a:cubicBezTo>
                      <a:pt x="1820" y="1613"/>
                      <a:pt x="1820" y="1613"/>
                      <a:pt x="1820" y="1613"/>
                    </a:cubicBezTo>
                    <a:cubicBezTo>
                      <a:pt x="1826" y="1607"/>
                      <a:pt x="1826" y="1601"/>
                      <a:pt x="1826" y="1595"/>
                    </a:cubicBezTo>
                    <a:cubicBezTo>
                      <a:pt x="1826" y="1589"/>
                      <a:pt x="1826" y="1583"/>
                      <a:pt x="1820" y="1577"/>
                    </a:cubicBezTo>
                    <a:cubicBezTo>
                      <a:pt x="1211" y="969"/>
                      <a:pt x="1211" y="969"/>
                      <a:pt x="1211" y="969"/>
                    </a:cubicBezTo>
                    <a:cubicBezTo>
                      <a:pt x="1211" y="969"/>
                      <a:pt x="1211" y="969"/>
                      <a:pt x="1211" y="969"/>
                    </a:cubicBezTo>
                    <a:close/>
                    <a:moveTo>
                      <a:pt x="1844" y="421"/>
                    </a:moveTo>
                    <a:cubicBezTo>
                      <a:pt x="1832" y="421"/>
                      <a:pt x="1826" y="421"/>
                      <a:pt x="1814" y="421"/>
                    </a:cubicBezTo>
                    <a:cubicBezTo>
                      <a:pt x="1579" y="560"/>
                      <a:pt x="1579" y="560"/>
                      <a:pt x="1579" y="560"/>
                    </a:cubicBezTo>
                    <a:cubicBezTo>
                      <a:pt x="1579" y="560"/>
                      <a:pt x="1579" y="560"/>
                      <a:pt x="1573" y="560"/>
                    </a:cubicBezTo>
                    <a:cubicBezTo>
                      <a:pt x="1561" y="566"/>
                      <a:pt x="1531" y="572"/>
                      <a:pt x="1488" y="530"/>
                    </a:cubicBezTo>
                    <a:cubicBezTo>
                      <a:pt x="1470" y="517"/>
                      <a:pt x="1458" y="499"/>
                      <a:pt x="1446" y="475"/>
                    </a:cubicBezTo>
                    <a:cubicBezTo>
                      <a:pt x="1386" y="373"/>
                      <a:pt x="1416" y="343"/>
                      <a:pt x="1428" y="325"/>
                    </a:cubicBezTo>
                    <a:cubicBezTo>
                      <a:pt x="1434" y="319"/>
                      <a:pt x="1440" y="319"/>
                      <a:pt x="1440" y="319"/>
                    </a:cubicBezTo>
                    <a:cubicBezTo>
                      <a:pt x="1675" y="180"/>
                      <a:pt x="1675" y="180"/>
                      <a:pt x="1675" y="180"/>
                    </a:cubicBezTo>
                    <a:cubicBezTo>
                      <a:pt x="1687" y="180"/>
                      <a:pt x="1687" y="168"/>
                      <a:pt x="1687" y="156"/>
                    </a:cubicBezTo>
                    <a:cubicBezTo>
                      <a:pt x="1687" y="150"/>
                      <a:pt x="1681" y="138"/>
                      <a:pt x="1675" y="138"/>
                    </a:cubicBezTo>
                    <a:cubicBezTo>
                      <a:pt x="1561" y="84"/>
                      <a:pt x="1416" y="84"/>
                      <a:pt x="1308" y="150"/>
                    </a:cubicBezTo>
                    <a:cubicBezTo>
                      <a:pt x="1284" y="162"/>
                      <a:pt x="1266" y="180"/>
                      <a:pt x="1241" y="198"/>
                    </a:cubicBezTo>
                    <a:cubicBezTo>
                      <a:pt x="1181" y="259"/>
                      <a:pt x="1151" y="343"/>
                      <a:pt x="1151" y="427"/>
                    </a:cubicBezTo>
                    <a:cubicBezTo>
                      <a:pt x="1145" y="427"/>
                      <a:pt x="1145" y="427"/>
                      <a:pt x="1145" y="427"/>
                    </a:cubicBezTo>
                    <a:cubicBezTo>
                      <a:pt x="1151" y="499"/>
                      <a:pt x="1145" y="572"/>
                      <a:pt x="1097" y="614"/>
                    </a:cubicBezTo>
                    <a:cubicBezTo>
                      <a:pt x="1036" y="680"/>
                      <a:pt x="1036" y="680"/>
                      <a:pt x="1036" y="680"/>
                    </a:cubicBezTo>
                    <a:cubicBezTo>
                      <a:pt x="1266" y="909"/>
                      <a:pt x="1266" y="909"/>
                      <a:pt x="1266" y="909"/>
                    </a:cubicBezTo>
                    <a:cubicBezTo>
                      <a:pt x="1332" y="849"/>
                      <a:pt x="1332" y="849"/>
                      <a:pt x="1332" y="849"/>
                    </a:cubicBezTo>
                    <a:cubicBezTo>
                      <a:pt x="1368" y="806"/>
                      <a:pt x="1434" y="800"/>
                      <a:pt x="1501" y="800"/>
                    </a:cubicBezTo>
                    <a:cubicBezTo>
                      <a:pt x="1507" y="800"/>
                      <a:pt x="1507" y="800"/>
                      <a:pt x="1507" y="800"/>
                    </a:cubicBezTo>
                    <a:cubicBezTo>
                      <a:pt x="1513" y="800"/>
                      <a:pt x="1519" y="800"/>
                      <a:pt x="1519" y="800"/>
                    </a:cubicBezTo>
                    <a:cubicBezTo>
                      <a:pt x="1519" y="800"/>
                      <a:pt x="1519" y="800"/>
                      <a:pt x="1519" y="800"/>
                    </a:cubicBezTo>
                    <a:cubicBezTo>
                      <a:pt x="1567" y="794"/>
                      <a:pt x="1615" y="782"/>
                      <a:pt x="1663" y="758"/>
                    </a:cubicBezTo>
                    <a:cubicBezTo>
                      <a:pt x="1687" y="740"/>
                      <a:pt x="1712" y="722"/>
                      <a:pt x="1736" y="704"/>
                    </a:cubicBezTo>
                    <a:cubicBezTo>
                      <a:pt x="1802" y="638"/>
                      <a:pt x="1844" y="542"/>
                      <a:pt x="1856" y="451"/>
                    </a:cubicBezTo>
                    <a:cubicBezTo>
                      <a:pt x="1856" y="439"/>
                      <a:pt x="1850" y="427"/>
                      <a:pt x="1844" y="421"/>
                    </a:cubicBezTo>
                    <a:close/>
                    <a:moveTo>
                      <a:pt x="313" y="879"/>
                    </a:moveTo>
                    <a:cubicBezTo>
                      <a:pt x="325" y="879"/>
                      <a:pt x="343" y="873"/>
                      <a:pt x="349" y="861"/>
                    </a:cubicBezTo>
                    <a:cubicBezTo>
                      <a:pt x="862" y="349"/>
                      <a:pt x="862" y="349"/>
                      <a:pt x="862" y="349"/>
                    </a:cubicBezTo>
                    <a:cubicBezTo>
                      <a:pt x="874" y="343"/>
                      <a:pt x="880" y="325"/>
                      <a:pt x="880" y="313"/>
                    </a:cubicBezTo>
                    <a:cubicBezTo>
                      <a:pt x="880" y="295"/>
                      <a:pt x="874" y="283"/>
                      <a:pt x="862" y="271"/>
                    </a:cubicBezTo>
                    <a:cubicBezTo>
                      <a:pt x="602" y="12"/>
                      <a:pt x="602" y="12"/>
                      <a:pt x="602" y="12"/>
                    </a:cubicBezTo>
                    <a:cubicBezTo>
                      <a:pt x="590" y="6"/>
                      <a:pt x="578" y="0"/>
                      <a:pt x="566" y="0"/>
                    </a:cubicBezTo>
                    <a:cubicBezTo>
                      <a:pt x="548" y="0"/>
                      <a:pt x="536" y="6"/>
                      <a:pt x="524" y="12"/>
                    </a:cubicBezTo>
                    <a:cubicBezTo>
                      <a:pt x="12" y="524"/>
                      <a:pt x="12" y="524"/>
                      <a:pt x="12" y="524"/>
                    </a:cubicBezTo>
                    <a:cubicBezTo>
                      <a:pt x="6" y="535"/>
                      <a:pt x="0" y="548"/>
                      <a:pt x="0" y="560"/>
                    </a:cubicBezTo>
                    <a:cubicBezTo>
                      <a:pt x="0" y="578"/>
                      <a:pt x="6" y="590"/>
                      <a:pt x="12" y="602"/>
                    </a:cubicBezTo>
                    <a:cubicBezTo>
                      <a:pt x="277" y="861"/>
                      <a:pt x="277" y="861"/>
                      <a:pt x="277" y="861"/>
                    </a:cubicBezTo>
                    <a:cubicBezTo>
                      <a:pt x="283" y="873"/>
                      <a:pt x="301" y="879"/>
                      <a:pt x="313" y="879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3186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  <p:sp>
            <p:nvSpPr>
              <p:cNvPr id="51" name="U-Turn Arrow 55"/>
              <p:cNvSpPr/>
              <p:nvPr/>
            </p:nvSpPr>
            <p:spPr>
              <a:xfrm>
                <a:off x="4128453" y="1981200"/>
                <a:ext cx="852996" cy="542190"/>
              </a:xfrm>
              <a:prstGeom prst="uturnArrow">
                <a:avLst>
                  <a:gd name="adj1" fmla="val 14927"/>
                  <a:gd name="adj2" fmla="val 25000"/>
                  <a:gd name="adj3" fmla="val 25944"/>
                  <a:gd name="adj4" fmla="val 69300"/>
                  <a:gd name="adj5" fmla="val 100000"/>
                </a:avLst>
              </a:prstGeom>
              <a:solidFill>
                <a:srgbClr val="50505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35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36" kern="0" dirty="0">
                  <a:solidFill>
                    <a:prstClr val="black"/>
                  </a:solidFill>
                  <a:latin typeface="Calibri" panose="020F0502020204030204"/>
                  <a:ea typeface="MS PGothic" charset="0"/>
                </a:endParaRPr>
              </a:p>
            </p:txBody>
          </p:sp>
          <p:sp>
            <p:nvSpPr>
              <p:cNvPr id="52" name="Rectangle 56"/>
              <p:cNvSpPr/>
              <p:nvPr/>
            </p:nvSpPr>
            <p:spPr bwMode="auto">
              <a:xfrm>
                <a:off x="4113997" y="2889353"/>
                <a:ext cx="1189535" cy="224640"/>
              </a:xfrm>
              <a:prstGeom prst="rect">
                <a:avLst/>
              </a:prstGeom>
              <a:solidFill>
                <a:srgbClr val="505050">
                  <a:lumMod val="75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00" kern="0" dirty="0">
                    <a:gradFill>
                      <a:gsLst>
                        <a:gs pos="7080">
                          <a:srgbClr val="FFFFFF"/>
                        </a:gs>
                        <a:gs pos="59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(SSIS, etc.)</a:t>
                </a:r>
              </a:p>
            </p:txBody>
          </p:sp>
        </p:grpSp>
      </p:grpSp>
      <p:sp>
        <p:nvSpPr>
          <p:cNvPr id="53" name="Rectangle 57"/>
          <p:cNvSpPr/>
          <p:nvPr/>
        </p:nvSpPr>
        <p:spPr bwMode="auto">
          <a:xfrm>
            <a:off x="474138" y="4166921"/>
            <a:ext cx="52759" cy="2200072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gradFill>
                <a:gsLst>
                  <a:gs pos="7080">
                    <a:srgbClr val="505050"/>
                  </a:gs>
                  <a:gs pos="41000">
                    <a:srgbClr val="505050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8"/>
          <p:cNvGrpSpPr/>
          <p:nvPr/>
        </p:nvGrpSpPr>
        <p:grpSpPr>
          <a:xfrm>
            <a:off x="2610623" y="1460425"/>
            <a:ext cx="1557964" cy="1325619"/>
            <a:chOff x="2411123" y="1460425"/>
            <a:chExt cx="1557964" cy="1325619"/>
          </a:xfrm>
        </p:grpSpPr>
        <p:sp>
          <p:nvSpPr>
            <p:cNvPr id="55" name="Rectangle 59"/>
            <p:cNvSpPr/>
            <p:nvPr/>
          </p:nvSpPr>
          <p:spPr bwMode="auto">
            <a:xfrm>
              <a:off x="2411123" y="1460425"/>
              <a:ext cx="760095" cy="1938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82301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EXTRACT</a:t>
              </a:r>
            </a:p>
          </p:txBody>
        </p:sp>
        <p:sp>
          <p:nvSpPr>
            <p:cNvPr id="56" name="Right Arrow 60"/>
            <p:cNvSpPr/>
            <p:nvPr/>
          </p:nvSpPr>
          <p:spPr bwMode="auto">
            <a:xfrm>
              <a:off x="2411123" y="2625857"/>
              <a:ext cx="1554480" cy="160187"/>
            </a:xfrm>
            <a:prstGeom prst="rightArrow">
              <a:avLst>
                <a:gd name="adj1" fmla="val 41321"/>
                <a:gd name="adj2" fmla="val 5000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411123" y="1999633"/>
              <a:ext cx="1557964" cy="248341"/>
              <a:chOff x="2539806" y="2116863"/>
              <a:chExt cx="1557964" cy="248341"/>
            </a:xfrm>
          </p:grpSpPr>
          <p:sp>
            <p:nvSpPr>
              <p:cNvPr id="58" name="Freeform 30"/>
              <p:cNvSpPr>
                <a:spLocks noEditPoints="1"/>
              </p:cNvSpPr>
              <p:nvPr/>
            </p:nvSpPr>
            <p:spPr bwMode="auto">
              <a:xfrm>
                <a:off x="2539806" y="2116863"/>
                <a:ext cx="224599" cy="248341"/>
              </a:xfrm>
              <a:custGeom>
                <a:avLst/>
                <a:gdLst>
                  <a:gd name="T0" fmla="*/ 148 w 148"/>
                  <a:gd name="T1" fmla="*/ 39 h 164"/>
                  <a:gd name="T2" fmla="*/ 148 w 148"/>
                  <a:gd name="T3" fmla="*/ 138 h 164"/>
                  <a:gd name="T4" fmla="*/ 148 w 148"/>
                  <a:gd name="T5" fmla="*/ 138 h 164"/>
                  <a:gd name="T6" fmla="*/ 74 w 148"/>
                  <a:gd name="T7" fmla="*/ 164 h 164"/>
                  <a:gd name="T8" fmla="*/ 0 w 148"/>
                  <a:gd name="T9" fmla="*/ 138 h 164"/>
                  <a:gd name="T10" fmla="*/ 0 w 148"/>
                  <a:gd name="T11" fmla="*/ 138 h 164"/>
                  <a:gd name="T12" fmla="*/ 0 w 148"/>
                  <a:gd name="T13" fmla="*/ 138 h 164"/>
                  <a:gd name="T14" fmla="*/ 0 w 148"/>
                  <a:gd name="T15" fmla="*/ 136 h 164"/>
                  <a:gd name="T16" fmla="*/ 0 w 148"/>
                  <a:gd name="T17" fmla="*/ 135 h 164"/>
                  <a:gd name="T18" fmla="*/ 0 w 148"/>
                  <a:gd name="T19" fmla="*/ 40 h 164"/>
                  <a:gd name="T20" fmla="*/ 74 w 148"/>
                  <a:gd name="T21" fmla="*/ 60 h 164"/>
                  <a:gd name="T22" fmla="*/ 148 w 148"/>
                  <a:gd name="T23" fmla="*/ 39 h 164"/>
                  <a:gd name="T24" fmla="*/ 74 w 148"/>
                  <a:gd name="T25" fmla="*/ 55 h 164"/>
                  <a:gd name="T26" fmla="*/ 148 w 148"/>
                  <a:gd name="T27" fmla="*/ 28 h 164"/>
                  <a:gd name="T28" fmla="*/ 74 w 148"/>
                  <a:gd name="T29" fmla="*/ 0 h 164"/>
                  <a:gd name="T30" fmla="*/ 0 w 148"/>
                  <a:gd name="T31" fmla="*/ 28 h 164"/>
                  <a:gd name="T32" fmla="*/ 74 w 148"/>
                  <a:gd name="T33" fmla="*/ 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8" h="164">
                    <a:moveTo>
                      <a:pt x="148" y="39"/>
                    </a:move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5" y="153"/>
                      <a:pt x="113" y="164"/>
                      <a:pt x="74" y="164"/>
                    </a:cubicBezTo>
                    <a:cubicBezTo>
                      <a:pt x="35" y="164"/>
                      <a:pt x="3" y="153"/>
                      <a:pt x="0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7"/>
                      <a:pt x="0" y="137"/>
                      <a:pt x="0" y="136"/>
                    </a:cubicBezTo>
                    <a:cubicBezTo>
                      <a:pt x="0" y="136"/>
                      <a:pt x="0" y="136"/>
                      <a:pt x="0" y="13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2" y="53"/>
                      <a:pt x="44" y="60"/>
                      <a:pt x="74" y="60"/>
                    </a:cubicBezTo>
                    <a:cubicBezTo>
                      <a:pt x="104" y="60"/>
                      <a:pt x="136" y="53"/>
                      <a:pt x="148" y="39"/>
                    </a:cubicBezTo>
                    <a:close/>
                    <a:moveTo>
                      <a:pt x="74" y="55"/>
                    </a:moveTo>
                    <a:cubicBezTo>
                      <a:pt x="115" y="55"/>
                      <a:pt x="148" y="43"/>
                      <a:pt x="148" y="28"/>
                    </a:cubicBezTo>
                    <a:cubicBezTo>
                      <a:pt x="148" y="13"/>
                      <a:pt x="115" y="0"/>
                      <a:pt x="74" y="0"/>
                    </a:cubicBezTo>
                    <a:cubicBezTo>
                      <a:pt x="33" y="0"/>
                      <a:pt x="0" y="13"/>
                      <a:pt x="0" y="28"/>
                    </a:cubicBezTo>
                    <a:cubicBezTo>
                      <a:pt x="0" y="43"/>
                      <a:pt x="33" y="55"/>
                      <a:pt x="74" y="55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18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841706" y="2154081"/>
                <a:ext cx="1256064" cy="1938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 defTabSz="932472">
                  <a:lnSpc>
                    <a:spcPct val="90000"/>
                  </a:lnSpc>
                  <a:defRPr sz="1400">
                    <a:gradFill>
                      <a:gsLst>
                        <a:gs pos="82301">
                          <a:schemeClr val="tx2"/>
                        </a:gs>
                        <a:gs pos="41000">
                          <a:schemeClr val="tx2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0" dirty="0">
                    <a:gradFill>
                      <a:gsLst>
                        <a:gs pos="82301">
                          <a:srgbClr val="0072C6"/>
                        </a:gs>
                        <a:gs pos="41000">
                          <a:srgbClr val="0072C6"/>
                        </a:gs>
                      </a:gsLst>
                      <a:lin ang="5400000" scaled="0"/>
                    </a:gradFill>
                  </a:rPr>
                  <a:t>Original data</a:t>
                </a:r>
              </a:p>
            </p:txBody>
          </p:sp>
        </p:grpSp>
      </p:grpSp>
      <p:grpSp>
        <p:nvGrpSpPr>
          <p:cNvPr id="60" name="Group 64"/>
          <p:cNvGrpSpPr/>
          <p:nvPr/>
        </p:nvGrpSpPr>
        <p:grpSpPr>
          <a:xfrm>
            <a:off x="5633566" y="1996162"/>
            <a:ext cx="2159670" cy="789881"/>
            <a:chOff x="5434066" y="1996162"/>
            <a:chExt cx="2159670" cy="789881"/>
          </a:xfrm>
        </p:grpSpPr>
        <p:sp>
          <p:nvSpPr>
            <p:cNvPr id="61" name="Right Arrow 65"/>
            <p:cNvSpPr/>
            <p:nvPr/>
          </p:nvSpPr>
          <p:spPr bwMode="auto">
            <a:xfrm>
              <a:off x="5458130" y="2625856"/>
              <a:ext cx="1700784" cy="160187"/>
            </a:xfrm>
            <a:prstGeom prst="rightArrow">
              <a:avLst>
                <a:gd name="adj1" fmla="val 41321"/>
                <a:gd name="adj2" fmla="val 5000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2" name="Group 66"/>
            <p:cNvGrpSpPr/>
            <p:nvPr/>
          </p:nvGrpSpPr>
          <p:grpSpPr>
            <a:xfrm>
              <a:off x="5434066" y="1996162"/>
              <a:ext cx="2159670" cy="248341"/>
              <a:chOff x="5434066" y="2113392"/>
              <a:chExt cx="2159670" cy="24834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747068" y="2154081"/>
                <a:ext cx="1846668" cy="1938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 defTabSz="932472">
                  <a:lnSpc>
                    <a:spcPct val="90000"/>
                  </a:lnSpc>
                  <a:defRPr sz="1400">
                    <a:gradFill>
                      <a:gsLst>
                        <a:gs pos="82301">
                          <a:schemeClr val="tx2"/>
                        </a:gs>
                        <a:gs pos="41000">
                          <a:schemeClr val="tx2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0" dirty="0">
                    <a:gradFill>
                      <a:gsLst>
                        <a:gs pos="82301">
                          <a:srgbClr val="0072C6"/>
                        </a:gs>
                        <a:gs pos="41000">
                          <a:srgbClr val="0072C6"/>
                        </a:gs>
                      </a:gsLst>
                      <a:lin ang="5400000" scaled="0"/>
                    </a:gradFill>
                  </a:rPr>
                  <a:t>Transformed data</a:t>
                </a:r>
              </a:p>
            </p:txBody>
          </p:sp>
          <p:sp>
            <p:nvSpPr>
              <p:cNvPr id="64" name="Freeform 30"/>
              <p:cNvSpPr>
                <a:spLocks noEditPoints="1"/>
              </p:cNvSpPr>
              <p:nvPr/>
            </p:nvSpPr>
            <p:spPr bwMode="auto">
              <a:xfrm>
                <a:off x="5434066" y="2113392"/>
                <a:ext cx="224599" cy="248341"/>
              </a:xfrm>
              <a:custGeom>
                <a:avLst/>
                <a:gdLst>
                  <a:gd name="T0" fmla="*/ 148 w 148"/>
                  <a:gd name="T1" fmla="*/ 39 h 164"/>
                  <a:gd name="T2" fmla="*/ 148 w 148"/>
                  <a:gd name="T3" fmla="*/ 138 h 164"/>
                  <a:gd name="T4" fmla="*/ 148 w 148"/>
                  <a:gd name="T5" fmla="*/ 138 h 164"/>
                  <a:gd name="T6" fmla="*/ 74 w 148"/>
                  <a:gd name="T7" fmla="*/ 164 h 164"/>
                  <a:gd name="T8" fmla="*/ 0 w 148"/>
                  <a:gd name="T9" fmla="*/ 138 h 164"/>
                  <a:gd name="T10" fmla="*/ 0 w 148"/>
                  <a:gd name="T11" fmla="*/ 138 h 164"/>
                  <a:gd name="T12" fmla="*/ 0 w 148"/>
                  <a:gd name="T13" fmla="*/ 138 h 164"/>
                  <a:gd name="T14" fmla="*/ 0 w 148"/>
                  <a:gd name="T15" fmla="*/ 136 h 164"/>
                  <a:gd name="T16" fmla="*/ 0 w 148"/>
                  <a:gd name="T17" fmla="*/ 135 h 164"/>
                  <a:gd name="T18" fmla="*/ 0 w 148"/>
                  <a:gd name="T19" fmla="*/ 40 h 164"/>
                  <a:gd name="T20" fmla="*/ 74 w 148"/>
                  <a:gd name="T21" fmla="*/ 60 h 164"/>
                  <a:gd name="T22" fmla="*/ 148 w 148"/>
                  <a:gd name="T23" fmla="*/ 39 h 164"/>
                  <a:gd name="T24" fmla="*/ 74 w 148"/>
                  <a:gd name="T25" fmla="*/ 55 h 164"/>
                  <a:gd name="T26" fmla="*/ 148 w 148"/>
                  <a:gd name="T27" fmla="*/ 28 h 164"/>
                  <a:gd name="T28" fmla="*/ 74 w 148"/>
                  <a:gd name="T29" fmla="*/ 0 h 164"/>
                  <a:gd name="T30" fmla="*/ 0 w 148"/>
                  <a:gd name="T31" fmla="*/ 28 h 164"/>
                  <a:gd name="T32" fmla="*/ 74 w 148"/>
                  <a:gd name="T33" fmla="*/ 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8" h="164">
                    <a:moveTo>
                      <a:pt x="148" y="39"/>
                    </a:move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5" y="153"/>
                      <a:pt x="113" y="164"/>
                      <a:pt x="74" y="164"/>
                    </a:cubicBezTo>
                    <a:cubicBezTo>
                      <a:pt x="35" y="164"/>
                      <a:pt x="3" y="153"/>
                      <a:pt x="0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7"/>
                      <a:pt x="0" y="137"/>
                      <a:pt x="0" y="136"/>
                    </a:cubicBezTo>
                    <a:cubicBezTo>
                      <a:pt x="0" y="136"/>
                      <a:pt x="0" y="136"/>
                      <a:pt x="0" y="13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2" y="53"/>
                      <a:pt x="44" y="60"/>
                      <a:pt x="74" y="60"/>
                    </a:cubicBezTo>
                    <a:cubicBezTo>
                      <a:pt x="104" y="60"/>
                      <a:pt x="136" y="53"/>
                      <a:pt x="148" y="39"/>
                    </a:cubicBezTo>
                    <a:close/>
                    <a:moveTo>
                      <a:pt x="74" y="55"/>
                    </a:moveTo>
                    <a:cubicBezTo>
                      <a:pt x="115" y="55"/>
                      <a:pt x="148" y="43"/>
                      <a:pt x="148" y="28"/>
                    </a:cubicBezTo>
                    <a:cubicBezTo>
                      <a:pt x="148" y="13"/>
                      <a:pt x="115" y="0"/>
                      <a:pt x="74" y="0"/>
                    </a:cubicBezTo>
                    <a:cubicBezTo>
                      <a:pt x="33" y="0"/>
                      <a:pt x="0" y="13"/>
                      <a:pt x="0" y="28"/>
                    </a:cubicBezTo>
                    <a:cubicBezTo>
                      <a:pt x="0" y="43"/>
                      <a:pt x="33" y="55"/>
                      <a:pt x="74" y="55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18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</p:grpSp>
      </p:grpSp>
      <p:grpSp>
        <p:nvGrpSpPr>
          <p:cNvPr id="65" name="Group 69"/>
          <p:cNvGrpSpPr/>
          <p:nvPr/>
        </p:nvGrpSpPr>
        <p:grpSpPr>
          <a:xfrm>
            <a:off x="2610623" y="4166921"/>
            <a:ext cx="2926080" cy="1707755"/>
            <a:chOff x="2411123" y="4166921"/>
            <a:chExt cx="2926080" cy="1707755"/>
          </a:xfrm>
        </p:grpSpPr>
        <p:sp>
          <p:nvSpPr>
            <p:cNvPr id="66" name="Right Arrow 70"/>
            <p:cNvSpPr/>
            <p:nvPr/>
          </p:nvSpPr>
          <p:spPr bwMode="auto">
            <a:xfrm>
              <a:off x="2411123" y="5211161"/>
              <a:ext cx="365760" cy="164620"/>
            </a:xfrm>
            <a:prstGeom prst="rightArrow">
              <a:avLst>
                <a:gd name="adj1" fmla="val 41321"/>
                <a:gd name="adj2" fmla="val 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ight Arrow 71"/>
            <p:cNvSpPr/>
            <p:nvPr/>
          </p:nvSpPr>
          <p:spPr bwMode="auto">
            <a:xfrm>
              <a:off x="2411123" y="5710056"/>
              <a:ext cx="365760" cy="164620"/>
            </a:xfrm>
            <a:prstGeom prst="rightArrow">
              <a:avLst>
                <a:gd name="adj1" fmla="val 41321"/>
                <a:gd name="adj2" fmla="val 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Right Arrow 72"/>
            <p:cNvSpPr/>
            <p:nvPr/>
          </p:nvSpPr>
          <p:spPr bwMode="auto">
            <a:xfrm rot="5400000">
              <a:off x="2472083" y="5461256"/>
              <a:ext cx="548640" cy="164620"/>
            </a:xfrm>
            <a:prstGeom prst="rightArrow">
              <a:avLst>
                <a:gd name="adj1" fmla="val 41321"/>
                <a:gd name="adj2" fmla="val 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ight Arrow 73"/>
            <p:cNvSpPr/>
            <p:nvPr/>
          </p:nvSpPr>
          <p:spPr bwMode="auto">
            <a:xfrm>
              <a:off x="2411123" y="5498857"/>
              <a:ext cx="2926080" cy="164620"/>
            </a:xfrm>
            <a:prstGeom prst="rightArrow">
              <a:avLst>
                <a:gd name="adj1" fmla="val 41321"/>
                <a:gd name="adj2" fmla="val 5000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74"/>
            <p:cNvSpPr/>
            <p:nvPr/>
          </p:nvSpPr>
          <p:spPr bwMode="auto">
            <a:xfrm>
              <a:off x="2411123" y="4166921"/>
              <a:ext cx="1105762" cy="1938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82301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INGEST</a:t>
              </a:r>
            </a:p>
          </p:txBody>
        </p:sp>
        <p:grpSp>
          <p:nvGrpSpPr>
            <p:cNvPr id="71" name="Group 75"/>
            <p:cNvGrpSpPr/>
            <p:nvPr/>
          </p:nvGrpSpPr>
          <p:grpSpPr>
            <a:xfrm>
              <a:off x="2411123" y="4653330"/>
              <a:ext cx="1557964" cy="248341"/>
              <a:chOff x="2539806" y="2116863"/>
              <a:chExt cx="1557964" cy="248341"/>
            </a:xfrm>
          </p:grpSpPr>
          <p:sp>
            <p:nvSpPr>
              <p:cNvPr id="72" name="Freeform 30"/>
              <p:cNvSpPr>
                <a:spLocks noEditPoints="1"/>
              </p:cNvSpPr>
              <p:nvPr/>
            </p:nvSpPr>
            <p:spPr bwMode="auto">
              <a:xfrm>
                <a:off x="2539806" y="2116863"/>
                <a:ext cx="224599" cy="248341"/>
              </a:xfrm>
              <a:custGeom>
                <a:avLst/>
                <a:gdLst>
                  <a:gd name="T0" fmla="*/ 148 w 148"/>
                  <a:gd name="T1" fmla="*/ 39 h 164"/>
                  <a:gd name="T2" fmla="*/ 148 w 148"/>
                  <a:gd name="T3" fmla="*/ 138 h 164"/>
                  <a:gd name="T4" fmla="*/ 148 w 148"/>
                  <a:gd name="T5" fmla="*/ 138 h 164"/>
                  <a:gd name="T6" fmla="*/ 74 w 148"/>
                  <a:gd name="T7" fmla="*/ 164 h 164"/>
                  <a:gd name="T8" fmla="*/ 0 w 148"/>
                  <a:gd name="T9" fmla="*/ 138 h 164"/>
                  <a:gd name="T10" fmla="*/ 0 w 148"/>
                  <a:gd name="T11" fmla="*/ 138 h 164"/>
                  <a:gd name="T12" fmla="*/ 0 w 148"/>
                  <a:gd name="T13" fmla="*/ 138 h 164"/>
                  <a:gd name="T14" fmla="*/ 0 w 148"/>
                  <a:gd name="T15" fmla="*/ 136 h 164"/>
                  <a:gd name="T16" fmla="*/ 0 w 148"/>
                  <a:gd name="T17" fmla="*/ 135 h 164"/>
                  <a:gd name="T18" fmla="*/ 0 w 148"/>
                  <a:gd name="T19" fmla="*/ 40 h 164"/>
                  <a:gd name="T20" fmla="*/ 74 w 148"/>
                  <a:gd name="T21" fmla="*/ 60 h 164"/>
                  <a:gd name="T22" fmla="*/ 148 w 148"/>
                  <a:gd name="T23" fmla="*/ 39 h 164"/>
                  <a:gd name="T24" fmla="*/ 74 w 148"/>
                  <a:gd name="T25" fmla="*/ 55 h 164"/>
                  <a:gd name="T26" fmla="*/ 148 w 148"/>
                  <a:gd name="T27" fmla="*/ 28 h 164"/>
                  <a:gd name="T28" fmla="*/ 74 w 148"/>
                  <a:gd name="T29" fmla="*/ 0 h 164"/>
                  <a:gd name="T30" fmla="*/ 0 w 148"/>
                  <a:gd name="T31" fmla="*/ 28 h 164"/>
                  <a:gd name="T32" fmla="*/ 74 w 148"/>
                  <a:gd name="T33" fmla="*/ 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8" h="164">
                    <a:moveTo>
                      <a:pt x="148" y="39"/>
                    </a:move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5" y="153"/>
                      <a:pt x="113" y="164"/>
                      <a:pt x="74" y="164"/>
                    </a:cubicBezTo>
                    <a:cubicBezTo>
                      <a:pt x="35" y="164"/>
                      <a:pt x="3" y="153"/>
                      <a:pt x="0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7"/>
                      <a:pt x="0" y="137"/>
                      <a:pt x="0" y="136"/>
                    </a:cubicBezTo>
                    <a:cubicBezTo>
                      <a:pt x="0" y="136"/>
                      <a:pt x="0" y="136"/>
                      <a:pt x="0" y="13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2" y="53"/>
                      <a:pt x="44" y="60"/>
                      <a:pt x="74" y="60"/>
                    </a:cubicBezTo>
                    <a:cubicBezTo>
                      <a:pt x="104" y="60"/>
                      <a:pt x="136" y="53"/>
                      <a:pt x="148" y="39"/>
                    </a:cubicBezTo>
                    <a:close/>
                    <a:moveTo>
                      <a:pt x="74" y="55"/>
                    </a:moveTo>
                    <a:cubicBezTo>
                      <a:pt x="115" y="55"/>
                      <a:pt x="148" y="43"/>
                      <a:pt x="148" y="28"/>
                    </a:cubicBezTo>
                    <a:cubicBezTo>
                      <a:pt x="148" y="13"/>
                      <a:pt x="115" y="0"/>
                      <a:pt x="74" y="0"/>
                    </a:cubicBezTo>
                    <a:cubicBezTo>
                      <a:pt x="33" y="0"/>
                      <a:pt x="0" y="13"/>
                      <a:pt x="0" y="28"/>
                    </a:cubicBezTo>
                    <a:cubicBezTo>
                      <a:pt x="0" y="43"/>
                      <a:pt x="33" y="55"/>
                      <a:pt x="74" y="55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18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 kern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41706" y="2154081"/>
                <a:ext cx="1256064" cy="1938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 defTabSz="932472">
                  <a:lnSpc>
                    <a:spcPct val="90000"/>
                  </a:lnSpc>
                  <a:defRPr sz="1400">
                    <a:gradFill>
                      <a:gsLst>
                        <a:gs pos="82301">
                          <a:schemeClr val="tx2"/>
                        </a:gs>
                        <a:gs pos="41000">
                          <a:schemeClr val="tx2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0" dirty="0">
                    <a:gradFill>
                      <a:gsLst>
                        <a:gs pos="82301">
                          <a:srgbClr val="0072C6"/>
                        </a:gs>
                        <a:gs pos="41000">
                          <a:srgbClr val="0072C6"/>
                        </a:gs>
                      </a:gsLst>
                      <a:lin ang="5400000" scaled="0"/>
                    </a:gradFill>
                  </a:rPr>
                  <a:t>Original data</a:t>
                </a:r>
              </a:p>
            </p:txBody>
          </p:sp>
        </p:grpSp>
      </p:grpSp>
      <p:sp>
        <p:nvSpPr>
          <p:cNvPr id="74" name="Rectangle 78"/>
          <p:cNvSpPr/>
          <p:nvPr/>
        </p:nvSpPr>
        <p:spPr bwMode="auto">
          <a:xfrm>
            <a:off x="474138" y="1460425"/>
            <a:ext cx="52759" cy="2200072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gradFill>
                <a:gsLst>
                  <a:gs pos="7080">
                    <a:srgbClr val="505050"/>
                  </a:gs>
                  <a:gs pos="41000">
                    <a:srgbClr val="505050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5" name="Group 79"/>
          <p:cNvGrpSpPr/>
          <p:nvPr/>
        </p:nvGrpSpPr>
        <p:grpSpPr>
          <a:xfrm>
            <a:off x="6687684" y="1460425"/>
            <a:ext cx="3279552" cy="1829618"/>
            <a:chOff x="6488184" y="1460425"/>
            <a:chExt cx="3279552" cy="1829618"/>
          </a:xfrm>
        </p:grpSpPr>
        <p:sp>
          <p:nvSpPr>
            <p:cNvPr id="76" name="Rectangle 80"/>
            <p:cNvSpPr/>
            <p:nvPr/>
          </p:nvSpPr>
          <p:spPr bwMode="auto">
            <a:xfrm>
              <a:off x="6488184" y="1460425"/>
              <a:ext cx="675971" cy="1938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82301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LOAD</a:t>
              </a:r>
            </a:p>
          </p:txBody>
        </p:sp>
        <p:grpSp>
          <p:nvGrpSpPr>
            <p:cNvPr id="77" name="Group 81"/>
            <p:cNvGrpSpPr/>
            <p:nvPr/>
          </p:nvGrpSpPr>
          <p:grpSpPr>
            <a:xfrm>
              <a:off x="7334270" y="1729408"/>
              <a:ext cx="2433466" cy="1560635"/>
              <a:chOff x="7334270" y="1729408"/>
              <a:chExt cx="2433466" cy="1560635"/>
            </a:xfrm>
          </p:grpSpPr>
          <p:sp>
            <p:nvSpPr>
              <p:cNvPr id="78" name="Rectangle 82"/>
              <p:cNvSpPr/>
              <p:nvPr/>
            </p:nvSpPr>
            <p:spPr bwMode="auto">
              <a:xfrm>
                <a:off x="7334271" y="3054007"/>
                <a:ext cx="1821156" cy="236036"/>
              </a:xfrm>
              <a:prstGeom prst="rect">
                <a:avLst/>
              </a:prstGeom>
              <a:solidFill>
                <a:srgbClr val="505050">
                  <a:lumMod val="75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00" kern="0" dirty="0">
                    <a:gradFill>
                      <a:gsLst>
                        <a:gs pos="7080">
                          <a:srgbClr val="FFFFFF"/>
                        </a:gs>
                        <a:gs pos="59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(SQL Sever, Teradata, etc.)</a:t>
                </a:r>
              </a:p>
            </p:txBody>
          </p:sp>
          <p:sp>
            <p:nvSpPr>
              <p:cNvPr id="79" name="Rectangle 83"/>
              <p:cNvSpPr/>
              <p:nvPr/>
            </p:nvSpPr>
            <p:spPr>
              <a:xfrm>
                <a:off x="8077545" y="2400557"/>
                <a:ext cx="693892" cy="653450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kern="0" dirty="0">
                    <a:gradFill>
                      <a:gsLst>
                        <a:gs pos="7080">
                          <a:srgbClr val="505050"/>
                        </a:gs>
                        <a:gs pos="59000">
                          <a:srgbClr val="505050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EDW</a:t>
                </a:r>
              </a:p>
            </p:txBody>
          </p:sp>
          <p:grpSp>
            <p:nvGrpSpPr>
              <p:cNvPr id="80" name="Group 84"/>
              <p:cNvGrpSpPr/>
              <p:nvPr/>
            </p:nvGrpSpPr>
            <p:grpSpPr>
              <a:xfrm>
                <a:off x="7334270" y="1729409"/>
                <a:ext cx="705510" cy="1290409"/>
                <a:chOff x="4173396" y="3927686"/>
                <a:chExt cx="863779" cy="1579890"/>
              </a:xfrm>
            </p:grpSpPr>
            <p:pic>
              <p:nvPicPr>
                <p:cNvPr id="91" name="Picture 95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FF8C0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03" y="3927686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2" name="Picture 96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FF8C0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03" y="4337121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Picture 97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FF8C0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03" y="4746557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Picture 98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FF8C0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373" y="3927686"/>
                  <a:ext cx="408770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Picture 99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FF8C0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372" y="4337122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Picture 100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FF8C0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372" y="4746557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Picture 101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FF8C0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03" y="5142490"/>
                  <a:ext cx="408772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Picture 102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FF8C0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3396" y="5142490"/>
                  <a:ext cx="408770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1" name="Group 85"/>
              <p:cNvGrpSpPr/>
              <p:nvPr/>
            </p:nvGrpSpPr>
            <p:grpSpPr>
              <a:xfrm>
                <a:off x="8082589" y="1729408"/>
                <a:ext cx="1072837" cy="1292032"/>
                <a:chOff x="3723664" y="3927686"/>
                <a:chExt cx="1313510" cy="1581878"/>
              </a:xfrm>
            </p:grpSpPr>
            <p:pic>
              <p:nvPicPr>
                <p:cNvPr id="83" name="Picture 87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008272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03" y="3927686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" name="Picture 88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008272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03" y="4337121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Picture 89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008272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03" y="4746557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Picture 90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008272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372" y="3927686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Picture 91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008272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372" y="4337121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" name="Picture 92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008272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03" y="5144478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" name="Picture 93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008272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3664" y="3927686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Picture 94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rgbClr val="008272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3664" y="4337121"/>
                  <a:ext cx="408771" cy="365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2" name="Right Arrow 86"/>
              <p:cNvSpPr/>
              <p:nvPr/>
            </p:nvSpPr>
            <p:spPr bwMode="auto">
              <a:xfrm>
                <a:off x="9416948" y="2308555"/>
                <a:ext cx="350788" cy="284288"/>
              </a:xfrm>
              <a:prstGeom prst="rightArrow">
                <a:avLst>
                  <a:gd name="adj1" fmla="val 41321"/>
                  <a:gd name="adj2" fmla="val 50000"/>
                </a:avLst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99" name="Right Arrow 103"/>
          <p:cNvSpPr/>
          <p:nvPr/>
        </p:nvSpPr>
        <p:spPr bwMode="auto">
          <a:xfrm>
            <a:off x="9616448" y="5326042"/>
            <a:ext cx="350788" cy="284288"/>
          </a:xfrm>
          <a:prstGeom prst="rightArrow">
            <a:avLst>
              <a:gd name="adj1" fmla="val 41321"/>
              <a:gd name="adj2" fmla="val 50000"/>
            </a:avLst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oup 104"/>
          <p:cNvGrpSpPr/>
          <p:nvPr/>
        </p:nvGrpSpPr>
        <p:grpSpPr>
          <a:xfrm>
            <a:off x="5814317" y="4163020"/>
            <a:ext cx="3331980" cy="2535654"/>
            <a:chOff x="5614817" y="4163020"/>
            <a:chExt cx="3331980" cy="2535654"/>
          </a:xfrm>
        </p:grpSpPr>
        <p:grpSp>
          <p:nvGrpSpPr>
            <p:cNvPr id="101" name="Group 105"/>
            <p:cNvGrpSpPr/>
            <p:nvPr/>
          </p:nvGrpSpPr>
          <p:grpSpPr>
            <a:xfrm>
              <a:off x="6608760" y="4469519"/>
              <a:ext cx="1455755" cy="632607"/>
              <a:chOff x="3254845" y="3927686"/>
              <a:chExt cx="1782329" cy="774522"/>
            </a:xfrm>
          </p:grpSpPr>
          <p:pic>
            <p:nvPicPr>
              <p:cNvPr id="136" name="Picture 140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FF8C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3927686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Picture 141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FF8C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4337121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Picture 142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FF8C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852" y="3930609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Picture 143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FF8C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72" y="3927686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Picture 144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FF8C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72" y="4337122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Picture 145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FF8C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6821" y="3930609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Picture 146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FF8C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852" y="4326542"/>
                <a:ext cx="408772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Picture 147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FF8C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4845" y="4326542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Rectangle 106"/>
            <p:cNvSpPr/>
            <p:nvPr/>
          </p:nvSpPr>
          <p:spPr>
            <a:xfrm>
              <a:off x="5772472" y="6136323"/>
              <a:ext cx="1245676" cy="143373"/>
            </a:xfrm>
            <a:prstGeom prst="rect">
              <a:avLst/>
            </a:prstGeom>
            <a:solidFill>
              <a:srgbClr val="DC3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03" name="U-Turn Arrow 107"/>
            <p:cNvSpPr/>
            <p:nvPr/>
          </p:nvSpPr>
          <p:spPr>
            <a:xfrm rot="10800000" flipH="1">
              <a:off x="6495351" y="6324713"/>
              <a:ext cx="341188" cy="373961"/>
            </a:xfrm>
            <a:prstGeom prst="uturnArrow">
              <a:avLst>
                <a:gd name="adj1" fmla="val 14927"/>
                <a:gd name="adj2" fmla="val 25000"/>
                <a:gd name="adj3" fmla="val 25944"/>
                <a:gd name="adj4" fmla="val 38472"/>
                <a:gd name="adj5" fmla="val 100000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 dirty="0">
                <a:solidFill>
                  <a:prstClr val="black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04" name="U-Turn Arrow 108"/>
            <p:cNvSpPr/>
            <p:nvPr/>
          </p:nvSpPr>
          <p:spPr>
            <a:xfrm rot="10800000" flipH="1">
              <a:off x="7080342" y="6324713"/>
              <a:ext cx="341188" cy="373961"/>
            </a:xfrm>
            <a:prstGeom prst="uturnArrow">
              <a:avLst>
                <a:gd name="adj1" fmla="val 14927"/>
                <a:gd name="adj2" fmla="val 25000"/>
                <a:gd name="adj3" fmla="val 25944"/>
                <a:gd name="adj4" fmla="val 41232"/>
                <a:gd name="adj5" fmla="val 100000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 dirty="0">
                <a:solidFill>
                  <a:prstClr val="black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05" name="U-Turn Arrow 109"/>
            <p:cNvSpPr/>
            <p:nvPr/>
          </p:nvSpPr>
          <p:spPr>
            <a:xfrm rot="10800000" flipH="1">
              <a:off x="7665334" y="6324713"/>
              <a:ext cx="341188" cy="373961"/>
            </a:xfrm>
            <a:prstGeom prst="uturnArrow">
              <a:avLst>
                <a:gd name="adj1" fmla="val 14927"/>
                <a:gd name="adj2" fmla="val 25000"/>
                <a:gd name="adj3" fmla="val 25944"/>
                <a:gd name="adj4" fmla="val 41232"/>
                <a:gd name="adj5" fmla="val 100000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 dirty="0">
                <a:solidFill>
                  <a:prstClr val="black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06" name="Rectangle 110"/>
            <p:cNvSpPr/>
            <p:nvPr/>
          </p:nvSpPr>
          <p:spPr>
            <a:xfrm>
              <a:off x="6608760" y="5136260"/>
              <a:ext cx="1450203" cy="651551"/>
            </a:xfrm>
            <a:prstGeom prst="rect">
              <a:avLst/>
            </a:prstGeom>
            <a:solidFill>
              <a:srgbClr val="D2D2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2880" tIns="146304" rIns="182880" bIns="146304" rtlCol="0" anchor="ctr"/>
            <a:lstStyle/>
            <a:p>
              <a:pPr defTabSz="932472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gradFill>
                    <a:gsLst>
                      <a:gs pos="7080">
                        <a:srgbClr val="505050"/>
                      </a:gs>
                      <a:gs pos="59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Scale-out, </a:t>
              </a:r>
              <a:r>
                <a:rPr lang="ko-KR" altLang="en-US" sz="1400" b="1" kern="0">
                  <a:gradFill>
                    <a:gsLst>
                      <a:gs pos="7080">
                        <a:srgbClr val="505050"/>
                      </a:gs>
                      <a:gs pos="59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저장소</a:t>
              </a:r>
              <a:r>
                <a:rPr lang="en-US" sz="1400" b="1" kern="0" dirty="0">
                  <a:gradFill>
                    <a:gsLst>
                      <a:gs pos="7080">
                        <a:srgbClr val="505050"/>
                      </a:gs>
                      <a:gs pos="59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, </a:t>
              </a:r>
              <a:br>
                <a:rPr lang="en-US" sz="1400" b="1" kern="0" dirty="0">
                  <a:gradFill>
                    <a:gsLst>
                      <a:gs pos="7080">
                        <a:srgbClr val="505050"/>
                      </a:gs>
                      <a:gs pos="59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ko-KR" altLang="en-US" sz="1400" b="1" kern="0">
                  <a:gradFill>
                    <a:gsLst>
                      <a:gs pos="7080">
                        <a:srgbClr val="505050"/>
                      </a:gs>
                      <a:gs pos="59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컴퓨팅</a:t>
              </a:r>
              <a:endParaRPr lang="en-US" sz="1400" b="1" kern="0" dirty="0">
                <a:gradFill>
                  <a:gsLst>
                    <a:gs pos="7080">
                      <a:srgbClr val="505050"/>
                    </a:gs>
                    <a:gs pos="59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7" name="Rectangle 111"/>
            <p:cNvSpPr/>
            <p:nvPr/>
          </p:nvSpPr>
          <p:spPr>
            <a:xfrm>
              <a:off x="5843304" y="5166024"/>
              <a:ext cx="189158" cy="197107"/>
            </a:xfrm>
            <a:prstGeom prst="rec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08" name="Flowchart: Multidocument 112"/>
            <p:cNvSpPr/>
            <p:nvPr/>
          </p:nvSpPr>
          <p:spPr>
            <a:xfrm>
              <a:off x="5772472" y="4778442"/>
              <a:ext cx="286902" cy="263314"/>
            </a:xfrm>
            <a:prstGeom prst="flowChartMultidocumen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09" name="Flowchart: Multidocument 113"/>
            <p:cNvSpPr/>
            <p:nvPr/>
          </p:nvSpPr>
          <p:spPr>
            <a:xfrm>
              <a:off x="6118105" y="4796665"/>
              <a:ext cx="165316" cy="201000"/>
            </a:xfrm>
            <a:prstGeom prst="flowChartMultidocumen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0" name="Flowchart: Multidocument 114"/>
            <p:cNvSpPr/>
            <p:nvPr/>
          </p:nvSpPr>
          <p:spPr>
            <a:xfrm>
              <a:off x="5840651" y="5439914"/>
              <a:ext cx="286902" cy="263314"/>
            </a:xfrm>
            <a:prstGeom prst="flowChartMultidocumen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1" name="Oval 115"/>
            <p:cNvSpPr/>
            <p:nvPr/>
          </p:nvSpPr>
          <p:spPr>
            <a:xfrm>
              <a:off x="6074216" y="5063628"/>
              <a:ext cx="182005" cy="182880"/>
            </a:xfrm>
            <a:prstGeom prst="ellipse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2" name="Oval 116"/>
            <p:cNvSpPr/>
            <p:nvPr/>
          </p:nvSpPr>
          <p:spPr>
            <a:xfrm>
              <a:off x="6190434" y="5600357"/>
              <a:ext cx="182005" cy="182880"/>
            </a:xfrm>
            <a:prstGeom prst="ellipse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3" name="Rectangle 117"/>
            <p:cNvSpPr/>
            <p:nvPr/>
          </p:nvSpPr>
          <p:spPr>
            <a:xfrm>
              <a:off x="5879159" y="5769008"/>
              <a:ext cx="189158" cy="197107"/>
            </a:xfrm>
            <a:prstGeom prst="rec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4" name="Rectangle 118"/>
            <p:cNvSpPr/>
            <p:nvPr/>
          </p:nvSpPr>
          <p:spPr>
            <a:xfrm>
              <a:off x="5959054" y="4511387"/>
              <a:ext cx="189158" cy="197107"/>
            </a:xfrm>
            <a:prstGeom prst="rec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 dirty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5" name="Rectangle 119"/>
            <p:cNvSpPr/>
            <p:nvPr/>
          </p:nvSpPr>
          <p:spPr>
            <a:xfrm>
              <a:off x="6159246" y="5860447"/>
              <a:ext cx="189158" cy="197107"/>
            </a:xfrm>
            <a:prstGeom prst="rec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6" name="Flowchart: Multidocument 120"/>
            <p:cNvSpPr/>
            <p:nvPr/>
          </p:nvSpPr>
          <p:spPr>
            <a:xfrm>
              <a:off x="6253612" y="4462071"/>
              <a:ext cx="160809" cy="196889"/>
            </a:xfrm>
            <a:prstGeom prst="flowChartMultidocumen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7" name="Flowchart: Multidocument 121"/>
            <p:cNvSpPr/>
            <p:nvPr/>
          </p:nvSpPr>
          <p:spPr>
            <a:xfrm>
              <a:off x="6295062" y="5016282"/>
              <a:ext cx="160809" cy="196889"/>
            </a:xfrm>
            <a:prstGeom prst="flowChartMultidocument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8" name="Oval 122"/>
            <p:cNvSpPr/>
            <p:nvPr/>
          </p:nvSpPr>
          <p:spPr>
            <a:xfrm>
              <a:off x="6334804" y="4712029"/>
              <a:ext cx="182005" cy="165364"/>
            </a:xfrm>
            <a:prstGeom prst="ellipse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sp>
          <p:nvSpPr>
            <p:cNvPr id="119" name="Oval 123"/>
            <p:cNvSpPr/>
            <p:nvPr/>
          </p:nvSpPr>
          <p:spPr>
            <a:xfrm>
              <a:off x="6261188" y="5306227"/>
              <a:ext cx="182005" cy="182880"/>
            </a:xfrm>
            <a:prstGeom prst="ellipse">
              <a:avLst/>
            </a:prstGeom>
            <a:solidFill>
              <a:srgbClr val="DC3C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35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solidFill>
                  <a:prstClr val="white"/>
                </a:solidFill>
                <a:latin typeface="Calibri" panose="020F0502020204030204"/>
                <a:ea typeface="MS PGothic" charset="0"/>
              </a:endParaRPr>
            </a:p>
          </p:txBody>
        </p:sp>
        <p:grpSp>
          <p:nvGrpSpPr>
            <p:cNvPr id="120" name="Group 124"/>
            <p:cNvGrpSpPr/>
            <p:nvPr/>
          </p:nvGrpSpPr>
          <p:grpSpPr>
            <a:xfrm>
              <a:off x="7018150" y="6065027"/>
              <a:ext cx="1928647" cy="285533"/>
              <a:chOff x="7054945" y="6112308"/>
              <a:chExt cx="1746054" cy="285533"/>
            </a:xfrm>
          </p:grpSpPr>
          <p:sp>
            <p:nvSpPr>
              <p:cNvPr id="134" name="Rectangle 138"/>
              <p:cNvSpPr/>
              <p:nvPr/>
            </p:nvSpPr>
            <p:spPr>
              <a:xfrm>
                <a:off x="7054945" y="6183605"/>
                <a:ext cx="861700" cy="143372"/>
              </a:xfrm>
              <a:prstGeom prst="rect">
                <a:avLst/>
              </a:prstGeom>
              <a:solidFill>
                <a:srgbClr val="FF8C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35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36" kern="0">
                  <a:solidFill>
                    <a:prstClr val="white"/>
                  </a:solidFill>
                  <a:latin typeface="Calibri" panose="020F0502020204030204"/>
                  <a:ea typeface="MS PGothic" charset="0"/>
                </a:endParaRPr>
              </a:p>
            </p:txBody>
          </p:sp>
          <p:sp>
            <p:nvSpPr>
              <p:cNvPr id="135" name="Right Arrow 139"/>
              <p:cNvSpPr/>
              <p:nvPr/>
            </p:nvSpPr>
            <p:spPr bwMode="auto">
              <a:xfrm>
                <a:off x="7898621" y="6112308"/>
                <a:ext cx="902378" cy="285533"/>
              </a:xfrm>
              <a:prstGeom prst="rightArrow">
                <a:avLst/>
              </a:prstGeom>
              <a:solidFill>
                <a:srgbClr val="008272"/>
              </a:solidFill>
              <a:ln w="12700" cap="rnd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35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36" kern="0" dirty="0">
                  <a:solidFill>
                    <a:prstClr val="white"/>
                  </a:solidFill>
                  <a:latin typeface="Calibri" panose="020F0502020204030204"/>
                  <a:ea typeface="MS PGothic" charset="0"/>
                </a:endParaRPr>
              </a:p>
            </p:txBody>
          </p:sp>
        </p:grpSp>
        <p:sp>
          <p:nvSpPr>
            <p:cNvPr id="121" name="Rectangle 125"/>
            <p:cNvSpPr/>
            <p:nvPr/>
          </p:nvSpPr>
          <p:spPr bwMode="auto">
            <a:xfrm>
              <a:off x="6608760" y="5791755"/>
              <a:ext cx="2207387" cy="236036"/>
            </a:xfrm>
            <a:prstGeom prst="rect">
              <a:avLst/>
            </a:prstGeom>
            <a:solidFill>
              <a:srgbClr val="50505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gradFill>
                    <a:gsLst>
                      <a:gs pos="7080">
                        <a:srgbClr val="FFFFFF"/>
                      </a:gs>
                      <a:gs pos="59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(HDFS, Blob storage, etc.)</a:t>
              </a:r>
            </a:p>
          </p:txBody>
        </p:sp>
        <p:grpSp>
          <p:nvGrpSpPr>
            <p:cNvPr id="122" name="Group 126"/>
            <p:cNvGrpSpPr/>
            <p:nvPr/>
          </p:nvGrpSpPr>
          <p:grpSpPr>
            <a:xfrm>
              <a:off x="8482275" y="4469521"/>
              <a:ext cx="333872" cy="1292032"/>
              <a:chOff x="4628403" y="3927686"/>
              <a:chExt cx="408771" cy="1581878"/>
            </a:xfrm>
          </p:grpSpPr>
          <p:pic>
            <p:nvPicPr>
              <p:cNvPr id="130" name="Picture 134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00827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3927686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Picture 135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00827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4337121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Picture 136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00827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4746557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Picture 137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00827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5144478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3" name="Group 127"/>
            <p:cNvGrpSpPr/>
            <p:nvPr/>
          </p:nvGrpSpPr>
          <p:grpSpPr>
            <a:xfrm>
              <a:off x="8110867" y="4469521"/>
              <a:ext cx="333872" cy="1292032"/>
              <a:chOff x="4628403" y="3927686"/>
              <a:chExt cx="408771" cy="1581878"/>
            </a:xfrm>
          </p:grpSpPr>
          <p:pic>
            <p:nvPicPr>
              <p:cNvPr id="126" name="Picture 130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00827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3927686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" name="Picture 131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00827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4337121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Picture 132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00827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4746557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Picture 133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rgbClr val="00827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3" y="5144478"/>
                <a:ext cx="408771" cy="3650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" name="Rectangle 128"/>
            <p:cNvSpPr/>
            <p:nvPr/>
          </p:nvSpPr>
          <p:spPr bwMode="auto">
            <a:xfrm>
              <a:off x="5772472" y="4163020"/>
              <a:ext cx="2153366" cy="1938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gradFill>
                    <a:gsLst>
                      <a:gs pos="82301">
                        <a:srgbClr val="505050"/>
                      </a:gs>
                      <a:gs pos="41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TRANSFORM AND LOAD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14817" y="5983907"/>
              <a:ext cx="1806713" cy="420073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 defTabSz="931863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ko-KR" altLang="en-US" sz="900" kern="0">
                  <a:gradFill>
                    <a:gsLst>
                      <a:gs pos="0">
                        <a:srgbClr val="FFFFFF"/>
                      </a:gs>
                      <a:gs pos="74000">
                        <a:srgbClr val="FFFFFF"/>
                      </a:gs>
                    </a:gsLst>
                    <a:lin ang="5400000" scaled="1"/>
                  </a:gradFill>
                  <a:ea typeface="MS PGothic" charset="0"/>
                </a:rPr>
                <a:t>스트리밍</a:t>
              </a:r>
              <a:r>
                <a:rPr lang="en-US" sz="900" kern="0" dirty="0">
                  <a:gradFill>
                    <a:gsLst>
                      <a:gs pos="0">
                        <a:srgbClr val="FFFFFF"/>
                      </a:gs>
                      <a:gs pos="74000">
                        <a:srgbClr val="FFFFFF"/>
                      </a:gs>
                    </a:gsLst>
                    <a:lin ang="5400000" scaled="1"/>
                  </a:gradFill>
                  <a:ea typeface="MS PGothic" charset="0"/>
                </a:rPr>
                <a:t> </a:t>
              </a:r>
              <a:r>
                <a:rPr lang="ko-KR" altLang="en-US" sz="900" kern="0">
                  <a:gradFill>
                    <a:gsLst>
                      <a:gs pos="0">
                        <a:srgbClr val="FFFFFF"/>
                      </a:gs>
                      <a:gs pos="74000">
                        <a:srgbClr val="FFFFFF"/>
                      </a:gs>
                    </a:gsLst>
                    <a:lin ang="5400000" scaled="1"/>
                  </a:gradFill>
                  <a:ea typeface="MS PGothic" charset="0"/>
                </a:rPr>
                <a:t>데이터</a:t>
              </a:r>
              <a:endParaRPr lang="en-US" sz="900" kern="0" dirty="0">
                <a:gradFill>
                  <a:gsLst>
                    <a:gs pos="0">
                      <a:srgbClr val="FFFFFF"/>
                    </a:gs>
                    <a:gs pos="74000">
                      <a:srgbClr val="FFFFFF"/>
                    </a:gs>
                  </a:gsLst>
                  <a:lin ang="5400000" scaled="1"/>
                </a:gradFill>
                <a:ea typeface="MS PGothic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 rot="16200000">
            <a:off x="-2147956" y="3744899"/>
            <a:ext cx="4906568" cy="337620"/>
          </a:xfrm>
          <a:prstGeom prst="rect">
            <a:avLst/>
          </a:prstGeom>
          <a:solidFill>
            <a:srgbClr val="0072C6">
              <a:alpha val="10000"/>
            </a:srgbClr>
          </a:solidFill>
        </p:spPr>
        <p:txBody>
          <a:bodyPr wrap="square" lIns="182880" tIns="146304" rIns="182880" bIns="146304" rtlCol="0" anchor="ctr" anchorCtr="0">
            <a:noAutofit/>
          </a:bodyPr>
          <a:lstStyle/>
          <a:p>
            <a:pPr algn="ctr" defTabSz="93186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200" kern="0" dirty="0">
                <a:gradFill>
                  <a:gsLst>
                    <a:gs pos="76106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a typeface="MS PGothic" charset="0"/>
              </a:rPr>
              <a:t>(In the cloud and On-premise)</a:t>
            </a:r>
          </a:p>
        </p:txBody>
      </p:sp>
    </p:spTree>
    <p:extLst>
      <p:ext uri="{BB962C8B-B14F-4D97-AF65-F5344CB8AC3E}">
        <p14:creationId xmlns:p14="http://schemas.microsoft.com/office/powerpoint/2010/main" val="12573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5619E-6 2.46482E-6 L 0.02221 2.46482E-6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75619E-6 2.46482E-6 L 0.02221 2.46482E-6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75619E-6 2.46482E-6 L 0.02221 2.46482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5619E-6 2.46482E-6 L 0.02221 2.46482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39903E-6 3.00499E-6 L 0.02221 3.00499E-6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5619E-6 2.46482E-6 L 0.02221 2.46482E-6 " pathEditMode="relative" rAng="0" ptsTypes="AA">
                                      <p:cBhvr>
                                        <p:cTn id="45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75619E-6 2.46482E-6 L 0.02221 2.46482E-6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75619E-6 2.46482E-6 L 0.02221 2.46482E-6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75619E-6 2.46482E-6 L 0.02221 2.46482E-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 animBg="1"/>
      <p:bldP spid="99" grpId="0" animBg="1"/>
      <p:bldP spid="9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</a:t>
            </a:r>
            <a:r>
              <a:rPr lang="ko-KR" altLang="en-US"/>
              <a:t>와 </a:t>
            </a:r>
            <a:r>
              <a:rPr lang="ko-KR" altLang="en-US" dirty="0"/>
              <a:t>파트너 기회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70237" y="6457665"/>
            <a:ext cx="8122432" cy="39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709" tIns="38853" rIns="77709" bIns="38853" numCol="1" anchor="ctr" anchorCtr="0" compatLnSpc="1">
            <a:prstTxWarp prst="textNoShape">
              <a:avLst/>
            </a:prstTxWarp>
            <a:spAutoFit/>
          </a:bodyPr>
          <a:lstStyle/>
          <a:p>
            <a:pPr marL="194274" indent="-194274" defTabSz="777096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02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McKinsey&amp;Company, McKinsey Global Survey Results, Minding Your Digital Business, 2012</a:t>
            </a:r>
          </a:p>
          <a:p>
            <a:pPr marL="194274" indent="-194274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02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IDC Market Analysis, Worldwide Big Data Technology and Services 2012–2015 Forecast , 2012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1425693" y="1918529"/>
            <a:ext cx="3496951" cy="4260872"/>
            <a:chOff x="794328" y="1080463"/>
            <a:chExt cx="2458158" cy="5013245"/>
          </a:xfrm>
          <a:solidFill>
            <a:srgbClr val="00BCF2"/>
          </a:solidFill>
        </p:grpSpPr>
        <p:sp>
          <p:nvSpPr>
            <p:cNvPr id="5" name="Rectangle 6"/>
            <p:cNvSpPr/>
            <p:nvPr/>
          </p:nvSpPr>
          <p:spPr bwMode="auto">
            <a:xfrm>
              <a:off x="794328" y="1080463"/>
              <a:ext cx="2458158" cy="501324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477" tIns="184953" rIns="92477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243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Big Data</a:t>
              </a:r>
              <a:r>
                <a:rPr lang="ko-KR" altLang="en-US" sz="24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는 </a:t>
              </a:r>
              <a:r>
                <a:rPr lang="ko-KR" alt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고객의 </a:t>
              </a:r>
              <a:br>
                <a:rPr lang="en-US" altLang="ko-KR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ko-KR" altLang="en-US" sz="24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첫 </a:t>
              </a:r>
              <a:r>
                <a:rPr lang="ko-KR" alt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번째 고려사항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738" y="2523956"/>
              <a:ext cx="829135" cy="1702087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896762" y="4818757"/>
              <a:ext cx="2134623" cy="1086369"/>
            </a:xfrm>
            <a:prstGeom prst="rect">
              <a:avLst/>
            </a:prstGeom>
            <a:grpFill/>
            <a:ln>
              <a:solidFill>
                <a:srgbClr val="00BCF2"/>
              </a:solidFill>
            </a:ln>
          </p:spPr>
          <p:txBody>
            <a:bodyPr wrap="square" rtlCol="0">
              <a:spAutoFit/>
            </a:bodyPr>
            <a:lstStyle/>
            <a:p>
              <a:pPr defTabSz="777096"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+mn-lt"/>
                </a:rPr>
                <a:t>19%</a:t>
              </a:r>
              <a:r>
                <a:rPr lang="ko-KR" altLang="en-US" sz="1800" kern="0">
                  <a:solidFill>
                    <a:srgbClr val="FFFFFF"/>
                  </a:solidFill>
                  <a:latin typeface="+mn-lt"/>
                </a:rPr>
                <a:t>의</a:t>
              </a:r>
              <a:r>
                <a:rPr lang="en-US" sz="1800" kern="0" dirty="0">
                  <a:solidFill>
                    <a:srgbClr val="FFFFFF"/>
                  </a:solidFill>
                  <a:latin typeface="+mn-lt"/>
                </a:rPr>
                <a:t> </a:t>
              </a:r>
              <a:r>
                <a:rPr lang="ko-KR" altLang="en-US" sz="1800" kern="0">
                  <a:solidFill>
                    <a:srgbClr val="FFFFFF"/>
                  </a:solidFill>
                  <a:latin typeface="+mn-lt"/>
                </a:rPr>
                <a:t>최고 </a:t>
              </a:r>
              <a:r>
                <a:rPr lang="en-US" altLang="ko-KR" sz="1800" kern="0" dirty="0">
                  <a:solidFill>
                    <a:srgbClr val="FFFFFF"/>
                  </a:solidFill>
                  <a:latin typeface="+mn-lt"/>
                </a:rPr>
                <a:t>CEO</a:t>
              </a:r>
              <a:r>
                <a:rPr lang="ko-KR" altLang="en-US" sz="1800" kern="0">
                  <a:solidFill>
                    <a:srgbClr val="FFFFFF"/>
                  </a:solidFill>
                  <a:latin typeface="+mn-lt"/>
                </a:rPr>
                <a:t>와 </a:t>
              </a:r>
              <a:r>
                <a:rPr lang="en-US" altLang="ko-KR" sz="1800" kern="0" dirty="0">
                  <a:solidFill>
                    <a:srgbClr val="FFFFFF"/>
                  </a:solidFill>
                  <a:latin typeface="+mn-lt"/>
                </a:rPr>
                <a:t>CIO</a:t>
              </a:r>
              <a:r>
                <a:rPr lang="ko-KR" altLang="en-US" sz="1800" kern="0">
                  <a:solidFill>
                    <a:srgbClr val="FFFFFF"/>
                  </a:solidFill>
                  <a:latin typeface="+mn-lt"/>
                </a:rPr>
                <a:t>는 현재 고객 분석을 위해 빅 데이터를 사용하고 있음</a:t>
              </a:r>
              <a:r>
                <a:rPr lang="en-US" sz="1800" kern="0" baseline="30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1</a:t>
              </a:r>
              <a:endParaRPr lang="en-US" sz="1800" kern="0" dirty="0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5048732" y="1925834"/>
            <a:ext cx="5897287" cy="2123131"/>
            <a:chOff x="3400837" y="1089058"/>
            <a:chExt cx="5477156" cy="2498027"/>
          </a:xfrm>
          <a:solidFill>
            <a:srgbClr val="00BCF2"/>
          </a:solidFill>
        </p:grpSpPr>
        <p:sp>
          <p:nvSpPr>
            <p:cNvPr id="9" name="Rectangle 10"/>
            <p:cNvSpPr/>
            <p:nvPr/>
          </p:nvSpPr>
          <p:spPr bwMode="auto">
            <a:xfrm>
              <a:off x="3400837" y="1089058"/>
              <a:ext cx="5477156" cy="249802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477" tIns="36991" rIns="92477" bIns="924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24372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9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24372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Big Data</a:t>
              </a:r>
              <a:r>
                <a:rPr lang="ko-KR" altLang="en-US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ko-KR" alt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서비스 성장</a:t>
              </a:r>
              <a:endParaRPr lang="en-US" sz="238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777096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90" kern="0" dirty="0">
                <a:solidFill>
                  <a:srgbClr val="FFFFFF"/>
                </a:solidFill>
                <a:latin typeface="Segoe UI"/>
                <a:cs typeface="Segoe UI Light"/>
              </a:endParaRPr>
            </a:p>
          </p:txBody>
        </p:sp>
        <p:graphicFrame>
          <p:nvGraphicFramePr>
            <p:cNvPr id="10" name="Chart 11"/>
            <p:cNvGraphicFramePr/>
            <p:nvPr>
              <p:extLst>
                <p:ext uri="{D42A27DB-BD31-4B8C-83A1-F6EECF244321}">
                  <p14:modId xmlns:p14="http://schemas.microsoft.com/office/powerpoint/2010/main" val="872438987"/>
                </p:ext>
              </p:extLst>
            </p:nvPr>
          </p:nvGraphicFramePr>
          <p:xfrm>
            <a:off x="3543996" y="1617112"/>
            <a:ext cx="3674952" cy="17911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7302075" y="2400039"/>
              <a:ext cx="1476327" cy="1086369"/>
            </a:xfrm>
            <a:prstGeom prst="rect">
              <a:avLst/>
            </a:prstGeom>
            <a:grpFill/>
            <a:ln>
              <a:solidFill>
                <a:srgbClr val="00BCF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defRPr>
              </a:lvl1pPr>
            </a:lstStyle>
            <a:p>
              <a:pPr latinLnBrk="0"/>
              <a:r>
                <a:rPr lang="en-US" dirty="0">
                  <a:latin typeface="+mn-lt"/>
                </a:rPr>
                <a:t>39%</a:t>
              </a:r>
              <a:r>
                <a:rPr lang="ko-KR" altLang="en-US">
                  <a:latin typeface="+mn-lt"/>
                </a:rPr>
                <a:t>의 복합적인 연간 성장률</a:t>
              </a:r>
              <a:r>
                <a:rPr lang="en-US" baseline="30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5050477" y="4116746"/>
            <a:ext cx="5895076" cy="2062654"/>
            <a:chOff x="3402890" y="3666837"/>
            <a:chExt cx="5475103" cy="2426872"/>
          </a:xfrm>
          <a:solidFill>
            <a:srgbClr val="00BCF2"/>
          </a:solidFill>
        </p:grpSpPr>
        <p:sp>
          <p:nvSpPr>
            <p:cNvPr id="13" name="Rectangle 14"/>
            <p:cNvSpPr/>
            <p:nvPr/>
          </p:nvSpPr>
          <p:spPr bwMode="auto">
            <a:xfrm>
              <a:off x="3402890" y="3666837"/>
              <a:ext cx="5475103" cy="2426872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477" tIns="36991" rIns="92477" bIns="924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24372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96" b="1" kern="0" dirty="0">
                <a:solidFill>
                  <a:srgbClr val="FFFFFF"/>
                </a:solidFill>
                <a:latin typeface="Segoe UI"/>
                <a:cs typeface="Segoe UI Light"/>
              </a:endParaRPr>
            </a:p>
            <a:p>
              <a:pPr defTabSz="777096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srgbClr val="FFFFFF"/>
                  </a:solidFill>
                  <a:latin typeface="Segoe UI"/>
                  <a:cs typeface="Segoe UI Light"/>
                </a:rPr>
                <a:t>Big Data</a:t>
              </a:r>
              <a:r>
                <a:rPr lang="ko-KR" altLang="en-US" sz="2400" kern="0">
                  <a:solidFill>
                    <a:srgbClr val="FFFFFF"/>
                  </a:solidFill>
                  <a:latin typeface="Segoe UI"/>
                  <a:cs typeface="Segoe UI Light"/>
                </a:rPr>
                <a:t> </a:t>
              </a:r>
              <a:r>
                <a:rPr lang="ko-KR" altLang="en-US" sz="2400" kern="0" dirty="0">
                  <a:solidFill>
                    <a:srgbClr val="FFFFFF"/>
                  </a:solidFill>
                  <a:latin typeface="Segoe UI"/>
                  <a:cs typeface="Segoe UI Light"/>
                </a:rPr>
                <a:t>소프트웨어 성장</a:t>
              </a:r>
              <a:endParaRPr lang="en-US" sz="2400" kern="0" dirty="0">
                <a:solidFill>
                  <a:srgbClr val="FFFFFF"/>
                </a:solidFill>
                <a:latin typeface="Segoe UI"/>
                <a:cs typeface="Segoe UI Light"/>
              </a:endParaRPr>
            </a:p>
          </p:txBody>
        </p:sp>
        <p:graphicFrame>
          <p:nvGraphicFramePr>
            <p:cNvPr id="14" name="Chart 15"/>
            <p:cNvGraphicFramePr/>
            <p:nvPr>
              <p:extLst>
                <p:ext uri="{D42A27DB-BD31-4B8C-83A1-F6EECF244321}">
                  <p14:modId xmlns:p14="http://schemas.microsoft.com/office/powerpoint/2010/main" val="2487848990"/>
                </p:ext>
              </p:extLst>
            </p:nvPr>
          </p:nvGraphicFramePr>
          <p:xfrm>
            <a:off x="3627123" y="4210946"/>
            <a:ext cx="3674952" cy="17911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7302076" y="4971564"/>
              <a:ext cx="1476328" cy="1086369"/>
            </a:xfrm>
            <a:prstGeom prst="rect">
              <a:avLst/>
            </a:prstGeom>
            <a:grpFill/>
            <a:ln>
              <a:solidFill>
                <a:srgbClr val="00BCF2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777096" latinLnBrk="0"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+mn-lt"/>
                </a:rPr>
                <a:t>34%</a:t>
              </a:r>
              <a:r>
                <a:rPr lang="ko-KR" altLang="en-US" sz="1800" kern="0">
                  <a:solidFill>
                    <a:srgbClr val="FFFFFF"/>
                  </a:solidFill>
                  <a:latin typeface="+mn-lt"/>
                </a:rPr>
                <a:t>의 복합적인 연간 성장률</a:t>
              </a:r>
              <a:r>
                <a:rPr lang="en-US" sz="1800" kern="0" baseline="30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2</a:t>
              </a:r>
              <a:endParaRPr lang="en-US" sz="1800" kern="0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8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</a:t>
            </a:r>
            <a:r>
              <a:rPr lang="en-US" altLang="ko-KR" dirty="0"/>
              <a:t> Big Data </a:t>
            </a:r>
            <a:r>
              <a:rPr lang="ko-KR" altLang="en-US"/>
              <a:t>고객 시나리오</a:t>
            </a:r>
          </a:p>
        </p:txBody>
      </p:sp>
      <p:grpSp>
        <p:nvGrpSpPr>
          <p:cNvPr id="3" name="Group 116"/>
          <p:cNvGrpSpPr/>
          <p:nvPr/>
        </p:nvGrpSpPr>
        <p:grpSpPr>
          <a:xfrm>
            <a:off x="8748702" y="1439862"/>
            <a:ext cx="1315452" cy="1314971"/>
            <a:chOff x="8895016" y="1595849"/>
            <a:chExt cx="1289440" cy="1289304"/>
          </a:xfrm>
          <a:solidFill>
            <a:srgbClr val="00BCF2"/>
          </a:solidFill>
        </p:grpSpPr>
        <p:pic>
          <p:nvPicPr>
            <p:cNvPr id="4" name="Picture 48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895017" y="1595849"/>
              <a:ext cx="1289439" cy="1289304"/>
            </a:xfrm>
            <a:prstGeom prst="rect">
              <a:avLst/>
            </a:prstGeom>
            <a:grpFill/>
            <a:extLst/>
          </p:spPr>
        </p:pic>
        <p:sp>
          <p:nvSpPr>
            <p:cNvPr id="5" name="Rectangle 118"/>
            <p:cNvSpPr/>
            <p:nvPr/>
          </p:nvSpPr>
          <p:spPr bwMode="auto">
            <a:xfrm>
              <a:off x="8895016" y="2226890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웹 응용 프로그램 최적화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" name="Group 119"/>
          <p:cNvGrpSpPr/>
          <p:nvPr/>
        </p:nvGrpSpPr>
        <p:grpSpPr>
          <a:xfrm>
            <a:off x="8753820" y="4255962"/>
            <a:ext cx="1310335" cy="1309858"/>
            <a:chOff x="8894880" y="4347171"/>
            <a:chExt cx="1284424" cy="1284290"/>
          </a:xfrm>
          <a:solidFill>
            <a:srgbClr val="00BCF2"/>
          </a:solidFill>
        </p:grpSpPr>
        <p:pic>
          <p:nvPicPr>
            <p:cNvPr id="7" name="Picture 46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1"/>
            <a:stretch/>
          </p:blipFill>
          <p:spPr bwMode="auto">
            <a:xfrm>
              <a:off x="8894880" y="4347171"/>
              <a:ext cx="1284423" cy="1284287"/>
            </a:xfrm>
            <a:prstGeom prst="rect">
              <a:avLst/>
            </a:prstGeom>
            <a:grpFill/>
            <a:extLst/>
          </p:spPr>
        </p:pic>
        <p:sp>
          <p:nvSpPr>
            <p:cNvPr id="8" name="Rectangle 121"/>
            <p:cNvSpPr/>
            <p:nvPr/>
          </p:nvSpPr>
          <p:spPr bwMode="auto">
            <a:xfrm>
              <a:off x="8895016" y="4973198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스마트 미터 모니터링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122"/>
          <p:cNvGrpSpPr/>
          <p:nvPr/>
        </p:nvGrpSpPr>
        <p:grpSpPr>
          <a:xfrm>
            <a:off x="5937632" y="4255962"/>
            <a:ext cx="1310198" cy="1309858"/>
            <a:chOff x="6143558" y="4347171"/>
            <a:chExt cx="1284289" cy="1284290"/>
          </a:xfrm>
          <a:solidFill>
            <a:srgbClr val="00BCF2"/>
          </a:solidFill>
        </p:grpSpPr>
        <p:pic>
          <p:nvPicPr>
            <p:cNvPr id="10" name="Picture 4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43558" y="4347171"/>
              <a:ext cx="1284287" cy="1284287"/>
            </a:xfrm>
            <a:prstGeom prst="rect">
              <a:avLst/>
            </a:prstGeom>
            <a:grpFill/>
            <a:extLst/>
          </p:spPr>
        </p:pic>
        <p:sp>
          <p:nvSpPr>
            <p:cNvPr id="11" name="Rectangle 124"/>
            <p:cNvSpPr/>
            <p:nvPr/>
          </p:nvSpPr>
          <p:spPr bwMode="auto">
            <a:xfrm>
              <a:off x="6143559" y="4973198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장비 </a:t>
              </a:r>
              <a:r>
                <a:rPr lang="ko-KR" altLang="en-US" sz="1190" kern="0" dirty="0" err="1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모티너링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25"/>
          <p:cNvGrpSpPr/>
          <p:nvPr/>
        </p:nvGrpSpPr>
        <p:grpSpPr>
          <a:xfrm>
            <a:off x="4524788" y="4255828"/>
            <a:ext cx="1314946" cy="1309994"/>
            <a:chOff x="4763175" y="4347173"/>
            <a:chExt cx="1288944" cy="1284423"/>
          </a:xfrm>
          <a:solidFill>
            <a:srgbClr val="00BCF2"/>
          </a:solidFill>
        </p:grpSpPr>
        <p:pic>
          <p:nvPicPr>
            <p:cNvPr id="13" name="Picture 4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63175" y="4347173"/>
              <a:ext cx="1288944" cy="1284423"/>
            </a:xfrm>
            <a:prstGeom prst="rect">
              <a:avLst/>
            </a:prstGeom>
            <a:grpFill/>
            <a:extLst/>
          </p:spPr>
        </p:pic>
        <p:sp>
          <p:nvSpPr>
            <p:cNvPr id="14" name="Rectangle 127"/>
            <p:cNvSpPr/>
            <p:nvPr/>
          </p:nvSpPr>
          <p:spPr bwMode="auto">
            <a:xfrm>
              <a:off x="4767831" y="4973198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광고 분석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oup 128"/>
          <p:cNvGrpSpPr/>
          <p:nvPr/>
        </p:nvGrpSpPr>
        <p:grpSpPr>
          <a:xfrm>
            <a:off x="3116697" y="4255966"/>
            <a:ext cx="1310196" cy="1309856"/>
            <a:chOff x="3390224" y="4347172"/>
            <a:chExt cx="1284288" cy="1284289"/>
          </a:xfrm>
          <a:solidFill>
            <a:srgbClr val="00BCF2"/>
          </a:solidFill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1"/>
            <a:stretch/>
          </p:blipFill>
          <p:spPr bwMode="auto">
            <a:xfrm>
              <a:off x="3390225" y="4347172"/>
              <a:ext cx="1284287" cy="1284288"/>
            </a:xfrm>
            <a:prstGeom prst="rect">
              <a:avLst/>
            </a:prstGeom>
            <a:grpFill/>
            <a:extLst/>
          </p:spPr>
        </p:pic>
        <p:sp>
          <p:nvSpPr>
            <p:cNvPr id="17" name="Rectangle 130"/>
            <p:cNvSpPr/>
            <p:nvPr/>
          </p:nvSpPr>
          <p:spPr bwMode="auto">
            <a:xfrm>
              <a:off x="3390224" y="4973198"/>
              <a:ext cx="1274975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생명과학 연구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Group 131"/>
          <p:cNvGrpSpPr/>
          <p:nvPr/>
        </p:nvGrpSpPr>
        <p:grpSpPr>
          <a:xfrm>
            <a:off x="1708604" y="4255828"/>
            <a:ext cx="1310196" cy="1309994"/>
            <a:chOff x="1993994" y="4347172"/>
            <a:chExt cx="1284288" cy="1284423"/>
          </a:xfrm>
          <a:solidFill>
            <a:srgbClr val="00BCF2"/>
          </a:solidFill>
        </p:grpSpPr>
        <p:pic>
          <p:nvPicPr>
            <p:cNvPr id="19" name="Picture 34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93994" y="4347172"/>
              <a:ext cx="1284288" cy="1284423"/>
            </a:xfrm>
            <a:prstGeom prst="rect">
              <a:avLst/>
            </a:prstGeom>
            <a:grpFill/>
            <a:extLst/>
          </p:spPr>
        </p:pic>
        <p:sp>
          <p:nvSpPr>
            <p:cNvPr id="20" name="Rectangle 133"/>
            <p:cNvSpPr/>
            <p:nvPr/>
          </p:nvSpPr>
          <p:spPr bwMode="auto">
            <a:xfrm>
              <a:off x="1993994" y="4973198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홍수 경보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" name="Group 134"/>
          <p:cNvGrpSpPr/>
          <p:nvPr/>
        </p:nvGrpSpPr>
        <p:grpSpPr>
          <a:xfrm>
            <a:off x="7345838" y="2853211"/>
            <a:ext cx="1310199" cy="1309855"/>
            <a:chOff x="7519284" y="2971577"/>
            <a:chExt cx="1284291" cy="1284288"/>
          </a:xfrm>
          <a:solidFill>
            <a:srgbClr val="00BCF2"/>
          </a:solidFill>
        </p:grpSpPr>
        <p:pic>
          <p:nvPicPr>
            <p:cNvPr id="22" name="Picture 3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19284" y="2971577"/>
              <a:ext cx="1284291" cy="1284288"/>
            </a:xfrm>
            <a:prstGeom prst="rect">
              <a:avLst/>
            </a:prstGeom>
            <a:grpFill/>
            <a:extLst/>
          </p:spPr>
        </p:pic>
        <p:sp>
          <p:nvSpPr>
            <p:cNvPr id="23" name="Rectangle 136"/>
            <p:cNvSpPr/>
            <p:nvPr/>
          </p:nvSpPr>
          <p:spPr bwMode="auto">
            <a:xfrm>
              <a:off x="7519286" y="3597468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건강관리 결과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137"/>
          <p:cNvGrpSpPr/>
          <p:nvPr/>
        </p:nvGrpSpPr>
        <p:grpSpPr>
          <a:xfrm>
            <a:off x="5937717" y="2853211"/>
            <a:ext cx="1310196" cy="1309855"/>
            <a:chOff x="6143558" y="2970787"/>
            <a:chExt cx="1284288" cy="1284288"/>
          </a:xfrm>
          <a:solidFill>
            <a:srgbClr val="00BCF2"/>
          </a:solidFill>
        </p:grpSpPr>
        <p:pic>
          <p:nvPicPr>
            <p:cNvPr id="25" name="Picture 30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43558" y="2970787"/>
              <a:ext cx="1284288" cy="1284288"/>
            </a:xfrm>
            <a:prstGeom prst="rect">
              <a:avLst/>
            </a:prstGeom>
            <a:grpFill/>
            <a:extLst/>
          </p:spPr>
        </p:pic>
        <p:sp>
          <p:nvSpPr>
            <p:cNvPr id="26" name="Rectangle 139"/>
            <p:cNvSpPr/>
            <p:nvPr/>
          </p:nvSpPr>
          <p:spPr bwMode="auto">
            <a:xfrm>
              <a:off x="6143558" y="3596812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일기 예보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Group 140"/>
          <p:cNvGrpSpPr/>
          <p:nvPr/>
        </p:nvGrpSpPr>
        <p:grpSpPr>
          <a:xfrm>
            <a:off x="4524845" y="2848095"/>
            <a:ext cx="1314946" cy="1314971"/>
            <a:chOff x="4763175" y="2971577"/>
            <a:chExt cx="1288944" cy="1289304"/>
          </a:xfrm>
          <a:solidFill>
            <a:srgbClr val="00BCF2"/>
          </a:solidFill>
        </p:grpSpPr>
        <p:pic>
          <p:nvPicPr>
            <p:cNvPr id="28" name="Picture 22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63175" y="2971577"/>
              <a:ext cx="1288944" cy="1289304"/>
            </a:xfrm>
            <a:prstGeom prst="rect">
              <a:avLst/>
            </a:prstGeom>
            <a:grpFill/>
            <a:extLst/>
          </p:spPr>
        </p:pic>
        <p:sp>
          <p:nvSpPr>
            <p:cNvPr id="29" name="Rectangle 142"/>
            <p:cNvSpPr/>
            <p:nvPr/>
          </p:nvSpPr>
          <p:spPr bwMode="auto">
            <a:xfrm>
              <a:off x="4767831" y="3597469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0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천연 자원 탐사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" name="Group 143"/>
          <p:cNvGrpSpPr/>
          <p:nvPr/>
        </p:nvGrpSpPr>
        <p:grpSpPr>
          <a:xfrm>
            <a:off x="5931413" y="1439862"/>
            <a:ext cx="1310196" cy="1314971"/>
            <a:chOff x="6143559" y="1595849"/>
            <a:chExt cx="1284288" cy="1289304"/>
          </a:xfrm>
          <a:solidFill>
            <a:srgbClr val="00BCF2"/>
          </a:solidFill>
        </p:grpSpPr>
        <p:pic>
          <p:nvPicPr>
            <p:cNvPr id="31" name="Picture 18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43560" y="1595849"/>
              <a:ext cx="1284286" cy="1289304"/>
            </a:xfrm>
            <a:prstGeom prst="rect">
              <a:avLst/>
            </a:prstGeom>
            <a:grpFill/>
            <a:extLst/>
          </p:spPr>
        </p:pic>
        <p:sp>
          <p:nvSpPr>
            <p:cNvPr id="32" name="Rectangle 145"/>
            <p:cNvSpPr/>
            <p:nvPr/>
          </p:nvSpPr>
          <p:spPr bwMode="auto">
            <a:xfrm>
              <a:off x="6143559" y="2226890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 err="1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소셜</a:t>
              </a: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 네트워크 분석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3" name="Group 146"/>
          <p:cNvGrpSpPr/>
          <p:nvPr/>
        </p:nvGrpSpPr>
        <p:grpSpPr>
          <a:xfrm>
            <a:off x="1708603" y="2848095"/>
            <a:ext cx="1310198" cy="1314971"/>
            <a:chOff x="1993993" y="2971577"/>
            <a:chExt cx="1284289" cy="1289304"/>
          </a:xfrm>
          <a:solidFill>
            <a:srgbClr val="00BCF2"/>
          </a:solidFill>
        </p:grpSpPr>
        <p:pic>
          <p:nvPicPr>
            <p:cNvPr id="34" name="Picture 16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93993" y="2971577"/>
              <a:ext cx="1284289" cy="1289304"/>
            </a:xfrm>
            <a:prstGeom prst="rect">
              <a:avLst/>
            </a:prstGeom>
            <a:grpFill/>
            <a:extLst/>
          </p:spPr>
        </p:pic>
        <p:sp>
          <p:nvSpPr>
            <p:cNvPr id="35" name="Rectangle 148"/>
            <p:cNvSpPr/>
            <p:nvPr/>
          </p:nvSpPr>
          <p:spPr bwMode="auto">
            <a:xfrm>
              <a:off x="1993994" y="3602618"/>
              <a:ext cx="1284288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혼란</a:t>
              </a:r>
              <a:r>
                <a:rPr lang="en-US" altLang="ko-KR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(</a:t>
              </a:r>
              <a:r>
                <a:rPr 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Churn) </a:t>
              </a:r>
              <a:r>
                <a:rPr lang="ko-KR" altLang="en-US" sz="1190" kern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분석</a:t>
              </a:r>
              <a:r>
                <a:rPr 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</p:grpSp>
      <p:grpSp>
        <p:nvGrpSpPr>
          <p:cNvPr id="36" name="Group 149"/>
          <p:cNvGrpSpPr/>
          <p:nvPr/>
        </p:nvGrpSpPr>
        <p:grpSpPr>
          <a:xfrm>
            <a:off x="7337430" y="1439862"/>
            <a:ext cx="1315452" cy="1314971"/>
            <a:chOff x="7519284" y="1595849"/>
            <a:chExt cx="1289440" cy="1289304"/>
          </a:xfrm>
          <a:solidFill>
            <a:srgbClr val="00BCF2"/>
          </a:solidFill>
        </p:grpSpPr>
        <p:pic>
          <p:nvPicPr>
            <p:cNvPr id="37" name="Picture 10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"/>
            <a:stretch/>
          </p:blipFill>
          <p:spPr bwMode="auto">
            <a:xfrm>
              <a:off x="7519284" y="1595849"/>
              <a:ext cx="1289440" cy="1289304"/>
            </a:xfrm>
            <a:prstGeom prst="rect">
              <a:avLst/>
            </a:prstGeom>
            <a:grpFill/>
            <a:extLst/>
          </p:spPr>
        </p:pic>
        <p:sp>
          <p:nvSpPr>
            <p:cNvPr id="38" name="Rectangle 151"/>
            <p:cNvSpPr/>
            <p:nvPr/>
          </p:nvSpPr>
          <p:spPr bwMode="auto">
            <a:xfrm>
              <a:off x="7519286" y="2226890"/>
              <a:ext cx="1289437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교통 흐름 최적화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152"/>
          <p:cNvGrpSpPr/>
          <p:nvPr/>
        </p:nvGrpSpPr>
        <p:grpSpPr>
          <a:xfrm>
            <a:off x="8753959" y="2848095"/>
            <a:ext cx="1310196" cy="1314971"/>
            <a:chOff x="8558212" y="3111017"/>
            <a:chExt cx="1284288" cy="1289304"/>
          </a:xfrm>
          <a:solidFill>
            <a:srgbClr val="00BCF2"/>
          </a:solidFill>
        </p:grpSpPr>
        <p:sp>
          <p:nvSpPr>
            <p:cNvPr id="40" name="Rectangle 153"/>
            <p:cNvSpPr/>
            <p:nvPr/>
          </p:nvSpPr>
          <p:spPr bwMode="auto">
            <a:xfrm>
              <a:off x="8558212" y="3111017"/>
              <a:ext cx="1284288" cy="1289304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4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1" name="Picture 5" descr="\\MAGNUM\Projects\Microsoft\Cloud Power FY12\Design\Icons\PNGs\Stop_watch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lum bright="100000"/>
            </a:blip>
            <a:srcRect l="17564" t="5374" r="19532" b="8800"/>
            <a:stretch/>
          </p:blipFill>
          <p:spPr bwMode="auto">
            <a:xfrm>
              <a:off x="8804140" y="3217591"/>
              <a:ext cx="792433" cy="1081173"/>
            </a:xfrm>
            <a:prstGeom prst="rect">
              <a:avLst/>
            </a:prstGeom>
            <a:grpFill/>
          </p:spPr>
        </p:pic>
      </p:grpSp>
      <p:grpSp>
        <p:nvGrpSpPr>
          <p:cNvPr id="42" name="Group 155"/>
          <p:cNvGrpSpPr/>
          <p:nvPr/>
        </p:nvGrpSpPr>
        <p:grpSpPr>
          <a:xfrm>
            <a:off x="7345728" y="4255965"/>
            <a:ext cx="1310196" cy="1309855"/>
            <a:chOff x="7034212" y="4585499"/>
            <a:chExt cx="1284288" cy="1284288"/>
          </a:xfrm>
          <a:solidFill>
            <a:srgbClr val="00BCF2"/>
          </a:solidFill>
        </p:grpSpPr>
        <p:sp>
          <p:nvSpPr>
            <p:cNvPr id="43" name="Rectangle 156"/>
            <p:cNvSpPr/>
            <p:nvPr/>
          </p:nvSpPr>
          <p:spPr bwMode="auto">
            <a:xfrm>
              <a:off x="7034212" y="4585499"/>
              <a:ext cx="1284288" cy="128428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4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5" descr="\\MAGNUM\Projects\Microsoft\Cloud Power FY12\Design\ICONS_PNG\Increase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lum bright="100000"/>
            </a:blip>
            <a:srcRect l="18519" t="13774" r="16898" b="8828"/>
            <a:stretch/>
          </p:blipFill>
          <p:spPr bwMode="auto">
            <a:xfrm>
              <a:off x="7233444" y="4723354"/>
              <a:ext cx="885825" cy="1061587"/>
            </a:xfrm>
            <a:prstGeom prst="rect">
              <a:avLst/>
            </a:prstGeom>
            <a:grpFill/>
          </p:spPr>
        </p:pic>
      </p:grpSp>
      <p:grpSp>
        <p:nvGrpSpPr>
          <p:cNvPr id="45" name="Group 158"/>
          <p:cNvGrpSpPr/>
          <p:nvPr/>
        </p:nvGrpSpPr>
        <p:grpSpPr>
          <a:xfrm>
            <a:off x="1708604" y="1444978"/>
            <a:ext cx="1310196" cy="1309855"/>
            <a:chOff x="836612" y="1548907"/>
            <a:chExt cx="1284288" cy="1284288"/>
          </a:xfrm>
          <a:solidFill>
            <a:srgbClr val="00BCF2"/>
          </a:solidFill>
        </p:grpSpPr>
        <p:sp>
          <p:nvSpPr>
            <p:cNvPr id="46" name="Rectangle 159"/>
            <p:cNvSpPr/>
            <p:nvPr/>
          </p:nvSpPr>
          <p:spPr bwMode="auto">
            <a:xfrm>
              <a:off x="836612" y="1548907"/>
              <a:ext cx="1284288" cy="128428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4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7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lum bright="100000"/>
            </a:blip>
            <a:srcRect t="22824" r="5739" b="22155"/>
            <a:stretch/>
          </p:blipFill>
          <p:spPr bwMode="auto">
            <a:xfrm>
              <a:off x="847803" y="1822751"/>
              <a:ext cx="1261907" cy="7366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8" name="Group 161"/>
          <p:cNvGrpSpPr/>
          <p:nvPr/>
        </p:nvGrpSpPr>
        <p:grpSpPr>
          <a:xfrm>
            <a:off x="3116727" y="2853211"/>
            <a:ext cx="1310196" cy="1309855"/>
            <a:chOff x="2264568" y="2958087"/>
            <a:chExt cx="1284288" cy="1284288"/>
          </a:xfrm>
          <a:solidFill>
            <a:srgbClr val="00BCF2"/>
          </a:solidFill>
        </p:grpSpPr>
        <p:sp>
          <p:nvSpPr>
            <p:cNvPr id="49" name="Rectangle 162"/>
            <p:cNvSpPr/>
            <p:nvPr/>
          </p:nvSpPr>
          <p:spPr bwMode="auto">
            <a:xfrm>
              <a:off x="2264568" y="2958087"/>
              <a:ext cx="1284288" cy="128428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4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0" name="Group 163"/>
            <p:cNvGrpSpPr/>
            <p:nvPr/>
          </p:nvGrpSpPr>
          <p:grpSpPr>
            <a:xfrm>
              <a:off x="2264568" y="3146085"/>
              <a:ext cx="1177134" cy="1048123"/>
              <a:chOff x="-2511045" y="4714496"/>
              <a:chExt cx="1557674" cy="1386956"/>
            </a:xfrm>
            <a:grpFill/>
          </p:grpSpPr>
          <p:pic>
            <p:nvPicPr>
              <p:cNvPr id="51" name="Picture 2" descr="\\MAGNUM\Projects\Microsoft\Cloud Power FY12\Design\ICONS_PNG\Devices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lum bright="100000"/>
              </a:blip>
              <a:srcRect l="56000" t="50000" r="15111" b="4000"/>
              <a:stretch/>
            </p:blipFill>
            <p:spPr bwMode="auto">
              <a:xfrm>
                <a:off x="-1824395" y="4714496"/>
                <a:ext cx="871024" cy="1386956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52" name="Picture 2" descr="\\MAGNUM\Projects\Microsoft\Cloud Power FY12\Design\ICONS_PNG\Devices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lum bright="100000"/>
              </a:blip>
              <a:srcRect l="15800" t="50000" r="46000" b="4000"/>
              <a:stretch/>
            </p:blipFill>
            <p:spPr bwMode="auto">
              <a:xfrm>
                <a:off x="-2511045" y="4766114"/>
                <a:ext cx="997339" cy="12009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grpSp>
        <p:nvGrpSpPr>
          <p:cNvPr id="53" name="Group 166"/>
          <p:cNvGrpSpPr/>
          <p:nvPr/>
        </p:nvGrpSpPr>
        <p:grpSpPr>
          <a:xfrm>
            <a:off x="3114623" y="1444978"/>
            <a:ext cx="1310198" cy="1309855"/>
            <a:chOff x="3390224" y="1595717"/>
            <a:chExt cx="1284289" cy="1284288"/>
          </a:xfrm>
          <a:solidFill>
            <a:srgbClr val="00BCF2"/>
          </a:solidFill>
        </p:grpSpPr>
        <p:pic>
          <p:nvPicPr>
            <p:cNvPr id="54" name="Picture 3" descr="C:\Users\v-sacars\Documents\Microsoft\StockPhotography\iStock_000015185461Large.jpg"/>
            <p:cNvPicPr>
              <a:picLocks noChangeAspect="1" noChangeArrowheads="1"/>
            </p:cNvPicPr>
            <p:nvPr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662" t="1255" r="16662" b="-1255"/>
            <a:stretch/>
          </p:blipFill>
          <p:spPr bwMode="auto">
            <a:xfrm>
              <a:off x="3390225" y="1595717"/>
              <a:ext cx="1284288" cy="1284288"/>
            </a:xfrm>
            <a:prstGeom prst="rect">
              <a:avLst/>
            </a:prstGeom>
            <a:grpFill/>
            <a:extLst/>
          </p:spPr>
        </p:pic>
        <p:sp>
          <p:nvSpPr>
            <p:cNvPr id="55" name="Rectangle 168"/>
            <p:cNvSpPr/>
            <p:nvPr/>
          </p:nvSpPr>
          <p:spPr bwMode="auto">
            <a:xfrm>
              <a:off x="3390224" y="2221742"/>
              <a:ext cx="1274975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IT </a:t>
              </a:r>
              <a:r>
                <a:rPr lang="ko-KR" altLang="en-US" sz="1190" kern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인프라 최적화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169"/>
          <p:cNvGrpSpPr/>
          <p:nvPr/>
        </p:nvGrpSpPr>
        <p:grpSpPr>
          <a:xfrm>
            <a:off x="4520639" y="1426007"/>
            <a:ext cx="1309414" cy="1323578"/>
            <a:chOff x="4763174" y="1582262"/>
            <a:chExt cx="1283522" cy="1297743"/>
          </a:xfrm>
          <a:solidFill>
            <a:srgbClr val="00BCF2"/>
          </a:solidFill>
        </p:grpSpPr>
        <p:pic>
          <p:nvPicPr>
            <p:cNvPr id="57" name="Picture 6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63174" y="1582262"/>
              <a:ext cx="1281736" cy="1282094"/>
            </a:xfrm>
            <a:prstGeom prst="rect">
              <a:avLst/>
            </a:prstGeom>
            <a:grpFill/>
            <a:extLst/>
          </p:spPr>
        </p:pic>
        <p:sp>
          <p:nvSpPr>
            <p:cNvPr id="58" name="Rectangle 171"/>
            <p:cNvSpPr/>
            <p:nvPr/>
          </p:nvSpPr>
          <p:spPr bwMode="auto">
            <a:xfrm>
              <a:off x="4764960" y="2221742"/>
              <a:ext cx="1281736" cy="65826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77717" rIns="77714" bIns="77717" numCol="1" rtlCol="0" anchor="b" anchorCtr="0" compatLnSpc="1">
              <a:prstTxWarp prst="textNoShape">
                <a:avLst/>
              </a:prstTxWarp>
            </a:bodyPr>
            <a:lstStyle/>
            <a:p>
              <a:pPr defTabSz="932774">
                <a:spcAft>
                  <a:spcPts val="612"/>
                </a:spcAft>
                <a:defRPr/>
              </a:pPr>
              <a:r>
                <a:rPr lang="ko-KR" altLang="en-US" sz="1190" kern="0" dirty="0">
                  <a:solidFill>
                    <a:sysClr val="window" lastClr="FFFFFF"/>
                  </a:solidFill>
                  <a:latin typeface="Segoe UI" pitchFamily="34" charset="0"/>
                  <a:cs typeface="Segoe UI" pitchFamily="34" charset="0"/>
                </a:rPr>
                <a:t>법률 탐색</a:t>
              </a:r>
              <a:endParaRPr lang="en-US" sz="1190" kern="0" dirty="0">
                <a:solidFill>
                  <a:sysClr val="window" lastClr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9" name="Rectangle 2"/>
          <p:cNvSpPr/>
          <p:nvPr/>
        </p:nvSpPr>
        <p:spPr>
          <a:xfrm>
            <a:off x="3932237" y="5956195"/>
            <a:ext cx="41617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ko-KR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우선 저장하고</a:t>
            </a:r>
            <a:r>
              <a:rPr lang="en-US" altLang="ko-K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ko-KR" alt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필요시에 분석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071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Lifecycle of Big Data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6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어떤 크기의</a:t>
            </a:r>
            <a:r>
              <a:rPr lang="en-US" altLang="ko-KR" dirty="0"/>
              <a:t>, </a:t>
            </a:r>
            <a:r>
              <a:rPr lang="ko-KR" altLang="en-US"/>
              <a:t>어떤 데이터라도</a:t>
            </a:r>
            <a:r>
              <a:rPr lang="en-US" altLang="ko-KR" dirty="0"/>
              <a:t>,</a:t>
            </a:r>
            <a:r>
              <a:rPr lang="ko-KR" altLang="en-US"/>
              <a:t> 어디에서든 관리</a:t>
            </a:r>
          </a:p>
        </p:txBody>
      </p:sp>
      <p:grpSp>
        <p:nvGrpSpPr>
          <p:cNvPr id="37" name="Group 51"/>
          <p:cNvGrpSpPr/>
          <p:nvPr/>
        </p:nvGrpSpPr>
        <p:grpSpPr>
          <a:xfrm>
            <a:off x="1464893" y="2525801"/>
            <a:ext cx="3034662" cy="2653137"/>
            <a:chOff x="1722521" y="4556807"/>
            <a:chExt cx="3570515" cy="3121620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38" name="Rectangle 14"/>
            <p:cNvSpPr/>
            <p:nvPr/>
          </p:nvSpPr>
          <p:spPr bwMode="auto">
            <a:xfrm>
              <a:off x="1722521" y="4556807"/>
              <a:ext cx="3570515" cy="3121620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0198" tIns="240392" rIns="120198" bIns="10101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4574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6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ysClr val="window" lastClr="FFFFFF"/>
                      </a:gs>
                      <a:gs pos="100000">
                        <a:sysClr val="window" lastClr="FFFFFF"/>
                      </a:gs>
                    </a:gsLst>
                    <a:lin ang="162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관계형</a:t>
              </a:r>
              <a:endParaRPr kumimoji="0" lang="en-US" sz="306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9" name="Group 50"/>
            <p:cNvGrpSpPr/>
            <p:nvPr/>
          </p:nvGrpSpPr>
          <p:grpSpPr>
            <a:xfrm>
              <a:off x="2158411" y="5435524"/>
              <a:ext cx="2649820" cy="1041476"/>
              <a:chOff x="2158411" y="5435524"/>
              <a:chExt cx="2649820" cy="1041476"/>
            </a:xfrm>
            <a:grpFill/>
          </p:grpSpPr>
          <p:grpSp>
            <p:nvGrpSpPr>
              <p:cNvPr id="40" name="Group 49"/>
              <p:cNvGrpSpPr/>
              <p:nvPr/>
            </p:nvGrpSpPr>
            <p:grpSpPr>
              <a:xfrm>
                <a:off x="3839594" y="5435524"/>
                <a:ext cx="968637" cy="1041476"/>
                <a:chOff x="3839594" y="5435524"/>
                <a:chExt cx="968637" cy="1041476"/>
              </a:xfrm>
              <a:grpFill/>
            </p:grpSpPr>
            <p:sp>
              <p:nvSpPr>
                <p:cNvPr id="47" name="Oval 122"/>
                <p:cNvSpPr>
                  <a:spLocks noChangeArrowheads="1"/>
                </p:cNvSpPr>
                <p:nvPr/>
              </p:nvSpPr>
              <p:spPr bwMode="auto">
                <a:xfrm flipH="1">
                  <a:off x="3852472" y="5435524"/>
                  <a:ext cx="955758" cy="14717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7500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6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" name="Freeform 123"/>
                <p:cNvSpPr>
                  <a:spLocks noEditPoints="1"/>
                </p:cNvSpPr>
                <p:nvPr/>
              </p:nvSpPr>
              <p:spPr bwMode="auto">
                <a:xfrm flipH="1">
                  <a:off x="3839594" y="5537801"/>
                  <a:ext cx="968637" cy="939199"/>
                </a:xfrm>
                <a:custGeom>
                  <a:avLst/>
                  <a:gdLst>
                    <a:gd name="T0" fmla="*/ 480 w 480"/>
                    <a:gd name="T1" fmla="*/ 135 h 562"/>
                    <a:gd name="T2" fmla="*/ 480 w 480"/>
                    <a:gd name="T3" fmla="*/ 0 h 562"/>
                    <a:gd name="T4" fmla="*/ 240 w 480"/>
                    <a:gd name="T5" fmla="*/ 43 h 562"/>
                    <a:gd name="T6" fmla="*/ 0 w 480"/>
                    <a:gd name="T7" fmla="*/ 0 h 562"/>
                    <a:gd name="T8" fmla="*/ 0 w 480"/>
                    <a:gd name="T9" fmla="*/ 135 h 562"/>
                    <a:gd name="T10" fmla="*/ 15 w 480"/>
                    <a:gd name="T11" fmla="*/ 153 h 562"/>
                    <a:gd name="T12" fmla="*/ 0 w 480"/>
                    <a:gd name="T13" fmla="*/ 170 h 562"/>
                    <a:gd name="T14" fmla="*/ 0 w 480"/>
                    <a:gd name="T15" fmla="*/ 322 h 562"/>
                    <a:gd name="T16" fmla="*/ 15 w 480"/>
                    <a:gd name="T17" fmla="*/ 340 h 562"/>
                    <a:gd name="T18" fmla="*/ 0 w 480"/>
                    <a:gd name="T19" fmla="*/ 358 h 562"/>
                    <a:gd name="T20" fmla="*/ 0 w 480"/>
                    <a:gd name="T21" fmla="*/ 510 h 562"/>
                    <a:gd name="T22" fmla="*/ 240 w 480"/>
                    <a:gd name="T23" fmla="*/ 562 h 562"/>
                    <a:gd name="T24" fmla="*/ 480 w 480"/>
                    <a:gd name="T25" fmla="*/ 510 h 562"/>
                    <a:gd name="T26" fmla="*/ 480 w 480"/>
                    <a:gd name="T27" fmla="*/ 358 h 562"/>
                    <a:gd name="T28" fmla="*/ 466 w 480"/>
                    <a:gd name="T29" fmla="*/ 340 h 562"/>
                    <a:gd name="T30" fmla="*/ 480 w 480"/>
                    <a:gd name="T31" fmla="*/ 322 h 562"/>
                    <a:gd name="T32" fmla="*/ 480 w 480"/>
                    <a:gd name="T33" fmla="*/ 170 h 562"/>
                    <a:gd name="T34" fmla="*/ 466 w 480"/>
                    <a:gd name="T35" fmla="*/ 153 h 562"/>
                    <a:gd name="T36" fmla="*/ 480 w 480"/>
                    <a:gd name="T37" fmla="*/ 135 h 562"/>
                    <a:gd name="T38" fmla="*/ 458 w 480"/>
                    <a:gd name="T39" fmla="*/ 352 h 562"/>
                    <a:gd name="T40" fmla="*/ 240 w 480"/>
                    <a:gd name="T41" fmla="*/ 380 h 562"/>
                    <a:gd name="T42" fmla="*/ 23 w 480"/>
                    <a:gd name="T43" fmla="*/ 352 h 562"/>
                    <a:gd name="T44" fmla="*/ 23 w 480"/>
                    <a:gd name="T45" fmla="*/ 333 h 562"/>
                    <a:gd name="T46" fmla="*/ 240 w 480"/>
                    <a:gd name="T47" fmla="*/ 361 h 562"/>
                    <a:gd name="T48" fmla="*/ 458 w 480"/>
                    <a:gd name="T49" fmla="*/ 333 h 562"/>
                    <a:gd name="T50" fmla="*/ 458 w 480"/>
                    <a:gd name="T51" fmla="*/ 352 h 562"/>
                    <a:gd name="T52" fmla="*/ 458 w 480"/>
                    <a:gd name="T53" fmla="*/ 166 h 562"/>
                    <a:gd name="T54" fmla="*/ 240 w 480"/>
                    <a:gd name="T55" fmla="*/ 195 h 562"/>
                    <a:gd name="T56" fmla="*/ 23 w 480"/>
                    <a:gd name="T57" fmla="*/ 166 h 562"/>
                    <a:gd name="T58" fmla="*/ 23 w 480"/>
                    <a:gd name="T59" fmla="*/ 147 h 562"/>
                    <a:gd name="T60" fmla="*/ 240 w 480"/>
                    <a:gd name="T61" fmla="*/ 176 h 562"/>
                    <a:gd name="T62" fmla="*/ 458 w 480"/>
                    <a:gd name="T63" fmla="*/ 147 h 562"/>
                    <a:gd name="T64" fmla="*/ 458 w 480"/>
                    <a:gd name="T65" fmla="*/ 166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80" h="562">
                      <a:moveTo>
                        <a:pt x="480" y="135"/>
                      </a:move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48" y="31"/>
                        <a:pt x="326" y="43"/>
                        <a:pt x="240" y="43"/>
                      </a:cubicBezTo>
                      <a:cubicBezTo>
                        <a:pt x="154" y="43"/>
                        <a:pt x="32" y="31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41"/>
                        <a:pt x="5" y="147"/>
                        <a:pt x="15" y="153"/>
                      </a:cubicBezTo>
                      <a:cubicBezTo>
                        <a:pt x="5" y="158"/>
                        <a:pt x="0" y="164"/>
                        <a:pt x="0" y="170"/>
                      </a:cubicBezTo>
                      <a:cubicBezTo>
                        <a:pt x="0" y="322"/>
                        <a:pt x="0" y="322"/>
                        <a:pt x="0" y="322"/>
                      </a:cubicBezTo>
                      <a:cubicBezTo>
                        <a:pt x="0" y="329"/>
                        <a:pt x="5" y="335"/>
                        <a:pt x="15" y="340"/>
                      </a:cubicBezTo>
                      <a:cubicBezTo>
                        <a:pt x="5" y="346"/>
                        <a:pt x="0" y="351"/>
                        <a:pt x="0" y="358"/>
                      </a:cubicBezTo>
                      <a:cubicBezTo>
                        <a:pt x="0" y="510"/>
                        <a:pt x="0" y="510"/>
                        <a:pt x="0" y="510"/>
                      </a:cubicBezTo>
                      <a:cubicBezTo>
                        <a:pt x="0" y="538"/>
                        <a:pt x="108" y="562"/>
                        <a:pt x="240" y="562"/>
                      </a:cubicBezTo>
                      <a:cubicBezTo>
                        <a:pt x="373" y="562"/>
                        <a:pt x="480" y="538"/>
                        <a:pt x="480" y="510"/>
                      </a:cubicBezTo>
                      <a:cubicBezTo>
                        <a:pt x="480" y="358"/>
                        <a:pt x="480" y="358"/>
                        <a:pt x="480" y="358"/>
                      </a:cubicBezTo>
                      <a:cubicBezTo>
                        <a:pt x="480" y="351"/>
                        <a:pt x="475" y="346"/>
                        <a:pt x="466" y="340"/>
                      </a:cubicBezTo>
                      <a:cubicBezTo>
                        <a:pt x="475" y="335"/>
                        <a:pt x="480" y="329"/>
                        <a:pt x="480" y="322"/>
                      </a:cubicBezTo>
                      <a:cubicBezTo>
                        <a:pt x="480" y="170"/>
                        <a:pt x="480" y="170"/>
                        <a:pt x="480" y="170"/>
                      </a:cubicBezTo>
                      <a:cubicBezTo>
                        <a:pt x="480" y="164"/>
                        <a:pt x="475" y="158"/>
                        <a:pt x="466" y="153"/>
                      </a:cubicBezTo>
                      <a:cubicBezTo>
                        <a:pt x="475" y="147"/>
                        <a:pt x="480" y="141"/>
                        <a:pt x="480" y="135"/>
                      </a:cubicBezTo>
                      <a:close/>
                      <a:moveTo>
                        <a:pt x="458" y="352"/>
                      </a:moveTo>
                      <a:cubicBezTo>
                        <a:pt x="458" y="368"/>
                        <a:pt x="361" y="380"/>
                        <a:pt x="240" y="380"/>
                      </a:cubicBezTo>
                      <a:cubicBezTo>
                        <a:pt x="120" y="380"/>
                        <a:pt x="23" y="368"/>
                        <a:pt x="23" y="352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49"/>
                        <a:pt x="120" y="361"/>
                        <a:pt x="240" y="361"/>
                      </a:cubicBezTo>
                      <a:cubicBezTo>
                        <a:pt x="361" y="361"/>
                        <a:pt x="458" y="349"/>
                        <a:pt x="458" y="333"/>
                      </a:cubicBezTo>
                      <a:lnTo>
                        <a:pt x="458" y="352"/>
                      </a:lnTo>
                      <a:close/>
                      <a:moveTo>
                        <a:pt x="458" y="166"/>
                      </a:moveTo>
                      <a:cubicBezTo>
                        <a:pt x="458" y="182"/>
                        <a:pt x="361" y="195"/>
                        <a:pt x="240" y="195"/>
                      </a:cubicBezTo>
                      <a:cubicBezTo>
                        <a:pt x="120" y="195"/>
                        <a:pt x="23" y="182"/>
                        <a:pt x="23" y="166"/>
                      </a:cubicBezTo>
                      <a:cubicBezTo>
                        <a:pt x="23" y="147"/>
                        <a:pt x="23" y="147"/>
                        <a:pt x="23" y="147"/>
                      </a:cubicBezTo>
                      <a:cubicBezTo>
                        <a:pt x="23" y="163"/>
                        <a:pt x="120" y="176"/>
                        <a:pt x="240" y="176"/>
                      </a:cubicBezTo>
                      <a:cubicBezTo>
                        <a:pt x="361" y="176"/>
                        <a:pt x="458" y="163"/>
                        <a:pt x="458" y="147"/>
                      </a:cubicBezTo>
                      <a:lnTo>
                        <a:pt x="458" y="1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7500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6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41" name="Group 48"/>
              <p:cNvGrpSpPr/>
              <p:nvPr/>
            </p:nvGrpSpPr>
            <p:grpSpPr>
              <a:xfrm>
                <a:off x="2928606" y="5767011"/>
                <a:ext cx="643639" cy="709989"/>
                <a:chOff x="2928606" y="5767011"/>
                <a:chExt cx="643639" cy="709989"/>
              </a:xfrm>
              <a:grpFill/>
            </p:grpSpPr>
            <p:sp>
              <p:nvSpPr>
                <p:cNvPr id="45" name="Oval 122"/>
                <p:cNvSpPr>
                  <a:spLocks noChangeArrowheads="1"/>
                </p:cNvSpPr>
                <p:nvPr/>
              </p:nvSpPr>
              <p:spPr bwMode="auto">
                <a:xfrm flipH="1">
                  <a:off x="2928606" y="5767011"/>
                  <a:ext cx="634860" cy="12156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7500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6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6" name="Freeform 123"/>
                <p:cNvSpPr>
                  <a:spLocks noEditPoints="1"/>
                </p:cNvSpPr>
                <p:nvPr/>
              </p:nvSpPr>
              <p:spPr bwMode="auto">
                <a:xfrm flipH="1">
                  <a:off x="2928606" y="5867345"/>
                  <a:ext cx="643639" cy="609655"/>
                </a:xfrm>
                <a:custGeom>
                  <a:avLst/>
                  <a:gdLst>
                    <a:gd name="T0" fmla="*/ 480 w 480"/>
                    <a:gd name="T1" fmla="*/ 135 h 562"/>
                    <a:gd name="T2" fmla="*/ 480 w 480"/>
                    <a:gd name="T3" fmla="*/ 0 h 562"/>
                    <a:gd name="T4" fmla="*/ 240 w 480"/>
                    <a:gd name="T5" fmla="*/ 43 h 562"/>
                    <a:gd name="T6" fmla="*/ 0 w 480"/>
                    <a:gd name="T7" fmla="*/ 0 h 562"/>
                    <a:gd name="T8" fmla="*/ 0 w 480"/>
                    <a:gd name="T9" fmla="*/ 135 h 562"/>
                    <a:gd name="T10" fmla="*/ 15 w 480"/>
                    <a:gd name="T11" fmla="*/ 153 h 562"/>
                    <a:gd name="T12" fmla="*/ 0 w 480"/>
                    <a:gd name="T13" fmla="*/ 170 h 562"/>
                    <a:gd name="T14" fmla="*/ 0 w 480"/>
                    <a:gd name="T15" fmla="*/ 322 h 562"/>
                    <a:gd name="T16" fmla="*/ 15 w 480"/>
                    <a:gd name="T17" fmla="*/ 340 h 562"/>
                    <a:gd name="T18" fmla="*/ 0 w 480"/>
                    <a:gd name="T19" fmla="*/ 358 h 562"/>
                    <a:gd name="T20" fmla="*/ 0 w 480"/>
                    <a:gd name="T21" fmla="*/ 510 h 562"/>
                    <a:gd name="T22" fmla="*/ 240 w 480"/>
                    <a:gd name="T23" fmla="*/ 562 h 562"/>
                    <a:gd name="T24" fmla="*/ 480 w 480"/>
                    <a:gd name="T25" fmla="*/ 510 h 562"/>
                    <a:gd name="T26" fmla="*/ 480 w 480"/>
                    <a:gd name="T27" fmla="*/ 358 h 562"/>
                    <a:gd name="T28" fmla="*/ 466 w 480"/>
                    <a:gd name="T29" fmla="*/ 340 h 562"/>
                    <a:gd name="T30" fmla="*/ 480 w 480"/>
                    <a:gd name="T31" fmla="*/ 322 h 562"/>
                    <a:gd name="T32" fmla="*/ 480 w 480"/>
                    <a:gd name="T33" fmla="*/ 170 h 562"/>
                    <a:gd name="T34" fmla="*/ 466 w 480"/>
                    <a:gd name="T35" fmla="*/ 153 h 562"/>
                    <a:gd name="T36" fmla="*/ 480 w 480"/>
                    <a:gd name="T37" fmla="*/ 135 h 562"/>
                    <a:gd name="T38" fmla="*/ 458 w 480"/>
                    <a:gd name="T39" fmla="*/ 352 h 562"/>
                    <a:gd name="T40" fmla="*/ 240 w 480"/>
                    <a:gd name="T41" fmla="*/ 380 h 562"/>
                    <a:gd name="T42" fmla="*/ 23 w 480"/>
                    <a:gd name="T43" fmla="*/ 352 h 562"/>
                    <a:gd name="T44" fmla="*/ 23 w 480"/>
                    <a:gd name="T45" fmla="*/ 333 h 562"/>
                    <a:gd name="T46" fmla="*/ 240 w 480"/>
                    <a:gd name="T47" fmla="*/ 361 h 562"/>
                    <a:gd name="T48" fmla="*/ 458 w 480"/>
                    <a:gd name="T49" fmla="*/ 333 h 562"/>
                    <a:gd name="T50" fmla="*/ 458 w 480"/>
                    <a:gd name="T51" fmla="*/ 352 h 562"/>
                    <a:gd name="T52" fmla="*/ 458 w 480"/>
                    <a:gd name="T53" fmla="*/ 166 h 562"/>
                    <a:gd name="T54" fmla="*/ 240 w 480"/>
                    <a:gd name="T55" fmla="*/ 195 h 562"/>
                    <a:gd name="T56" fmla="*/ 23 w 480"/>
                    <a:gd name="T57" fmla="*/ 166 h 562"/>
                    <a:gd name="T58" fmla="*/ 23 w 480"/>
                    <a:gd name="T59" fmla="*/ 147 h 562"/>
                    <a:gd name="T60" fmla="*/ 240 w 480"/>
                    <a:gd name="T61" fmla="*/ 176 h 562"/>
                    <a:gd name="T62" fmla="*/ 458 w 480"/>
                    <a:gd name="T63" fmla="*/ 147 h 562"/>
                    <a:gd name="T64" fmla="*/ 458 w 480"/>
                    <a:gd name="T65" fmla="*/ 166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80" h="562">
                      <a:moveTo>
                        <a:pt x="480" y="135"/>
                      </a:move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48" y="31"/>
                        <a:pt x="326" y="43"/>
                        <a:pt x="240" y="43"/>
                      </a:cubicBezTo>
                      <a:cubicBezTo>
                        <a:pt x="154" y="43"/>
                        <a:pt x="32" y="31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41"/>
                        <a:pt x="5" y="147"/>
                        <a:pt x="15" y="153"/>
                      </a:cubicBezTo>
                      <a:cubicBezTo>
                        <a:pt x="5" y="158"/>
                        <a:pt x="0" y="164"/>
                        <a:pt x="0" y="170"/>
                      </a:cubicBezTo>
                      <a:cubicBezTo>
                        <a:pt x="0" y="322"/>
                        <a:pt x="0" y="322"/>
                        <a:pt x="0" y="322"/>
                      </a:cubicBezTo>
                      <a:cubicBezTo>
                        <a:pt x="0" y="329"/>
                        <a:pt x="5" y="335"/>
                        <a:pt x="15" y="340"/>
                      </a:cubicBezTo>
                      <a:cubicBezTo>
                        <a:pt x="5" y="346"/>
                        <a:pt x="0" y="351"/>
                        <a:pt x="0" y="358"/>
                      </a:cubicBezTo>
                      <a:cubicBezTo>
                        <a:pt x="0" y="510"/>
                        <a:pt x="0" y="510"/>
                        <a:pt x="0" y="510"/>
                      </a:cubicBezTo>
                      <a:cubicBezTo>
                        <a:pt x="0" y="538"/>
                        <a:pt x="108" y="562"/>
                        <a:pt x="240" y="562"/>
                      </a:cubicBezTo>
                      <a:cubicBezTo>
                        <a:pt x="373" y="562"/>
                        <a:pt x="480" y="538"/>
                        <a:pt x="480" y="510"/>
                      </a:cubicBezTo>
                      <a:cubicBezTo>
                        <a:pt x="480" y="358"/>
                        <a:pt x="480" y="358"/>
                        <a:pt x="480" y="358"/>
                      </a:cubicBezTo>
                      <a:cubicBezTo>
                        <a:pt x="480" y="351"/>
                        <a:pt x="475" y="346"/>
                        <a:pt x="466" y="340"/>
                      </a:cubicBezTo>
                      <a:cubicBezTo>
                        <a:pt x="475" y="335"/>
                        <a:pt x="480" y="329"/>
                        <a:pt x="480" y="322"/>
                      </a:cubicBezTo>
                      <a:cubicBezTo>
                        <a:pt x="480" y="170"/>
                        <a:pt x="480" y="170"/>
                        <a:pt x="480" y="170"/>
                      </a:cubicBezTo>
                      <a:cubicBezTo>
                        <a:pt x="480" y="164"/>
                        <a:pt x="475" y="158"/>
                        <a:pt x="466" y="153"/>
                      </a:cubicBezTo>
                      <a:cubicBezTo>
                        <a:pt x="475" y="147"/>
                        <a:pt x="480" y="141"/>
                        <a:pt x="480" y="135"/>
                      </a:cubicBezTo>
                      <a:close/>
                      <a:moveTo>
                        <a:pt x="458" y="352"/>
                      </a:moveTo>
                      <a:cubicBezTo>
                        <a:pt x="458" y="368"/>
                        <a:pt x="361" y="380"/>
                        <a:pt x="240" y="380"/>
                      </a:cubicBezTo>
                      <a:cubicBezTo>
                        <a:pt x="120" y="380"/>
                        <a:pt x="23" y="368"/>
                        <a:pt x="23" y="352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49"/>
                        <a:pt x="120" y="361"/>
                        <a:pt x="240" y="361"/>
                      </a:cubicBezTo>
                      <a:cubicBezTo>
                        <a:pt x="361" y="361"/>
                        <a:pt x="458" y="349"/>
                        <a:pt x="458" y="333"/>
                      </a:cubicBezTo>
                      <a:lnTo>
                        <a:pt x="458" y="352"/>
                      </a:lnTo>
                      <a:close/>
                      <a:moveTo>
                        <a:pt x="458" y="166"/>
                      </a:moveTo>
                      <a:cubicBezTo>
                        <a:pt x="458" y="182"/>
                        <a:pt x="361" y="195"/>
                        <a:pt x="240" y="195"/>
                      </a:cubicBezTo>
                      <a:cubicBezTo>
                        <a:pt x="120" y="195"/>
                        <a:pt x="23" y="182"/>
                        <a:pt x="23" y="166"/>
                      </a:cubicBezTo>
                      <a:cubicBezTo>
                        <a:pt x="23" y="147"/>
                        <a:pt x="23" y="147"/>
                        <a:pt x="23" y="147"/>
                      </a:cubicBezTo>
                      <a:cubicBezTo>
                        <a:pt x="23" y="163"/>
                        <a:pt x="120" y="176"/>
                        <a:pt x="240" y="176"/>
                      </a:cubicBezTo>
                      <a:cubicBezTo>
                        <a:pt x="361" y="176"/>
                        <a:pt x="458" y="163"/>
                        <a:pt x="458" y="147"/>
                      </a:cubicBezTo>
                      <a:lnTo>
                        <a:pt x="458" y="1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7500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6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42" name="Group 47"/>
              <p:cNvGrpSpPr/>
              <p:nvPr/>
            </p:nvGrpSpPr>
            <p:grpSpPr>
              <a:xfrm>
                <a:off x="2158411" y="5989543"/>
                <a:ext cx="508589" cy="487457"/>
                <a:chOff x="2209800" y="5989543"/>
                <a:chExt cx="508589" cy="487457"/>
              </a:xfrm>
              <a:grpFill/>
            </p:grpSpPr>
            <p:sp>
              <p:nvSpPr>
                <p:cNvPr id="43" name="Oval 122"/>
                <p:cNvSpPr>
                  <a:spLocks noChangeArrowheads="1"/>
                </p:cNvSpPr>
                <p:nvPr/>
              </p:nvSpPr>
              <p:spPr bwMode="auto">
                <a:xfrm flipH="1">
                  <a:off x="2209801" y="5989543"/>
                  <a:ext cx="501953" cy="7582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7500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6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4" name="Freeform 123"/>
                <p:cNvSpPr>
                  <a:spLocks noEditPoints="1"/>
                </p:cNvSpPr>
                <p:nvPr/>
              </p:nvSpPr>
              <p:spPr bwMode="auto">
                <a:xfrm flipH="1">
                  <a:off x="2209800" y="6051820"/>
                  <a:ext cx="508589" cy="425180"/>
                </a:xfrm>
                <a:custGeom>
                  <a:avLst/>
                  <a:gdLst>
                    <a:gd name="T0" fmla="*/ 480 w 480"/>
                    <a:gd name="T1" fmla="*/ 135 h 562"/>
                    <a:gd name="T2" fmla="*/ 480 w 480"/>
                    <a:gd name="T3" fmla="*/ 0 h 562"/>
                    <a:gd name="T4" fmla="*/ 240 w 480"/>
                    <a:gd name="T5" fmla="*/ 43 h 562"/>
                    <a:gd name="T6" fmla="*/ 0 w 480"/>
                    <a:gd name="T7" fmla="*/ 0 h 562"/>
                    <a:gd name="T8" fmla="*/ 0 w 480"/>
                    <a:gd name="T9" fmla="*/ 135 h 562"/>
                    <a:gd name="T10" fmla="*/ 15 w 480"/>
                    <a:gd name="T11" fmla="*/ 153 h 562"/>
                    <a:gd name="T12" fmla="*/ 0 w 480"/>
                    <a:gd name="T13" fmla="*/ 170 h 562"/>
                    <a:gd name="T14" fmla="*/ 0 w 480"/>
                    <a:gd name="T15" fmla="*/ 322 h 562"/>
                    <a:gd name="T16" fmla="*/ 15 w 480"/>
                    <a:gd name="T17" fmla="*/ 340 h 562"/>
                    <a:gd name="T18" fmla="*/ 0 w 480"/>
                    <a:gd name="T19" fmla="*/ 358 h 562"/>
                    <a:gd name="T20" fmla="*/ 0 w 480"/>
                    <a:gd name="T21" fmla="*/ 510 h 562"/>
                    <a:gd name="T22" fmla="*/ 240 w 480"/>
                    <a:gd name="T23" fmla="*/ 562 h 562"/>
                    <a:gd name="T24" fmla="*/ 480 w 480"/>
                    <a:gd name="T25" fmla="*/ 510 h 562"/>
                    <a:gd name="T26" fmla="*/ 480 w 480"/>
                    <a:gd name="T27" fmla="*/ 358 h 562"/>
                    <a:gd name="T28" fmla="*/ 466 w 480"/>
                    <a:gd name="T29" fmla="*/ 340 h 562"/>
                    <a:gd name="T30" fmla="*/ 480 w 480"/>
                    <a:gd name="T31" fmla="*/ 322 h 562"/>
                    <a:gd name="T32" fmla="*/ 480 w 480"/>
                    <a:gd name="T33" fmla="*/ 170 h 562"/>
                    <a:gd name="T34" fmla="*/ 466 w 480"/>
                    <a:gd name="T35" fmla="*/ 153 h 562"/>
                    <a:gd name="T36" fmla="*/ 480 w 480"/>
                    <a:gd name="T37" fmla="*/ 135 h 562"/>
                    <a:gd name="T38" fmla="*/ 458 w 480"/>
                    <a:gd name="T39" fmla="*/ 352 h 562"/>
                    <a:gd name="T40" fmla="*/ 240 w 480"/>
                    <a:gd name="T41" fmla="*/ 380 h 562"/>
                    <a:gd name="T42" fmla="*/ 23 w 480"/>
                    <a:gd name="T43" fmla="*/ 352 h 562"/>
                    <a:gd name="T44" fmla="*/ 23 w 480"/>
                    <a:gd name="T45" fmla="*/ 333 h 562"/>
                    <a:gd name="T46" fmla="*/ 240 w 480"/>
                    <a:gd name="T47" fmla="*/ 361 h 562"/>
                    <a:gd name="T48" fmla="*/ 458 w 480"/>
                    <a:gd name="T49" fmla="*/ 333 h 562"/>
                    <a:gd name="T50" fmla="*/ 458 w 480"/>
                    <a:gd name="T51" fmla="*/ 352 h 562"/>
                    <a:gd name="T52" fmla="*/ 458 w 480"/>
                    <a:gd name="T53" fmla="*/ 166 h 562"/>
                    <a:gd name="T54" fmla="*/ 240 w 480"/>
                    <a:gd name="T55" fmla="*/ 195 h 562"/>
                    <a:gd name="T56" fmla="*/ 23 w 480"/>
                    <a:gd name="T57" fmla="*/ 166 h 562"/>
                    <a:gd name="T58" fmla="*/ 23 w 480"/>
                    <a:gd name="T59" fmla="*/ 147 h 562"/>
                    <a:gd name="T60" fmla="*/ 240 w 480"/>
                    <a:gd name="T61" fmla="*/ 176 h 562"/>
                    <a:gd name="T62" fmla="*/ 458 w 480"/>
                    <a:gd name="T63" fmla="*/ 147 h 562"/>
                    <a:gd name="T64" fmla="*/ 458 w 480"/>
                    <a:gd name="T65" fmla="*/ 166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80" h="562">
                      <a:moveTo>
                        <a:pt x="480" y="135"/>
                      </a:move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48" y="31"/>
                        <a:pt x="326" y="43"/>
                        <a:pt x="240" y="43"/>
                      </a:cubicBezTo>
                      <a:cubicBezTo>
                        <a:pt x="154" y="43"/>
                        <a:pt x="32" y="31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41"/>
                        <a:pt x="5" y="147"/>
                        <a:pt x="15" y="153"/>
                      </a:cubicBezTo>
                      <a:cubicBezTo>
                        <a:pt x="5" y="158"/>
                        <a:pt x="0" y="164"/>
                        <a:pt x="0" y="170"/>
                      </a:cubicBezTo>
                      <a:cubicBezTo>
                        <a:pt x="0" y="322"/>
                        <a:pt x="0" y="322"/>
                        <a:pt x="0" y="322"/>
                      </a:cubicBezTo>
                      <a:cubicBezTo>
                        <a:pt x="0" y="329"/>
                        <a:pt x="5" y="335"/>
                        <a:pt x="15" y="340"/>
                      </a:cubicBezTo>
                      <a:cubicBezTo>
                        <a:pt x="5" y="346"/>
                        <a:pt x="0" y="351"/>
                        <a:pt x="0" y="358"/>
                      </a:cubicBezTo>
                      <a:cubicBezTo>
                        <a:pt x="0" y="510"/>
                        <a:pt x="0" y="510"/>
                        <a:pt x="0" y="510"/>
                      </a:cubicBezTo>
                      <a:cubicBezTo>
                        <a:pt x="0" y="538"/>
                        <a:pt x="108" y="562"/>
                        <a:pt x="240" y="562"/>
                      </a:cubicBezTo>
                      <a:cubicBezTo>
                        <a:pt x="373" y="562"/>
                        <a:pt x="480" y="538"/>
                        <a:pt x="480" y="510"/>
                      </a:cubicBezTo>
                      <a:cubicBezTo>
                        <a:pt x="480" y="358"/>
                        <a:pt x="480" y="358"/>
                        <a:pt x="480" y="358"/>
                      </a:cubicBezTo>
                      <a:cubicBezTo>
                        <a:pt x="480" y="351"/>
                        <a:pt x="475" y="346"/>
                        <a:pt x="466" y="340"/>
                      </a:cubicBezTo>
                      <a:cubicBezTo>
                        <a:pt x="475" y="335"/>
                        <a:pt x="480" y="329"/>
                        <a:pt x="480" y="322"/>
                      </a:cubicBezTo>
                      <a:cubicBezTo>
                        <a:pt x="480" y="170"/>
                        <a:pt x="480" y="170"/>
                        <a:pt x="480" y="170"/>
                      </a:cubicBezTo>
                      <a:cubicBezTo>
                        <a:pt x="480" y="164"/>
                        <a:pt x="475" y="158"/>
                        <a:pt x="466" y="153"/>
                      </a:cubicBezTo>
                      <a:cubicBezTo>
                        <a:pt x="475" y="147"/>
                        <a:pt x="480" y="141"/>
                        <a:pt x="480" y="135"/>
                      </a:cubicBezTo>
                      <a:close/>
                      <a:moveTo>
                        <a:pt x="458" y="352"/>
                      </a:moveTo>
                      <a:cubicBezTo>
                        <a:pt x="458" y="368"/>
                        <a:pt x="361" y="380"/>
                        <a:pt x="240" y="380"/>
                      </a:cubicBezTo>
                      <a:cubicBezTo>
                        <a:pt x="120" y="380"/>
                        <a:pt x="23" y="368"/>
                        <a:pt x="23" y="352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49"/>
                        <a:pt x="120" y="361"/>
                        <a:pt x="240" y="361"/>
                      </a:cubicBezTo>
                      <a:cubicBezTo>
                        <a:pt x="361" y="361"/>
                        <a:pt x="458" y="349"/>
                        <a:pt x="458" y="333"/>
                      </a:cubicBezTo>
                      <a:lnTo>
                        <a:pt x="458" y="352"/>
                      </a:lnTo>
                      <a:close/>
                      <a:moveTo>
                        <a:pt x="458" y="166"/>
                      </a:moveTo>
                      <a:cubicBezTo>
                        <a:pt x="458" y="182"/>
                        <a:pt x="361" y="195"/>
                        <a:pt x="240" y="195"/>
                      </a:cubicBezTo>
                      <a:cubicBezTo>
                        <a:pt x="120" y="195"/>
                        <a:pt x="23" y="182"/>
                        <a:pt x="23" y="166"/>
                      </a:cubicBezTo>
                      <a:cubicBezTo>
                        <a:pt x="23" y="147"/>
                        <a:pt x="23" y="147"/>
                        <a:pt x="23" y="147"/>
                      </a:cubicBezTo>
                      <a:cubicBezTo>
                        <a:pt x="23" y="163"/>
                        <a:pt x="120" y="176"/>
                        <a:pt x="240" y="176"/>
                      </a:cubicBezTo>
                      <a:cubicBezTo>
                        <a:pt x="361" y="176"/>
                        <a:pt x="458" y="163"/>
                        <a:pt x="458" y="147"/>
                      </a:cubicBezTo>
                      <a:lnTo>
                        <a:pt x="458" y="1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7500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6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endParaRPr>
                </a:p>
              </p:txBody>
            </p:sp>
          </p:grpSp>
        </p:grpSp>
      </p:grpSp>
      <p:sp>
        <p:nvSpPr>
          <p:cNvPr id="49" name="Rectangle 22"/>
          <p:cNvSpPr/>
          <p:nvPr/>
        </p:nvSpPr>
        <p:spPr bwMode="auto">
          <a:xfrm>
            <a:off x="4764168" y="2525801"/>
            <a:ext cx="2992793" cy="2653137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0185" tIns="240365" rIns="120185" bIns="10100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45740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6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비 </a:t>
            </a:r>
            <a:r>
              <a:rPr kumimoji="0" lang="ko-KR" altLang="en-US" sz="306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관계형</a:t>
            </a:r>
            <a:endParaRPr kumimoji="0" lang="en-US" sz="306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162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23"/>
          <p:cNvSpPr/>
          <p:nvPr/>
        </p:nvSpPr>
        <p:spPr bwMode="auto">
          <a:xfrm>
            <a:off x="7979902" y="2525801"/>
            <a:ext cx="2992793" cy="2653137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0185" tIns="240365" rIns="120185" bIns="10100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45740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6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스트리밍</a:t>
            </a:r>
            <a:endParaRPr kumimoji="0" lang="en-US" sz="306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162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Group 27"/>
          <p:cNvGrpSpPr/>
          <p:nvPr/>
        </p:nvGrpSpPr>
        <p:grpSpPr>
          <a:xfrm>
            <a:off x="8509128" y="2616092"/>
            <a:ext cx="1934326" cy="2209057"/>
            <a:chOff x="5802737" y="1427472"/>
            <a:chExt cx="1750680" cy="2212995"/>
          </a:xfrm>
        </p:grpSpPr>
        <p:sp>
          <p:nvSpPr>
            <p:cNvPr id="53" name="Rectangle 5"/>
            <p:cNvSpPr/>
            <p:nvPr/>
          </p:nvSpPr>
          <p:spPr>
            <a:xfrm rot="18000000">
              <a:off x="6248102" y="1153542"/>
              <a:ext cx="890071" cy="1542405"/>
            </a:xfrm>
            <a:custGeom>
              <a:avLst/>
              <a:gdLst>
                <a:gd name="connsiteX0" fmla="*/ 0 w 838200"/>
                <a:gd name="connsiteY0" fmla="*/ 0 h 838200"/>
                <a:gd name="connsiteX1" fmla="*/ 838200 w 838200"/>
                <a:gd name="connsiteY1" fmla="*/ 0 h 838200"/>
                <a:gd name="connsiteX2" fmla="*/ 838200 w 838200"/>
                <a:gd name="connsiteY2" fmla="*/ 838200 h 838200"/>
                <a:gd name="connsiteX3" fmla="*/ 0 w 838200"/>
                <a:gd name="connsiteY3" fmla="*/ 838200 h 838200"/>
                <a:gd name="connsiteX4" fmla="*/ 0 w 838200"/>
                <a:gd name="connsiteY4" fmla="*/ 0 h 838200"/>
                <a:gd name="connsiteX0" fmla="*/ 0 w 838200"/>
                <a:gd name="connsiteY0" fmla="*/ 0 h 1479650"/>
                <a:gd name="connsiteX1" fmla="*/ 838200 w 838200"/>
                <a:gd name="connsiteY1" fmla="*/ 0 h 1479650"/>
                <a:gd name="connsiteX2" fmla="*/ 655866 w 838200"/>
                <a:gd name="connsiteY2" fmla="*/ 1479650 h 1479650"/>
                <a:gd name="connsiteX3" fmla="*/ 0 w 838200"/>
                <a:gd name="connsiteY3" fmla="*/ 838200 h 1479650"/>
                <a:gd name="connsiteX4" fmla="*/ 0 w 838200"/>
                <a:gd name="connsiteY4" fmla="*/ 0 h 1479650"/>
                <a:gd name="connsiteX0" fmla="*/ 0 w 1072405"/>
                <a:gd name="connsiteY0" fmla="*/ 0 h 1542405"/>
                <a:gd name="connsiteX1" fmla="*/ 1072405 w 1072405"/>
                <a:gd name="connsiteY1" fmla="*/ 62755 h 1542405"/>
                <a:gd name="connsiteX2" fmla="*/ 890071 w 1072405"/>
                <a:gd name="connsiteY2" fmla="*/ 1542405 h 1542405"/>
                <a:gd name="connsiteX3" fmla="*/ 234205 w 1072405"/>
                <a:gd name="connsiteY3" fmla="*/ 900955 h 1542405"/>
                <a:gd name="connsiteX4" fmla="*/ 0 w 1072405"/>
                <a:gd name="connsiteY4" fmla="*/ 0 h 1542405"/>
                <a:gd name="connsiteX0" fmla="*/ 0 w 890071"/>
                <a:gd name="connsiteY0" fmla="*/ 0 h 1542405"/>
                <a:gd name="connsiteX1" fmla="*/ 512722 w 890071"/>
                <a:gd name="connsiteY1" fmla="*/ 798333 h 1542405"/>
                <a:gd name="connsiteX2" fmla="*/ 890071 w 890071"/>
                <a:gd name="connsiteY2" fmla="*/ 1542405 h 1542405"/>
                <a:gd name="connsiteX3" fmla="*/ 234205 w 890071"/>
                <a:gd name="connsiteY3" fmla="*/ 900955 h 1542405"/>
                <a:gd name="connsiteX4" fmla="*/ 0 w 890071"/>
                <a:gd name="connsiteY4" fmla="*/ 0 h 1542405"/>
                <a:gd name="connsiteX0" fmla="*/ 0 w 890071"/>
                <a:gd name="connsiteY0" fmla="*/ 0 h 1542405"/>
                <a:gd name="connsiteX1" fmla="*/ 610347 w 890071"/>
                <a:gd name="connsiteY1" fmla="*/ 700725 h 1542405"/>
                <a:gd name="connsiteX2" fmla="*/ 890071 w 890071"/>
                <a:gd name="connsiteY2" fmla="*/ 1542405 h 1542405"/>
                <a:gd name="connsiteX3" fmla="*/ 234205 w 890071"/>
                <a:gd name="connsiteY3" fmla="*/ 900955 h 1542405"/>
                <a:gd name="connsiteX4" fmla="*/ 0 w 890071"/>
                <a:gd name="connsiteY4" fmla="*/ 0 h 15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71" h="1542405">
                  <a:moveTo>
                    <a:pt x="0" y="0"/>
                  </a:moveTo>
                  <a:lnTo>
                    <a:pt x="610347" y="700725"/>
                  </a:lnTo>
                  <a:lnTo>
                    <a:pt x="890071" y="1542405"/>
                  </a:lnTo>
                  <a:lnTo>
                    <a:pt x="234205" y="900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795" cap="flat" cmpd="sng" algn="ctr">
              <a:gradFill flip="none" rotWithShape="1">
                <a:gsLst>
                  <a:gs pos="0">
                    <a:srgbClr val="FFFFFF"/>
                  </a:gs>
                  <a:gs pos="50000">
                    <a:srgbClr val="FFFFFF">
                      <a:alpha val="20000"/>
                    </a:srgbClr>
                  </a:gs>
                  <a:gs pos="100000">
                    <a:srgbClr val="0072C6">
                      <a:tint val="23500"/>
                      <a:satMod val="160000"/>
                      <a:alpha val="0"/>
                    </a:srgbClr>
                  </a:gs>
                </a:gsLst>
                <a:lin ang="19800000" scaled="0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Rectangle 5"/>
            <p:cNvSpPr/>
            <p:nvPr/>
          </p:nvSpPr>
          <p:spPr>
            <a:xfrm rot="18000000">
              <a:off x="6358777" y="1699174"/>
              <a:ext cx="668723" cy="1158832"/>
            </a:xfrm>
            <a:custGeom>
              <a:avLst/>
              <a:gdLst>
                <a:gd name="connsiteX0" fmla="*/ 0 w 838200"/>
                <a:gd name="connsiteY0" fmla="*/ 0 h 838200"/>
                <a:gd name="connsiteX1" fmla="*/ 838200 w 838200"/>
                <a:gd name="connsiteY1" fmla="*/ 0 h 838200"/>
                <a:gd name="connsiteX2" fmla="*/ 838200 w 838200"/>
                <a:gd name="connsiteY2" fmla="*/ 838200 h 838200"/>
                <a:gd name="connsiteX3" fmla="*/ 0 w 838200"/>
                <a:gd name="connsiteY3" fmla="*/ 838200 h 838200"/>
                <a:gd name="connsiteX4" fmla="*/ 0 w 838200"/>
                <a:gd name="connsiteY4" fmla="*/ 0 h 838200"/>
                <a:gd name="connsiteX0" fmla="*/ 0 w 838200"/>
                <a:gd name="connsiteY0" fmla="*/ 0 h 1479650"/>
                <a:gd name="connsiteX1" fmla="*/ 838200 w 838200"/>
                <a:gd name="connsiteY1" fmla="*/ 0 h 1479650"/>
                <a:gd name="connsiteX2" fmla="*/ 655866 w 838200"/>
                <a:gd name="connsiteY2" fmla="*/ 1479650 h 1479650"/>
                <a:gd name="connsiteX3" fmla="*/ 0 w 838200"/>
                <a:gd name="connsiteY3" fmla="*/ 838200 h 1479650"/>
                <a:gd name="connsiteX4" fmla="*/ 0 w 838200"/>
                <a:gd name="connsiteY4" fmla="*/ 0 h 1479650"/>
                <a:gd name="connsiteX0" fmla="*/ 0 w 1072405"/>
                <a:gd name="connsiteY0" fmla="*/ 0 h 1542405"/>
                <a:gd name="connsiteX1" fmla="*/ 1072405 w 1072405"/>
                <a:gd name="connsiteY1" fmla="*/ 62755 h 1542405"/>
                <a:gd name="connsiteX2" fmla="*/ 890071 w 1072405"/>
                <a:gd name="connsiteY2" fmla="*/ 1542405 h 1542405"/>
                <a:gd name="connsiteX3" fmla="*/ 234205 w 1072405"/>
                <a:gd name="connsiteY3" fmla="*/ 900955 h 1542405"/>
                <a:gd name="connsiteX4" fmla="*/ 0 w 1072405"/>
                <a:gd name="connsiteY4" fmla="*/ 0 h 1542405"/>
                <a:gd name="connsiteX0" fmla="*/ 0 w 890071"/>
                <a:gd name="connsiteY0" fmla="*/ 0 h 1542405"/>
                <a:gd name="connsiteX1" fmla="*/ 512722 w 890071"/>
                <a:gd name="connsiteY1" fmla="*/ 798333 h 1542405"/>
                <a:gd name="connsiteX2" fmla="*/ 890071 w 890071"/>
                <a:gd name="connsiteY2" fmla="*/ 1542405 h 1542405"/>
                <a:gd name="connsiteX3" fmla="*/ 234205 w 890071"/>
                <a:gd name="connsiteY3" fmla="*/ 900955 h 1542405"/>
                <a:gd name="connsiteX4" fmla="*/ 0 w 890071"/>
                <a:gd name="connsiteY4" fmla="*/ 0 h 1542405"/>
                <a:gd name="connsiteX0" fmla="*/ 0 w 890071"/>
                <a:gd name="connsiteY0" fmla="*/ 0 h 1542405"/>
                <a:gd name="connsiteX1" fmla="*/ 610347 w 890071"/>
                <a:gd name="connsiteY1" fmla="*/ 700725 h 1542405"/>
                <a:gd name="connsiteX2" fmla="*/ 890071 w 890071"/>
                <a:gd name="connsiteY2" fmla="*/ 1542405 h 1542405"/>
                <a:gd name="connsiteX3" fmla="*/ 234205 w 890071"/>
                <a:gd name="connsiteY3" fmla="*/ 900955 h 1542405"/>
                <a:gd name="connsiteX4" fmla="*/ 0 w 890071"/>
                <a:gd name="connsiteY4" fmla="*/ 0 h 15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71" h="1542405">
                  <a:moveTo>
                    <a:pt x="0" y="0"/>
                  </a:moveTo>
                  <a:lnTo>
                    <a:pt x="610347" y="700725"/>
                  </a:lnTo>
                  <a:lnTo>
                    <a:pt x="890071" y="1542405"/>
                  </a:lnTo>
                  <a:lnTo>
                    <a:pt x="234205" y="900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795" cap="flat" cmpd="sng" algn="ctr">
              <a:gradFill flip="none" rotWithShape="1">
                <a:gsLst>
                  <a:gs pos="0">
                    <a:srgbClr val="FFFFFF"/>
                  </a:gs>
                  <a:gs pos="50000">
                    <a:srgbClr val="FFFFFF">
                      <a:alpha val="20000"/>
                    </a:srgbClr>
                  </a:gs>
                  <a:gs pos="100000">
                    <a:srgbClr val="0072C6">
                      <a:tint val="23500"/>
                      <a:satMod val="160000"/>
                      <a:alpha val="0"/>
                    </a:srgbClr>
                  </a:gs>
                </a:gsLst>
                <a:lin ang="19800000" scaled="0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Rectangle 5"/>
            <p:cNvSpPr/>
            <p:nvPr/>
          </p:nvSpPr>
          <p:spPr>
            <a:xfrm rot="18000000">
              <a:off x="6441928" y="2307633"/>
              <a:ext cx="502422" cy="870648"/>
            </a:xfrm>
            <a:custGeom>
              <a:avLst/>
              <a:gdLst>
                <a:gd name="connsiteX0" fmla="*/ 0 w 838200"/>
                <a:gd name="connsiteY0" fmla="*/ 0 h 838200"/>
                <a:gd name="connsiteX1" fmla="*/ 838200 w 838200"/>
                <a:gd name="connsiteY1" fmla="*/ 0 h 838200"/>
                <a:gd name="connsiteX2" fmla="*/ 838200 w 838200"/>
                <a:gd name="connsiteY2" fmla="*/ 838200 h 838200"/>
                <a:gd name="connsiteX3" fmla="*/ 0 w 838200"/>
                <a:gd name="connsiteY3" fmla="*/ 838200 h 838200"/>
                <a:gd name="connsiteX4" fmla="*/ 0 w 838200"/>
                <a:gd name="connsiteY4" fmla="*/ 0 h 838200"/>
                <a:gd name="connsiteX0" fmla="*/ 0 w 838200"/>
                <a:gd name="connsiteY0" fmla="*/ 0 h 1479650"/>
                <a:gd name="connsiteX1" fmla="*/ 838200 w 838200"/>
                <a:gd name="connsiteY1" fmla="*/ 0 h 1479650"/>
                <a:gd name="connsiteX2" fmla="*/ 655866 w 838200"/>
                <a:gd name="connsiteY2" fmla="*/ 1479650 h 1479650"/>
                <a:gd name="connsiteX3" fmla="*/ 0 w 838200"/>
                <a:gd name="connsiteY3" fmla="*/ 838200 h 1479650"/>
                <a:gd name="connsiteX4" fmla="*/ 0 w 838200"/>
                <a:gd name="connsiteY4" fmla="*/ 0 h 1479650"/>
                <a:gd name="connsiteX0" fmla="*/ 0 w 1072405"/>
                <a:gd name="connsiteY0" fmla="*/ 0 h 1542405"/>
                <a:gd name="connsiteX1" fmla="*/ 1072405 w 1072405"/>
                <a:gd name="connsiteY1" fmla="*/ 62755 h 1542405"/>
                <a:gd name="connsiteX2" fmla="*/ 890071 w 1072405"/>
                <a:gd name="connsiteY2" fmla="*/ 1542405 h 1542405"/>
                <a:gd name="connsiteX3" fmla="*/ 234205 w 1072405"/>
                <a:gd name="connsiteY3" fmla="*/ 900955 h 1542405"/>
                <a:gd name="connsiteX4" fmla="*/ 0 w 1072405"/>
                <a:gd name="connsiteY4" fmla="*/ 0 h 1542405"/>
                <a:gd name="connsiteX0" fmla="*/ 0 w 890071"/>
                <a:gd name="connsiteY0" fmla="*/ 0 h 1542405"/>
                <a:gd name="connsiteX1" fmla="*/ 512722 w 890071"/>
                <a:gd name="connsiteY1" fmla="*/ 798333 h 1542405"/>
                <a:gd name="connsiteX2" fmla="*/ 890071 w 890071"/>
                <a:gd name="connsiteY2" fmla="*/ 1542405 h 1542405"/>
                <a:gd name="connsiteX3" fmla="*/ 234205 w 890071"/>
                <a:gd name="connsiteY3" fmla="*/ 900955 h 1542405"/>
                <a:gd name="connsiteX4" fmla="*/ 0 w 890071"/>
                <a:gd name="connsiteY4" fmla="*/ 0 h 1542405"/>
                <a:gd name="connsiteX0" fmla="*/ 0 w 890071"/>
                <a:gd name="connsiteY0" fmla="*/ 0 h 1542405"/>
                <a:gd name="connsiteX1" fmla="*/ 610347 w 890071"/>
                <a:gd name="connsiteY1" fmla="*/ 700725 h 1542405"/>
                <a:gd name="connsiteX2" fmla="*/ 890071 w 890071"/>
                <a:gd name="connsiteY2" fmla="*/ 1542405 h 1542405"/>
                <a:gd name="connsiteX3" fmla="*/ 234205 w 890071"/>
                <a:gd name="connsiteY3" fmla="*/ 900955 h 1542405"/>
                <a:gd name="connsiteX4" fmla="*/ 0 w 890071"/>
                <a:gd name="connsiteY4" fmla="*/ 0 h 15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71" h="1542405">
                  <a:moveTo>
                    <a:pt x="0" y="0"/>
                  </a:moveTo>
                  <a:lnTo>
                    <a:pt x="610347" y="700725"/>
                  </a:lnTo>
                  <a:lnTo>
                    <a:pt x="890071" y="1542405"/>
                  </a:lnTo>
                  <a:lnTo>
                    <a:pt x="234205" y="900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795" cap="flat" cmpd="sng" algn="ctr">
              <a:gradFill flip="none" rotWithShape="1">
                <a:gsLst>
                  <a:gs pos="0">
                    <a:srgbClr val="FFFFFF"/>
                  </a:gs>
                  <a:gs pos="50000">
                    <a:srgbClr val="FFFFFF">
                      <a:alpha val="20000"/>
                    </a:srgbClr>
                  </a:gs>
                  <a:gs pos="100000">
                    <a:srgbClr val="0072C6">
                      <a:tint val="23500"/>
                      <a:satMod val="160000"/>
                      <a:alpha val="0"/>
                    </a:srgbClr>
                  </a:gs>
                </a:gsLst>
                <a:lin ang="19800000" scaled="0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Trapezoid 31"/>
            <p:cNvSpPr/>
            <p:nvPr/>
          </p:nvSpPr>
          <p:spPr>
            <a:xfrm rot="10800000">
              <a:off x="5802737" y="1450616"/>
              <a:ext cx="1750680" cy="1568564"/>
            </a:xfrm>
            <a:prstGeom prst="trapezoid">
              <a:avLst>
                <a:gd name="adj" fmla="val 44504"/>
              </a:avLst>
            </a:prstGeom>
            <a:gradFill flip="none" rotWithShape="1">
              <a:gsLst>
                <a:gs pos="0">
                  <a:srgbClr val="FFFFFF"/>
                </a:gs>
                <a:gs pos="50000">
                  <a:srgbClr val="FFFFFF">
                    <a:alpha val="60000"/>
                  </a:srgbClr>
                </a:gs>
                <a:gs pos="100000">
                  <a:srgbClr val="0072C6">
                    <a:tint val="23500"/>
                    <a:satMod val="160000"/>
                    <a:alpha val="0"/>
                  </a:srgbClr>
                </a:gs>
              </a:gsLst>
              <a:lin ang="16200000" scaled="1"/>
              <a:tileRect/>
            </a:gra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rgbClr val="505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Rectangle 32"/>
            <p:cNvSpPr/>
            <p:nvPr/>
          </p:nvSpPr>
          <p:spPr>
            <a:xfrm>
              <a:off x="5873292" y="1427472"/>
              <a:ext cx="1629553" cy="235869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-45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rPr>
                <a:t>010101010101010101</a:t>
              </a:r>
            </a:p>
          </p:txBody>
        </p:sp>
        <p:sp>
          <p:nvSpPr>
            <p:cNvPr id="58" name="Rectangle 33"/>
            <p:cNvSpPr/>
            <p:nvPr/>
          </p:nvSpPr>
          <p:spPr>
            <a:xfrm>
              <a:off x="5968501" y="1631102"/>
              <a:ext cx="1448491" cy="235869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-45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rPr>
                <a:t>1010101010101010</a:t>
              </a:r>
            </a:p>
          </p:txBody>
        </p:sp>
        <p:sp>
          <p:nvSpPr>
            <p:cNvPr id="59" name="Rectangle 34"/>
            <p:cNvSpPr/>
            <p:nvPr/>
          </p:nvSpPr>
          <p:spPr>
            <a:xfrm>
              <a:off x="6059034" y="1834732"/>
              <a:ext cx="1267430" cy="235869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-45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rPr>
                <a:t>01010101010101</a:t>
              </a:r>
            </a:p>
          </p:txBody>
        </p:sp>
        <p:sp>
          <p:nvSpPr>
            <p:cNvPr id="60" name="Rectangle 35"/>
            <p:cNvSpPr/>
            <p:nvPr/>
          </p:nvSpPr>
          <p:spPr>
            <a:xfrm>
              <a:off x="6149565" y="2038362"/>
              <a:ext cx="1086369" cy="235869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-45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rPr>
                <a:t>101010101010</a:t>
              </a:r>
            </a:p>
          </p:txBody>
        </p:sp>
        <p:grpSp>
          <p:nvGrpSpPr>
            <p:cNvPr id="61" name="Group 178"/>
            <p:cNvGrpSpPr/>
            <p:nvPr/>
          </p:nvGrpSpPr>
          <p:grpSpPr>
            <a:xfrm>
              <a:off x="5926503" y="2100053"/>
              <a:ext cx="1540414" cy="1540414"/>
              <a:chOff x="493936" y="2807570"/>
              <a:chExt cx="1187069" cy="1187069"/>
            </a:xfrm>
          </p:grpSpPr>
          <p:sp>
            <p:nvSpPr>
              <p:cNvPr id="62" name="Oval 37"/>
              <p:cNvSpPr/>
              <p:nvPr/>
            </p:nvSpPr>
            <p:spPr bwMode="auto">
              <a:xfrm>
                <a:off x="493936" y="2807570"/>
                <a:ext cx="1187069" cy="1187069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1C5D19">
                      <a:alpha val="0"/>
                    </a:srgbClr>
                  </a:gs>
                  <a:gs pos="100000">
                    <a:srgbClr val="1C5D1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635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3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itchFamily="34" charset="0"/>
                  <a:ea typeface="MS PGothic" charset="0"/>
                </a:endParaRPr>
              </a:p>
            </p:txBody>
          </p:sp>
          <p:grpSp>
            <p:nvGrpSpPr>
              <p:cNvPr id="63" name="Group 102"/>
              <p:cNvGrpSpPr/>
              <p:nvPr/>
            </p:nvGrpSpPr>
            <p:grpSpPr>
              <a:xfrm>
                <a:off x="809816" y="3093460"/>
                <a:ext cx="535414" cy="736523"/>
                <a:chOff x="778380" y="2896792"/>
                <a:chExt cx="695748" cy="957079"/>
              </a:xfrm>
            </p:grpSpPr>
            <p:sp>
              <p:nvSpPr>
                <p:cNvPr id="64" name="Freeform 39"/>
                <p:cNvSpPr/>
                <p:nvPr/>
              </p:nvSpPr>
              <p:spPr bwMode="auto">
                <a:xfrm>
                  <a:off x="1118258" y="3038170"/>
                  <a:ext cx="343874" cy="815701"/>
                </a:xfrm>
                <a:custGeom>
                  <a:avLst/>
                  <a:gdLst>
                    <a:gd name="connsiteX0" fmla="*/ 0 w 476596"/>
                    <a:gd name="connsiteY0" fmla="*/ 99753 h 1130531"/>
                    <a:gd name="connsiteX1" fmla="*/ 476596 w 476596"/>
                    <a:gd name="connsiteY1" fmla="*/ 0 h 1130531"/>
                    <a:gd name="connsiteX2" fmla="*/ 332509 w 476596"/>
                    <a:gd name="connsiteY2" fmla="*/ 991986 h 1130531"/>
                    <a:gd name="connsiteX3" fmla="*/ 22167 w 476596"/>
                    <a:gd name="connsiteY3" fmla="*/ 1130531 h 1130531"/>
                    <a:gd name="connsiteX4" fmla="*/ 0 w 476596"/>
                    <a:gd name="connsiteY4" fmla="*/ 99753 h 1130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596" h="1130531">
                      <a:moveTo>
                        <a:pt x="0" y="99753"/>
                      </a:moveTo>
                      <a:lnTo>
                        <a:pt x="476596" y="0"/>
                      </a:lnTo>
                      <a:lnTo>
                        <a:pt x="332509" y="991986"/>
                      </a:lnTo>
                      <a:lnTo>
                        <a:pt x="22167" y="1130531"/>
                      </a:lnTo>
                      <a:lnTo>
                        <a:pt x="0" y="99753"/>
                      </a:lnTo>
                      <a:close/>
                    </a:path>
                  </a:pathLst>
                </a:custGeom>
                <a:solidFill>
                  <a:srgbClr val="FFFFFF">
                    <a:alpha val="77000"/>
                  </a:srgbClr>
                </a:solidFill>
                <a:ln w="635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3186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3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Segoe UI" pitchFamily="34" charset="0"/>
                    <a:ea typeface="MS PGothic" charset="0"/>
                  </a:endParaRPr>
                </a:p>
              </p:txBody>
            </p:sp>
            <p:sp>
              <p:nvSpPr>
                <p:cNvPr id="65" name="Freeform 40"/>
                <p:cNvSpPr/>
                <p:nvPr/>
              </p:nvSpPr>
              <p:spPr bwMode="auto">
                <a:xfrm>
                  <a:off x="778380" y="2928701"/>
                  <a:ext cx="355869" cy="915663"/>
                </a:xfrm>
                <a:custGeom>
                  <a:avLst/>
                  <a:gdLst>
                    <a:gd name="connsiteX0" fmla="*/ 482138 w 493222"/>
                    <a:gd name="connsiteY0" fmla="*/ 243840 h 1269076"/>
                    <a:gd name="connsiteX1" fmla="*/ 0 w 493222"/>
                    <a:gd name="connsiteY1" fmla="*/ 0 h 1269076"/>
                    <a:gd name="connsiteX2" fmla="*/ 127462 w 493222"/>
                    <a:gd name="connsiteY2" fmla="*/ 858982 h 1269076"/>
                    <a:gd name="connsiteX3" fmla="*/ 493222 w 493222"/>
                    <a:gd name="connsiteY3" fmla="*/ 1269076 h 1269076"/>
                    <a:gd name="connsiteX4" fmla="*/ 482138 w 493222"/>
                    <a:gd name="connsiteY4" fmla="*/ 243840 h 1269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222" h="1269076">
                      <a:moveTo>
                        <a:pt x="482138" y="243840"/>
                      </a:moveTo>
                      <a:lnTo>
                        <a:pt x="0" y="0"/>
                      </a:lnTo>
                      <a:lnTo>
                        <a:pt x="127462" y="858982"/>
                      </a:lnTo>
                      <a:lnTo>
                        <a:pt x="493222" y="1269076"/>
                      </a:lnTo>
                      <a:lnTo>
                        <a:pt x="482138" y="243840"/>
                      </a:lnTo>
                      <a:close/>
                    </a:path>
                  </a:pathLst>
                </a:custGeom>
                <a:solidFill>
                  <a:srgbClr val="FFFFFF">
                    <a:lumMod val="75000"/>
                    <a:alpha val="91000"/>
                  </a:srgbClr>
                </a:solidFill>
                <a:ln w="635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3186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3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Segoe UI" pitchFamily="34" charset="0"/>
                    <a:ea typeface="MS PGothic" charset="0"/>
                  </a:endParaRPr>
                </a:p>
              </p:txBody>
            </p:sp>
            <p:sp>
              <p:nvSpPr>
                <p:cNvPr id="66" name="Freeform 41"/>
                <p:cNvSpPr/>
                <p:nvPr/>
              </p:nvSpPr>
              <p:spPr bwMode="auto">
                <a:xfrm>
                  <a:off x="782380" y="2896792"/>
                  <a:ext cx="691748" cy="211922"/>
                </a:xfrm>
                <a:custGeom>
                  <a:avLst/>
                  <a:gdLst>
                    <a:gd name="connsiteX0" fmla="*/ 465513 w 958735"/>
                    <a:gd name="connsiteY0" fmla="*/ 293716 h 293716"/>
                    <a:gd name="connsiteX1" fmla="*/ 958735 w 958735"/>
                    <a:gd name="connsiteY1" fmla="*/ 199505 h 293716"/>
                    <a:gd name="connsiteX2" fmla="*/ 387928 w 958735"/>
                    <a:gd name="connsiteY2" fmla="*/ 0 h 293716"/>
                    <a:gd name="connsiteX3" fmla="*/ 0 w 958735"/>
                    <a:gd name="connsiteY3" fmla="*/ 49876 h 293716"/>
                    <a:gd name="connsiteX4" fmla="*/ 465513 w 958735"/>
                    <a:gd name="connsiteY4" fmla="*/ 293716 h 29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8735" h="293716">
                      <a:moveTo>
                        <a:pt x="465513" y="293716"/>
                      </a:moveTo>
                      <a:lnTo>
                        <a:pt x="958735" y="199505"/>
                      </a:lnTo>
                      <a:lnTo>
                        <a:pt x="387928" y="0"/>
                      </a:lnTo>
                      <a:lnTo>
                        <a:pt x="0" y="49876"/>
                      </a:lnTo>
                      <a:lnTo>
                        <a:pt x="465513" y="293716"/>
                      </a:ln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 w="635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3186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3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Segoe UI" pitchFamily="34" charset="0"/>
                    <a:ea typeface="MS PGothic" charset="0"/>
                  </a:endParaRPr>
                </a:p>
              </p:txBody>
            </p:sp>
            <p:sp>
              <p:nvSpPr>
                <p:cNvPr id="67" name="Freeform 42"/>
                <p:cNvSpPr/>
                <p:nvPr/>
              </p:nvSpPr>
              <p:spPr bwMode="auto">
                <a:xfrm>
                  <a:off x="1148109" y="3082082"/>
                  <a:ext cx="275338" cy="693352"/>
                </a:xfrm>
                <a:custGeom>
                  <a:avLst/>
                  <a:gdLst>
                    <a:gd name="connsiteX0" fmla="*/ 0 w 476596"/>
                    <a:gd name="connsiteY0" fmla="*/ 99753 h 1130531"/>
                    <a:gd name="connsiteX1" fmla="*/ 476596 w 476596"/>
                    <a:gd name="connsiteY1" fmla="*/ 0 h 1130531"/>
                    <a:gd name="connsiteX2" fmla="*/ 332509 w 476596"/>
                    <a:gd name="connsiteY2" fmla="*/ 991986 h 1130531"/>
                    <a:gd name="connsiteX3" fmla="*/ 22167 w 476596"/>
                    <a:gd name="connsiteY3" fmla="*/ 1130531 h 1130531"/>
                    <a:gd name="connsiteX4" fmla="*/ 0 w 476596"/>
                    <a:gd name="connsiteY4" fmla="*/ 99753 h 1130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596" h="1130531">
                      <a:moveTo>
                        <a:pt x="0" y="99753"/>
                      </a:moveTo>
                      <a:lnTo>
                        <a:pt x="476596" y="0"/>
                      </a:lnTo>
                      <a:lnTo>
                        <a:pt x="332509" y="991986"/>
                      </a:lnTo>
                      <a:lnTo>
                        <a:pt x="22167" y="1130531"/>
                      </a:lnTo>
                      <a:lnTo>
                        <a:pt x="0" y="99753"/>
                      </a:lnTo>
                      <a:close/>
                    </a:path>
                  </a:pathLst>
                </a:custGeom>
                <a:noFill/>
                <a:ln w="7620" cap="flat" cmpd="sng" algn="ctr">
                  <a:solidFill>
                    <a:srgbClr val="FFFFFF">
                      <a:lumMod val="50000"/>
                      <a:alpha val="41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3186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3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Segoe UI" pitchFamily="34" charset="0"/>
                    <a:ea typeface="MS PGothic" charset="0"/>
                  </a:endParaRPr>
                </a:p>
              </p:txBody>
            </p:sp>
          </p:grpSp>
        </p:grpSp>
      </p:grpSp>
      <p:sp>
        <p:nvSpPr>
          <p:cNvPr id="68" name="Rectangle 52"/>
          <p:cNvSpPr/>
          <p:nvPr/>
        </p:nvSpPr>
        <p:spPr bwMode="auto">
          <a:xfrm>
            <a:off x="1470757" y="1619103"/>
            <a:ext cx="9494963" cy="712405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587" tIns="0" rIns="10358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5740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통합된 모니터링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kumimoji="0" lang="ko-KR" altLang="en-US" sz="3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관리 및 보안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162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56"/>
          <p:cNvSpPr/>
          <p:nvPr/>
        </p:nvSpPr>
        <p:spPr bwMode="auto">
          <a:xfrm>
            <a:off x="1470757" y="5385685"/>
            <a:ext cx="9494963" cy="1025964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587" tIns="0" rIns="103587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5740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데이터 이동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162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Left-Right Arrow 57"/>
          <p:cNvSpPr/>
          <p:nvPr/>
        </p:nvSpPr>
        <p:spPr bwMode="auto">
          <a:xfrm>
            <a:off x="2261989" y="5515213"/>
            <a:ext cx="7952257" cy="383454"/>
          </a:xfrm>
          <a:prstGeom prst="leftRightArrow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7705" tIns="38853" rIns="77705" bIns="38853" numCol="1" rtlCol="0" anchor="t" anchorCtr="0" compatLnSpc="1">
            <a:prstTxWarp prst="textNoShape">
              <a:avLst/>
            </a:prstTxWarp>
          </a:bodyPr>
          <a:lstStyle/>
          <a:p>
            <a:pPr marL="194274" marR="0" lvl="0" indent="-194274" defTabSz="7768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44192" algn="l"/>
              </a:tabLst>
              <a:defRPr/>
            </a:pPr>
            <a:endParaRPr kumimoji="0" lang="en-US" sz="153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1" name="Picture 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71" y="3047824"/>
            <a:ext cx="1705952" cy="1219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39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</a:t>
            </a:r>
            <a:r>
              <a:rPr lang="ko-KR" altLang="en-US"/>
              <a:t> 관련된 사실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74639" y="1319769"/>
            <a:ext cx="9742572" cy="5492923"/>
          </a:xfrm>
        </p:spPr>
        <p:txBody>
          <a:bodyPr>
            <a:normAutofit/>
          </a:bodyPr>
          <a:lstStyle/>
          <a:p>
            <a:pPr marL="444500" indent="-444500" latinLnBrk="0">
              <a:buFont typeface="+mj-lt"/>
              <a:buAutoNum type="arabicPeriod"/>
            </a:pPr>
            <a:r>
              <a:rPr lang="ko-KR" altLang="en-US" sz="2800" dirty="0">
                <a:latin typeface="+mn-ea"/>
              </a:rPr>
              <a:t>현재</a:t>
            </a:r>
            <a:r>
              <a:rPr lang="en-US" altLang="ko-KR" sz="2800" dirty="0">
                <a:latin typeface="+mn-ea"/>
              </a:rPr>
              <a:t>, 2003</a:t>
            </a:r>
            <a:r>
              <a:rPr lang="ko-KR" altLang="en-US" sz="2800">
                <a:latin typeface="+mn-ea"/>
              </a:rPr>
              <a:t>년을 기준으로 </a:t>
            </a:r>
            <a:r>
              <a:rPr lang="en-US" altLang="ko-KR" sz="2800" dirty="0">
                <a:latin typeface="+mn-ea"/>
              </a:rPr>
              <a:t>1</a:t>
            </a:r>
            <a:r>
              <a:rPr lang="ko-KR" altLang="en-US" sz="2800">
                <a:latin typeface="+mn-ea"/>
              </a:rPr>
              <a:t>년간 생성되었던 데이터의 용량과 동일한 데이터가 생성되는 소요되는 시간은</a:t>
            </a:r>
            <a:r>
              <a:rPr lang="en-US" altLang="ko-KR" sz="2800" dirty="0">
                <a:latin typeface="+mn-ea"/>
              </a:rPr>
              <a:t>?</a:t>
            </a:r>
          </a:p>
          <a:p>
            <a:pPr marL="444500" indent="-444500" latinLnBrk="0"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444500" indent="-444500" latinLnBrk="0">
              <a:buFont typeface="+mj-lt"/>
              <a:buAutoNum type="arabicPeriod"/>
            </a:pPr>
            <a:r>
              <a:rPr lang="ko-KR" altLang="en-US" sz="2800" dirty="0">
                <a:latin typeface="+mn-ea"/>
              </a:rPr>
              <a:t>현재 세계에 존재하는 모든 데이터의 </a:t>
            </a:r>
            <a:r>
              <a:rPr lang="en-US" altLang="ko-KR" sz="2800" dirty="0">
                <a:latin typeface="+mn-ea"/>
              </a:rPr>
              <a:t>90%</a:t>
            </a:r>
            <a:r>
              <a:rPr lang="ko-KR" altLang="en-US" sz="2800">
                <a:latin typeface="+mn-ea"/>
              </a:rPr>
              <a:t>는 올해를 기준으로 몇 년 간 생성된 데이터일까요</a:t>
            </a:r>
            <a:r>
              <a:rPr lang="en-US" altLang="ko-KR" sz="2800" dirty="0">
                <a:latin typeface="+mn-ea"/>
              </a:rPr>
              <a:t>?</a:t>
            </a:r>
          </a:p>
          <a:p>
            <a:pPr marL="444500" indent="-444500" latinLnBrk="0"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444500" indent="-444500" latinLnBrk="0">
              <a:buFont typeface="+mj-lt"/>
              <a:buAutoNum type="arabicPeriod"/>
            </a:pPr>
            <a:r>
              <a:rPr lang="en-US" altLang="ko-KR" sz="2800" dirty="0">
                <a:latin typeface="+mn-ea"/>
              </a:rPr>
              <a:t>1024 petabyte</a:t>
            </a:r>
            <a:r>
              <a:rPr lang="ko-KR" altLang="en-US" sz="2800">
                <a:latin typeface="+mn-ea"/>
              </a:rPr>
              <a:t>의 단위는</a:t>
            </a:r>
            <a:r>
              <a:rPr lang="en-US" altLang="ko-KR" sz="2800" dirty="0">
                <a:latin typeface="+mn-ea"/>
              </a:rPr>
              <a:t>?</a:t>
            </a:r>
          </a:p>
          <a:p>
            <a:pPr marL="444500" indent="-444500" latinLnBrk="0"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444500" indent="-444500" latinLnBrk="0">
              <a:buFont typeface="+mj-lt"/>
              <a:buAutoNum type="arabicPeriod"/>
            </a:pPr>
            <a:r>
              <a:rPr lang="en-US" altLang="ko-KR" sz="2800" dirty="0">
                <a:latin typeface="+mn-ea"/>
              </a:rPr>
              <a:t>2018</a:t>
            </a:r>
            <a:r>
              <a:rPr lang="ko-KR" altLang="en-US" sz="2800">
                <a:latin typeface="+mn-ea"/>
              </a:rPr>
              <a:t>년 미국을 기준으로 숙련된 분석 기술자가 몇 명이 </a:t>
            </a:r>
            <a:r>
              <a:rPr lang="en-US" altLang="ko-KR" sz="2800" dirty="0">
                <a:latin typeface="+mn-ea"/>
              </a:rPr>
              <a:t>“</a:t>
            </a:r>
            <a:r>
              <a:rPr lang="ko-KR" altLang="en-US" sz="2800">
                <a:latin typeface="+mn-ea"/>
              </a:rPr>
              <a:t>더</a:t>
            </a:r>
            <a:r>
              <a:rPr lang="en-US" altLang="ko-KR" sz="2800" dirty="0">
                <a:latin typeface="+mn-ea"/>
              </a:rPr>
              <a:t>”</a:t>
            </a:r>
            <a:r>
              <a:rPr lang="ko-KR" altLang="en-US" sz="2800">
                <a:latin typeface="+mn-ea"/>
              </a:rPr>
              <a:t> 필요할까요</a:t>
            </a:r>
            <a:r>
              <a:rPr lang="en-US" altLang="ko-KR" sz="2800" dirty="0">
                <a:latin typeface="+mn-ea"/>
              </a:rPr>
              <a:t>?</a:t>
            </a:r>
          </a:p>
          <a:p>
            <a:pPr marL="742950" indent="-742950" latinLnBrk="0"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742950" indent="-742950" latinLnBrk="0">
              <a:buFont typeface="+mj-lt"/>
              <a:buAutoNum type="arabicPeriod"/>
            </a:pPr>
            <a:endParaRPr lang="ko-KR" altLang="en-US" sz="2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638950" y="1353325"/>
            <a:ext cx="2273417" cy="8110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2</a:t>
            </a:r>
            <a:r>
              <a:rPr lang="ko-KR" altLang="en-US" sz="2800"/>
              <a:t>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638950" y="2725979"/>
            <a:ext cx="2273417" cy="8110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r>
              <a:rPr lang="ko-KR" altLang="en-US" sz="2800"/>
              <a:t>년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638949" y="3975643"/>
            <a:ext cx="2273417" cy="8110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Exabyte</a:t>
            </a:r>
            <a:endParaRPr lang="ko-KR" altLang="en-US" sz="28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638949" y="5225308"/>
            <a:ext cx="2273417" cy="8110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140,000</a:t>
            </a:r>
            <a:r>
              <a:rPr lang="ko-KR" altLang="en-US" sz="2800"/>
              <a:t>에서 </a:t>
            </a:r>
            <a:r>
              <a:rPr lang="en-US" altLang="ko-KR" sz="2800" dirty="0"/>
              <a:t>190,000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0971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and Flexible</a:t>
            </a:r>
            <a:endParaRPr lang="ko-KR" altLang="en-US"/>
          </a:p>
        </p:txBody>
      </p:sp>
      <p:grpSp>
        <p:nvGrpSpPr>
          <p:cNvPr id="48" name="Group 13"/>
          <p:cNvGrpSpPr/>
          <p:nvPr/>
        </p:nvGrpSpPr>
        <p:grpSpPr>
          <a:xfrm>
            <a:off x="4941992" y="1551393"/>
            <a:ext cx="2727863" cy="4963135"/>
            <a:chOff x="3703160" y="1402598"/>
            <a:chExt cx="2468880" cy="4491932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49" name="Rectangle 14"/>
            <p:cNvSpPr/>
            <p:nvPr/>
          </p:nvSpPr>
          <p:spPr>
            <a:xfrm>
              <a:off x="3703160" y="3699970"/>
              <a:ext cx="2468880" cy="219456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388585" tIns="155434" rIns="155434" bIns="38857" numCol="1" rtlCol="0" anchor="ctr" anchorCtr="0" compatLnSpc="1">
              <a:prstTxWarp prst="textNoShape">
                <a:avLst/>
              </a:prstTxWarp>
            </a:bodyPr>
            <a:lstStyle/>
            <a:p>
              <a:pPr marL="254224" marR="0" lvl="0" indent="0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9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 Light"/>
              </a:endParaRPr>
            </a:p>
          </p:txBody>
        </p:sp>
        <p:sp>
          <p:nvSpPr>
            <p:cNvPr id="50" name="Rectangle 15"/>
            <p:cNvSpPr/>
            <p:nvPr/>
          </p:nvSpPr>
          <p:spPr>
            <a:xfrm>
              <a:off x="3703160" y="1402598"/>
              <a:ext cx="2468880" cy="2189915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7" tIns="77717" rIns="77717" bIns="3885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풍부한 파트너 생태계</a:t>
              </a:r>
              <a:r>
                <a:rPr kumimoji="0" lang="en-US" altLang="ko-KR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다양한 도구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16"/>
            <p:cNvSpPr/>
            <p:nvPr/>
          </p:nvSpPr>
          <p:spPr>
            <a:xfrm>
              <a:off x="3853455" y="5378067"/>
              <a:ext cx="1534093" cy="29666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MS PGothic" charset="0"/>
                <a:cs typeface="Segoe UI Light"/>
              </a:endParaRPr>
            </a:p>
          </p:txBody>
        </p:sp>
        <p:pic>
          <p:nvPicPr>
            <p:cNvPr id="52" name="Picture 6" descr="http://ts2.mm.bing.net/images/thumbnail.aspx?q=1634575129593&amp;id=1b581873518db90354b707850449e19a&amp;url=http%3a%2f%2f63.134.219.193%2flogos%2fKarmasphere_logo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855" y="5156649"/>
              <a:ext cx="1530919" cy="510307"/>
            </a:xfrm>
            <a:prstGeom prst="rect">
              <a:avLst/>
            </a:prstGeom>
            <a:noFill/>
            <a:extLst/>
          </p:spPr>
        </p:pic>
        <p:sp>
          <p:nvSpPr>
            <p:cNvPr id="53" name="Rectangle 18"/>
            <p:cNvSpPr/>
            <p:nvPr/>
          </p:nvSpPr>
          <p:spPr>
            <a:xfrm>
              <a:off x="3853455" y="4206958"/>
              <a:ext cx="1819969" cy="29666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MS PGothic" charset="0"/>
                <a:cs typeface="Segoe UI Light"/>
              </a:endParaRPr>
            </a:p>
          </p:txBody>
        </p:sp>
        <p:pic>
          <p:nvPicPr>
            <p:cNvPr id="54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778" y="4166415"/>
              <a:ext cx="2101655" cy="111003"/>
            </a:xfrm>
            <a:prstGeom prst="rect">
              <a:avLst/>
            </a:prstGeom>
            <a:noFill/>
          </p:spPr>
        </p:pic>
        <p:pic>
          <p:nvPicPr>
            <p:cNvPr id="55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548" y="4520439"/>
              <a:ext cx="2102342" cy="460363"/>
            </a:xfrm>
            <a:prstGeom prst="rect">
              <a:avLst/>
            </a:prstGeom>
            <a:noFill/>
          </p:spPr>
        </p:pic>
        <p:pic>
          <p:nvPicPr>
            <p:cNvPr id="56" name="Picture 7" descr="\\MAGNUM\Projects\Microsoft\Cloud Power FY12\Design\Icons\PNGs\Repair.png"/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4288637" y="1695907"/>
              <a:ext cx="1194154" cy="1194154"/>
            </a:xfrm>
            <a:prstGeom prst="rect">
              <a:avLst/>
            </a:prstGeom>
            <a:grpFill/>
          </p:spPr>
        </p:pic>
      </p:grpSp>
      <p:grpSp>
        <p:nvGrpSpPr>
          <p:cNvPr id="57" name="Group 32"/>
          <p:cNvGrpSpPr/>
          <p:nvPr/>
        </p:nvGrpSpPr>
        <p:grpSpPr>
          <a:xfrm>
            <a:off x="7764375" y="1550125"/>
            <a:ext cx="2736067" cy="4968298"/>
            <a:chOff x="9134349" y="1823839"/>
            <a:chExt cx="3219195" cy="5845588"/>
          </a:xfrm>
          <a:solidFill>
            <a:srgbClr val="00BCF2"/>
          </a:solidFill>
        </p:grpSpPr>
        <p:sp>
          <p:nvSpPr>
            <p:cNvPr id="58" name="Rectangle 24"/>
            <p:cNvSpPr/>
            <p:nvPr/>
          </p:nvSpPr>
          <p:spPr>
            <a:xfrm>
              <a:off x="9134350" y="4810491"/>
              <a:ext cx="3209544" cy="2852928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7" tIns="155434" rIns="77717" bIns="38857" numCol="1" rtlCol="0" anchor="ctr" anchorCtr="0" compatLnSpc="1">
              <a:prstTxWarp prst="textNoShape">
                <a:avLst/>
              </a:prstTxWarp>
            </a:bodyPr>
            <a:lstStyle/>
            <a:p>
              <a:pPr marL="291410" marR="0" lvl="0" indent="-291410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25"/>
            <p:cNvSpPr/>
            <p:nvPr/>
          </p:nvSpPr>
          <p:spPr>
            <a:xfrm>
              <a:off x="9134349" y="1823839"/>
              <a:ext cx="3209543" cy="2846889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7" tIns="77717" rIns="77717" bIns="3885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커뮤니티와의 긴밀한 협업으로 제작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0" name="Group 26"/>
            <p:cNvGrpSpPr/>
            <p:nvPr/>
          </p:nvGrpSpPr>
          <p:grpSpPr bwMode="black">
            <a:xfrm>
              <a:off x="10190577" y="2601371"/>
              <a:ext cx="1216233" cy="822425"/>
              <a:chOff x="10195728" y="4179356"/>
              <a:chExt cx="1000935" cy="585789"/>
            </a:xfrm>
            <a:grpFill/>
          </p:grpSpPr>
          <p:sp>
            <p:nvSpPr>
              <p:cNvPr id="65" name="Freeform 27"/>
              <p:cNvSpPr>
                <a:spLocks/>
              </p:cNvSpPr>
              <p:nvPr/>
            </p:nvSpPr>
            <p:spPr bwMode="black">
              <a:xfrm>
                <a:off x="10450541" y="4179356"/>
                <a:ext cx="657224" cy="376238"/>
              </a:xfrm>
              <a:custGeom>
                <a:avLst/>
                <a:gdLst>
                  <a:gd name="T0" fmla="*/ 127 w 175"/>
                  <a:gd name="T1" fmla="*/ 31 h 100"/>
                  <a:gd name="T2" fmla="*/ 119 w 175"/>
                  <a:gd name="T3" fmla="*/ 28 h 100"/>
                  <a:gd name="T4" fmla="*/ 62 w 175"/>
                  <a:gd name="T5" fmla="*/ 2 h 100"/>
                  <a:gd name="T6" fmla="*/ 49 w 175"/>
                  <a:gd name="T7" fmla="*/ 3 h 100"/>
                  <a:gd name="T8" fmla="*/ 26 w 175"/>
                  <a:gd name="T9" fmla="*/ 16 h 100"/>
                  <a:gd name="T10" fmla="*/ 9 w 175"/>
                  <a:gd name="T11" fmla="*/ 25 h 100"/>
                  <a:gd name="T12" fmla="*/ 4 w 175"/>
                  <a:gd name="T13" fmla="*/ 45 h 100"/>
                  <a:gd name="T14" fmla="*/ 15 w 175"/>
                  <a:gd name="T15" fmla="*/ 52 h 100"/>
                  <a:gd name="T16" fmla="*/ 23 w 175"/>
                  <a:gd name="T17" fmla="*/ 50 h 100"/>
                  <a:gd name="T18" fmla="*/ 23 w 175"/>
                  <a:gd name="T19" fmla="*/ 50 h 100"/>
                  <a:gd name="T20" fmla="*/ 57 w 175"/>
                  <a:gd name="T21" fmla="*/ 32 h 100"/>
                  <a:gd name="T22" fmla="*/ 79 w 175"/>
                  <a:gd name="T23" fmla="*/ 42 h 100"/>
                  <a:gd name="T24" fmla="*/ 109 w 175"/>
                  <a:gd name="T25" fmla="*/ 64 h 100"/>
                  <a:gd name="T26" fmla="*/ 158 w 175"/>
                  <a:gd name="T27" fmla="*/ 99 h 100"/>
                  <a:gd name="T28" fmla="*/ 159 w 175"/>
                  <a:gd name="T29" fmla="*/ 100 h 100"/>
                  <a:gd name="T30" fmla="*/ 173 w 175"/>
                  <a:gd name="T31" fmla="*/ 97 h 100"/>
                  <a:gd name="T32" fmla="*/ 154 w 175"/>
                  <a:gd name="T33" fmla="*/ 29 h 100"/>
                  <a:gd name="T34" fmla="*/ 127 w 175"/>
                  <a:gd name="T35" fmla="*/ 3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5" h="100">
                    <a:moveTo>
                      <a:pt x="127" y="31"/>
                    </a:moveTo>
                    <a:cubicBezTo>
                      <a:pt x="125" y="31"/>
                      <a:pt x="122" y="30"/>
                      <a:pt x="119" y="28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58" y="0"/>
                      <a:pt x="53" y="1"/>
                      <a:pt x="49" y="3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2" y="29"/>
                      <a:pt x="0" y="38"/>
                      <a:pt x="4" y="45"/>
                    </a:cubicBezTo>
                    <a:cubicBezTo>
                      <a:pt x="6" y="49"/>
                      <a:pt x="10" y="52"/>
                      <a:pt x="15" y="52"/>
                    </a:cubicBezTo>
                    <a:cubicBezTo>
                      <a:pt x="18" y="52"/>
                      <a:pt x="21" y="52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58" y="99"/>
                      <a:pt x="158" y="99"/>
                      <a:pt x="158" y="99"/>
                    </a:cubicBezTo>
                    <a:cubicBezTo>
                      <a:pt x="158" y="99"/>
                      <a:pt x="159" y="100"/>
                      <a:pt x="159" y="100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5" y="51"/>
                      <a:pt x="154" y="29"/>
                      <a:pt x="154" y="29"/>
                    </a:cubicBezTo>
                    <a:cubicBezTo>
                      <a:pt x="154" y="29"/>
                      <a:pt x="133" y="33"/>
                      <a:pt x="127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77717" tIns="38858" rIns="77717" bIns="3885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black">
              <a:xfrm>
                <a:off x="10371161" y="4525791"/>
                <a:ext cx="319088" cy="220663"/>
              </a:xfrm>
              <a:custGeom>
                <a:avLst/>
                <a:gdLst>
                  <a:gd name="T0" fmla="*/ 76 w 85"/>
                  <a:gd name="T1" fmla="*/ 20 h 59"/>
                  <a:gd name="T2" fmla="*/ 64 w 85"/>
                  <a:gd name="T3" fmla="*/ 25 h 59"/>
                  <a:gd name="T4" fmla="*/ 65 w 85"/>
                  <a:gd name="T5" fmla="*/ 18 h 59"/>
                  <a:gd name="T6" fmla="*/ 57 w 85"/>
                  <a:gd name="T7" fmla="*/ 5 h 59"/>
                  <a:gd name="T8" fmla="*/ 44 w 85"/>
                  <a:gd name="T9" fmla="*/ 13 h 59"/>
                  <a:gd name="T10" fmla="*/ 44 w 85"/>
                  <a:gd name="T11" fmla="*/ 14 h 59"/>
                  <a:gd name="T12" fmla="*/ 35 w 85"/>
                  <a:gd name="T13" fmla="*/ 3 h 59"/>
                  <a:gd name="T14" fmla="*/ 23 w 85"/>
                  <a:gd name="T15" fmla="*/ 10 h 59"/>
                  <a:gd name="T16" fmla="*/ 23 w 85"/>
                  <a:gd name="T17" fmla="*/ 10 h 59"/>
                  <a:gd name="T18" fmla="*/ 10 w 85"/>
                  <a:gd name="T19" fmla="*/ 1 h 59"/>
                  <a:gd name="T20" fmla="*/ 1 w 85"/>
                  <a:gd name="T21" fmla="*/ 14 h 59"/>
                  <a:gd name="T22" fmla="*/ 4 w 85"/>
                  <a:gd name="T23" fmla="*/ 28 h 59"/>
                  <a:gd name="T24" fmla="*/ 14 w 85"/>
                  <a:gd name="T25" fmla="*/ 36 h 59"/>
                  <a:gd name="T26" fmla="*/ 17 w 85"/>
                  <a:gd name="T27" fmla="*/ 36 h 59"/>
                  <a:gd name="T28" fmla="*/ 19 w 85"/>
                  <a:gd name="T29" fmla="*/ 35 h 59"/>
                  <a:gd name="T30" fmla="*/ 27 w 85"/>
                  <a:gd name="T31" fmla="*/ 43 h 59"/>
                  <a:gd name="T32" fmla="*/ 28 w 85"/>
                  <a:gd name="T33" fmla="*/ 43 h 59"/>
                  <a:gd name="T34" fmla="*/ 39 w 85"/>
                  <a:gd name="T35" fmla="*/ 38 h 59"/>
                  <a:gd name="T36" fmla="*/ 38 w 85"/>
                  <a:gd name="T37" fmla="*/ 39 h 59"/>
                  <a:gd name="T38" fmla="*/ 47 w 85"/>
                  <a:gd name="T39" fmla="*/ 52 h 59"/>
                  <a:gd name="T40" fmla="*/ 48 w 85"/>
                  <a:gd name="T41" fmla="*/ 52 h 59"/>
                  <a:gd name="T42" fmla="*/ 58 w 85"/>
                  <a:gd name="T43" fmla="*/ 47 h 59"/>
                  <a:gd name="T44" fmla="*/ 67 w 85"/>
                  <a:gd name="T45" fmla="*/ 59 h 59"/>
                  <a:gd name="T46" fmla="*/ 68 w 85"/>
                  <a:gd name="T47" fmla="*/ 59 h 59"/>
                  <a:gd name="T48" fmla="*/ 80 w 85"/>
                  <a:gd name="T49" fmla="*/ 50 h 59"/>
                  <a:gd name="T50" fmla="*/ 84 w 85"/>
                  <a:gd name="T51" fmla="*/ 33 h 59"/>
                  <a:gd name="T52" fmla="*/ 76 w 85"/>
                  <a:gd name="T53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5" h="59">
                    <a:moveTo>
                      <a:pt x="76" y="20"/>
                    </a:moveTo>
                    <a:cubicBezTo>
                      <a:pt x="71" y="19"/>
                      <a:pt x="66" y="21"/>
                      <a:pt x="64" y="25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12"/>
                      <a:pt x="63" y="6"/>
                      <a:pt x="57" y="5"/>
                    </a:cubicBezTo>
                    <a:cubicBezTo>
                      <a:pt x="51" y="4"/>
                      <a:pt x="45" y="7"/>
                      <a:pt x="44" y="13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9"/>
                      <a:pt x="40" y="4"/>
                      <a:pt x="35" y="3"/>
                    </a:cubicBezTo>
                    <a:cubicBezTo>
                      <a:pt x="30" y="2"/>
                      <a:pt x="24" y="5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4"/>
                      <a:pt x="15" y="0"/>
                      <a:pt x="10" y="1"/>
                    </a:cubicBezTo>
                    <a:cubicBezTo>
                      <a:pt x="4" y="3"/>
                      <a:pt x="0" y="8"/>
                      <a:pt x="1" y="1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32"/>
                      <a:pt x="9" y="36"/>
                      <a:pt x="14" y="36"/>
                    </a:cubicBezTo>
                    <a:cubicBezTo>
                      <a:pt x="15" y="36"/>
                      <a:pt x="16" y="36"/>
                      <a:pt x="17" y="36"/>
                    </a:cubicBezTo>
                    <a:cubicBezTo>
                      <a:pt x="18" y="36"/>
                      <a:pt x="18" y="36"/>
                      <a:pt x="19" y="35"/>
                    </a:cubicBezTo>
                    <a:cubicBezTo>
                      <a:pt x="20" y="39"/>
                      <a:pt x="23" y="42"/>
                      <a:pt x="27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3"/>
                      <a:pt x="36" y="41"/>
                      <a:pt x="39" y="3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44"/>
                      <a:pt x="41" y="50"/>
                      <a:pt x="47" y="52"/>
                    </a:cubicBezTo>
                    <a:cubicBezTo>
                      <a:pt x="47" y="52"/>
                      <a:pt x="47" y="52"/>
                      <a:pt x="48" y="52"/>
                    </a:cubicBezTo>
                    <a:cubicBezTo>
                      <a:pt x="52" y="52"/>
                      <a:pt x="56" y="50"/>
                      <a:pt x="58" y="47"/>
                    </a:cubicBezTo>
                    <a:cubicBezTo>
                      <a:pt x="58" y="52"/>
                      <a:pt x="61" y="57"/>
                      <a:pt x="67" y="59"/>
                    </a:cubicBezTo>
                    <a:cubicBezTo>
                      <a:pt x="67" y="59"/>
                      <a:pt x="67" y="59"/>
                      <a:pt x="68" y="59"/>
                    </a:cubicBezTo>
                    <a:cubicBezTo>
                      <a:pt x="73" y="59"/>
                      <a:pt x="78" y="56"/>
                      <a:pt x="80" y="50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5" y="27"/>
                      <a:pt x="81" y="21"/>
                      <a:pt x="76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77717" tIns="38858" rIns="77717" bIns="3885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black">
              <a:xfrm>
                <a:off x="11042675" y="4239683"/>
                <a:ext cx="153988" cy="319088"/>
              </a:xfrm>
              <a:custGeom>
                <a:avLst/>
                <a:gdLst>
                  <a:gd name="T0" fmla="*/ 41 w 41"/>
                  <a:gd name="T1" fmla="*/ 77 h 85"/>
                  <a:gd name="T2" fmla="*/ 33 w 41"/>
                  <a:gd name="T3" fmla="*/ 7 h 85"/>
                  <a:gd name="T4" fmla="*/ 24 w 41"/>
                  <a:gd name="T5" fmla="*/ 1 h 85"/>
                  <a:gd name="T6" fmla="*/ 0 w 41"/>
                  <a:gd name="T7" fmla="*/ 7 h 85"/>
                  <a:gd name="T8" fmla="*/ 22 w 41"/>
                  <a:gd name="T9" fmla="*/ 85 h 85"/>
                  <a:gd name="T10" fmla="*/ 33 w 41"/>
                  <a:gd name="T11" fmla="*/ 85 h 85"/>
                  <a:gd name="T12" fmla="*/ 41 w 41"/>
                  <a:gd name="T13" fmla="*/ 7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5">
                    <a:moveTo>
                      <a:pt x="41" y="7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2" y="2"/>
                      <a:pt x="28" y="0"/>
                      <a:pt x="24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25" y="32"/>
                      <a:pt x="22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8" y="85"/>
                      <a:pt x="41" y="81"/>
                      <a:pt x="41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77717" tIns="38858" rIns="77717" bIns="3885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black">
              <a:xfrm>
                <a:off x="10221939" y="4206347"/>
                <a:ext cx="176213" cy="352425"/>
              </a:xfrm>
              <a:custGeom>
                <a:avLst/>
                <a:gdLst>
                  <a:gd name="T0" fmla="*/ 47 w 47"/>
                  <a:gd name="T1" fmla="*/ 9 h 94"/>
                  <a:gd name="T2" fmla="*/ 35 w 47"/>
                  <a:gd name="T3" fmla="*/ 2 h 94"/>
                  <a:gd name="T4" fmla="*/ 25 w 47"/>
                  <a:gd name="T5" fmla="*/ 6 h 94"/>
                  <a:gd name="T6" fmla="*/ 2 w 47"/>
                  <a:gd name="T7" fmla="*/ 81 h 94"/>
                  <a:gd name="T8" fmla="*/ 7 w 47"/>
                  <a:gd name="T9" fmla="*/ 90 h 94"/>
                  <a:gd name="T10" fmla="*/ 26 w 47"/>
                  <a:gd name="T11" fmla="*/ 94 h 94"/>
                  <a:gd name="T12" fmla="*/ 47 w 47"/>
                  <a:gd name="T13" fmla="*/ 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4">
                    <a:moveTo>
                      <a:pt x="47" y="9"/>
                    </a:moveTo>
                    <a:cubicBezTo>
                      <a:pt x="35" y="2"/>
                      <a:pt x="35" y="2"/>
                      <a:pt x="35" y="2"/>
                    </a:cubicBezTo>
                    <a:cubicBezTo>
                      <a:pt x="31" y="0"/>
                      <a:pt x="27" y="2"/>
                      <a:pt x="25" y="6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86"/>
                      <a:pt x="3" y="90"/>
                      <a:pt x="7" y="90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4" y="52"/>
                      <a:pt x="47" y="9"/>
                      <a:pt x="47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7717" tIns="38858" rIns="77717" bIns="3885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black">
              <a:xfrm>
                <a:off x="10337029" y="4250795"/>
                <a:ext cx="706438" cy="514350"/>
              </a:xfrm>
              <a:custGeom>
                <a:avLst/>
                <a:gdLst>
                  <a:gd name="T0" fmla="*/ 183 w 188"/>
                  <a:gd name="T1" fmla="*/ 84 h 137"/>
                  <a:gd name="T2" fmla="*/ 104 w 188"/>
                  <a:gd name="T3" fmla="*/ 27 h 137"/>
                  <a:gd name="T4" fmla="*/ 86 w 188"/>
                  <a:gd name="T5" fmla="*/ 19 h 137"/>
                  <a:gd name="T6" fmla="*/ 59 w 188"/>
                  <a:gd name="T7" fmla="*/ 34 h 137"/>
                  <a:gd name="T8" fmla="*/ 56 w 188"/>
                  <a:gd name="T9" fmla="*/ 36 h 137"/>
                  <a:gd name="T10" fmla="*/ 43 w 188"/>
                  <a:gd name="T11" fmla="*/ 38 h 137"/>
                  <a:gd name="T12" fmla="*/ 43 w 188"/>
                  <a:gd name="T13" fmla="*/ 38 h 137"/>
                  <a:gd name="T14" fmla="*/ 26 w 188"/>
                  <a:gd name="T15" fmla="*/ 27 h 137"/>
                  <a:gd name="T16" fmla="*/ 24 w 188"/>
                  <a:gd name="T17" fmla="*/ 14 h 137"/>
                  <a:gd name="T18" fmla="*/ 31 w 188"/>
                  <a:gd name="T19" fmla="*/ 0 h 137"/>
                  <a:gd name="T20" fmla="*/ 21 w 188"/>
                  <a:gd name="T21" fmla="*/ 0 h 137"/>
                  <a:gd name="T22" fmla="*/ 1 w 188"/>
                  <a:gd name="T23" fmla="*/ 79 h 137"/>
                  <a:gd name="T24" fmla="*/ 4 w 188"/>
                  <a:gd name="T25" fmla="*/ 80 h 137"/>
                  <a:gd name="T26" fmla="*/ 16 w 188"/>
                  <a:gd name="T27" fmla="*/ 70 h 137"/>
                  <a:gd name="T28" fmla="*/ 22 w 188"/>
                  <a:gd name="T29" fmla="*/ 70 h 137"/>
                  <a:gd name="T30" fmla="*/ 32 w 188"/>
                  <a:gd name="T31" fmla="*/ 74 h 137"/>
                  <a:gd name="T32" fmla="*/ 43 w 188"/>
                  <a:gd name="T33" fmla="*/ 72 h 137"/>
                  <a:gd name="T34" fmla="*/ 44 w 188"/>
                  <a:gd name="T35" fmla="*/ 72 h 137"/>
                  <a:gd name="T36" fmla="*/ 53 w 188"/>
                  <a:gd name="T37" fmla="*/ 76 h 137"/>
                  <a:gd name="T38" fmla="*/ 65 w 188"/>
                  <a:gd name="T39" fmla="*/ 74 h 137"/>
                  <a:gd name="T40" fmla="*/ 67 w 188"/>
                  <a:gd name="T41" fmla="*/ 74 h 137"/>
                  <a:gd name="T42" fmla="*/ 80 w 188"/>
                  <a:gd name="T43" fmla="*/ 88 h 137"/>
                  <a:gd name="T44" fmla="*/ 83 w 188"/>
                  <a:gd name="T45" fmla="*/ 88 h 137"/>
                  <a:gd name="T46" fmla="*/ 85 w 188"/>
                  <a:gd name="T47" fmla="*/ 89 h 137"/>
                  <a:gd name="T48" fmla="*/ 99 w 188"/>
                  <a:gd name="T49" fmla="*/ 108 h 137"/>
                  <a:gd name="T50" fmla="*/ 99 w 188"/>
                  <a:gd name="T51" fmla="*/ 110 h 137"/>
                  <a:gd name="T52" fmla="*/ 96 w 188"/>
                  <a:gd name="T53" fmla="*/ 124 h 137"/>
                  <a:gd name="T54" fmla="*/ 114 w 188"/>
                  <a:gd name="T55" fmla="*/ 137 h 137"/>
                  <a:gd name="T56" fmla="*/ 123 w 188"/>
                  <a:gd name="T57" fmla="*/ 132 h 137"/>
                  <a:gd name="T58" fmla="*/ 124 w 188"/>
                  <a:gd name="T59" fmla="*/ 124 h 137"/>
                  <a:gd name="T60" fmla="*/ 108 w 188"/>
                  <a:gd name="T61" fmla="*/ 112 h 137"/>
                  <a:gd name="T62" fmla="*/ 107 w 188"/>
                  <a:gd name="T63" fmla="*/ 109 h 137"/>
                  <a:gd name="T64" fmla="*/ 110 w 188"/>
                  <a:gd name="T65" fmla="*/ 109 h 137"/>
                  <a:gd name="T66" fmla="*/ 136 w 188"/>
                  <a:gd name="T67" fmla="*/ 127 h 137"/>
                  <a:gd name="T68" fmla="*/ 145 w 188"/>
                  <a:gd name="T69" fmla="*/ 123 h 137"/>
                  <a:gd name="T70" fmla="*/ 147 w 188"/>
                  <a:gd name="T71" fmla="*/ 114 h 137"/>
                  <a:gd name="T72" fmla="*/ 117 w 188"/>
                  <a:gd name="T73" fmla="*/ 93 h 137"/>
                  <a:gd name="T74" fmla="*/ 117 w 188"/>
                  <a:gd name="T75" fmla="*/ 90 h 137"/>
                  <a:gd name="T76" fmla="*/ 120 w 188"/>
                  <a:gd name="T77" fmla="*/ 89 h 137"/>
                  <a:gd name="T78" fmla="*/ 156 w 188"/>
                  <a:gd name="T79" fmla="*/ 116 h 137"/>
                  <a:gd name="T80" fmla="*/ 165 w 188"/>
                  <a:gd name="T81" fmla="*/ 111 h 137"/>
                  <a:gd name="T82" fmla="*/ 167 w 188"/>
                  <a:gd name="T83" fmla="*/ 102 h 137"/>
                  <a:gd name="T84" fmla="*/ 137 w 188"/>
                  <a:gd name="T85" fmla="*/ 81 h 137"/>
                  <a:gd name="T86" fmla="*/ 136 w 188"/>
                  <a:gd name="T87" fmla="*/ 78 h 137"/>
                  <a:gd name="T88" fmla="*/ 139 w 188"/>
                  <a:gd name="T89" fmla="*/ 77 h 137"/>
                  <a:gd name="T90" fmla="*/ 176 w 188"/>
                  <a:gd name="T91" fmla="*/ 104 h 137"/>
                  <a:gd name="T92" fmla="*/ 185 w 188"/>
                  <a:gd name="T93" fmla="*/ 99 h 137"/>
                  <a:gd name="T94" fmla="*/ 183 w 188"/>
                  <a:gd name="T95" fmla="*/ 8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8" h="137">
                    <a:moveTo>
                      <a:pt x="183" y="84"/>
                    </a:moveTo>
                    <a:cubicBezTo>
                      <a:pt x="104" y="27"/>
                      <a:pt x="104" y="27"/>
                      <a:pt x="104" y="27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2" y="38"/>
                      <a:pt x="47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6" y="38"/>
                      <a:pt x="30" y="34"/>
                      <a:pt x="26" y="27"/>
                    </a:cubicBezTo>
                    <a:cubicBezTo>
                      <a:pt x="24" y="23"/>
                      <a:pt x="23" y="19"/>
                      <a:pt x="24" y="14"/>
                    </a:cubicBezTo>
                    <a:cubicBezTo>
                      <a:pt x="24" y="9"/>
                      <a:pt x="27" y="4"/>
                      <a:pt x="31" y="0"/>
                    </a:cubicBezTo>
                    <a:cubicBezTo>
                      <a:pt x="25" y="0"/>
                      <a:pt x="21" y="0"/>
                      <a:pt x="21" y="0"/>
                    </a:cubicBezTo>
                    <a:cubicBezTo>
                      <a:pt x="21" y="0"/>
                      <a:pt x="0" y="40"/>
                      <a:pt x="1" y="79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6" y="75"/>
                      <a:pt x="10" y="72"/>
                      <a:pt x="16" y="70"/>
                    </a:cubicBezTo>
                    <a:cubicBezTo>
                      <a:pt x="18" y="70"/>
                      <a:pt x="20" y="70"/>
                      <a:pt x="22" y="70"/>
                    </a:cubicBezTo>
                    <a:cubicBezTo>
                      <a:pt x="25" y="70"/>
                      <a:pt x="29" y="72"/>
                      <a:pt x="32" y="74"/>
                    </a:cubicBezTo>
                    <a:cubicBezTo>
                      <a:pt x="35" y="72"/>
                      <a:pt x="39" y="71"/>
                      <a:pt x="43" y="72"/>
                    </a:cubicBezTo>
                    <a:cubicBezTo>
                      <a:pt x="43" y="72"/>
                      <a:pt x="44" y="72"/>
                      <a:pt x="44" y="72"/>
                    </a:cubicBezTo>
                    <a:cubicBezTo>
                      <a:pt x="48" y="72"/>
                      <a:pt x="51" y="74"/>
                      <a:pt x="53" y="76"/>
                    </a:cubicBezTo>
                    <a:cubicBezTo>
                      <a:pt x="56" y="74"/>
                      <a:pt x="60" y="73"/>
                      <a:pt x="65" y="74"/>
                    </a:cubicBezTo>
                    <a:cubicBezTo>
                      <a:pt x="65" y="74"/>
                      <a:pt x="66" y="74"/>
                      <a:pt x="67" y="74"/>
                    </a:cubicBezTo>
                    <a:cubicBezTo>
                      <a:pt x="74" y="76"/>
                      <a:pt x="79" y="81"/>
                      <a:pt x="80" y="88"/>
                    </a:cubicBezTo>
                    <a:cubicBezTo>
                      <a:pt x="81" y="88"/>
                      <a:pt x="82" y="88"/>
                      <a:pt x="83" y="88"/>
                    </a:cubicBezTo>
                    <a:cubicBezTo>
                      <a:pt x="84" y="88"/>
                      <a:pt x="84" y="88"/>
                      <a:pt x="85" y="89"/>
                    </a:cubicBezTo>
                    <a:cubicBezTo>
                      <a:pt x="94" y="91"/>
                      <a:pt x="100" y="99"/>
                      <a:pt x="99" y="108"/>
                    </a:cubicBezTo>
                    <a:cubicBezTo>
                      <a:pt x="99" y="109"/>
                      <a:pt x="99" y="110"/>
                      <a:pt x="99" y="110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114" y="137"/>
                      <a:pt x="114" y="137"/>
                      <a:pt x="114" y="137"/>
                    </a:cubicBezTo>
                    <a:cubicBezTo>
                      <a:pt x="117" y="137"/>
                      <a:pt x="120" y="135"/>
                      <a:pt x="123" y="132"/>
                    </a:cubicBezTo>
                    <a:cubicBezTo>
                      <a:pt x="124" y="130"/>
                      <a:pt x="125" y="127"/>
                      <a:pt x="124" y="124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7" y="111"/>
                      <a:pt x="107" y="110"/>
                      <a:pt x="107" y="109"/>
                    </a:cubicBezTo>
                    <a:cubicBezTo>
                      <a:pt x="108" y="108"/>
                      <a:pt x="109" y="108"/>
                      <a:pt x="110" y="109"/>
                    </a:cubicBezTo>
                    <a:cubicBezTo>
                      <a:pt x="136" y="127"/>
                      <a:pt x="136" y="127"/>
                      <a:pt x="136" y="127"/>
                    </a:cubicBezTo>
                    <a:cubicBezTo>
                      <a:pt x="140" y="127"/>
                      <a:pt x="143" y="126"/>
                      <a:pt x="145" y="123"/>
                    </a:cubicBezTo>
                    <a:cubicBezTo>
                      <a:pt x="147" y="120"/>
                      <a:pt x="147" y="117"/>
                      <a:pt x="147" y="114"/>
                    </a:cubicBezTo>
                    <a:cubicBezTo>
                      <a:pt x="117" y="93"/>
                      <a:pt x="117" y="93"/>
                      <a:pt x="117" y="93"/>
                    </a:cubicBezTo>
                    <a:cubicBezTo>
                      <a:pt x="116" y="92"/>
                      <a:pt x="116" y="91"/>
                      <a:pt x="117" y="90"/>
                    </a:cubicBezTo>
                    <a:cubicBezTo>
                      <a:pt x="117" y="89"/>
                      <a:pt x="119" y="89"/>
                      <a:pt x="120" y="89"/>
                    </a:cubicBezTo>
                    <a:cubicBezTo>
                      <a:pt x="156" y="116"/>
                      <a:pt x="156" y="116"/>
                      <a:pt x="156" y="116"/>
                    </a:cubicBezTo>
                    <a:cubicBezTo>
                      <a:pt x="159" y="116"/>
                      <a:pt x="163" y="114"/>
                      <a:pt x="165" y="111"/>
                    </a:cubicBezTo>
                    <a:cubicBezTo>
                      <a:pt x="167" y="108"/>
                      <a:pt x="167" y="105"/>
                      <a:pt x="167" y="102"/>
                    </a:cubicBezTo>
                    <a:cubicBezTo>
                      <a:pt x="137" y="81"/>
                      <a:pt x="137" y="81"/>
                      <a:pt x="137" y="81"/>
                    </a:cubicBezTo>
                    <a:cubicBezTo>
                      <a:pt x="136" y="80"/>
                      <a:pt x="136" y="79"/>
                      <a:pt x="136" y="78"/>
                    </a:cubicBezTo>
                    <a:cubicBezTo>
                      <a:pt x="137" y="77"/>
                      <a:pt x="138" y="76"/>
                      <a:pt x="139" y="77"/>
                    </a:cubicBezTo>
                    <a:cubicBezTo>
                      <a:pt x="176" y="104"/>
                      <a:pt x="176" y="104"/>
                      <a:pt x="176" y="104"/>
                    </a:cubicBezTo>
                    <a:cubicBezTo>
                      <a:pt x="180" y="104"/>
                      <a:pt x="183" y="102"/>
                      <a:pt x="185" y="99"/>
                    </a:cubicBezTo>
                    <a:cubicBezTo>
                      <a:pt x="188" y="94"/>
                      <a:pt x="187" y="87"/>
                      <a:pt x="183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77717" tIns="38858" rIns="77717" bIns="3885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70" name="Freeform 29"/>
              <p:cNvSpPr>
                <a:spLocks/>
              </p:cNvSpPr>
              <p:nvPr/>
            </p:nvSpPr>
            <p:spPr bwMode="black">
              <a:xfrm>
                <a:off x="11016464" y="4243215"/>
                <a:ext cx="153988" cy="319088"/>
              </a:xfrm>
              <a:custGeom>
                <a:avLst/>
                <a:gdLst>
                  <a:gd name="T0" fmla="*/ 41 w 41"/>
                  <a:gd name="T1" fmla="*/ 77 h 85"/>
                  <a:gd name="T2" fmla="*/ 33 w 41"/>
                  <a:gd name="T3" fmla="*/ 7 h 85"/>
                  <a:gd name="T4" fmla="*/ 24 w 41"/>
                  <a:gd name="T5" fmla="*/ 1 h 85"/>
                  <a:gd name="T6" fmla="*/ 0 w 41"/>
                  <a:gd name="T7" fmla="*/ 7 h 85"/>
                  <a:gd name="T8" fmla="*/ 22 w 41"/>
                  <a:gd name="T9" fmla="*/ 85 h 85"/>
                  <a:gd name="T10" fmla="*/ 33 w 41"/>
                  <a:gd name="T11" fmla="*/ 85 h 85"/>
                  <a:gd name="T12" fmla="*/ 41 w 41"/>
                  <a:gd name="T13" fmla="*/ 7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5">
                    <a:moveTo>
                      <a:pt x="41" y="7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2" y="2"/>
                      <a:pt x="28" y="0"/>
                      <a:pt x="24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25" y="32"/>
                      <a:pt x="22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8" y="85"/>
                      <a:pt x="41" y="81"/>
                      <a:pt x="41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77717" tIns="38858" rIns="77717" bIns="3885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71" name="Freeform 30"/>
              <p:cNvSpPr>
                <a:spLocks/>
              </p:cNvSpPr>
              <p:nvPr/>
            </p:nvSpPr>
            <p:spPr bwMode="black">
              <a:xfrm>
                <a:off x="10195728" y="4209879"/>
                <a:ext cx="176213" cy="352425"/>
              </a:xfrm>
              <a:custGeom>
                <a:avLst/>
                <a:gdLst>
                  <a:gd name="T0" fmla="*/ 47 w 47"/>
                  <a:gd name="T1" fmla="*/ 9 h 94"/>
                  <a:gd name="T2" fmla="*/ 35 w 47"/>
                  <a:gd name="T3" fmla="*/ 2 h 94"/>
                  <a:gd name="T4" fmla="*/ 25 w 47"/>
                  <a:gd name="T5" fmla="*/ 6 h 94"/>
                  <a:gd name="T6" fmla="*/ 2 w 47"/>
                  <a:gd name="T7" fmla="*/ 81 h 94"/>
                  <a:gd name="T8" fmla="*/ 7 w 47"/>
                  <a:gd name="T9" fmla="*/ 90 h 94"/>
                  <a:gd name="T10" fmla="*/ 26 w 47"/>
                  <a:gd name="T11" fmla="*/ 94 h 94"/>
                  <a:gd name="T12" fmla="*/ 47 w 47"/>
                  <a:gd name="T13" fmla="*/ 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4">
                    <a:moveTo>
                      <a:pt x="47" y="9"/>
                    </a:moveTo>
                    <a:cubicBezTo>
                      <a:pt x="35" y="2"/>
                      <a:pt x="35" y="2"/>
                      <a:pt x="35" y="2"/>
                    </a:cubicBezTo>
                    <a:cubicBezTo>
                      <a:pt x="31" y="0"/>
                      <a:pt x="27" y="2"/>
                      <a:pt x="25" y="6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86"/>
                      <a:pt x="3" y="90"/>
                      <a:pt x="7" y="90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4" y="52"/>
                      <a:pt x="47" y="9"/>
                      <a:pt x="47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77717" tIns="38858" rIns="77717" bIns="3885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72" name="Freeform 29"/>
              <p:cNvSpPr>
                <a:spLocks/>
              </p:cNvSpPr>
              <p:nvPr/>
            </p:nvSpPr>
            <p:spPr bwMode="black">
              <a:xfrm>
                <a:off x="11016464" y="4289457"/>
                <a:ext cx="153988" cy="319088"/>
              </a:xfrm>
              <a:custGeom>
                <a:avLst/>
                <a:gdLst>
                  <a:gd name="T0" fmla="*/ 41 w 41"/>
                  <a:gd name="T1" fmla="*/ 77 h 85"/>
                  <a:gd name="T2" fmla="*/ 33 w 41"/>
                  <a:gd name="T3" fmla="*/ 7 h 85"/>
                  <a:gd name="T4" fmla="*/ 24 w 41"/>
                  <a:gd name="T5" fmla="*/ 1 h 85"/>
                  <a:gd name="T6" fmla="*/ 0 w 41"/>
                  <a:gd name="T7" fmla="*/ 7 h 85"/>
                  <a:gd name="T8" fmla="*/ 22 w 41"/>
                  <a:gd name="T9" fmla="*/ 85 h 85"/>
                  <a:gd name="T10" fmla="*/ 33 w 41"/>
                  <a:gd name="T11" fmla="*/ 85 h 85"/>
                  <a:gd name="T12" fmla="*/ 41 w 41"/>
                  <a:gd name="T13" fmla="*/ 7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5">
                    <a:moveTo>
                      <a:pt x="41" y="7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2" y="2"/>
                      <a:pt x="28" y="0"/>
                      <a:pt x="24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25" y="32"/>
                      <a:pt x="22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8" y="85"/>
                      <a:pt x="41" y="81"/>
                      <a:pt x="41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77717" tIns="38858" rIns="77717" bIns="3885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</p:grpSp>
        <p:sp>
          <p:nvSpPr>
            <p:cNvPr id="61" name="Rectangle 1"/>
            <p:cNvSpPr/>
            <p:nvPr/>
          </p:nvSpPr>
          <p:spPr>
            <a:xfrm>
              <a:off x="9144000" y="6329572"/>
              <a:ext cx="3209544" cy="1339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Hadoop for Windows</a:t>
              </a:r>
            </a:p>
            <a:p>
              <a:pPr marL="0" marR="0" lvl="0" indent="0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JavaScript libraries</a:t>
              </a:r>
            </a:p>
            <a:p>
              <a:pPr marL="0" marR="0" lvl="0" indent="0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Hive ODBC drivers</a:t>
              </a:r>
            </a:p>
          </p:txBody>
        </p:sp>
        <p:grpSp>
          <p:nvGrpSpPr>
            <p:cNvPr id="62" name="Group 2"/>
            <p:cNvGrpSpPr/>
            <p:nvPr/>
          </p:nvGrpSpPr>
          <p:grpSpPr>
            <a:xfrm>
              <a:off x="9379948" y="5282839"/>
              <a:ext cx="2844553" cy="829484"/>
              <a:chOff x="9379948" y="5282839"/>
              <a:chExt cx="2844553" cy="829484"/>
            </a:xfrm>
            <a:grpFill/>
          </p:grpSpPr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9404" y="5282839"/>
                <a:ext cx="1676400" cy="503746"/>
              </a:xfrm>
              <a:prstGeom prst="rect">
                <a:avLst/>
              </a:prstGeom>
              <a:noFill/>
            </p:spPr>
          </p:pic>
          <p:sp>
            <p:nvSpPr>
              <p:cNvPr id="64" name="Rectangle 35"/>
              <p:cNvSpPr/>
              <p:nvPr/>
            </p:nvSpPr>
            <p:spPr>
              <a:xfrm>
                <a:off x="9379948" y="5788223"/>
                <a:ext cx="2844553" cy="3241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9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The Apache Software Foundation</a:t>
                </a:r>
              </a:p>
            </p:txBody>
          </p:sp>
        </p:grpSp>
      </p:grpSp>
      <p:grpSp>
        <p:nvGrpSpPr>
          <p:cNvPr id="73" name="Group 36"/>
          <p:cNvGrpSpPr/>
          <p:nvPr/>
        </p:nvGrpSpPr>
        <p:grpSpPr>
          <a:xfrm>
            <a:off x="2108444" y="1554338"/>
            <a:ext cx="2762328" cy="4960189"/>
            <a:chOff x="2479711" y="1828800"/>
            <a:chExt cx="3250092" cy="5836046"/>
          </a:xfrm>
          <a:solidFill>
            <a:srgbClr val="00BCF2"/>
          </a:solidFill>
        </p:grpSpPr>
        <p:grpSp>
          <p:nvGrpSpPr>
            <p:cNvPr id="74" name="Group 4"/>
            <p:cNvGrpSpPr/>
            <p:nvPr/>
          </p:nvGrpSpPr>
          <p:grpSpPr>
            <a:xfrm>
              <a:off x="2479711" y="1828800"/>
              <a:ext cx="3250092" cy="5836046"/>
              <a:chOff x="1329361" y="1512211"/>
              <a:chExt cx="2500071" cy="4489266"/>
            </a:xfrm>
            <a:grpFill/>
          </p:grpSpPr>
          <p:sp>
            <p:nvSpPr>
              <p:cNvPr id="76" name="Rectangle 5"/>
              <p:cNvSpPr/>
              <p:nvPr/>
            </p:nvSpPr>
            <p:spPr>
              <a:xfrm>
                <a:off x="1332772" y="3806917"/>
                <a:ext cx="2468880" cy="2194560"/>
              </a:xfrm>
              <a:prstGeom prst="rect">
                <a:avLst/>
              </a:prstGeom>
              <a:grp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388585" tIns="155434" rIns="155434" bIns="388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54224" defTabSz="1009549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en-US" sz="119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 Light"/>
                </a:endParaRPr>
              </a:p>
            </p:txBody>
          </p:sp>
          <p:sp>
            <p:nvSpPr>
              <p:cNvPr id="77" name="Rectangle 6"/>
              <p:cNvSpPr/>
              <p:nvPr/>
            </p:nvSpPr>
            <p:spPr>
              <a:xfrm>
                <a:off x="1332772" y="1512211"/>
                <a:ext cx="2468880" cy="2189916"/>
              </a:xfrm>
              <a:prstGeom prst="rect">
                <a:avLst/>
              </a:prstGeom>
              <a:grp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388585" tIns="155434" rIns="155434" bIns="388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54224" defTabSz="1009549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en-US" sz="119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 Light"/>
                </a:endParaRPr>
              </a:p>
            </p:txBody>
          </p:sp>
          <p:sp>
            <p:nvSpPr>
              <p:cNvPr id="78" name="Rectangle 7"/>
              <p:cNvSpPr/>
              <p:nvPr/>
            </p:nvSpPr>
            <p:spPr>
              <a:xfrm>
                <a:off x="1329361" y="3130639"/>
                <a:ext cx="2500071" cy="55711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defTabSz="931863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00" dirty="0">
                    <a:solidFill>
                      <a:srgbClr val="FFFFFF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100% compatible with Apache Hadoop </a:t>
                </a:r>
              </a:p>
            </p:txBody>
          </p:sp>
          <p:sp>
            <p:nvSpPr>
              <p:cNvPr id="79" name="Rectangle 8"/>
              <p:cNvSpPr/>
              <p:nvPr/>
            </p:nvSpPr>
            <p:spPr>
              <a:xfrm>
                <a:off x="1346141" y="5204980"/>
                <a:ext cx="2455511" cy="79388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defTabSz="931863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00" dirty="0">
                    <a:solidFill>
                      <a:srgbClr val="FFFFFF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HDInsight built on Hortonworks Data Platform</a:t>
                </a:r>
              </a:p>
            </p:txBody>
          </p:sp>
          <p:pic>
            <p:nvPicPr>
              <p:cNvPr id="80" name="Picture 9"/>
              <p:cNvPicPr>
                <a:picLocks noChangeAspect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2869" y="2035591"/>
                <a:ext cx="1131357" cy="808921"/>
              </a:xfrm>
              <a:prstGeom prst="rect">
                <a:avLst/>
              </a:prstGeom>
              <a:grpFill/>
            </p:spPr>
          </p:pic>
          <p:sp>
            <p:nvSpPr>
              <p:cNvPr id="81" name="Up Arrow 10"/>
              <p:cNvSpPr/>
              <p:nvPr/>
            </p:nvSpPr>
            <p:spPr bwMode="auto">
              <a:xfrm rot="16200000">
                <a:off x="1652516" y="2287723"/>
                <a:ext cx="298176" cy="304656"/>
              </a:xfrm>
              <a:prstGeom prst="upArrow">
                <a:avLst/>
              </a:prstGeom>
              <a:grp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63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0" kern="0" dirty="0">
                  <a:solidFill>
                    <a:srgbClr val="FFFFFF"/>
                  </a:solidFill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82" name="Up Arrow 11"/>
              <p:cNvSpPr/>
              <p:nvPr/>
            </p:nvSpPr>
            <p:spPr bwMode="auto">
              <a:xfrm rot="5400000">
                <a:off x="3106322" y="2287723"/>
                <a:ext cx="298176" cy="304656"/>
              </a:xfrm>
              <a:prstGeom prst="upArrow">
                <a:avLst/>
              </a:prstGeom>
              <a:grp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63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0" kern="0" dirty="0">
                  <a:solidFill>
                    <a:srgbClr val="FFFFFF"/>
                  </a:solidFill>
                  <a:latin typeface="Segoe UI Light"/>
                  <a:ea typeface="MS PGothic" charset="0"/>
                  <a:cs typeface="Segoe UI Light"/>
                </a:endParaRPr>
              </a:p>
            </p:txBody>
          </p:sp>
        </p:grpSp>
        <p:pic>
          <p:nvPicPr>
            <p:cNvPr id="75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362" y="5295275"/>
              <a:ext cx="2391109" cy="943107"/>
            </a:xfrm>
            <a:prstGeom prst="rect">
              <a:avLst/>
            </a:prstGeom>
            <a:grpFill/>
          </p:spPr>
        </p:pic>
      </p:grpSp>
      <p:grpSp>
        <p:nvGrpSpPr>
          <p:cNvPr id="83" name="Group 37"/>
          <p:cNvGrpSpPr/>
          <p:nvPr/>
        </p:nvGrpSpPr>
        <p:grpSpPr>
          <a:xfrm>
            <a:off x="2133033" y="1550124"/>
            <a:ext cx="2741508" cy="4960189"/>
            <a:chOff x="2479711" y="1828800"/>
            <a:chExt cx="3225596" cy="5836046"/>
          </a:xfrm>
          <a:solidFill>
            <a:srgbClr val="0072C6">
              <a:lumMod val="60000"/>
              <a:lumOff val="40000"/>
            </a:srgbClr>
          </a:solidFill>
        </p:grpSpPr>
        <p:grpSp>
          <p:nvGrpSpPr>
            <p:cNvPr id="84" name="Group 38"/>
            <p:cNvGrpSpPr/>
            <p:nvPr/>
          </p:nvGrpSpPr>
          <p:grpSpPr>
            <a:xfrm>
              <a:off x="2479711" y="1828800"/>
              <a:ext cx="3225596" cy="5836046"/>
              <a:chOff x="1329361" y="1512211"/>
              <a:chExt cx="2481228" cy="4489266"/>
            </a:xfrm>
            <a:grpFill/>
          </p:grpSpPr>
          <p:sp>
            <p:nvSpPr>
              <p:cNvPr id="86" name="Rectangle 40"/>
              <p:cNvSpPr/>
              <p:nvPr/>
            </p:nvSpPr>
            <p:spPr>
              <a:xfrm>
                <a:off x="1332772" y="3806917"/>
                <a:ext cx="2468880" cy="2194560"/>
              </a:xfrm>
              <a:prstGeom prst="rect">
                <a:avLst/>
              </a:prstGeom>
              <a:grp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388585" tIns="155434" rIns="155434" bIns="388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54224" marR="0" lvl="0" indent="0" defTabSz="100954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 Light"/>
                </a:endParaRPr>
              </a:p>
            </p:txBody>
          </p:sp>
          <p:sp>
            <p:nvSpPr>
              <p:cNvPr id="87" name="Rectangle 41"/>
              <p:cNvSpPr/>
              <p:nvPr/>
            </p:nvSpPr>
            <p:spPr>
              <a:xfrm>
                <a:off x="1332772" y="1512211"/>
                <a:ext cx="2468880" cy="2189916"/>
              </a:xfrm>
              <a:prstGeom prst="rect">
                <a:avLst/>
              </a:prstGeom>
              <a:grp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388585" tIns="155434" rIns="155434" bIns="388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54224" marR="0" lvl="0" indent="0" defTabSz="100954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 Light"/>
                </a:endParaRPr>
              </a:p>
            </p:txBody>
          </p:sp>
          <p:sp>
            <p:nvSpPr>
              <p:cNvPr id="88" name="Rectangle 42"/>
              <p:cNvSpPr/>
              <p:nvPr/>
            </p:nvSpPr>
            <p:spPr>
              <a:xfrm>
                <a:off x="1329361" y="3130639"/>
                <a:ext cx="2481228" cy="557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Apache Hadoop</a:t>
                </a:r>
                <a:r>
                  <a:rPr kumimoji="0" lang="ko-KR" alt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과 </a:t>
                </a:r>
                <a:br>
                  <a:rPr kumimoji="0" lang="en-US" altLang="ko-KR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altLang="ko-KR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100% </a:t>
                </a:r>
                <a:r>
                  <a:rPr kumimoji="0" lang="ko-KR" alt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호환</a:t>
                </a: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9" name="Rectangle 43"/>
              <p:cNvSpPr/>
              <p:nvPr/>
            </p:nvSpPr>
            <p:spPr>
              <a:xfrm>
                <a:off x="1346141" y="5204980"/>
                <a:ext cx="2455511" cy="79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Hortonworks Data Platform </a:t>
                </a:r>
                <a:r>
                  <a:rPr kumimoji="0" lang="ko-KR" alt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기반으로 제작된 </a:t>
                </a:r>
                <a:r>
                  <a:rPr kumimoji="0" lang="en-US" altLang="ko-KR" sz="17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HDInsight</a:t>
                </a: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0" name="Picture 44"/>
              <p:cNvPicPr>
                <a:picLocks noChangeAspect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2869" y="2035591"/>
                <a:ext cx="1131357" cy="808921"/>
              </a:xfrm>
              <a:prstGeom prst="rect">
                <a:avLst/>
              </a:prstGeom>
              <a:grpFill/>
            </p:spPr>
          </p:pic>
          <p:sp>
            <p:nvSpPr>
              <p:cNvPr id="91" name="Up Arrow 45"/>
              <p:cNvSpPr/>
              <p:nvPr/>
            </p:nvSpPr>
            <p:spPr bwMode="auto">
              <a:xfrm rot="16200000">
                <a:off x="1652516" y="2287723"/>
                <a:ext cx="298176" cy="304656"/>
              </a:xfrm>
              <a:prstGeom prst="upArrow">
                <a:avLst/>
              </a:prstGeom>
              <a:grp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3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  <p:sp>
            <p:nvSpPr>
              <p:cNvPr id="92" name="Up Arrow 46"/>
              <p:cNvSpPr/>
              <p:nvPr/>
            </p:nvSpPr>
            <p:spPr bwMode="auto">
              <a:xfrm rot="5400000">
                <a:off x="3106322" y="2287723"/>
                <a:ext cx="298176" cy="304656"/>
              </a:xfrm>
              <a:prstGeom prst="upArrow">
                <a:avLst/>
              </a:prstGeom>
              <a:grp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3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</p:grpSp>
        <p:pic>
          <p:nvPicPr>
            <p:cNvPr id="85" name="Picture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362" y="5295275"/>
              <a:ext cx="2391109" cy="94310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9762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Lifecycle</a:t>
            </a:r>
            <a:endParaRPr lang="ko-KR" altLang="en-US" dirty="0"/>
          </a:p>
        </p:txBody>
      </p:sp>
      <p:grpSp>
        <p:nvGrpSpPr>
          <p:cNvPr id="17" name="Group 28"/>
          <p:cNvGrpSpPr/>
          <p:nvPr/>
        </p:nvGrpSpPr>
        <p:grpSpPr>
          <a:xfrm>
            <a:off x="1814279" y="4996497"/>
            <a:ext cx="2720092" cy="897040"/>
            <a:chOff x="2133600" y="5878763"/>
            <a:chExt cx="3200400" cy="1055437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18" name="Rectangle 23"/>
            <p:cNvSpPr/>
            <p:nvPr/>
          </p:nvSpPr>
          <p:spPr bwMode="auto">
            <a:xfrm>
              <a:off x="2133600" y="6382818"/>
              <a:ext cx="3200400" cy="55138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8526" tIns="186502" rIns="158526" bIns="186502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Isosceles Triangle 27"/>
            <p:cNvSpPr/>
            <p:nvPr/>
          </p:nvSpPr>
          <p:spPr bwMode="auto">
            <a:xfrm rot="10800000" flipV="1">
              <a:off x="3393572" y="5878763"/>
              <a:ext cx="680456" cy="504055"/>
            </a:xfrm>
            <a:prstGeom prst="triangle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7717" tIns="38858" rIns="77717" bIns="38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7837342" y="2188246"/>
            <a:ext cx="2720092" cy="2720093"/>
            <a:chOff x="9220200" y="2574641"/>
            <a:chExt cx="3200400" cy="3200400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21" name="Rectangle 24"/>
            <p:cNvSpPr/>
            <p:nvPr/>
          </p:nvSpPr>
          <p:spPr bwMode="auto">
            <a:xfrm>
              <a:off x="9220200" y="2574641"/>
              <a:ext cx="3200400" cy="3200400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477" tIns="36991" rIns="92477" bIns="186521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186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6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통찰</a:t>
              </a:r>
              <a:endParaRPr kumimoji="0" lang="en-US" altLang="ko-KR" sz="306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186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Insight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1462" y="3227719"/>
              <a:ext cx="1077876" cy="166129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</p:grpSp>
      <p:grpSp>
        <p:nvGrpSpPr>
          <p:cNvPr id="23" name="Group 26"/>
          <p:cNvGrpSpPr/>
          <p:nvPr/>
        </p:nvGrpSpPr>
        <p:grpSpPr>
          <a:xfrm>
            <a:off x="1814278" y="2190840"/>
            <a:ext cx="3018972" cy="2717501"/>
            <a:chOff x="2133600" y="2577690"/>
            <a:chExt cx="3552055" cy="3197351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24" name="Rectangle 31"/>
            <p:cNvSpPr/>
            <p:nvPr/>
          </p:nvSpPr>
          <p:spPr bwMode="auto">
            <a:xfrm>
              <a:off x="2133600" y="2577690"/>
              <a:ext cx="3200399" cy="3197351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8526" tIns="186502" rIns="158526" bIns="186502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60" b="0" i="0" u="none" strike="noStrike" kern="0" cap="none" spc="-41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관리</a:t>
              </a:r>
              <a:endParaRPr kumimoji="0" lang="en-US" altLang="ko-KR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-41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Manage</a:t>
              </a:r>
              <a:endParaRPr kumimoji="0" lang="en-US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Isosceles Triangle 30"/>
            <p:cNvSpPr/>
            <p:nvPr/>
          </p:nvSpPr>
          <p:spPr bwMode="auto">
            <a:xfrm rot="16200000" flipV="1">
              <a:off x="5093400" y="3925861"/>
              <a:ext cx="680456" cy="504055"/>
            </a:xfrm>
            <a:prstGeom prst="triangle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7717" tIns="38858" rIns="77717" bIns="38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6" name="Group 33"/>
          <p:cNvGrpSpPr/>
          <p:nvPr/>
        </p:nvGrpSpPr>
        <p:grpSpPr>
          <a:xfrm>
            <a:off x="4835411" y="2190837"/>
            <a:ext cx="3001927" cy="2720093"/>
            <a:chOff x="5688199" y="2577689"/>
            <a:chExt cx="3532000" cy="3200400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27" name="Rectangle 36"/>
            <p:cNvSpPr/>
            <p:nvPr/>
          </p:nvSpPr>
          <p:spPr bwMode="auto">
            <a:xfrm>
              <a:off x="5688199" y="2577689"/>
              <a:ext cx="3200400" cy="320040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1" tIns="186502" rIns="158526" bIns="186502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60" b="0" i="0" u="none" strike="noStrike" kern="0" cap="none" spc="-41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가치를 높임</a:t>
              </a:r>
              <a:endParaRPr kumimoji="0" lang="en-US" altLang="ko-KR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-41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Enrich</a:t>
              </a:r>
              <a:endParaRPr kumimoji="0" lang="en-US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Isosceles Triangle 35"/>
            <p:cNvSpPr/>
            <p:nvPr/>
          </p:nvSpPr>
          <p:spPr bwMode="auto">
            <a:xfrm rot="16200000" flipV="1">
              <a:off x="8627944" y="3925862"/>
              <a:ext cx="680456" cy="504055"/>
            </a:xfrm>
            <a:prstGeom prst="triangle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7717" tIns="38858" rIns="77717" bIns="38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9" name="Freeform 61"/>
          <p:cNvSpPr>
            <a:spLocks noEditPoints="1"/>
          </p:cNvSpPr>
          <p:nvPr/>
        </p:nvSpPr>
        <p:spPr bwMode="black">
          <a:xfrm>
            <a:off x="5764890" y="2849622"/>
            <a:ext cx="890530" cy="1115777"/>
          </a:xfrm>
          <a:custGeom>
            <a:avLst/>
            <a:gdLst>
              <a:gd name="T0" fmla="*/ 91 w 162"/>
              <a:gd name="T1" fmla="*/ 100 h 203"/>
              <a:gd name="T2" fmla="*/ 128 w 162"/>
              <a:gd name="T3" fmla="*/ 203 h 203"/>
              <a:gd name="T4" fmla="*/ 108 w 162"/>
              <a:gd name="T5" fmla="*/ 203 h 203"/>
              <a:gd name="T6" fmla="*/ 81 w 162"/>
              <a:gd name="T7" fmla="*/ 180 h 203"/>
              <a:gd name="T8" fmla="*/ 54 w 162"/>
              <a:gd name="T9" fmla="*/ 203 h 203"/>
              <a:gd name="T10" fmla="*/ 34 w 162"/>
              <a:gd name="T11" fmla="*/ 203 h 203"/>
              <a:gd name="T12" fmla="*/ 71 w 162"/>
              <a:gd name="T13" fmla="*/ 100 h 203"/>
              <a:gd name="T14" fmla="*/ 64 w 162"/>
              <a:gd name="T15" fmla="*/ 86 h 203"/>
              <a:gd name="T16" fmla="*/ 81 w 162"/>
              <a:gd name="T17" fmla="*/ 69 h 203"/>
              <a:gd name="T18" fmla="*/ 98 w 162"/>
              <a:gd name="T19" fmla="*/ 86 h 203"/>
              <a:gd name="T20" fmla="*/ 91 w 162"/>
              <a:gd name="T21" fmla="*/ 100 h 203"/>
              <a:gd name="T22" fmla="*/ 81 w 162"/>
              <a:gd name="T23" fmla="*/ 34 h 203"/>
              <a:gd name="T24" fmla="*/ 130 w 162"/>
              <a:gd name="T25" fmla="*/ 83 h 203"/>
              <a:gd name="T26" fmla="*/ 107 w 162"/>
              <a:gd name="T27" fmla="*/ 123 h 203"/>
              <a:gd name="T28" fmla="*/ 106 w 162"/>
              <a:gd name="T29" fmla="*/ 117 h 203"/>
              <a:gd name="T30" fmla="*/ 121 w 162"/>
              <a:gd name="T31" fmla="*/ 86 h 203"/>
              <a:gd name="T32" fmla="*/ 81 w 162"/>
              <a:gd name="T33" fmla="*/ 47 h 203"/>
              <a:gd name="T34" fmla="*/ 42 w 162"/>
              <a:gd name="T35" fmla="*/ 86 h 203"/>
              <a:gd name="T36" fmla="*/ 56 w 162"/>
              <a:gd name="T37" fmla="*/ 117 h 203"/>
              <a:gd name="T38" fmla="*/ 55 w 162"/>
              <a:gd name="T39" fmla="*/ 123 h 203"/>
              <a:gd name="T40" fmla="*/ 33 w 162"/>
              <a:gd name="T41" fmla="*/ 83 h 203"/>
              <a:gd name="T42" fmla="*/ 81 w 162"/>
              <a:gd name="T43" fmla="*/ 34 h 203"/>
              <a:gd name="T44" fmla="*/ 81 w 162"/>
              <a:gd name="T45" fmla="*/ 0 h 203"/>
              <a:gd name="T46" fmla="*/ 162 w 162"/>
              <a:gd name="T47" fmla="*/ 81 h 203"/>
              <a:gd name="T48" fmla="*/ 118 w 162"/>
              <a:gd name="T49" fmla="*/ 154 h 203"/>
              <a:gd name="T50" fmla="*/ 115 w 162"/>
              <a:gd name="T51" fmla="*/ 148 h 203"/>
              <a:gd name="T52" fmla="*/ 153 w 162"/>
              <a:gd name="T53" fmla="*/ 85 h 203"/>
              <a:gd name="T54" fmla="*/ 81 w 162"/>
              <a:gd name="T55" fmla="*/ 13 h 203"/>
              <a:gd name="T56" fmla="*/ 10 w 162"/>
              <a:gd name="T57" fmla="*/ 85 h 203"/>
              <a:gd name="T58" fmla="*/ 47 w 162"/>
              <a:gd name="T59" fmla="*/ 148 h 203"/>
              <a:gd name="T60" fmla="*/ 45 w 162"/>
              <a:gd name="T61" fmla="*/ 154 h 203"/>
              <a:gd name="T62" fmla="*/ 0 w 162"/>
              <a:gd name="T63" fmla="*/ 81 h 203"/>
              <a:gd name="T64" fmla="*/ 81 w 162"/>
              <a:gd name="T65" fmla="*/ 0 h 203"/>
              <a:gd name="T66" fmla="*/ 81 w 162"/>
              <a:gd name="T67" fmla="*/ 124 h 203"/>
              <a:gd name="T68" fmla="*/ 89 w 162"/>
              <a:gd name="T69" fmla="*/ 132 h 203"/>
              <a:gd name="T70" fmla="*/ 81 w 162"/>
              <a:gd name="T71" fmla="*/ 139 h 203"/>
              <a:gd name="T72" fmla="*/ 73 w 162"/>
              <a:gd name="T73" fmla="*/ 132 h 203"/>
              <a:gd name="T74" fmla="*/ 81 w 162"/>
              <a:gd name="T75" fmla="*/ 124 h 203"/>
              <a:gd name="T76" fmla="*/ 81 w 162"/>
              <a:gd name="T77" fmla="*/ 171 h 203"/>
              <a:gd name="T78" fmla="*/ 95 w 162"/>
              <a:gd name="T79" fmla="*/ 160 h 203"/>
              <a:gd name="T80" fmla="*/ 81 w 162"/>
              <a:gd name="T81" fmla="*/ 149 h 203"/>
              <a:gd name="T82" fmla="*/ 68 w 162"/>
              <a:gd name="T83" fmla="*/ 160 h 203"/>
              <a:gd name="T84" fmla="*/ 81 w 162"/>
              <a:gd name="T85" fmla="*/ 17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2" h="203">
                <a:moveTo>
                  <a:pt x="91" y="100"/>
                </a:moveTo>
                <a:cubicBezTo>
                  <a:pt x="98" y="144"/>
                  <a:pt x="114" y="181"/>
                  <a:pt x="128" y="203"/>
                </a:cubicBezTo>
                <a:cubicBezTo>
                  <a:pt x="108" y="203"/>
                  <a:pt x="108" y="203"/>
                  <a:pt x="108" y="203"/>
                </a:cubicBezTo>
                <a:cubicBezTo>
                  <a:pt x="108" y="190"/>
                  <a:pt x="100" y="180"/>
                  <a:pt x="81" y="180"/>
                </a:cubicBezTo>
                <a:cubicBezTo>
                  <a:pt x="63" y="180"/>
                  <a:pt x="55" y="190"/>
                  <a:pt x="54" y="203"/>
                </a:cubicBezTo>
                <a:cubicBezTo>
                  <a:pt x="34" y="203"/>
                  <a:pt x="34" y="203"/>
                  <a:pt x="34" y="203"/>
                </a:cubicBezTo>
                <a:cubicBezTo>
                  <a:pt x="49" y="181"/>
                  <a:pt x="64" y="144"/>
                  <a:pt x="71" y="100"/>
                </a:cubicBezTo>
                <a:cubicBezTo>
                  <a:pt x="67" y="97"/>
                  <a:pt x="64" y="92"/>
                  <a:pt x="64" y="86"/>
                </a:cubicBezTo>
                <a:cubicBezTo>
                  <a:pt x="64" y="77"/>
                  <a:pt x="72" y="69"/>
                  <a:pt x="81" y="69"/>
                </a:cubicBezTo>
                <a:cubicBezTo>
                  <a:pt x="91" y="69"/>
                  <a:pt x="98" y="77"/>
                  <a:pt x="98" y="86"/>
                </a:cubicBezTo>
                <a:cubicBezTo>
                  <a:pt x="98" y="92"/>
                  <a:pt x="96" y="97"/>
                  <a:pt x="91" y="100"/>
                </a:cubicBezTo>
                <a:close/>
                <a:moveTo>
                  <a:pt x="81" y="34"/>
                </a:moveTo>
                <a:cubicBezTo>
                  <a:pt x="108" y="34"/>
                  <a:pt x="130" y="56"/>
                  <a:pt x="130" y="83"/>
                </a:cubicBezTo>
                <a:cubicBezTo>
                  <a:pt x="130" y="100"/>
                  <a:pt x="121" y="115"/>
                  <a:pt x="107" y="123"/>
                </a:cubicBezTo>
                <a:cubicBezTo>
                  <a:pt x="107" y="121"/>
                  <a:pt x="106" y="119"/>
                  <a:pt x="106" y="117"/>
                </a:cubicBezTo>
                <a:cubicBezTo>
                  <a:pt x="115" y="110"/>
                  <a:pt x="121" y="99"/>
                  <a:pt x="121" y="86"/>
                </a:cubicBezTo>
                <a:cubicBezTo>
                  <a:pt x="121" y="64"/>
                  <a:pt x="103" y="47"/>
                  <a:pt x="81" y="47"/>
                </a:cubicBezTo>
                <a:cubicBezTo>
                  <a:pt x="59" y="47"/>
                  <a:pt x="42" y="64"/>
                  <a:pt x="42" y="86"/>
                </a:cubicBezTo>
                <a:cubicBezTo>
                  <a:pt x="42" y="99"/>
                  <a:pt x="47" y="110"/>
                  <a:pt x="56" y="117"/>
                </a:cubicBezTo>
                <a:cubicBezTo>
                  <a:pt x="56" y="119"/>
                  <a:pt x="55" y="121"/>
                  <a:pt x="55" y="123"/>
                </a:cubicBezTo>
                <a:cubicBezTo>
                  <a:pt x="42" y="115"/>
                  <a:pt x="33" y="100"/>
                  <a:pt x="33" y="83"/>
                </a:cubicBezTo>
                <a:cubicBezTo>
                  <a:pt x="33" y="56"/>
                  <a:pt x="54" y="34"/>
                  <a:pt x="81" y="34"/>
                </a:cubicBezTo>
                <a:close/>
                <a:moveTo>
                  <a:pt x="81" y="0"/>
                </a:moveTo>
                <a:cubicBezTo>
                  <a:pt x="126" y="0"/>
                  <a:pt x="162" y="37"/>
                  <a:pt x="162" y="81"/>
                </a:cubicBezTo>
                <a:cubicBezTo>
                  <a:pt x="162" y="113"/>
                  <a:pt x="144" y="141"/>
                  <a:pt x="118" y="154"/>
                </a:cubicBezTo>
                <a:cubicBezTo>
                  <a:pt x="117" y="152"/>
                  <a:pt x="116" y="150"/>
                  <a:pt x="115" y="148"/>
                </a:cubicBezTo>
                <a:cubicBezTo>
                  <a:pt x="138" y="136"/>
                  <a:pt x="153" y="112"/>
                  <a:pt x="153" y="85"/>
                </a:cubicBezTo>
                <a:cubicBezTo>
                  <a:pt x="153" y="45"/>
                  <a:pt x="121" y="13"/>
                  <a:pt x="81" y="13"/>
                </a:cubicBezTo>
                <a:cubicBezTo>
                  <a:pt x="42" y="13"/>
                  <a:pt x="10" y="45"/>
                  <a:pt x="10" y="85"/>
                </a:cubicBezTo>
                <a:cubicBezTo>
                  <a:pt x="10" y="112"/>
                  <a:pt x="25" y="136"/>
                  <a:pt x="47" y="148"/>
                </a:cubicBezTo>
                <a:cubicBezTo>
                  <a:pt x="46" y="150"/>
                  <a:pt x="46" y="152"/>
                  <a:pt x="45" y="154"/>
                </a:cubicBezTo>
                <a:cubicBezTo>
                  <a:pt x="18" y="141"/>
                  <a:pt x="0" y="113"/>
                  <a:pt x="0" y="81"/>
                </a:cubicBezTo>
                <a:cubicBezTo>
                  <a:pt x="0" y="37"/>
                  <a:pt x="36" y="0"/>
                  <a:pt x="81" y="0"/>
                </a:cubicBezTo>
                <a:close/>
                <a:moveTo>
                  <a:pt x="81" y="124"/>
                </a:moveTo>
                <a:cubicBezTo>
                  <a:pt x="87" y="124"/>
                  <a:pt x="89" y="128"/>
                  <a:pt x="89" y="132"/>
                </a:cubicBezTo>
                <a:cubicBezTo>
                  <a:pt x="89" y="135"/>
                  <a:pt x="87" y="139"/>
                  <a:pt x="81" y="139"/>
                </a:cubicBezTo>
                <a:cubicBezTo>
                  <a:pt x="75" y="139"/>
                  <a:pt x="73" y="135"/>
                  <a:pt x="73" y="132"/>
                </a:cubicBezTo>
                <a:cubicBezTo>
                  <a:pt x="73" y="128"/>
                  <a:pt x="75" y="124"/>
                  <a:pt x="81" y="124"/>
                </a:cubicBezTo>
                <a:close/>
                <a:moveTo>
                  <a:pt x="81" y="171"/>
                </a:moveTo>
                <a:cubicBezTo>
                  <a:pt x="91" y="171"/>
                  <a:pt x="95" y="166"/>
                  <a:pt x="95" y="160"/>
                </a:cubicBezTo>
                <a:cubicBezTo>
                  <a:pt x="95" y="154"/>
                  <a:pt x="91" y="149"/>
                  <a:pt x="81" y="149"/>
                </a:cubicBezTo>
                <a:cubicBezTo>
                  <a:pt x="71" y="149"/>
                  <a:pt x="68" y="154"/>
                  <a:pt x="68" y="160"/>
                </a:cubicBezTo>
                <a:cubicBezTo>
                  <a:pt x="68" y="166"/>
                  <a:pt x="71" y="171"/>
                  <a:pt x="81" y="1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9944" tIns="34973" rIns="69944" bIns="34973" numCol="1" anchor="t" anchorCtr="0" compatLnSpc="1">
            <a:prstTxWarp prst="textNoShape">
              <a:avLst/>
            </a:prstTxWarp>
          </a:bodyPr>
          <a:lstStyle/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endParaRPr lang="en-US" sz="1360" dirty="0">
              <a:solidFill>
                <a:srgbClr val="505050"/>
              </a:solidFill>
              <a:latin typeface="Segoe UI" charset="0"/>
              <a:ea typeface="MS PGothic" charset="0"/>
            </a:endParaRPr>
          </a:p>
        </p:txBody>
      </p:sp>
      <p:pic>
        <p:nvPicPr>
          <p:cNvPr id="30" name="Picture 3" descr="C:\Users\ashish.joshi\Desktop\Picture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0264" y="2733451"/>
            <a:ext cx="1348119" cy="134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51852E-6 L 0.24479 -0.000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세계의</a:t>
            </a:r>
            <a:r>
              <a:rPr lang="en-US" altLang="ko-KR" dirty="0"/>
              <a:t> </a:t>
            </a:r>
            <a:r>
              <a:rPr lang="ko-KR" altLang="en-US"/>
              <a:t>데이터에 연결하여 가치를 높임</a:t>
            </a:r>
          </a:p>
        </p:txBody>
      </p:sp>
      <p:grpSp>
        <p:nvGrpSpPr>
          <p:cNvPr id="10" name="Group 1"/>
          <p:cNvGrpSpPr/>
          <p:nvPr/>
        </p:nvGrpSpPr>
        <p:grpSpPr>
          <a:xfrm>
            <a:off x="3578483" y="1360046"/>
            <a:ext cx="5409037" cy="5382555"/>
            <a:chOff x="4209324" y="1989531"/>
            <a:chExt cx="6364150" cy="6332991"/>
          </a:xfrm>
        </p:grpSpPr>
        <p:sp>
          <p:nvSpPr>
            <p:cNvPr id="11" name="Freeform 2"/>
            <p:cNvSpPr/>
            <p:nvPr/>
          </p:nvSpPr>
          <p:spPr>
            <a:xfrm>
              <a:off x="4772883" y="2327655"/>
              <a:ext cx="5462016" cy="5462016"/>
            </a:xfrm>
            <a:custGeom>
              <a:avLst/>
              <a:gdLst>
                <a:gd name="connsiteX0" fmla="*/ 2731008 w 5462016"/>
                <a:gd name="connsiteY0" fmla="*/ 0 h 5462016"/>
                <a:gd name="connsiteX1" fmla="*/ 5096130 w 5462016"/>
                <a:gd name="connsiteY1" fmla="*/ 1365504 h 5462016"/>
                <a:gd name="connsiteX2" fmla="*/ 5096130 w 5462016"/>
                <a:gd name="connsiteY2" fmla="*/ 4096512 h 5462016"/>
                <a:gd name="connsiteX3" fmla="*/ 2731008 w 5462016"/>
                <a:gd name="connsiteY3" fmla="*/ 2731008 h 5462016"/>
                <a:gd name="connsiteX4" fmla="*/ 2731008 w 5462016"/>
                <a:gd name="connsiteY4" fmla="*/ 0 h 546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2016" h="5462016">
                  <a:moveTo>
                    <a:pt x="2731008" y="0"/>
                  </a:moveTo>
                  <a:cubicBezTo>
                    <a:pt x="3706703" y="0"/>
                    <a:pt x="4608283" y="520527"/>
                    <a:pt x="5096130" y="1365504"/>
                  </a:cubicBezTo>
                  <a:cubicBezTo>
                    <a:pt x="5583978" y="2210481"/>
                    <a:pt x="5583978" y="3251535"/>
                    <a:pt x="5096130" y="4096512"/>
                  </a:cubicBezTo>
                  <a:lnTo>
                    <a:pt x="2731008" y="2731008"/>
                  </a:lnTo>
                  <a:lnTo>
                    <a:pt x="2731008" y="0"/>
                  </a:lnTo>
                  <a:close/>
                </a:path>
              </a:pathLst>
            </a:custGeom>
            <a:solidFill>
              <a:srgbClr val="0072C6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spcFirstLastPara="0" vert="horz" wrap="square" lIns="2488695" tIns="1025822" rIns="579828" bIns="2319030" numCol="1" spcCol="1270" anchor="ctr" anchorCtr="0">
              <a:noAutofit/>
            </a:bodyPr>
            <a:lstStyle/>
            <a:p>
              <a:pPr marL="0" marR="0" lvl="0" indent="0" algn="ctr" defTabSz="147324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3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탐색</a:t>
              </a:r>
              <a:endParaRPr kumimoji="0" lang="en-US" sz="32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Freeform 7"/>
            <p:cNvSpPr/>
            <p:nvPr/>
          </p:nvSpPr>
          <p:spPr>
            <a:xfrm>
              <a:off x="4660391" y="2522727"/>
              <a:ext cx="5462016" cy="5462016"/>
            </a:xfrm>
            <a:custGeom>
              <a:avLst/>
              <a:gdLst>
                <a:gd name="connsiteX0" fmla="*/ 5096130 w 5462016"/>
                <a:gd name="connsiteY0" fmla="*/ 4096512 h 5462016"/>
                <a:gd name="connsiteX1" fmla="*/ 2731008 w 5462016"/>
                <a:gd name="connsiteY1" fmla="*/ 5462016 h 5462016"/>
                <a:gd name="connsiteX2" fmla="*/ 365886 w 5462016"/>
                <a:gd name="connsiteY2" fmla="*/ 4096512 h 5462016"/>
                <a:gd name="connsiteX3" fmla="*/ 2731008 w 5462016"/>
                <a:gd name="connsiteY3" fmla="*/ 2731008 h 5462016"/>
                <a:gd name="connsiteX4" fmla="*/ 5096130 w 5462016"/>
                <a:gd name="connsiteY4" fmla="*/ 4096512 h 546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2016" h="5462016">
                  <a:moveTo>
                    <a:pt x="5096130" y="4096512"/>
                  </a:moveTo>
                  <a:cubicBezTo>
                    <a:pt x="4608282" y="4941489"/>
                    <a:pt x="3706703" y="5462016"/>
                    <a:pt x="2731008" y="5462016"/>
                  </a:cubicBezTo>
                  <a:cubicBezTo>
                    <a:pt x="1755313" y="5462016"/>
                    <a:pt x="853733" y="4941489"/>
                    <a:pt x="365886" y="4096512"/>
                  </a:cubicBezTo>
                  <a:lnTo>
                    <a:pt x="2731008" y="2731008"/>
                  </a:lnTo>
                  <a:lnTo>
                    <a:pt x="5096130" y="4096512"/>
                  </a:lnTo>
                  <a:close/>
                </a:path>
              </a:pathLst>
            </a:custGeom>
            <a:solidFill>
              <a:srgbClr val="0072C6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spcFirstLastPara="0" vert="horz" wrap="square" lIns="1147405" tIns="3054061" rIns="1092139" bIns="456587" numCol="1" spcCol="1270" anchor="ctr" anchorCtr="0">
              <a:noAutofit/>
            </a:bodyPr>
            <a:lstStyle/>
            <a:p>
              <a:pPr marL="0" marR="0" lvl="0" indent="0" algn="ctr" defTabSz="147324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3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결합</a:t>
              </a:r>
              <a:endParaRPr kumimoji="0" lang="en-US" sz="32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reeform 8"/>
            <p:cNvSpPr/>
            <p:nvPr/>
          </p:nvSpPr>
          <p:spPr>
            <a:xfrm>
              <a:off x="4547900" y="2327655"/>
              <a:ext cx="5462016" cy="5462016"/>
            </a:xfrm>
            <a:custGeom>
              <a:avLst/>
              <a:gdLst>
                <a:gd name="connsiteX0" fmla="*/ 365886 w 5462016"/>
                <a:gd name="connsiteY0" fmla="*/ 4096512 h 5462016"/>
                <a:gd name="connsiteX1" fmla="*/ 365886 w 5462016"/>
                <a:gd name="connsiteY1" fmla="*/ 1365504 h 5462016"/>
                <a:gd name="connsiteX2" fmla="*/ 2731008 w 5462016"/>
                <a:gd name="connsiteY2" fmla="*/ 0 h 5462016"/>
                <a:gd name="connsiteX3" fmla="*/ 2731008 w 5462016"/>
                <a:gd name="connsiteY3" fmla="*/ 2731008 h 5462016"/>
                <a:gd name="connsiteX4" fmla="*/ 365886 w 5462016"/>
                <a:gd name="connsiteY4" fmla="*/ 4096512 h 546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2016" h="5462016">
                  <a:moveTo>
                    <a:pt x="365886" y="4096512"/>
                  </a:moveTo>
                  <a:cubicBezTo>
                    <a:pt x="-121962" y="3251535"/>
                    <a:pt x="-121962" y="2210481"/>
                    <a:pt x="365886" y="1365504"/>
                  </a:cubicBezTo>
                  <a:cubicBezTo>
                    <a:pt x="853734" y="520527"/>
                    <a:pt x="1755313" y="0"/>
                    <a:pt x="2731008" y="0"/>
                  </a:cubicBezTo>
                  <a:lnTo>
                    <a:pt x="2731008" y="2731008"/>
                  </a:lnTo>
                  <a:lnTo>
                    <a:pt x="365886" y="4096512"/>
                  </a:lnTo>
                  <a:close/>
                </a:path>
              </a:pathLst>
            </a:custGeom>
            <a:solidFill>
              <a:srgbClr val="0072C6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spcFirstLastPara="0" vert="horz" wrap="square" lIns="579828" tIns="1025822" rIns="2488695" bIns="2319030" numCol="1" spcCol="1270" anchor="ctr" anchorCtr="0">
              <a:noAutofit/>
            </a:bodyPr>
            <a:lstStyle/>
            <a:p>
              <a:pPr marL="0" marR="0" lvl="0" indent="0" algn="ctr" defTabSz="147324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3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정제</a:t>
              </a:r>
              <a:endParaRPr kumimoji="0" lang="en-US" sz="32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ircular Arrow 9"/>
            <p:cNvSpPr/>
            <p:nvPr/>
          </p:nvSpPr>
          <p:spPr>
            <a:xfrm>
              <a:off x="4435209" y="1989531"/>
              <a:ext cx="6138265" cy="6138265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rgbClr val="FFC000"/>
            </a:solidFill>
            <a:ln>
              <a:noFill/>
            </a:ln>
            <a:effectLst/>
          </p:spPr>
        </p:sp>
        <p:sp>
          <p:nvSpPr>
            <p:cNvPr id="15" name="Circular Arrow 10"/>
            <p:cNvSpPr/>
            <p:nvPr/>
          </p:nvSpPr>
          <p:spPr>
            <a:xfrm>
              <a:off x="4322267" y="2184257"/>
              <a:ext cx="6138265" cy="6138265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rgbClr val="FFC000"/>
            </a:solidFill>
            <a:ln>
              <a:noFill/>
            </a:ln>
            <a:effectLst/>
          </p:spPr>
        </p:sp>
        <p:sp>
          <p:nvSpPr>
            <p:cNvPr id="16" name="Circular Arrow 11"/>
            <p:cNvSpPr/>
            <p:nvPr/>
          </p:nvSpPr>
          <p:spPr>
            <a:xfrm>
              <a:off x="4209324" y="1989531"/>
              <a:ext cx="6138265" cy="6138265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rgbClr val="FFC000"/>
            </a:solidFill>
            <a:ln>
              <a:noFill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69332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sp>
        <p:nvSpPr>
          <p:cNvPr id="37" name="Rectangle 18"/>
          <p:cNvSpPr/>
          <p:nvPr/>
        </p:nvSpPr>
        <p:spPr bwMode="auto">
          <a:xfrm>
            <a:off x="3627674" y="1554339"/>
            <a:ext cx="7695764" cy="2331508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39" tIns="186481" rIns="158509" bIns="186481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6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17"/>
          <p:cNvSpPr/>
          <p:nvPr/>
        </p:nvSpPr>
        <p:spPr bwMode="auto">
          <a:xfrm>
            <a:off x="1166636" y="4016052"/>
            <a:ext cx="2331508" cy="2331508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39" tIns="186481" rIns="158509" bIns="186481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6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16"/>
          <p:cNvSpPr/>
          <p:nvPr/>
        </p:nvSpPr>
        <p:spPr bwMode="auto">
          <a:xfrm>
            <a:off x="1166636" y="1554339"/>
            <a:ext cx="2331508" cy="2331508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39" tIns="186481" rIns="158509" bIns="186481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6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2"/>
          <p:cNvSpPr/>
          <p:nvPr/>
        </p:nvSpPr>
        <p:spPr>
          <a:xfrm>
            <a:off x="1659977" y="2432910"/>
            <a:ext cx="1346942" cy="601685"/>
          </a:xfrm>
          <a:prstGeom prst="rect">
            <a:avLst/>
          </a:prstGeom>
        </p:spPr>
        <p:txBody>
          <a:bodyPr wrap="none" lIns="77709" tIns="38853" rIns="77709" bIns="38853">
            <a:spAutoFit/>
          </a:bodyPr>
          <a:lstStyle/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solidFill>
                  <a:srgbClr val="505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FROM</a:t>
            </a:r>
          </a:p>
        </p:txBody>
      </p:sp>
      <p:sp>
        <p:nvSpPr>
          <p:cNvPr id="41" name="Rectangle 10"/>
          <p:cNvSpPr/>
          <p:nvPr/>
        </p:nvSpPr>
        <p:spPr>
          <a:xfrm>
            <a:off x="1985079" y="4909459"/>
            <a:ext cx="695225" cy="601685"/>
          </a:xfrm>
          <a:prstGeom prst="rect">
            <a:avLst/>
          </a:prstGeom>
        </p:spPr>
        <p:txBody>
          <a:bodyPr wrap="none" lIns="77709" tIns="38853" rIns="77709" bIns="38853">
            <a:spAutoFit/>
          </a:bodyPr>
          <a:lstStyle/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solidFill>
                  <a:srgbClr val="505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</a:p>
        </p:txBody>
      </p:sp>
      <p:grpSp>
        <p:nvGrpSpPr>
          <p:cNvPr id="42" name="Group 33"/>
          <p:cNvGrpSpPr/>
          <p:nvPr/>
        </p:nvGrpSpPr>
        <p:grpSpPr>
          <a:xfrm>
            <a:off x="4145786" y="1878162"/>
            <a:ext cx="6839514" cy="1661989"/>
            <a:chOff x="4876800" y="2209800"/>
            <a:chExt cx="8047218" cy="1955459"/>
          </a:xfrm>
          <a:solidFill>
            <a:srgbClr val="0072C6">
              <a:lumMod val="60000"/>
              <a:lumOff val="40000"/>
            </a:srgbClr>
          </a:solidFill>
        </p:grpSpPr>
        <p:pic>
          <p:nvPicPr>
            <p:cNvPr id="43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423459"/>
              <a:ext cx="1348080" cy="1585981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4" name="Left Arrow 8"/>
            <p:cNvSpPr/>
            <p:nvPr/>
          </p:nvSpPr>
          <p:spPr bwMode="auto">
            <a:xfrm rot="10800000">
              <a:off x="6659880" y="2681943"/>
              <a:ext cx="3931920" cy="1036915"/>
            </a:xfrm>
            <a:prstGeom prst="leftArrow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630" tIns="23315" rIns="46630" bIns="23315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6625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9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27882" y="2994850"/>
              <a:ext cx="1360904" cy="443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777096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71BC"/>
                </a:buClr>
                <a:buSzPct val="90000"/>
                <a:buFontTx/>
                <a:buNone/>
                <a:tabLst/>
                <a:defRPr/>
              </a:pPr>
              <a:r>
                <a:rPr kumimoji="0" lang="en-US" sz="2720" b="0" i="0" u="none" strike="noStrike" kern="0" cap="none" spc="-128" normalizeH="0" baseline="0" noProof="0" dirty="0">
                  <a:ln>
                    <a:noFill/>
                  </a:ln>
                  <a:solidFill>
                    <a:srgbClr val="D2D2D2">
                      <a:lumMod val="10000"/>
                      <a:alpha val="99000"/>
                    </a:srgbClr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grpSp>
          <p:nvGrpSpPr>
            <p:cNvPr id="46" name="Group 32"/>
            <p:cNvGrpSpPr/>
            <p:nvPr/>
          </p:nvGrpSpPr>
          <p:grpSpPr>
            <a:xfrm>
              <a:off x="10820400" y="2209800"/>
              <a:ext cx="2103618" cy="1955459"/>
              <a:chOff x="10972800" y="2209800"/>
              <a:chExt cx="2103618" cy="1955459"/>
            </a:xfrm>
            <a:grpFill/>
          </p:grpSpPr>
          <p:pic>
            <p:nvPicPr>
              <p:cNvPr id="47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99078" y="2240860"/>
                <a:ext cx="934975" cy="917552"/>
              </a:xfrm>
              <a:prstGeom prst="rect">
                <a:avLst/>
              </a:prstGeom>
              <a:grpFill/>
            </p:spPr>
          </p:pic>
          <p:pic>
            <p:nvPicPr>
              <p:cNvPr id="48" name="Picture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34462" y="2209800"/>
                <a:ext cx="499137" cy="489836"/>
              </a:xfrm>
              <a:prstGeom prst="rect">
                <a:avLst/>
              </a:prstGeom>
              <a:grpFill/>
            </p:spPr>
          </p:pic>
          <p:pic>
            <p:nvPicPr>
              <p:cNvPr id="49" name="Pictur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4733" y="2913493"/>
                <a:ext cx="661685" cy="649355"/>
              </a:xfrm>
              <a:prstGeom prst="rect">
                <a:avLst/>
              </a:prstGeom>
              <a:grpFill/>
            </p:spPr>
          </p:pic>
          <p:pic>
            <p:nvPicPr>
              <p:cNvPr id="50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4603" y="3238170"/>
                <a:ext cx="500969" cy="491635"/>
              </a:xfrm>
              <a:prstGeom prst="rect">
                <a:avLst/>
              </a:prstGeom>
              <a:grpFill/>
            </p:spPr>
          </p:pic>
          <p:pic>
            <p:nvPicPr>
              <p:cNvPr id="51" name="Picture 2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6565" y="3186571"/>
                <a:ext cx="397236" cy="389834"/>
              </a:xfrm>
              <a:prstGeom prst="rect">
                <a:avLst/>
              </a:prstGeom>
              <a:grpFill/>
            </p:spPr>
          </p:pic>
          <p:pic>
            <p:nvPicPr>
              <p:cNvPr id="52" name="Picture 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65184" y="3576405"/>
                <a:ext cx="600034" cy="588854"/>
              </a:xfrm>
              <a:prstGeom prst="rect">
                <a:avLst/>
              </a:prstGeom>
              <a:grpFill/>
            </p:spPr>
          </p:pic>
          <p:pic>
            <p:nvPicPr>
              <p:cNvPr id="53" name="Picture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9185" y="3758964"/>
                <a:ext cx="304233" cy="298564"/>
              </a:xfrm>
              <a:prstGeom prst="rect">
                <a:avLst/>
              </a:prstGeom>
              <a:grpFill/>
            </p:spPr>
          </p:pic>
          <p:pic>
            <p:nvPicPr>
              <p:cNvPr id="54" name="Picture 3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4845" y="2349265"/>
                <a:ext cx="304233" cy="298564"/>
              </a:xfrm>
              <a:prstGeom prst="rect">
                <a:avLst/>
              </a:prstGeom>
              <a:grpFill/>
            </p:spPr>
          </p:pic>
          <p:pic>
            <p:nvPicPr>
              <p:cNvPr id="55" name="Picture 3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2800" y="2800261"/>
                <a:ext cx="397236" cy="389834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56" name="Freeform 72"/>
          <p:cNvSpPr>
            <a:spLocks/>
          </p:cNvSpPr>
          <p:nvPr/>
        </p:nvSpPr>
        <p:spPr bwMode="auto">
          <a:xfrm>
            <a:off x="5161825" y="4792662"/>
            <a:ext cx="202733" cy="151794"/>
          </a:xfrm>
          <a:custGeom>
            <a:avLst/>
            <a:gdLst>
              <a:gd name="T0" fmla="*/ 422 w 541"/>
              <a:gd name="T1" fmla="*/ 196 h 410"/>
              <a:gd name="T2" fmla="*/ 536 w 541"/>
              <a:gd name="T3" fmla="*/ 14 h 410"/>
              <a:gd name="T4" fmla="*/ 528 w 541"/>
              <a:gd name="T5" fmla="*/ 0 h 410"/>
              <a:gd name="T6" fmla="*/ 12 w 541"/>
              <a:gd name="T7" fmla="*/ 0 h 410"/>
              <a:gd name="T8" fmla="*/ 5 w 541"/>
              <a:gd name="T9" fmla="*/ 14 h 410"/>
              <a:gd name="T10" fmla="*/ 138 w 541"/>
              <a:gd name="T11" fmla="*/ 197 h 410"/>
              <a:gd name="T12" fmla="*/ 149 w 541"/>
              <a:gd name="T13" fmla="*/ 206 h 410"/>
              <a:gd name="T14" fmla="*/ 142 w 541"/>
              <a:gd name="T15" fmla="*/ 229 h 410"/>
              <a:gd name="T16" fmla="*/ 152 w 541"/>
              <a:gd name="T17" fmla="*/ 256 h 410"/>
              <a:gd name="T18" fmla="*/ 142 w 541"/>
              <a:gd name="T19" fmla="*/ 282 h 410"/>
              <a:gd name="T20" fmla="*/ 152 w 541"/>
              <a:gd name="T21" fmla="*/ 309 h 410"/>
              <a:gd name="T22" fmla="*/ 142 w 541"/>
              <a:gd name="T23" fmla="*/ 336 h 410"/>
              <a:gd name="T24" fmla="*/ 184 w 541"/>
              <a:gd name="T25" fmla="*/ 377 h 410"/>
              <a:gd name="T26" fmla="*/ 212 w 541"/>
              <a:gd name="T27" fmla="*/ 377 h 410"/>
              <a:gd name="T28" fmla="*/ 234 w 541"/>
              <a:gd name="T29" fmla="*/ 407 h 410"/>
              <a:gd name="T30" fmla="*/ 240 w 541"/>
              <a:gd name="T31" fmla="*/ 410 h 410"/>
              <a:gd name="T32" fmla="*/ 335 w 541"/>
              <a:gd name="T33" fmla="*/ 410 h 410"/>
              <a:gd name="T34" fmla="*/ 341 w 541"/>
              <a:gd name="T35" fmla="*/ 407 h 410"/>
              <a:gd name="T36" fmla="*/ 360 w 541"/>
              <a:gd name="T37" fmla="*/ 377 h 410"/>
              <a:gd name="T38" fmla="*/ 384 w 541"/>
              <a:gd name="T39" fmla="*/ 377 h 410"/>
              <a:gd name="T40" fmla="*/ 425 w 541"/>
              <a:gd name="T41" fmla="*/ 336 h 410"/>
              <a:gd name="T42" fmla="*/ 415 w 541"/>
              <a:gd name="T43" fmla="*/ 309 h 410"/>
              <a:gd name="T44" fmla="*/ 425 w 541"/>
              <a:gd name="T45" fmla="*/ 282 h 410"/>
              <a:gd name="T46" fmla="*/ 415 w 541"/>
              <a:gd name="T47" fmla="*/ 256 h 410"/>
              <a:gd name="T48" fmla="*/ 425 w 541"/>
              <a:gd name="T49" fmla="*/ 229 h 410"/>
              <a:gd name="T50" fmla="*/ 416 w 541"/>
              <a:gd name="T51" fmla="*/ 203 h 410"/>
              <a:gd name="T52" fmla="*/ 422 w 541"/>
              <a:gd name="T53" fmla="*/ 19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410">
                <a:moveTo>
                  <a:pt x="422" y="196"/>
                </a:moveTo>
                <a:cubicBezTo>
                  <a:pt x="536" y="14"/>
                  <a:pt x="536" y="14"/>
                  <a:pt x="536" y="14"/>
                </a:cubicBezTo>
                <a:cubicBezTo>
                  <a:pt x="541" y="7"/>
                  <a:pt x="537" y="0"/>
                  <a:pt x="52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3" y="0"/>
                  <a:pt x="0" y="6"/>
                  <a:pt x="5" y="14"/>
                </a:cubicBezTo>
                <a:cubicBezTo>
                  <a:pt x="138" y="197"/>
                  <a:pt x="138" y="197"/>
                  <a:pt x="138" y="197"/>
                </a:cubicBezTo>
                <a:cubicBezTo>
                  <a:pt x="140" y="201"/>
                  <a:pt x="145" y="204"/>
                  <a:pt x="149" y="206"/>
                </a:cubicBezTo>
                <a:cubicBezTo>
                  <a:pt x="145" y="213"/>
                  <a:pt x="142" y="221"/>
                  <a:pt x="142" y="229"/>
                </a:cubicBezTo>
                <a:cubicBezTo>
                  <a:pt x="142" y="239"/>
                  <a:pt x="146" y="248"/>
                  <a:pt x="152" y="256"/>
                </a:cubicBezTo>
                <a:cubicBezTo>
                  <a:pt x="146" y="263"/>
                  <a:pt x="142" y="272"/>
                  <a:pt x="142" y="282"/>
                </a:cubicBezTo>
                <a:cubicBezTo>
                  <a:pt x="142" y="293"/>
                  <a:pt x="146" y="302"/>
                  <a:pt x="152" y="309"/>
                </a:cubicBezTo>
                <a:cubicBezTo>
                  <a:pt x="146" y="316"/>
                  <a:pt x="142" y="326"/>
                  <a:pt x="142" y="336"/>
                </a:cubicBezTo>
                <a:cubicBezTo>
                  <a:pt x="142" y="359"/>
                  <a:pt x="161" y="377"/>
                  <a:pt x="184" y="377"/>
                </a:cubicBezTo>
                <a:cubicBezTo>
                  <a:pt x="212" y="377"/>
                  <a:pt x="212" y="377"/>
                  <a:pt x="212" y="377"/>
                </a:cubicBezTo>
                <a:cubicBezTo>
                  <a:pt x="234" y="407"/>
                  <a:pt x="234" y="407"/>
                  <a:pt x="234" y="407"/>
                </a:cubicBezTo>
                <a:cubicBezTo>
                  <a:pt x="235" y="409"/>
                  <a:pt x="238" y="410"/>
                  <a:pt x="240" y="410"/>
                </a:cubicBezTo>
                <a:cubicBezTo>
                  <a:pt x="335" y="410"/>
                  <a:pt x="335" y="410"/>
                  <a:pt x="335" y="410"/>
                </a:cubicBezTo>
                <a:cubicBezTo>
                  <a:pt x="337" y="410"/>
                  <a:pt x="340" y="409"/>
                  <a:pt x="341" y="407"/>
                </a:cubicBezTo>
                <a:cubicBezTo>
                  <a:pt x="360" y="377"/>
                  <a:pt x="360" y="377"/>
                  <a:pt x="360" y="377"/>
                </a:cubicBezTo>
                <a:cubicBezTo>
                  <a:pt x="384" y="377"/>
                  <a:pt x="384" y="377"/>
                  <a:pt x="384" y="377"/>
                </a:cubicBezTo>
                <a:cubicBezTo>
                  <a:pt x="407" y="377"/>
                  <a:pt x="425" y="359"/>
                  <a:pt x="425" y="336"/>
                </a:cubicBezTo>
                <a:cubicBezTo>
                  <a:pt x="425" y="326"/>
                  <a:pt x="421" y="316"/>
                  <a:pt x="415" y="309"/>
                </a:cubicBezTo>
                <a:cubicBezTo>
                  <a:pt x="421" y="302"/>
                  <a:pt x="425" y="293"/>
                  <a:pt x="425" y="282"/>
                </a:cubicBezTo>
                <a:cubicBezTo>
                  <a:pt x="425" y="272"/>
                  <a:pt x="421" y="263"/>
                  <a:pt x="415" y="256"/>
                </a:cubicBezTo>
                <a:cubicBezTo>
                  <a:pt x="421" y="248"/>
                  <a:pt x="425" y="239"/>
                  <a:pt x="425" y="229"/>
                </a:cubicBezTo>
                <a:cubicBezTo>
                  <a:pt x="425" y="219"/>
                  <a:pt x="421" y="210"/>
                  <a:pt x="416" y="203"/>
                </a:cubicBezTo>
                <a:cubicBezTo>
                  <a:pt x="418" y="201"/>
                  <a:pt x="420" y="198"/>
                  <a:pt x="422" y="19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7717" tIns="38858" rIns="77717" bIns="388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91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82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73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961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946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946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932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921" algn="l" defTabSz="9139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265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80" b="1" kern="0" cap="all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57" name="Gruppieren 6"/>
          <p:cNvGrpSpPr/>
          <p:nvPr/>
        </p:nvGrpSpPr>
        <p:grpSpPr>
          <a:xfrm>
            <a:off x="3551674" y="4031974"/>
            <a:ext cx="7695764" cy="2331508"/>
            <a:chOff x="3551674" y="4031974"/>
            <a:chExt cx="7695764" cy="2331508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58" name="Rectangle 19"/>
            <p:cNvSpPr/>
            <p:nvPr/>
          </p:nvSpPr>
          <p:spPr bwMode="auto">
            <a:xfrm>
              <a:off x="3551674" y="4031974"/>
              <a:ext cx="7695764" cy="2331508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39" tIns="186481" rIns="158509" bIns="186481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9" name="Group 39"/>
            <p:cNvGrpSpPr/>
            <p:nvPr/>
          </p:nvGrpSpPr>
          <p:grpSpPr>
            <a:xfrm>
              <a:off x="3685120" y="4144902"/>
              <a:ext cx="7373966" cy="2172548"/>
              <a:chOff x="4334789" y="4876799"/>
              <a:chExt cx="8676037" cy="2556171"/>
            </a:xfrm>
            <a:grpFill/>
          </p:grpSpPr>
          <p:sp>
            <p:nvSpPr>
              <p:cNvPr id="61" name="Left Arrow 14"/>
              <p:cNvSpPr/>
              <p:nvPr/>
            </p:nvSpPr>
            <p:spPr bwMode="auto">
              <a:xfrm>
                <a:off x="6583680" y="5387010"/>
                <a:ext cx="3931920" cy="1013790"/>
              </a:xfrm>
              <a:prstGeom prst="leftArrow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6630" tIns="23315" rIns="46630" bIns="23315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6625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96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459424" y="5672306"/>
                <a:ext cx="2376357" cy="443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777096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1BC"/>
                  </a:buClr>
                  <a:buSzPct val="90000"/>
                  <a:buFontTx/>
                  <a:buNone/>
                  <a:tabLst/>
                  <a:defRPr/>
                </a:pPr>
                <a:r>
                  <a:rPr kumimoji="0" lang="en-US" sz="2720" b="0" i="0" u="none" strike="noStrike" kern="0" cap="none" spc="-128" normalizeH="0" baseline="0" noProof="0" dirty="0">
                    <a:ln>
                      <a:noFill/>
                    </a:ln>
                    <a:solidFill>
                      <a:srgbClr val="D2D2D2">
                        <a:lumMod val="10000"/>
                        <a:alpha val="99000"/>
                      </a:srgbClr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RECOMMEND</a:t>
                </a:r>
              </a:p>
            </p:txBody>
          </p:sp>
          <p:sp>
            <p:nvSpPr>
              <p:cNvPr id="63" name="Rectangle 15"/>
              <p:cNvSpPr/>
              <p:nvPr/>
            </p:nvSpPr>
            <p:spPr>
              <a:xfrm>
                <a:off x="4334789" y="6493261"/>
                <a:ext cx="2523619" cy="93970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3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IDENTITY</a:t>
                </a:r>
              </a:p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3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DOCUMENT CONTEXT</a:t>
                </a:r>
              </a:p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3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SOCIAL GRAPHS</a:t>
                </a:r>
              </a:p>
            </p:txBody>
          </p:sp>
          <p:sp>
            <p:nvSpPr>
              <p:cNvPr id="64" name="Rectangle 23"/>
              <p:cNvSpPr/>
              <p:nvPr/>
            </p:nvSpPr>
            <p:spPr>
              <a:xfrm>
                <a:off x="10689694" y="6454912"/>
                <a:ext cx="2321132" cy="72424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Power Query</a:t>
                </a:r>
              </a:p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Azure Marketplace</a:t>
                </a:r>
              </a:p>
            </p:txBody>
          </p:sp>
          <p:grpSp>
            <p:nvGrpSpPr>
              <p:cNvPr id="65" name="Group 34"/>
              <p:cNvGrpSpPr/>
              <p:nvPr/>
            </p:nvGrpSpPr>
            <p:grpSpPr>
              <a:xfrm>
                <a:off x="6019800" y="5115049"/>
                <a:ext cx="311696" cy="752355"/>
                <a:chOff x="10570655" y="3378326"/>
                <a:chExt cx="499489" cy="1205637"/>
              </a:xfrm>
              <a:grpFill/>
            </p:grpSpPr>
            <p:sp>
              <p:nvSpPr>
                <p:cNvPr id="68" name="Freeform 35"/>
                <p:cNvSpPr>
                  <a:spLocks/>
                </p:cNvSpPr>
                <p:nvPr/>
              </p:nvSpPr>
              <p:spPr bwMode="auto">
                <a:xfrm>
                  <a:off x="10654702" y="4297764"/>
                  <a:ext cx="382243" cy="286199"/>
                </a:xfrm>
                <a:custGeom>
                  <a:avLst/>
                  <a:gdLst>
                    <a:gd name="T0" fmla="*/ 422 w 541"/>
                    <a:gd name="T1" fmla="*/ 196 h 410"/>
                    <a:gd name="T2" fmla="*/ 536 w 541"/>
                    <a:gd name="T3" fmla="*/ 14 h 410"/>
                    <a:gd name="T4" fmla="*/ 528 w 541"/>
                    <a:gd name="T5" fmla="*/ 0 h 410"/>
                    <a:gd name="T6" fmla="*/ 12 w 541"/>
                    <a:gd name="T7" fmla="*/ 0 h 410"/>
                    <a:gd name="T8" fmla="*/ 5 w 541"/>
                    <a:gd name="T9" fmla="*/ 14 h 410"/>
                    <a:gd name="T10" fmla="*/ 138 w 541"/>
                    <a:gd name="T11" fmla="*/ 197 h 410"/>
                    <a:gd name="T12" fmla="*/ 149 w 541"/>
                    <a:gd name="T13" fmla="*/ 206 h 410"/>
                    <a:gd name="T14" fmla="*/ 142 w 541"/>
                    <a:gd name="T15" fmla="*/ 229 h 410"/>
                    <a:gd name="T16" fmla="*/ 152 w 541"/>
                    <a:gd name="T17" fmla="*/ 256 h 410"/>
                    <a:gd name="T18" fmla="*/ 142 w 541"/>
                    <a:gd name="T19" fmla="*/ 282 h 410"/>
                    <a:gd name="T20" fmla="*/ 152 w 541"/>
                    <a:gd name="T21" fmla="*/ 309 h 410"/>
                    <a:gd name="T22" fmla="*/ 142 w 541"/>
                    <a:gd name="T23" fmla="*/ 336 h 410"/>
                    <a:gd name="T24" fmla="*/ 184 w 541"/>
                    <a:gd name="T25" fmla="*/ 377 h 410"/>
                    <a:gd name="T26" fmla="*/ 212 w 541"/>
                    <a:gd name="T27" fmla="*/ 377 h 410"/>
                    <a:gd name="T28" fmla="*/ 234 w 541"/>
                    <a:gd name="T29" fmla="*/ 407 h 410"/>
                    <a:gd name="T30" fmla="*/ 240 w 541"/>
                    <a:gd name="T31" fmla="*/ 410 h 410"/>
                    <a:gd name="T32" fmla="*/ 335 w 541"/>
                    <a:gd name="T33" fmla="*/ 410 h 410"/>
                    <a:gd name="T34" fmla="*/ 341 w 541"/>
                    <a:gd name="T35" fmla="*/ 407 h 410"/>
                    <a:gd name="T36" fmla="*/ 360 w 541"/>
                    <a:gd name="T37" fmla="*/ 377 h 410"/>
                    <a:gd name="T38" fmla="*/ 384 w 541"/>
                    <a:gd name="T39" fmla="*/ 377 h 410"/>
                    <a:gd name="T40" fmla="*/ 425 w 541"/>
                    <a:gd name="T41" fmla="*/ 336 h 410"/>
                    <a:gd name="T42" fmla="*/ 415 w 541"/>
                    <a:gd name="T43" fmla="*/ 309 h 410"/>
                    <a:gd name="T44" fmla="*/ 425 w 541"/>
                    <a:gd name="T45" fmla="*/ 282 h 410"/>
                    <a:gd name="T46" fmla="*/ 415 w 541"/>
                    <a:gd name="T47" fmla="*/ 256 h 410"/>
                    <a:gd name="T48" fmla="*/ 425 w 541"/>
                    <a:gd name="T49" fmla="*/ 229 h 410"/>
                    <a:gd name="T50" fmla="*/ 416 w 541"/>
                    <a:gd name="T51" fmla="*/ 203 h 410"/>
                    <a:gd name="T52" fmla="*/ 422 w 541"/>
                    <a:gd name="T53" fmla="*/ 196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1" h="410">
                      <a:moveTo>
                        <a:pt x="422" y="196"/>
                      </a:moveTo>
                      <a:cubicBezTo>
                        <a:pt x="536" y="14"/>
                        <a:pt x="536" y="14"/>
                        <a:pt x="536" y="14"/>
                      </a:cubicBezTo>
                      <a:cubicBezTo>
                        <a:pt x="541" y="7"/>
                        <a:pt x="537" y="0"/>
                        <a:pt x="528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3" y="0"/>
                        <a:pt x="0" y="6"/>
                        <a:pt x="5" y="14"/>
                      </a:cubicBezTo>
                      <a:cubicBezTo>
                        <a:pt x="138" y="197"/>
                        <a:pt x="138" y="197"/>
                        <a:pt x="138" y="197"/>
                      </a:cubicBezTo>
                      <a:cubicBezTo>
                        <a:pt x="140" y="201"/>
                        <a:pt x="145" y="204"/>
                        <a:pt x="149" y="206"/>
                      </a:cubicBezTo>
                      <a:cubicBezTo>
                        <a:pt x="145" y="213"/>
                        <a:pt x="142" y="221"/>
                        <a:pt x="142" y="229"/>
                      </a:cubicBezTo>
                      <a:cubicBezTo>
                        <a:pt x="142" y="239"/>
                        <a:pt x="146" y="248"/>
                        <a:pt x="152" y="256"/>
                      </a:cubicBezTo>
                      <a:cubicBezTo>
                        <a:pt x="146" y="263"/>
                        <a:pt x="142" y="272"/>
                        <a:pt x="142" y="282"/>
                      </a:cubicBezTo>
                      <a:cubicBezTo>
                        <a:pt x="142" y="293"/>
                        <a:pt x="146" y="302"/>
                        <a:pt x="152" y="309"/>
                      </a:cubicBezTo>
                      <a:cubicBezTo>
                        <a:pt x="146" y="316"/>
                        <a:pt x="142" y="326"/>
                        <a:pt x="142" y="336"/>
                      </a:cubicBezTo>
                      <a:cubicBezTo>
                        <a:pt x="142" y="359"/>
                        <a:pt x="161" y="377"/>
                        <a:pt x="184" y="377"/>
                      </a:cubicBezTo>
                      <a:cubicBezTo>
                        <a:pt x="212" y="377"/>
                        <a:pt x="212" y="377"/>
                        <a:pt x="212" y="377"/>
                      </a:cubicBezTo>
                      <a:cubicBezTo>
                        <a:pt x="234" y="407"/>
                        <a:pt x="234" y="407"/>
                        <a:pt x="234" y="407"/>
                      </a:cubicBezTo>
                      <a:cubicBezTo>
                        <a:pt x="235" y="409"/>
                        <a:pt x="238" y="410"/>
                        <a:pt x="240" y="410"/>
                      </a:cubicBezTo>
                      <a:cubicBezTo>
                        <a:pt x="335" y="410"/>
                        <a:pt x="335" y="410"/>
                        <a:pt x="335" y="410"/>
                      </a:cubicBezTo>
                      <a:cubicBezTo>
                        <a:pt x="337" y="410"/>
                        <a:pt x="340" y="409"/>
                        <a:pt x="341" y="407"/>
                      </a:cubicBezTo>
                      <a:cubicBezTo>
                        <a:pt x="360" y="377"/>
                        <a:pt x="360" y="377"/>
                        <a:pt x="360" y="377"/>
                      </a:cubicBezTo>
                      <a:cubicBezTo>
                        <a:pt x="384" y="377"/>
                        <a:pt x="384" y="377"/>
                        <a:pt x="384" y="377"/>
                      </a:cubicBezTo>
                      <a:cubicBezTo>
                        <a:pt x="407" y="377"/>
                        <a:pt x="425" y="359"/>
                        <a:pt x="425" y="336"/>
                      </a:cubicBezTo>
                      <a:cubicBezTo>
                        <a:pt x="425" y="326"/>
                        <a:pt x="421" y="316"/>
                        <a:pt x="415" y="309"/>
                      </a:cubicBezTo>
                      <a:cubicBezTo>
                        <a:pt x="421" y="302"/>
                        <a:pt x="425" y="293"/>
                        <a:pt x="425" y="282"/>
                      </a:cubicBezTo>
                      <a:cubicBezTo>
                        <a:pt x="425" y="272"/>
                        <a:pt x="421" y="263"/>
                        <a:pt x="415" y="256"/>
                      </a:cubicBezTo>
                      <a:cubicBezTo>
                        <a:pt x="421" y="248"/>
                        <a:pt x="425" y="239"/>
                        <a:pt x="425" y="229"/>
                      </a:cubicBezTo>
                      <a:cubicBezTo>
                        <a:pt x="425" y="219"/>
                        <a:pt x="421" y="210"/>
                        <a:pt x="416" y="203"/>
                      </a:cubicBezTo>
                      <a:cubicBezTo>
                        <a:pt x="418" y="201"/>
                        <a:pt x="420" y="198"/>
                        <a:pt x="422" y="19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699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982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73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96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946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946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932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92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58265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80" b="1" i="0" u="none" strike="noStrike" kern="0" cap="all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36"/>
                <p:cNvSpPr>
                  <a:spLocks noEditPoints="1"/>
                </p:cNvSpPr>
                <p:nvPr/>
              </p:nvSpPr>
              <p:spPr bwMode="auto">
                <a:xfrm>
                  <a:off x="10570655" y="3378326"/>
                  <a:ext cx="499489" cy="767329"/>
                </a:xfrm>
                <a:custGeom>
                  <a:avLst/>
                  <a:gdLst>
                    <a:gd name="T0" fmla="*/ 122 w 707"/>
                    <a:gd name="T1" fmla="*/ 705 h 1100"/>
                    <a:gd name="T2" fmla="*/ 642 w 707"/>
                    <a:gd name="T3" fmla="*/ 515 h 1100"/>
                    <a:gd name="T4" fmla="*/ 691 w 707"/>
                    <a:gd name="T5" fmla="*/ 408 h 1100"/>
                    <a:gd name="T6" fmla="*/ 584 w 707"/>
                    <a:gd name="T7" fmla="*/ 359 h 1100"/>
                    <a:gd name="T8" fmla="*/ 65 w 707"/>
                    <a:gd name="T9" fmla="*/ 548 h 1100"/>
                    <a:gd name="T10" fmla="*/ 15 w 707"/>
                    <a:gd name="T11" fmla="*/ 655 h 1100"/>
                    <a:gd name="T12" fmla="*/ 122 w 707"/>
                    <a:gd name="T13" fmla="*/ 705 h 1100"/>
                    <a:gd name="T14" fmla="*/ 652 w 707"/>
                    <a:gd name="T15" fmla="*/ 714 h 1100"/>
                    <a:gd name="T16" fmla="*/ 706 w 707"/>
                    <a:gd name="T17" fmla="*/ 636 h 1100"/>
                    <a:gd name="T18" fmla="*/ 701 w 707"/>
                    <a:gd name="T19" fmla="*/ 608 h 1100"/>
                    <a:gd name="T20" fmla="*/ 594 w 707"/>
                    <a:gd name="T21" fmla="*/ 558 h 1100"/>
                    <a:gd name="T22" fmla="*/ 75 w 707"/>
                    <a:gd name="T23" fmla="*/ 748 h 1100"/>
                    <a:gd name="T24" fmla="*/ 20 w 707"/>
                    <a:gd name="T25" fmla="*/ 825 h 1100"/>
                    <a:gd name="T26" fmla="*/ 20 w 707"/>
                    <a:gd name="T27" fmla="*/ 826 h 1100"/>
                    <a:gd name="T28" fmla="*/ 73 w 707"/>
                    <a:gd name="T29" fmla="*/ 904 h 1100"/>
                    <a:gd name="T30" fmla="*/ 190 w 707"/>
                    <a:gd name="T31" fmla="*/ 951 h 1100"/>
                    <a:gd name="T32" fmla="*/ 190 w 707"/>
                    <a:gd name="T33" fmla="*/ 1014 h 1100"/>
                    <a:gd name="T34" fmla="*/ 191 w 707"/>
                    <a:gd name="T35" fmla="*/ 1023 h 1100"/>
                    <a:gd name="T36" fmla="*/ 132 w 707"/>
                    <a:gd name="T37" fmla="*/ 1023 h 1100"/>
                    <a:gd name="T38" fmla="*/ 115 w 707"/>
                    <a:gd name="T39" fmla="*/ 1040 h 1100"/>
                    <a:gd name="T40" fmla="*/ 115 w 707"/>
                    <a:gd name="T41" fmla="*/ 1083 h 1100"/>
                    <a:gd name="T42" fmla="*/ 132 w 707"/>
                    <a:gd name="T43" fmla="*/ 1100 h 1100"/>
                    <a:gd name="T44" fmla="*/ 648 w 707"/>
                    <a:gd name="T45" fmla="*/ 1100 h 1100"/>
                    <a:gd name="T46" fmla="*/ 664 w 707"/>
                    <a:gd name="T47" fmla="*/ 1083 h 1100"/>
                    <a:gd name="T48" fmla="*/ 664 w 707"/>
                    <a:gd name="T49" fmla="*/ 1040 h 1100"/>
                    <a:gd name="T50" fmla="*/ 648 w 707"/>
                    <a:gd name="T51" fmla="*/ 1023 h 1100"/>
                    <a:gd name="T52" fmla="*/ 622 w 707"/>
                    <a:gd name="T53" fmla="*/ 1023 h 1100"/>
                    <a:gd name="T54" fmla="*/ 622 w 707"/>
                    <a:gd name="T55" fmla="*/ 1013 h 1100"/>
                    <a:gd name="T56" fmla="*/ 622 w 707"/>
                    <a:gd name="T57" fmla="*/ 873 h 1100"/>
                    <a:gd name="T58" fmla="*/ 539 w 707"/>
                    <a:gd name="T59" fmla="*/ 790 h 1100"/>
                    <a:gd name="T60" fmla="*/ 456 w 707"/>
                    <a:gd name="T61" fmla="*/ 873 h 1100"/>
                    <a:gd name="T62" fmla="*/ 456 w 707"/>
                    <a:gd name="T63" fmla="*/ 1013 h 1100"/>
                    <a:gd name="T64" fmla="*/ 457 w 707"/>
                    <a:gd name="T65" fmla="*/ 1023 h 1100"/>
                    <a:gd name="T66" fmla="*/ 355 w 707"/>
                    <a:gd name="T67" fmla="*/ 1023 h 1100"/>
                    <a:gd name="T68" fmla="*/ 356 w 707"/>
                    <a:gd name="T69" fmla="*/ 1014 h 1100"/>
                    <a:gd name="T70" fmla="*/ 357 w 707"/>
                    <a:gd name="T71" fmla="*/ 895 h 1100"/>
                    <a:gd name="T72" fmla="*/ 346 w 707"/>
                    <a:gd name="T73" fmla="*/ 855 h 1100"/>
                    <a:gd name="T74" fmla="*/ 161 w 707"/>
                    <a:gd name="T75" fmla="*/ 885 h 1100"/>
                    <a:gd name="T76" fmla="*/ 348 w 707"/>
                    <a:gd name="T77" fmla="*/ 826 h 1100"/>
                    <a:gd name="T78" fmla="*/ 652 w 707"/>
                    <a:gd name="T79" fmla="*/ 714 h 1100"/>
                    <a:gd name="T80" fmla="*/ 122 w 707"/>
                    <a:gd name="T81" fmla="*/ 500 h 1100"/>
                    <a:gd name="T82" fmla="*/ 642 w 707"/>
                    <a:gd name="T83" fmla="*/ 310 h 1100"/>
                    <a:gd name="T84" fmla="*/ 696 w 707"/>
                    <a:gd name="T85" fmla="*/ 232 h 1100"/>
                    <a:gd name="T86" fmla="*/ 695 w 707"/>
                    <a:gd name="T87" fmla="*/ 223 h 1100"/>
                    <a:gd name="T88" fmla="*/ 624 w 707"/>
                    <a:gd name="T89" fmla="*/ 149 h 1100"/>
                    <a:gd name="T90" fmla="*/ 499 w 707"/>
                    <a:gd name="T91" fmla="*/ 132 h 1100"/>
                    <a:gd name="T92" fmla="*/ 509 w 707"/>
                    <a:gd name="T93" fmla="*/ 93 h 1100"/>
                    <a:gd name="T94" fmla="*/ 504 w 707"/>
                    <a:gd name="T95" fmla="*/ 66 h 1100"/>
                    <a:gd name="T96" fmla="*/ 398 w 707"/>
                    <a:gd name="T97" fmla="*/ 15 h 1100"/>
                    <a:gd name="T98" fmla="*/ 166 w 707"/>
                    <a:gd name="T99" fmla="*/ 96 h 1100"/>
                    <a:gd name="T100" fmla="*/ 110 w 707"/>
                    <a:gd name="T101" fmla="*/ 175 h 1100"/>
                    <a:gd name="T102" fmla="*/ 111 w 707"/>
                    <a:gd name="T103" fmla="*/ 184 h 1100"/>
                    <a:gd name="T104" fmla="*/ 182 w 707"/>
                    <a:gd name="T105" fmla="*/ 257 h 1100"/>
                    <a:gd name="T106" fmla="*/ 243 w 707"/>
                    <a:gd name="T107" fmla="*/ 266 h 1100"/>
                    <a:gd name="T108" fmla="*/ 439 w 707"/>
                    <a:gd name="T109" fmla="*/ 213 h 1100"/>
                    <a:gd name="T110" fmla="*/ 225 w 707"/>
                    <a:gd name="T111" fmla="*/ 285 h 1100"/>
                    <a:gd name="T112" fmla="*/ 65 w 707"/>
                    <a:gd name="T113" fmla="*/ 343 h 1100"/>
                    <a:gd name="T114" fmla="*/ 11 w 707"/>
                    <a:gd name="T115" fmla="*/ 422 h 1100"/>
                    <a:gd name="T116" fmla="*/ 15 w 707"/>
                    <a:gd name="T117" fmla="*/ 451 h 1100"/>
                    <a:gd name="T118" fmla="*/ 122 w 707"/>
                    <a:gd name="T119" fmla="*/ 5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07" h="1100">
                      <a:moveTo>
                        <a:pt x="122" y="705"/>
                      </a:moveTo>
                      <a:cubicBezTo>
                        <a:pt x="642" y="515"/>
                        <a:pt x="642" y="515"/>
                        <a:pt x="642" y="515"/>
                      </a:cubicBezTo>
                      <a:cubicBezTo>
                        <a:pt x="684" y="499"/>
                        <a:pt x="707" y="451"/>
                        <a:pt x="691" y="408"/>
                      </a:cubicBezTo>
                      <a:cubicBezTo>
                        <a:pt x="675" y="365"/>
                        <a:pt x="627" y="343"/>
                        <a:pt x="584" y="359"/>
                      </a:cubicBezTo>
                      <a:cubicBezTo>
                        <a:pt x="65" y="548"/>
                        <a:pt x="65" y="548"/>
                        <a:pt x="65" y="548"/>
                      </a:cubicBezTo>
                      <a:cubicBezTo>
                        <a:pt x="22" y="564"/>
                        <a:pt x="0" y="612"/>
                        <a:pt x="15" y="655"/>
                      </a:cubicBezTo>
                      <a:cubicBezTo>
                        <a:pt x="31" y="698"/>
                        <a:pt x="79" y="721"/>
                        <a:pt x="122" y="705"/>
                      </a:cubicBezTo>
                      <a:close/>
                      <a:moveTo>
                        <a:pt x="652" y="714"/>
                      </a:moveTo>
                      <a:cubicBezTo>
                        <a:pt x="685" y="702"/>
                        <a:pt x="706" y="671"/>
                        <a:pt x="706" y="636"/>
                      </a:cubicBezTo>
                      <a:cubicBezTo>
                        <a:pt x="706" y="627"/>
                        <a:pt x="704" y="617"/>
                        <a:pt x="701" y="608"/>
                      </a:cubicBezTo>
                      <a:cubicBezTo>
                        <a:pt x="685" y="565"/>
                        <a:pt x="637" y="543"/>
                        <a:pt x="594" y="558"/>
                      </a:cubicBezTo>
                      <a:cubicBezTo>
                        <a:pt x="75" y="748"/>
                        <a:pt x="75" y="748"/>
                        <a:pt x="75" y="748"/>
                      </a:cubicBezTo>
                      <a:cubicBezTo>
                        <a:pt x="43" y="760"/>
                        <a:pt x="21" y="790"/>
                        <a:pt x="20" y="825"/>
                      </a:cubicBezTo>
                      <a:cubicBezTo>
                        <a:pt x="20" y="826"/>
                        <a:pt x="20" y="826"/>
                        <a:pt x="20" y="826"/>
                      </a:cubicBezTo>
                      <a:cubicBezTo>
                        <a:pt x="20" y="860"/>
                        <a:pt x="41" y="891"/>
                        <a:pt x="73" y="904"/>
                      </a:cubicBezTo>
                      <a:cubicBezTo>
                        <a:pt x="73" y="904"/>
                        <a:pt x="140" y="931"/>
                        <a:pt x="190" y="951"/>
                      </a:cubicBezTo>
                      <a:cubicBezTo>
                        <a:pt x="190" y="982"/>
                        <a:pt x="190" y="1014"/>
                        <a:pt x="190" y="1014"/>
                      </a:cubicBezTo>
                      <a:cubicBezTo>
                        <a:pt x="190" y="1017"/>
                        <a:pt x="190" y="1020"/>
                        <a:pt x="191" y="1023"/>
                      </a:cubicBezTo>
                      <a:cubicBezTo>
                        <a:pt x="132" y="1023"/>
                        <a:pt x="132" y="1023"/>
                        <a:pt x="132" y="1023"/>
                      </a:cubicBezTo>
                      <a:cubicBezTo>
                        <a:pt x="122" y="1023"/>
                        <a:pt x="115" y="1030"/>
                        <a:pt x="115" y="1040"/>
                      </a:cubicBezTo>
                      <a:cubicBezTo>
                        <a:pt x="115" y="1083"/>
                        <a:pt x="115" y="1083"/>
                        <a:pt x="115" y="1083"/>
                      </a:cubicBezTo>
                      <a:cubicBezTo>
                        <a:pt x="115" y="1093"/>
                        <a:pt x="122" y="1100"/>
                        <a:pt x="132" y="1100"/>
                      </a:cubicBezTo>
                      <a:cubicBezTo>
                        <a:pt x="648" y="1100"/>
                        <a:pt x="648" y="1100"/>
                        <a:pt x="648" y="1100"/>
                      </a:cubicBezTo>
                      <a:cubicBezTo>
                        <a:pt x="657" y="1100"/>
                        <a:pt x="664" y="1093"/>
                        <a:pt x="664" y="1083"/>
                      </a:cubicBezTo>
                      <a:cubicBezTo>
                        <a:pt x="664" y="1040"/>
                        <a:pt x="664" y="1040"/>
                        <a:pt x="664" y="1040"/>
                      </a:cubicBezTo>
                      <a:cubicBezTo>
                        <a:pt x="664" y="1030"/>
                        <a:pt x="657" y="1023"/>
                        <a:pt x="648" y="1023"/>
                      </a:cubicBezTo>
                      <a:cubicBezTo>
                        <a:pt x="622" y="1023"/>
                        <a:pt x="622" y="1023"/>
                        <a:pt x="622" y="1023"/>
                      </a:cubicBezTo>
                      <a:cubicBezTo>
                        <a:pt x="622" y="1020"/>
                        <a:pt x="622" y="1017"/>
                        <a:pt x="622" y="1013"/>
                      </a:cubicBezTo>
                      <a:cubicBezTo>
                        <a:pt x="622" y="873"/>
                        <a:pt x="622" y="873"/>
                        <a:pt x="622" y="873"/>
                      </a:cubicBezTo>
                      <a:cubicBezTo>
                        <a:pt x="622" y="827"/>
                        <a:pt x="585" y="790"/>
                        <a:pt x="539" y="790"/>
                      </a:cubicBezTo>
                      <a:cubicBezTo>
                        <a:pt x="493" y="790"/>
                        <a:pt x="456" y="827"/>
                        <a:pt x="456" y="873"/>
                      </a:cubicBezTo>
                      <a:cubicBezTo>
                        <a:pt x="456" y="1013"/>
                        <a:pt x="456" y="1013"/>
                        <a:pt x="456" y="1013"/>
                      </a:cubicBezTo>
                      <a:cubicBezTo>
                        <a:pt x="456" y="1017"/>
                        <a:pt x="456" y="1020"/>
                        <a:pt x="457" y="1023"/>
                      </a:cubicBezTo>
                      <a:cubicBezTo>
                        <a:pt x="355" y="1023"/>
                        <a:pt x="355" y="1023"/>
                        <a:pt x="355" y="1023"/>
                      </a:cubicBezTo>
                      <a:cubicBezTo>
                        <a:pt x="356" y="1020"/>
                        <a:pt x="356" y="1017"/>
                        <a:pt x="356" y="1014"/>
                      </a:cubicBezTo>
                      <a:cubicBezTo>
                        <a:pt x="357" y="895"/>
                        <a:pt x="357" y="895"/>
                        <a:pt x="357" y="895"/>
                      </a:cubicBezTo>
                      <a:cubicBezTo>
                        <a:pt x="357" y="880"/>
                        <a:pt x="353" y="867"/>
                        <a:pt x="346" y="855"/>
                      </a:cubicBezTo>
                      <a:cubicBezTo>
                        <a:pt x="161" y="885"/>
                        <a:pt x="161" y="885"/>
                        <a:pt x="161" y="885"/>
                      </a:cubicBezTo>
                      <a:cubicBezTo>
                        <a:pt x="348" y="826"/>
                        <a:pt x="348" y="826"/>
                        <a:pt x="348" y="826"/>
                      </a:cubicBezTo>
                      <a:cubicBezTo>
                        <a:pt x="495" y="772"/>
                        <a:pt x="652" y="714"/>
                        <a:pt x="652" y="714"/>
                      </a:cubicBezTo>
                      <a:close/>
                      <a:moveTo>
                        <a:pt x="122" y="500"/>
                      </a:moveTo>
                      <a:cubicBezTo>
                        <a:pt x="642" y="310"/>
                        <a:pt x="642" y="310"/>
                        <a:pt x="642" y="310"/>
                      </a:cubicBezTo>
                      <a:cubicBezTo>
                        <a:pt x="675" y="298"/>
                        <a:pt x="696" y="267"/>
                        <a:pt x="696" y="232"/>
                      </a:cubicBezTo>
                      <a:cubicBezTo>
                        <a:pt x="696" y="229"/>
                        <a:pt x="696" y="226"/>
                        <a:pt x="695" y="223"/>
                      </a:cubicBezTo>
                      <a:cubicBezTo>
                        <a:pt x="691" y="185"/>
                        <a:pt x="662" y="155"/>
                        <a:pt x="624" y="149"/>
                      </a:cubicBezTo>
                      <a:cubicBezTo>
                        <a:pt x="624" y="149"/>
                        <a:pt x="551" y="139"/>
                        <a:pt x="499" y="132"/>
                      </a:cubicBezTo>
                      <a:cubicBezTo>
                        <a:pt x="505" y="120"/>
                        <a:pt x="509" y="107"/>
                        <a:pt x="509" y="93"/>
                      </a:cubicBezTo>
                      <a:cubicBezTo>
                        <a:pt x="509" y="84"/>
                        <a:pt x="508" y="75"/>
                        <a:pt x="504" y="66"/>
                      </a:cubicBezTo>
                      <a:cubicBezTo>
                        <a:pt x="489" y="22"/>
                        <a:pt x="441" y="0"/>
                        <a:pt x="398" y="15"/>
                      </a:cubicBezTo>
                      <a:cubicBezTo>
                        <a:pt x="166" y="96"/>
                        <a:pt x="166" y="96"/>
                        <a:pt x="166" y="96"/>
                      </a:cubicBezTo>
                      <a:cubicBezTo>
                        <a:pt x="132" y="109"/>
                        <a:pt x="110" y="140"/>
                        <a:pt x="110" y="175"/>
                      </a:cubicBezTo>
                      <a:cubicBezTo>
                        <a:pt x="110" y="178"/>
                        <a:pt x="110" y="181"/>
                        <a:pt x="111" y="184"/>
                      </a:cubicBezTo>
                      <a:cubicBezTo>
                        <a:pt x="115" y="222"/>
                        <a:pt x="145" y="253"/>
                        <a:pt x="182" y="257"/>
                      </a:cubicBezTo>
                      <a:cubicBezTo>
                        <a:pt x="182" y="257"/>
                        <a:pt x="215" y="262"/>
                        <a:pt x="243" y="266"/>
                      </a:cubicBezTo>
                      <a:cubicBezTo>
                        <a:pt x="439" y="213"/>
                        <a:pt x="439" y="213"/>
                        <a:pt x="439" y="213"/>
                      </a:cubicBezTo>
                      <a:cubicBezTo>
                        <a:pt x="225" y="285"/>
                        <a:pt x="225" y="285"/>
                        <a:pt x="225" y="285"/>
                      </a:cubicBezTo>
                      <a:cubicBezTo>
                        <a:pt x="142" y="315"/>
                        <a:pt x="65" y="343"/>
                        <a:pt x="65" y="343"/>
                      </a:cubicBezTo>
                      <a:cubicBezTo>
                        <a:pt x="31" y="356"/>
                        <a:pt x="11" y="388"/>
                        <a:pt x="11" y="422"/>
                      </a:cubicBezTo>
                      <a:cubicBezTo>
                        <a:pt x="11" y="431"/>
                        <a:pt x="12" y="441"/>
                        <a:pt x="15" y="451"/>
                      </a:cubicBezTo>
                      <a:cubicBezTo>
                        <a:pt x="31" y="494"/>
                        <a:pt x="79" y="516"/>
                        <a:pt x="122" y="5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699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982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73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96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946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946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932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92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58265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80" b="1" i="0" u="none" strike="noStrike" kern="0" cap="all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 37"/>
                <p:cNvSpPr>
                  <a:spLocks/>
                </p:cNvSpPr>
                <p:nvPr/>
              </p:nvSpPr>
              <p:spPr bwMode="auto">
                <a:xfrm>
                  <a:off x="10650514" y="4179916"/>
                  <a:ext cx="387629" cy="85652"/>
                </a:xfrm>
                <a:custGeom>
                  <a:avLst/>
                  <a:gdLst>
                    <a:gd name="T0" fmla="*/ 549 w 549"/>
                    <a:gd name="T1" fmla="*/ 10 h 123"/>
                    <a:gd name="T2" fmla="*/ 535 w 549"/>
                    <a:gd name="T3" fmla="*/ 0 h 123"/>
                    <a:gd name="T4" fmla="*/ 17 w 549"/>
                    <a:gd name="T5" fmla="*/ 0 h 123"/>
                    <a:gd name="T6" fmla="*/ 0 w 549"/>
                    <a:gd name="T7" fmla="*/ 17 h 123"/>
                    <a:gd name="T8" fmla="*/ 0 w 549"/>
                    <a:gd name="T9" fmla="*/ 106 h 123"/>
                    <a:gd name="T10" fmla="*/ 17 w 549"/>
                    <a:gd name="T11" fmla="*/ 123 h 123"/>
                    <a:gd name="T12" fmla="*/ 535 w 549"/>
                    <a:gd name="T13" fmla="*/ 123 h 123"/>
                    <a:gd name="T14" fmla="*/ 549 w 549"/>
                    <a:gd name="T15" fmla="*/ 113 h 123"/>
                    <a:gd name="T16" fmla="*/ 549 w 549"/>
                    <a:gd name="T17" fmla="*/ 1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9" h="123">
                      <a:moveTo>
                        <a:pt x="549" y="10"/>
                      </a:moveTo>
                      <a:cubicBezTo>
                        <a:pt x="547" y="4"/>
                        <a:pt x="541" y="0"/>
                        <a:pt x="53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8" y="0"/>
                        <a:pt x="0" y="7"/>
                        <a:pt x="0" y="17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15"/>
                        <a:pt x="8" y="123"/>
                        <a:pt x="17" y="123"/>
                      </a:cubicBezTo>
                      <a:cubicBezTo>
                        <a:pt x="535" y="123"/>
                        <a:pt x="535" y="123"/>
                        <a:pt x="535" y="123"/>
                      </a:cubicBezTo>
                      <a:cubicBezTo>
                        <a:pt x="541" y="123"/>
                        <a:pt x="547" y="118"/>
                        <a:pt x="549" y="113"/>
                      </a:cubicBezTo>
                      <a:cubicBezTo>
                        <a:pt x="549" y="10"/>
                        <a:pt x="549" y="10"/>
                        <a:pt x="549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7717" tIns="38858" rIns="77717" bIns="3885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699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982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73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96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946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946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932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921" algn="l" defTabSz="9139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58265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80" b="1" i="0" u="none" strike="noStrike" kern="0" cap="all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66" name="Picture 38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556" y="4876799"/>
                <a:ext cx="1348080" cy="158598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67" name="Freeform 73"/>
              <p:cNvSpPr>
                <a:spLocks noEditPoints="1"/>
              </p:cNvSpPr>
              <p:nvPr/>
            </p:nvSpPr>
            <p:spPr bwMode="black">
              <a:xfrm>
                <a:off x="11201400" y="5106742"/>
                <a:ext cx="1304779" cy="1259588"/>
              </a:xfrm>
              <a:custGeom>
                <a:avLst/>
                <a:gdLst>
                  <a:gd name="T0" fmla="*/ 1799 w 2278"/>
                  <a:gd name="T1" fmla="*/ 879 h 2201"/>
                  <a:gd name="T2" fmla="*/ 1711 w 2278"/>
                  <a:gd name="T3" fmla="*/ 335 h 2201"/>
                  <a:gd name="T4" fmla="*/ 1363 w 2278"/>
                  <a:gd name="T5" fmla="*/ 315 h 2201"/>
                  <a:gd name="T6" fmla="*/ 1068 w 2278"/>
                  <a:gd name="T7" fmla="*/ 0 h 2201"/>
                  <a:gd name="T8" fmla="*/ 810 w 2278"/>
                  <a:gd name="T9" fmla="*/ 412 h 2201"/>
                  <a:gd name="T10" fmla="*/ 408 w 2278"/>
                  <a:gd name="T11" fmla="*/ 325 h 2201"/>
                  <a:gd name="T12" fmla="*/ 246 w 2278"/>
                  <a:gd name="T13" fmla="*/ 841 h 2201"/>
                  <a:gd name="T14" fmla="*/ 0 w 2278"/>
                  <a:gd name="T15" fmla="*/ 1138 h 2201"/>
                  <a:gd name="T16" fmla="*/ 338 w 2278"/>
                  <a:gd name="T17" fmla="*/ 1396 h 2201"/>
                  <a:gd name="T18" fmla="*/ 166 w 2278"/>
                  <a:gd name="T19" fmla="*/ 1885 h 2201"/>
                  <a:gd name="T20" fmla="*/ 769 w 2278"/>
                  <a:gd name="T21" fmla="*/ 1966 h 2201"/>
                  <a:gd name="T22" fmla="*/ 1053 w 2278"/>
                  <a:gd name="T23" fmla="*/ 2200 h 2201"/>
                  <a:gd name="T24" fmla="*/ 1081 w 2278"/>
                  <a:gd name="T25" fmla="*/ 2201 h 2201"/>
                  <a:gd name="T26" fmla="*/ 1184 w 2278"/>
                  <a:gd name="T27" fmla="*/ 1949 h 2201"/>
                  <a:gd name="T28" fmla="*/ 1666 w 2278"/>
                  <a:gd name="T29" fmla="*/ 1872 h 2201"/>
                  <a:gd name="T30" fmla="*/ 1874 w 2278"/>
                  <a:gd name="T31" fmla="*/ 1743 h 2201"/>
                  <a:gd name="T32" fmla="*/ 2060 w 2278"/>
                  <a:gd name="T33" fmla="*/ 1273 h 2201"/>
                  <a:gd name="T34" fmla="*/ 1940 w 2278"/>
                  <a:gd name="T35" fmla="*/ 1369 h 2201"/>
                  <a:gd name="T36" fmla="*/ 1385 w 2278"/>
                  <a:gd name="T37" fmla="*/ 1279 h 2201"/>
                  <a:gd name="T38" fmla="*/ 1837 w 2278"/>
                  <a:gd name="T39" fmla="*/ 1733 h 2201"/>
                  <a:gd name="T40" fmla="*/ 1302 w 2278"/>
                  <a:gd name="T41" fmla="*/ 1393 h 2201"/>
                  <a:gd name="T42" fmla="*/ 1433 w 2278"/>
                  <a:gd name="T43" fmla="*/ 1759 h 2201"/>
                  <a:gd name="T44" fmla="*/ 1193 w 2278"/>
                  <a:gd name="T45" fmla="*/ 1461 h 2201"/>
                  <a:gd name="T46" fmla="*/ 1156 w 2278"/>
                  <a:gd name="T47" fmla="*/ 1924 h 2201"/>
                  <a:gd name="T48" fmla="*/ 1053 w 2278"/>
                  <a:gd name="T49" fmla="*/ 1484 h 2201"/>
                  <a:gd name="T50" fmla="*/ 878 w 2278"/>
                  <a:gd name="T51" fmla="*/ 1857 h 2201"/>
                  <a:gd name="T52" fmla="*/ 804 w 2278"/>
                  <a:gd name="T53" fmla="*/ 1753 h 2201"/>
                  <a:gd name="T54" fmla="*/ 438 w 2278"/>
                  <a:gd name="T55" fmla="*/ 1789 h 2201"/>
                  <a:gd name="T56" fmla="*/ 369 w 2278"/>
                  <a:gd name="T57" fmla="*/ 1741 h 2201"/>
                  <a:gd name="T58" fmla="*/ 551 w 2278"/>
                  <a:gd name="T59" fmla="*/ 1362 h 2201"/>
                  <a:gd name="T60" fmla="*/ 447 w 2278"/>
                  <a:gd name="T61" fmla="*/ 1287 h 2201"/>
                  <a:gd name="T62" fmla="*/ 723 w 2278"/>
                  <a:gd name="T63" fmla="*/ 1153 h 2201"/>
                  <a:gd name="T64" fmla="*/ 253 w 2278"/>
                  <a:gd name="T65" fmla="*/ 1023 h 2201"/>
                  <a:gd name="T66" fmla="*/ 745 w 2278"/>
                  <a:gd name="T67" fmla="*/ 1014 h 2201"/>
                  <a:gd name="T68" fmla="*/ 386 w 2278"/>
                  <a:gd name="T69" fmla="*/ 736 h 2201"/>
                  <a:gd name="T70" fmla="*/ 813 w 2278"/>
                  <a:gd name="T71" fmla="*/ 904 h 2201"/>
                  <a:gd name="T72" fmla="*/ 701 w 2278"/>
                  <a:gd name="T73" fmla="*/ 530 h 2201"/>
                  <a:gd name="T74" fmla="*/ 944 w 2278"/>
                  <a:gd name="T75" fmla="*/ 815 h 2201"/>
                  <a:gd name="T76" fmla="*/ 996 w 2278"/>
                  <a:gd name="T77" fmla="*/ 287 h 2201"/>
                  <a:gd name="T78" fmla="*/ 1083 w 2278"/>
                  <a:gd name="T79" fmla="*/ 792 h 2201"/>
                  <a:gd name="T80" fmla="*/ 1253 w 2278"/>
                  <a:gd name="T81" fmla="*/ 424 h 2201"/>
                  <a:gd name="T82" fmla="*/ 1331 w 2278"/>
                  <a:gd name="T83" fmla="*/ 529 h 2201"/>
                  <a:gd name="T84" fmla="*/ 1558 w 2278"/>
                  <a:gd name="T85" fmla="*/ 488 h 2201"/>
                  <a:gd name="T86" fmla="*/ 1618 w 2278"/>
                  <a:gd name="T87" fmla="*/ 610 h 2201"/>
                  <a:gd name="T88" fmla="*/ 1586 w 2278"/>
                  <a:gd name="T89" fmla="*/ 914 h 2201"/>
                  <a:gd name="T90" fmla="*/ 1690 w 2278"/>
                  <a:gd name="T91" fmla="*/ 989 h 2201"/>
                  <a:gd name="T92" fmla="*/ 1414 w 2278"/>
                  <a:gd name="T93" fmla="*/ 1123 h 2201"/>
                  <a:gd name="T94" fmla="*/ 2028 w 2278"/>
                  <a:gd name="T95" fmla="*/ 1253 h 2201"/>
                  <a:gd name="T96" fmla="*/ 1292 w 2278"/>
                  <a:gd name="T97" fmla="*/ 936 h 2201"/>
                  <a:gd name="T98" fmla="*/ 1083 w 2278"/>
                  <a:gd name="T99" fmla="*/ 837 h 2201"/>
                  <a:gd name="T100" fmla="*/ 945 w 2278"/>
                  <a:gd name="T101" fmla="*/ 863 h 2201"/>
                  <a:gd name="T102" fmla="*/ 787 w 2278"/>
                  <a:gd name="T103" fmla="*/ 1031 h 2201"/>
                  <a:gd name="T104" fmla="*/ 787 w 2278"/>
                  <a:gd name="T105" fmla="*/ 1245 h 2201"/>
                  <a:gd name="T106" fmla="*/ 945 w 2278"/>
                  <a:gd name="T107" fmla="*/ 1412 h 2201"/>
                  <a:gd name="T108" fmla="*/ 1083 w 2278"/>
                  <a:gd name="T109" fmla="*/ 1439 h 2201"/>
                  <a:gd name="T110" fmla="*/ 1292 w 2278"/>
                  <a:gd name="T111" fmla="*/ 1340 h 2201"/>
                  <a:gd name="T112" fmla="*/ 1370 w 2278"/>
                  <a:gd name="T113" fmla="*/ 1138 h 2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78" h="2201">
                    <a:moveTo>
                      <a:pt x="2125" y="983"/>
                    </a:moveTo>
                    <a:cubicBezTo>
                      <a:pt x="2074" y="983"/>
                      <a:pt x="2030" y="1007"/>
                      <a:pt x="2002" y="1045"/>
                    </a:cubicBezTo>
                    <a:cubicBezTo>
                      <a:pt x="1787" y="929"/>
                      <a:pt x="1787" y="929"/>
                      <a:pt x="1787" y="929"/>
                    </a:cubicBezTo>
                    <a:cubicBezTo>
                      <a:pt x="1795" y="914"/>
                      <a:pt x="1799" y="897"/>
                      <a:pt x="1799" y="879"/>
                    </a:cubicBezTo>
                    <a:cubicBezTo>
                      <a:pt x="1799" y="828"/>
                      <a:pt x="1764" y="785"/>
                      <a:pt x="1715" y="773"/>
                    </a:cubicBezTo>
                    <a:cubicBezTo>
                      <a:pt x="1729" y="640"/>
                      <a:pt x="1729" y="640"/>
                      <a:pt x="1729" y="640"/>
                    </a:cubicBezTo>
                    <a:cubicBezTo>
                      <a:pt x="1805" y="630"/>
                      <a:pt x="1863" y="566"/>
                      <a:pt x="1863" y="488"/>
                    </a:cubicBezTo>
                    <a:cubicBezTo>
                      <a:pt x="1863" y="404"/>
                      <a:pt x="1795" y="335"/>
                      <a:pt x="1711" y="335"/>
                    </a:cubicBezTo>
                    <a:cubicBezTo>
                      <a:pt x="1645" y="335"/>
                      <a:pt x="1589" y="377"/>
                      <a:pt x="1567" y="435"/>
                    </a:cubicBezTo>
                    <a:cubicBezTo>
                      <a:pt x="1472" y="427"/>
                      <a:pt x="1472" y="427"/>
                      <a:pt x="1472" y="427"/>
                    </a:cubicBezTo>
                    <a:cubicBezTo>
                      <a:pt x="1472" y="426"/>
                      <a:pt x="1472" y="425"/>
                      <a:pt x="1472" y="424"/>
                    </a:cubicBezTo>
                    <a:cubicBezTo>
                      <a:pt x="1472" y="364"/>
                      <a:pt x="1423" y="315"/>
                      <a:pt x="1363" y="315"/>
                    </a:cubicBezTo>
                    <a:cubicBezTo>
                      <a:pt x="1334" y="315"/>
                      <a:pt x="1309" y="326"/>
                      <a:pt x="1289" y="343"/>
                    </a:cubicBezTo>
                    <a:cubicBezTo>
                      <a:pt x="1187" y="250"/>
                      <a:pt x="1187" y="250"/>
                      <a:pt x="1187" y="250"/>
                    </a:cubicBezTo>
                    <a:cubicBezTo>
                      <a:pt x="1208" y="223"/>
                      <a:pt x="1221" y="190"/>
                      <a:pt x="1221" y="153"/>
                    </a:cubicBezTo>
                    <a:cubicBezTo>
                      <a:pt x="1221" y="69"/>
                      <a:pt x="1153" y="0"/>
                      <a:pt x="1068" y="0"/>
                    </a:cubicBezTo>
                    <a:cubicBezTo>
                      <a:pt x="984" y="0"/>
                      <a:pt x="916" y="69"/>
                      <a:pt x="916" y="153"/>
                    </a:cubicBezTo>
                    <a:cubicBezTo>
                      <a:pt x="916" y="197"/>
                      <a:pt x="935" y="237"/>
                      <a:pt x="965" y="265"/>
                    </a:cubicBezTo>
                    <a:cubicBezTo>
                      <a:pt x="856" y="422"/>
                      <a:pt x="856" y="422"/>
                      <a:pt x="856" y="422"/>
                    </a:cubicBezTo>
                    <a:cubicBezTo>
                      <a:pt x="842" y="416"/>
                      <a:pt x="827" y="412"/>
                      <a:pt x="810" y="412"/>
                    </a:cubicBezTo>
                    <a:cubicBezTo>
                      <a:pt x="760" y="412"/>
                      <a:pt x="717" y="446"/>
                      <a:pt x="705" y="493"/>
                    </a:cubicBezTo>
                    <a:cubicBezTo>
                      <a:pt x="561" y="480"/>
                      <a:pt x="561" y="480"/>
                      <a:pt x="561" y="480"/>
                    </a:cubicBezTo>
                    <a:cubicBezTo>
                      <a:pt x="561" y="480"/>
                      <a:pt x="561" y="479"/>
                      <a:pt x="561" y="478"/>
                    </a:cubicBezTo>
                    <a:cubicBezTo>
                      <a:pt x="561" y="394"/>
                      <a:pt x="493" y="325"/>
                      <a:pt x="408" y="325"/>
                    </a:cubicBezTo>
                    <a:cubicBezTo>
                      <a:pt x="324" y="325"/>
                      <a:pt x="256" y="394"/>
                      <a:pt x="256" y="478"/>
                    </a:cubicBezTo>
                    <a:cubicBezTo>
                      <a:pt x="256" y="546"/>
                      <a:pt x="300" y="603"/>
                      <a:pt x="362" y="623"/>
                    </a:cubicBezTo>
                    <a:cubicBezTo>
                      <a:pt x="348" y="732"/>
                      <a:pt x="348" y="732"/>
                      <a:pt x="348" y="732"/>
                    </a:cubicBezTo>
                    <a:cubicBezTo>
                      <a:pt x="291" y="736"/>
                      <a:pt x="246" y="783"/>
                      <a:pt x="246" y="841"/>
                    </a:cubicBezTo>
                    <a:cubicBezTo>
                      <a:pt x="246" y="873"/>
                      <a:pt x="259" y="901"/>
                      <a:pt x="281" y="921"/>
                    </a:cubicBezTo>
                    <a:cubicBezTo>
                      <a:pt x="221" y="1002"/>
                      <a:pt x="221" y="1002"/>
                      <a:pt x="221" y="1002"/>
                    </a:cubicBezTo>
                    <a:cubicBezTo>
                      <a:pt x="201" y="991"/>
                      <a:pt x="177" y="985"/>
                      <a:pt x="153" y="985"/>
                    </a:cubicBezTo>
                    <a:cubicBezTo>
                      <a:pt x="68" y="985"/>
                      <a:pt x="0" y="1054"/>
                      <a:pt x="0" y="1138"/>
                    </a:cubicBezTo>
                    <a:cubicBezTo>
                      <a:pt x="0" y="1222"/>
                      <a:pt x="68" y="1291"/>
                      <a:pt x="153" y="1291"/>
                    </a:cubicBezTo>
                    <a:cubicBezTo>
                      <a:pt x="190" y="1291"/>
                      <a:pt x="225" y="1277"/>
                      <a:pt x="251" y="1254"/>
                    </a:cubicBezTo>
                    <a:cubicBezTo>
                      <a:pt x="354" y="1339"/>
                      <a:pt x="354" y="1339"/>
                      <a:pt x="354" y="1339"/>
                    </a:cubicBezTo>
                    <a:cubicBezTo>
                      <a:pt x="344" y="1356"/>
                      <a:pt x="338" y="1375"/>
                      <a:pt x="338" y="1396"/>
                    </a:cubicBezTo>
                    <a:cubicBezTo>
                      <a:pt x="338" y="1436"/>
                      <a:pt x="359" y="1471"/>
                      <a:pt x="392" y="1490"/>
                    </a:cubicBezTo>
                    <a:cubicBezTo>
                      <a:pt x="332" y="1733"/>
                      <a:pt x="332" y="1733"/>
                      <a:pt x="332" y="1733"/>
                    </a:cubicBezTo>
                    <a:cubicBezTo>
                      <a:pt x="328" y="1732"/>
                      <a:pt x="323" y="1732"/>
                      <a:pt x="319" y="1732"/>
                    </a:cubicBezTo>
                    <a:cubicBezTo>
                      <a:pt x="235" y="1732"/>
                      <a:pt x="166" y="1800"/>
                      <a:pt x="166" y="1885"/>
                    </a:cubicBezTo>
                    <a:cubicBezTo>
                      <a:pt x="166" y="1969"/>
                      <a:pt x="235" y="2038"/>
                      <a:pt x="319" y="2038"/>
                    </a:cubicBezTo>
                    <a:cubicBezTo>
                      <a:pt x="399" y="2038"/>
                      <a:pt x="464" y="1977"/>
                      <a:pt x="471" y="1899"/>
                    </a:cubicBezTo>
                    <a:cubicBezTo>
                      <a:pt x="664" y="1884"/>
                      <a:pt x="664" y="1884"/>
                      <a:pt x="664" y="1884"/>
                    </a:cubicBezTo>
                    <a:cubicBezTo>
                      <a:pt x="676" y="1931"/>
                      <a:pt x="718" y="1966"/>
                      <a:pt x="769" y="1966"/>
                    </a:cubicBezTo>
                    <a:cubicBezTo>
                      <a:pt x="802" y="1966"/>
                      <a:pt x="832" y="1951"/>
                      <a:pt x="852" y="1928"/>
                    </a:cubicBezTo>
                    <a:cubicBezTo>
                      <a:pt x="931" y="1982"/>
                      <a:pt x="931" y="1982"/>
                      <a:pt x="931" y="1982"/>
                    </a:cubicBezTo>
                    <a:cubicBezTo>
                      <a:pt x="921" y="2002"/>
                      <a:pt x="916" y="2024"/>
                      <a:pt x="916" y="2049"/>
                    </a:cubicBezTo>
                    <a:cubicBezTo>
                      <a:pt x="916" y="2128"/>
                      <a:pt x="976" y="2193"/>
                      <a:pt x="1053" y="2200"/>
                    </a:cubicBezTo>
                    <a:cubicBezTo>
                      <a:pt x="1053" y="2201"/>
                      <a:pt x="1053" y="2201"/>
                      <a:pt x="1053" y="2201"/>
                    </a:cubicBezTo>
                    <a:cubicBezTo>
                      <a:pt x="1056" y="2201"/>
                      <a:pt x="1056" y="2201"/>
                      <a:pt x="1056" y="2201"/>
                    </a:cubicBezTo>
                    <a:cubicBezTo>
                      <a:pt x="1060" y="2201"/>
                      <a:pt x="1064" y="2201"/>
                      <a:pt x="1068" y="2201"/>
                    </a:cubicBezTo>
                    <a:cubicBezTo>
                      <a:pt x="1073" y="2201"/>
                      <a:pt x="1077" y="2201"/>
                      <a:pt x="1081" y="2201"/>
                    </a:cubicBezTo>
                    <a:cubicBezTo>
                      <a:pt x="1083" y="2201"/>
                      <a:pt x="1083" y="2201"/>
                      <a:pt x="1083" y="2201"/>
                    </a:cubicBezTo>
                    <a:cubicBezTo>
                      <a:pt x="1083" y="2201"/>
                      <a:pt x="1083" y="2201"/>
                      <a:pt x="1083" y="2201"/>
                    </a:cubicBezTo>
                    <a:cubicBezTo>
                      <a:pt x="1161" y="2193"/>
                      <a:pt x="1221" y="2128"/>
                      <a:pt x="1221" y="2049"/>
                    </a:cubicBezTo>
                    <a:cubicBezTo>
                      <a:pt x="1221" y="2011"/>
                      <a:pt x="1207" y="1976"/>
                      <a:pt x="1184" y="1949"/>
                    </a:cubicBezTo>
                    <a:cubicBezTo>
                      <a:pt x="1268" y="1853"/>
                      <a:pt x="1268" y="1853"/>
                      <a:pt x="1268" y="1853"/>
                    </a:cubicBezTo>
                    <a:cubicBezTo>
                      <a:pt x="1285" y="1863"/>
                      <a:pt x="1304" y="1869"/>
                      <a:pt x="1324" y="1869"/>
                    </a:cubicBezTo>
                    <a:cubicBezTo>
                      <a:pt x="1364" y="1869"/>
                      <a:pt x="1399" y="1847"/>
                      <a:pt x="1418" y="1815"/>
                    </a:cubicBezTo>
                    <a:cubicBezTo>
                      <a:pt x="1666" y="1872"/>
                      <a:pt x="1666" y="1872"/>
                      <a:pt x="1666" y="1872"/>
                    </a:cubicBezTo>
                    <a:cubicBezTo>
                      <a:pt x="1665" y="1876"/>
                      <a:pt x="1665" y="1880"/>
                      <a:pt x="1665" y="1885"/>
                    </a:cubicBezTo>
                    <a:cubicBezTo>
                      <a:pt x="1665" y="1969"/>
                      <a:pt x="1734" y="2038"/>
                      <a:pt x="1818" y="2038"/>
                    </a:cubicBezTo>
                    <a:cubicBezTo>
                      <a:pt x="1902" y="2038"/>
                      <a:pt x="1971" y="1969"/>
                      <a:pt x="1971" y="1885"/>
                    </a:cubicBezTo>
                    <a:cubicBezTo>
                      <a:pt x="1971" y="1820"/>
                      <a:pt x="1931" y="1765"/>
                      <a:pt x="1874" y="1743"/>
                    </a:cubicBezTo>
                    <a:cubicBezTo>
                      <a:pt x="1893" y="1572"/>
                      <a:pt x="1893" y="1572"/>
                      <a:pt x="1893" y="1572"/>
                    </a:cubicBezTo>
                    <a:cubicBezTo>
                      <a:pt x="1949" y="1567"/>
                      <a:pt x="1994" y="1520"/>
                      <a:pt x="1994" y="1463"/>
                    </a:cubicBezTo>
                    <a:cubicBezTo>
                      <a:pt x="1994" y="1436"/>
                      <a:pt x="1984" y="1412"/>
                      <a:pt x="1969" y="1393"/>
                    </a:cubicBezTo>
                    <a:cubicBezTo>
                      <a:pt x="2060" y="1273"/>
                      <a:pt x="2060" y="1273"/>
                      <a:pt x="2060" y="1273"/>
                    </a:cubicBezTo>
                    <a:cubicBezTo>
                      <a:pt x="2080" y="1283"/>
                      <a:pt x="2102" y="1288"/>
                      <a:pt x="2125" y="1288"/>
                    </a:cubicBezTo>
                    <a:cubicBezTo>
                      <a:pt x="2209" y="1288"/>
                      <a:pt x="2278" y="1220"/>
                      <a:pt x="2278" y="1135"/>
                    </a:cubicBezTo>
                    <a:cubicBezTo>
                      <a:pt x="2278" y="1051"/>
                      <a:pt x="2209" y="983"/>
                      <a:pt x="2125" y="983"/>
                    </a:cubicBezTo>
                    <a:close/>
                    <a:moveTo>
                      <a:pt x="1940" y="1369"/>
                    </a:moveTo>
                    <a:cubicBezTo>
                      <a:pt x="1924" y="1359"/>
                      <a:pt x="1905" y="1353"/>
                      <a:pt x="1884" y="1353"/>
                    </a:cubicBezTo>
                    <a:cubicBezTo>
                      <a:pt x="1838" y="1353"/>
                      <a:pt x="1798" y="1383"/>
                      <a:pt x="1782" y="1424"/>
                    </a:cubicBezTo>
                    <a:cubicBezTo>
                      <a:pt x="1392" y="1262"/>
                      <a:pt x="1392" y="1262"/>
                      <a:pt x="1392" y="1262"/>
                    </a:cubicBezTo>
                    <a:cubicBezTo>
                      <a:pt x="1390" y="1268"/>
                      <a:pt x="1387" y="1273"/>
                      <a:pt x="1385" y="1279"/>
                    </a:cubicBezTo>
                    <a:cubicBezTo>
                      <a:pt x="1777" y="1441"/>
                      <a:pt x="1777" y="1441"/>
                      <a:pt x="1777" y="1441"/>
                    </a:cubicBezTo>
                    <a:cubicBezTo>
                      <a:pt x="1776" y="1448"/>
                      <a:pt x="1775" y="1455"/>
                      <a:pt x="1775" y="1463"/>
                    </a:cubicBezTo>
                    <a:cubicBezTo>
                      <a:pt x="1775" y="1513"/>
                      <a:pt x="1809" y="1555"/>
                      <a:pt x="1855" y="1568"/>
                    </a:cubicBezTo>
                    <a:cubicBezTo>
                      <a:pt x="1837" y="1733"/>
                      <a:pt x="1837" y="1733"/>
                      <a:pt x="1837" y="1733"/>
                    </a:cubicBezTo>
                    <a:cubicBezTo>
                      <a:pt x="1831" y="1733"/>
                      <a:pt x="1825" y="1732"/>
                      <a:pt x="1818" y="1732"/>
                    </a:cubicBezTo>
                    <a:cubicBezTo>
                      <a:pt x="1781" y="1732"/>
                      <a:pt x="1746" y="1746"/>
                      <a:pt x="1720" y="1768"/>
                    </a:cubicBezTo>
                    <a:cubicBezTo>
                      <a:pt x="1324" y="1372"/>
                      <a:pt x="1324" y="1372"/>
                      <a:pt x="1324" y="1372"/>
                    </a:cubicBezTo>
                    <a:cubicBezTo>
                      <a:pt x="1317" y="1379"/>
                      <a:pt x="1310" y="1386"/>
                      <a:pt x="1302" y="1393"/>
                    </a:cubicBezTo>
                    <a:cubicBezTo>
                      <a:pt x="1699" y="1789"/>
                      <a:pt x="1699" y="1789"/>
                      <a:pt x="1699" y="1789"/>
                    </a:cubicBezTo>
                    <a:cubicBezTo>
                      <a:pt x="1688" y="1803"/>
                      <a:pt x="1679" y="1818"/>
                      <a:pt x="1674" y="1835"/>
                    </a:cubicBezTo>
                    <a:cubicBezTo>
                      <a:pt x="1432" y="1779"/>
                      <a:pt x="1432" y="1779"/>
                      <a:pt x="1432" y="1779"/>
                    </a:cubicBezTo>
                    <a:cubicBezTo>
                      <a:pt x="1433" y="1773"/>
                      <a:pt x="1433" y="1766"/>
                      <a:pt x="1433" y="1759"/>
                    </a:cubicBezTo>
                    <a:cubicBezTo>
                      <a:pt x="1433" y="1699"/>
                      <a:pt x="1385" y="1650"/>
                      <a:pt x="1324" y="1650"/>
                    </a:cubicBezTo>
                    <a:cubicBezTo>
                      <a:pt x="1313" y="1650"/>
                      <a:pt x="1302" y="1652"/>
                      <a:pt x="1292" y="1655"/>
                    </a:cubicBezTo>
                    <a:cubicBezTo>
                      <a:pt x="1209" y="1454"/>
                      <a:pt x="1209" y="1454"/>
                      <a:pt x="1209" y="1454"/>
                    </a:cubicBezTo>
                    <a:cubicBezTo>
                      <a:pt x="1204" y="1457"/>
                      <a:pt x="1198" y="1459"/>
                      <a:pt x="1193" y="1461"/>
                    </a:cubicBezTo>
                    <a:cubicBezTo>
                      <a:pt x="1276" y="1662"/>
                      <a:pt x="1276" y="1662"/>
                      <a:pt x="1276" y="1662"/>
                    </a:cubicBezTo>
                    <a:cubicBezTo>
                      <a:pt x="1240" y="1680"/>
                      <a:pt x="1215" y="1717"/>
                      <a:pt x="1215" y="1759"/>
                    </a:cubicBezTo>
                    <a:cubicBezTo>
                      <a:pt x="1215" y="1786"/>
                      <a:pt x="1224" y="1810"/>
                      <a:pt x="1240" y="1828"/>
                    </a:cubicBezTo>
                    <a:cubicBezTo>
                      <a:pt x="1156" y="1924"/>
                      <a:pt x="1156" y="1924"/>
                      <a:pt x="1156" y="1924"/>
                    </a:cubicBezTo>
                    <a:cubicBezTo>
                      <a:pt x="1135" y="1909"/>
                      <a:pt x="1110" y="1899"/>
                      <a:pt x="1083" y="1897"/>
                    </a:cubicBezTo>
                    <a:cubicBezTo>
                      <a:pt x="1083" y="1484"/>
                      <a:pt x="1083" y="1484"/>
                      <a:pt x="1083" y="1484"/>
                    </a:cubicBezTo>
                    <a:cubicBezTo>
                      <a:pt x="1078" y="1484"/>
                      <a:pt x="1073" y="1484"/>
                      <a:pt x="1068" y="1484"/>
                    </a:cubicBezTo>
                    <a:cubicBezTo>
                      <a:pt x="1063" y="1484"/>
                      <a:pt x="1058" y="1484"/>
                      <a:pt x="1053" y="1484"/>
                    </a:cubicBezTo>
                    <a:cubicBezTo>
                      <a:pt x="1053" y="1897"/>
                      <a:pt x="1053" y="1897"/>
                      <a:pt x="1053" y="1897"/>
                    </a:cubicBezTo>
                    <a:cubicBezTo>
                      <a:pt x="1013" y="1901"/>
                      <a:pt x="977" y="1920"/>
                      <a:pt x="952" y="1950"/>
                    </a:cubicBezTo>
                    <a:cubicBezTo>
                      <a:pt x="871" y="1895"/>
                      <a:pt x="871" y="1895"/>
                      <a:pt x="871" y="1895"/>
                    </a:cubicBezTo>
                    <a:cubicBezTo>
                      <a:pt x="876" y="1883"/>
                      <a:pt x="878" y="1870"/>
                      <a:pt x="878" y="1857"/>
                    </a:cubicBezTo>
                    <a:cubicBezTo>
                      <a:pt x="878" y="1815"/>
                      <a:pt x="855" y="1779"/>
                      <a:pt x="820" y="1760"/>
                    </a:cubicBezTo>
                    <a:cubicBezTo>
                      <a:pt x="944" y="1461"/>
                      <a:pt x="944" y="1461"/>
                      <a:pt x="944" y="1461"/>
                    </a:cubicBezTo>
                    <a:cubicBezTo>
                      <a:pt x="939" y="1459"/>
                      <a:pt x="933" y="1457"/>
                      <a:pt x="928" y="1454"/>
                    </a:cubicBezTo>
                    <a:cubicBezTo>
                      <a:pt x="804" y="1753"/>
                      <a:pt x="804" y="1753"/>
                      <a:pt x="804" y="1753"/>
                    </a:cubicBezTo>
                    <a:cubicBezTo>
                      <a:pt x="793" y="1749"/>
                      <a:pt x="781" y="1747"/>
                      <a:pt x="769" y="1747"/>
                    </a:cubicBezTo>
                    <a:cubicBezTo>
                      <a:pt x="712" y="1747"/>
                      <a:pt x="666" y="1791"/>
                      <a:pt x="660" y="1846"/>
                    </a:cubicBezTo>
                    <a:cubicBezTo>
                      <a:pt x="470" y="1861"/>
                      <a:pt x="470" y="1861"/>
                      <a:pt x="470" y="1861"/>
                    </a:cubicBezTo>
                    <a:cubicBezTo>
                      <a:pt x="466" y="1834"/>
                      <a:pt x="454" y="1810"/>
                      <a:pt x="438" y="1789"/>
                    </a:cubicBezTo>
                    <a:cubicBezTo>
                      <a:pt x="835" y="1393"/>
                      <a:pt x="835" y="1393"/>
                      <a:pt x="835" y="1393"/>
                    </a:cubicBezTo>
                    <a:cubicBezTo>
                      <a:pt x="827" y="1386"/>
                      <a:pt x="820" y="1379"/>
                      <a:pt x="813" y="1372"/>
                    </a:cubicBezTo>
                    <a:cubicBezTo>
                      <a:pt x="417" y="1768"/>
                      <a:pt x="417" y="1768"/>
                      <a:pt x="417" y="1768"/>
                    </a:cubicBezTo>
                    <a:cubicBezTo>
                      <a:pt x="403" y="1756"/>
                      <a:pt x="387" y="1747"/>
                      <a:pt x="369" y="1741"/>
                    </a:cubicBezTo>
                    <a:cubicBezTo>
                      <a:pt x="428" y="1504"/>
                      <a:pt x="428" y="1504"/>
                      <a:pt x="428" y="1504"/>
                    </a:cubicBezTo>
                    <a:cubicBezTo>
                      <a:pt x="434" y="1505"/>
                      <a:pt x="440" y="1505"/>
                      <a:pt x="447" y="1505"/>
                    </a:cubicBezTo>
                    <a:cubicBezTo>
                      <a:pt x="507" y="1505"/>
                      <a:pt x="556" y="1457"/>
                      <a:pt x="556" y="1396"/>
                    </a:cubicBezTo>
                    <a:cubicBezTo>
                      <a:pt x="556" y="1384"/>
                      <a:pt x="554" y="1373"/>
                      <a:pt x="551" y="1362"/>
                    </a:cubicBezTo>
                    <a:cubicBezTo>
                      <a:pt x="752" y="1279"/>
                      <a:pt x="752" y="1279"/>
                      <a:pt x="752" y="1279"/>
                    </a:cubicBezTo>
                    <a:cubicBezTo>
                      <a:pt x="750" y="1273"/>
                      <a:pt x="747" y="1268"/>
                      <a:pt x="745" y="1262"/>
                    </a:cubicBezTo>
                    <a:cubicBezTo>
                      <a:pt x="544" y="1345"/>
                      <a:pt x="544" y="1345"/>
                      <a:pt x="544" y="1345"/>
                    </a:cubicBezTo>
                    <a:cubicBezTo>
                      <a:pt x="525" y="1311"/>
                      <a:pt x="489" y="1287"/>
                      <a:pt x="447" y="1287"/>
                    </a:cubicBezTo>
                    <a:cubicBezTo>
                      <a:pt x="421" y="1287"/>
                      <a:pt x="397" y="1296"/>
                      <a:pt x="379" y="1311"/>
                    </a:cubicBezTo>
                    <a:cubicBezTo>
                      <a:pt x="277" y="1226"/>
                      <a:pt x="277" y="1226"/>
                      <a:pt x="277" y="1226"/>
                    </a:cubicBezTo>
                    <a:cubicBezTo>
                      <a:pt x="292" y="1205"/>
                      <a:pt x="302" y="1180"/>
                      <a:pt x="305" y="1153"/>
                    </a:cubicBezTo>
                    <a:cubicBezTo>
                      <a:pt x="723" y="1153"/>
                      <a:pt x="723" y="1153"/>
                      <a:pt x="723" y="1153"/>
                    </a:cubicBezTo>
                    <a:cubicBezTo>
                      <a:pt x="722" y="1148"/>
                      <a:pt x="722" y="1143"/>
                      <a:pt x="722" y="1138"/>
                    </a:cubicBezTo>
                    <a:cubicBezTo>
                      <a:pt x="722" y="1133"/>
                      <a:pt x="722" y="1128"/>
                      <a:pt x="723" y="1123"/>
                    </a:cubicBezTo>
                    <a:cubicBezTo>
                      <a:pt x="305" y="1123"/>
                      <a:pt x="305" y="1123"/>
                      <a:pt x="305" y="1123"/>
                    </a:cubicBezTo>
                    <a:cubicBezTo>
                      <a:pt x="301" y="1083"/>
                      <a:pt x="281" y="1048"/>
                      <a:pt x="253" y="1023"/>
                    </a:cubicBezTo>
                    <a:cubicBezTo>
                      <a:pt x="312" y="942"/>
                      <a:pt x="312" y="942"/>
                      <a:pt x="312" y="942"/>
                    </a:cubicBezTo>
                    <a:cubicBezTo>
                      <a:pt x="325" y="947"/>
                      <a:pt x="340" y="950"/>
                      <a:pt x="355" y="950"/>
                    </a:cubicBezTo>
                    <a:cubicBezTo>
                      <a:pt x="397" y="950"/>
                      <a:pt x="433" y="927"/>
                      <a:pt x="451" y="892"/>
                    </a:cubicBezTo>
                    <a:cubicBezTo>
                      <a:pt x="745" y="1014"/>
                      <a:pt x="745" y="1014"/>
                      <a:pt x="745" y="1014"/>
                    </a:cubicBezTo>
                    <a:cubicBezTo>
                      <a:pt x="747" y="1008"/>
                      <a:pt x="750" y="1003"/>
                      <a:pt x="752" y="997"/>
                    </a:cubicBezTo>
                    <a:cubicBezTo>
                      <a:pt x="458" y="875"/>
                      <a:pt x="458" y="875"/>
                      <a:pt x="458" y="875"/>
                    </a:cubicBezTo>
                    <a:cubicBezTo>
                      <a:pt x="462" y="865"/>
                      <a:pt x="464" y="853"/>
                      <a:pt x="464" y="841"/>
                    </a:cubicBezTo>
                    <a:cubicBezTo>
                      <a:pt x="464" y="792"/>
                      <a:pt x="431" y="750"/>
                      <a:pt x="386" y="736"/>
                    </a:cubicBezTo>
                    <a:cubicBezTo>
                      <a:pt x="399" y="630"/>
                      <a:pt x="399" y="630"/>
                      <a:pt x="399" y="630"/>
                    </a:cubicBezTo>
                    <a:cubicBezTo>
                      <a:pt x="402" y="630"/>
                      <a:pt x="405" y="631"/>
                      <a:pt x="408" y="631"/>
                    </a:cubicBezTo>
                    <a:cubicBezTo>
                      <a:pt x="445" y="631"/>
                      <a:pt x="479" y="618"/>
                      <a:pt x="505" y="596"/>
                    </a:cubicBezTo>
                    <a:cubicBezTo>
                      <a:pt x="813" y="904"/>
                      <a:pt x="813" y="904"/>
                      <a:pt x="813" y="904"/>
                    </a:cubicBezTo>
                    <a:cubicBezTo>
                      <a:pt x="820" y="897"/>
                      <a:pt x="827" y="889"/>
                      <a:pt x="835" y="883"/>
                    </a:cubicBezTo>
                    <a:cubicBezTo>
                      <a:pt x="527" y="575"/>
                      <a:pt x="527" y="575"/>
                      <a:pt x="527" y="575"/>
                    </a:cubicBezTo>
                    <a:cubicBezTo>
                      <a:pt x="540" y="558"/>
                      <a:pt x="550" y="539"/>
                      <a:pt x="556" y="518"/>
                    </a:cubicBezTo>
                    <a:cubicBezTo>
                      <a:pt x="701" y="530"/>
                      <a:pt x="701" y="530"/>
                      <a:pt x="701" y="530"/>
                    </a:cubicBezTo>
                    <a:cubicBezTo>
                      <a:pt x="706" y="587"/>
                      <a:pt x="753" y="631"/>
                      <a:pt x="810" y="631"/>
                    </a:cubicBezTo>
                    <a:cubicBezTo>
                      <a:pt x="823" y="631"/>
                      <a:pt x="835" y="628"/>
                      <a:pt x="846" y="624"/>
                    </a:cubicBezTo>
                    <a:cubicBezTo>
                      <a:pt x="928" y="822"/>
                      <a:pt x="928" y="822"/>
                      <a:pt x="928" y="822"/>
                    </a:cubicBezTo>
                    <a:cubicBezTo>
                      <a:pt x="933" y="819"/>
                      <a:pt x="939" y="817"/>
                      <a:pt x="944" y="815"/>
                    </a:cubicBezTo>
                    <a:cubicBezTo>
                      <a:pt x="863" y="617"/>
                      <a:pt x="863" y="617"/>
                      <a:pt x="863" y="617"/>
                    </a:cubicBezTo>
                    <a:cubicBezTo>
                      <a:pt x="896" y="599"/>
                      <a:pt x="919" y="563"/>
                      <a:pt x="919" y="521"/>
                    </a:cubicBezTo>
                    <a:cubicBezTo>
                      <a:pt x="919" y="491"/>
                      <a:pt x="907" y="464"/>
                      <a:pt x="887" y="444"/>
                    </a:cubicBezTo>
                    <a:cubicBezTo>
                      <a:pt x="996" y="287"/>
                      <a:pt x="996" y="287"/>
                      <a:pt x="996" y="287"/>
                    </a:cubicBezTo>
                    <a:cubicBezTo>
                      <a:pt x="1013" y="297"/>
                      <a:pt x="1033" y="303"/>
                      <a:pt x="1053" y="305"/>
                    </a:cubicBezTo>
                    <a:cubicBezTo>
                      <a:pt x="1053" y="792"/>
                      <a:pt x="1053" y="792"/>
                      <a:pt x="1053" y="792"/>
                    </a:cubicBezTo>
                    <a:cubicBezTo>
                      <a:pt x="1058" y="792"/>
                      <a:pt x="1063" y="792"/>
                      <a:pt x="1068" y="792"/>
                    </a:cubicBezTo>
                    <a:cubicBezTo>
                      <a:pt x="1073" y="792"/>
                      <a:pt x="1078" y="792"/>
                      <a:pt x="1083" y="792"/>
                    </a:cubicBezTo>
                    <a:cubicBezTo>
                      <a:pt x="1083" y="305"/>
                      <a:pt x="1083" y="305"/>
                      <a:pt x="1083" y="305"/>
                    </a:cubicBezTo>
                    <a:cubicBezTo>
                      <a:pt x="1112" y="302"/>
                      <a:pt x="1138" y="292"/>
                      <a:pt x="1159" y="276"/>
                    </a:cubicBezTo>
                    <a:cubicBezTo>
                      <a:pt x="1266" y="373"/>
                      <a:pt x="1266" y="373"/>
                      <a:pt x="1266" y="373"/>
                    </a:cubicBezTo>
                    <a:cubicBezTo>
                      <a:pt x="1258" y="388"/>
                      <a:pt x="1253" y="406"/>
                      <a:pt x="1253" y="424"/>
                    </a:cubicBezTo>
                    <a:cubicBezTo>
                      <a:pt x="1253" y="467"/>
                      <a:pt x="1278" y="504"/>
                      <a:pt x="1314" y="522"/>
                    </a:cubicBezTo>
                    <a:cubicBezTo>
                      <a:pt x="1193" y="815"/>
                      <a:pt x="1193" y="815"/>
                      <a:pt x="1193" y="815"/>
                    </a:cubicBezTo>
                    <a:cubicBezTo>
                      <a:pt x="1198" y="817"/>
                      <a:pt x="1204" y="819"/>
                      <a:pt x="1209" y="822"/>
                    </a:cubicBezTo>
                    <a:cubicBezTo>
                      <a:pt x="1331" y="529"/>
                      <a:pt x="1331" y="529"/>
                      <a:pt x="1331" y="529"/>
                    </a:cubicBezTo>
                    <a:cubicBezTo>
                      <a:pt x="1341" y="532"/>
                      <a:pt x="1351" y="533"/>
                      <a:pt x="1363" y="533"/>
                    </a:cubicBezTo>
                    <a:cubicBezTo>
                      <a:pt x="1409" y="533"/>
                      <a:pt x="1448" y="505"/>
                      <a:pt x="1464" y="464"/>
                    </a:cubicBezTo>
                    <a:cubicBezTo>
                      <a:pt x="1559" y="472"/>
                      <a:pt x="1559" y="472"/>
                      <a:pt x="1559" y="472"/>
                    </a:cubicBezTo>
                    <a:cubicBezTo>
                      <a:pt x="1558" y="477"/>
                      <a:pt x="1558" y="483"/>
                      <a:pt x="1558" y="488"/>
                    </a:cubicBezTo>
                    <a:cubicBezTo>
                      <a:pt x="1558" y="527"/>
                      <a:pt x="1572" y="562"/>
                      <a:pt x="1596" y="589"/>
                    </a:cubicBezTo>
                    <a:cubicBezTo>
                      <a:pt x="1302" y="883"/>
                      <a:pt x="1302" y="883"/>
                      <a:pt x="1302" y="883"/>
                    </a:cubicBezTo>
                    <a:cubicBezTo>
                      <a:pt x="1310" y="889"/>
                      <a:pt x="1317" y="897"/>
                      <a:pt x="1324" y="904"/>
                    </a:cubicBezTo>
                    <a:cubicBezTo>
                      <a:pt x="1618" y="610"/>
                      <a:pt x="1618" y="610"/>
                      <a:pt x="1618" y="610"/>
                    </a:cubicBezTo>
                    <a:cubicBezTo>
                      <a:pt x="1639" y="625"/>
                      <a:pt x="1664" y="636"/>
                      <a:pt x="1691" y="640"/>
                    </a:cubicBezTo>
                    <a:cubicBezTo>
                      <a:pt x="1678" y="771"/>
                      <a:pt x="1678" y="771"/>
                      <a:pt x="1678" y="771"/>
                    </a:cubicBezTo>
                    <a:cubicBezTo>
                      <a:pt x="1623" y="777"/>
                      <a:pt x="1581" y="823"/>
                      <a:pt x="1581" y="879"/>
                    </a:cubicBezTo>
                    <a:cubicBezTo>
                      <a:pt x="1581" y="891"/>
                      <a:pt x="1583" y="903"/>
                      <a:pt x="1586" y="914"/>
                    </a:cubicBezTo>
                    <a:cubicBezTo>
                      <a:pt x="1385" y="997"/>
                      <a:pt x="1385" y="997"/>
                      <a:pt x="1385" y="997"/>
                    </a:cubicBezTo>
                    <a:cubicBezTo>
                      <a:pt x="1387" y="1003"/>
                      <a:pt x="1390" y="1008"/>
                      <a:pt x="1392" y="1014"/>
                    </a:cubicBezTo>
                    <a:cubicBezTo>
                      <a:pt x="1593" y="930"/>
                      <a:pt x="1593" y="930"/>
                      <a:pt x="1593" y="930"/>
                    </a:cubicBezTo>
                    <a:cubicBezTo>
                      <a:pt x="1612" y="965"/>
                      <a:pt x="1648" y="989"/>
                      <a:pt x="1690" y="989"/>
                    </a:cubicBezTo>
                    <a:cubicBezTo>
                      <a:pt x="1719" y="989"/>
                      <a:pt x="1745" y="978"/>
                      <a:pt x="1764" y="960"/>
                    </a:cubicBezTo>
                    <a:cubicBezTo>
                      <a:pt x="1983" y="1078"/>
                      <a:pt x="1983" y="1078"/>
                      <a:pt x="1983" y="1078"/>
                    </a:cubicBezTo>
                    <a:cubicBezTo>
                      <a:pt x="1978" y="1092"/>
                      <a:pt x="1974" y="1107"/>
                      <a:pt x="1973" y="1123"/>
                    </a:cubicBezTo>
                    <a:cubicBezTo>
                      <a:pt x="1414" y="1123"/>
                      <a:pt x="1414" y="1123"/>
                      <a:pt x="1414" y="1123"/>
                    </a:cubicBezTo>
                    <a:cubicBezTo>
                      <a:pt x="1415" y="1128"/>
                      <a:pt x="1415" y="1133"/>
                      <a:pt x="1415" y="1138"/>
                    </a:cubicBezTo>
                    <a:cubicBezTo>
                      <a:pt x="1415" y="1143"/>
                      <a:pt x="1415" y="1148"/>
                      <a:pt x="1414" y="1153"/>
                    </a:cubicBezTo>
                    <a:cubicBezTo>
                      <a:pt x="1973" y="1153"/>
                      <a:pt x="1973" y="1153"/>
                      <a:pt x="1973" y="1153"/>
                    </a:cubicBezTo>
                    <a:cubicBezTo>
                      <a:pt x="1978" y="1193"/>
                      <a:pt x="1998" y="1229"/>
                      <a:pt x="2028" y="1253"/>
                    </a:cubicBezTo>
                    <a:lnTo>
                      <a:pt x="1940" y="1369"/>
                    </a:lnTo>
                    <a:close/>
                    <a:moveTo>
                      <a:pt x="1350" y="1031"/>
                    </a:moveTo>
                    <a:cubicBezTo>
                      <a:pt x="1348" y="1025"/>
                      <a:pt x="1345" y="1020"/>
                      <a:pt x="1343" y="1014"/>
                    </a:cubicBezTo>
                    <a:cubicBezTo>
                      <a:pt x="1330" y="985"/>
                      <a:pt x="1313" y="959"/>
                      <a:pt x="1292" y="936"/>
                    </a:cubicBezTo>
                    <a:cubicBezTo>
                      <a:pt x="1285" y="928"/>
                      <a:pt x="1278" y="921"/>
                      <a:pt x="1270" y="915"/>
                    </a:cubicBezTo>
                    <a:cubicBezTo>
                      <a:pt x="1247" y="894"/>
                      <a:pt x="1221" y="876"/>
                      <a:pt x="1192" y="863"/>
                    </a:cubicBezTo>
                    <a:cubicBezTo>
                      <a:pt x="1186" y="861"/>
                      <a:pt x="1181" y="858"/>
                      <a:pt x="1175" y="856"/>
                    </a:cubicBezTo>
                    <a:cubicBezTo>
                      <a:pt x="1147" y="845"/>
                      <a:pt x="1116" y="839"/>
                      <a:pt x="1083" y="837"/>
                    </a:cubicBezTo>
                    <a:cubicBezTo>
                      <a:pt x="1079" y="837"/>
                      <a:pt x="1073" y="837"/>
                      <a:pt x="1068" y="837"/>
                    </a:cubicBezTo>
                    <a:cubicBezTo>
                      <a:pt x="1063" y="837"/>
                      <a:pt x="1058" y="837"/>
                      <a:pt x="1053" y="837"/>
                    </a:cubicBezTo>
                    <a:cubicBezTo>
                      <a:pt x="1021" y="839"/>
                      <a:pt x="990" y="845"/>
                      <a:pt x="962" y="856"/>
                    </a:cubicBezTo>
                    <a:cubicBezTo>
                      <a:pt x="956" y="858"/>
                      <a:pt x="950" y="861"/>
                      <a:pt x="945" y="863"/>
                    </a:cubicBezTo>
                    <a:cubicBezTo>
                      <a:pt x="916" y="876"/>
                      <a:pt x="890" y="894"/>
                      <a:pt x="866" y="915"/>
                    </a:cubicBezTo>
                    <a:cubicBezTo>
                      <a:pt x="859" y="921"/>
                      <a:pt x="852" y="928"/>
                      <a:pt x="845" y="936"/>
                    </a:cubicBezTo>
                    <a:cubicBezTo>
                      <a:pt x="824" y="959"/>
                      <a:pt x="807" y="985"/>
                      <a:pt x="794" y="1014"/>
                    </a:cubicBezTo>
                    <a:cubicBezTo>
                      <a:pt x="791" y="1020"/>
                      <a:pt x="789" y="1025"/>
                      <a:pt x="787" y="1031"/>
                    </a:cubicBezTo>
                    <a:cubicBezTo>
                      <a:pt x="776" y="1060"/>
                      <a:pt x="769" y="1091"/>
                      <a:pt x="768" y="1123"/>
                    </a:cubicBezTo>
                    <a:cubicBezTo>
                      <a:pt x="767" y="1128"/>
                      <a:pt x="767" y="1133"/>
                      <a:pt x="767" y="1138"/>
                    </a:cubicBezTo>
                    <a:cubicBezTo>
                      <a:pt x="767" y="1143"/>
                      <a:pt x="767" y="1148"/>
                      <a:pt x="768" y="1153"/>
                    </a:cubicBezTo>
                    <a:cubicBezTo>
                      <a:pt x="769" y="1185"/>
                      <a:pt x="776" y="1216"/>
                      <a:pt x="787" y="1245"/>
                    </a:cubicBezTo>
                    <a:cubicBezTo>
                      <a:pt x="789" y="1250"/>
                      <a:pt x="791" y="1256"/>
                      <a:pt x="794" y="1261"/>
                    </a:cubicBezTo>
                    <a:cubicBezTo>
                      <a:pt x="807" y="1290"/>
                      <a:pt x="824" y="1317"/>
                      <a:pt x="845" y="1340"/>
                    </a:cubicBezTo>
                    <a:cubicBezTo>
                      <a:pt x="852" y="1347"/>
                      <a:pt x="859" y="1354"/>
                      <a:pt x="866" y="1361"/>
                    </a:cubicBezTo>
                    <a:cubicBezTo>
                      <a:pt x="890" y="1382"/>
                      <a:pt x="916" y="1399"/>
                      <a:pt x="945" y="1412"/>
                    </a:cubicBezTo>
                    <a:cubicBezTo>
                      <a:pt x="950" y="1415"/>
                      <a:pt x="956" y="1417"/>
                      <a:pt x="962" y="1419"/>
                    </a:cubicBezTo>
                    <a:cubicBezTo>
                      <a:pt x="990" y="1430"/>
                      <a:pt x="1021" y="1437"/>
                      <a:pt x="1053" y="1439"/>
                    </a:cubicBezTo>
                    <a:cubicBezTo>
                      <a:pt x="1058" y="1439"/>
                      <a:pt x="1063" y="1439"/>
                      <a:pt x="1068" y="1439"/>
                    </a:cubicBezTo>
                    <a:cubicBezTo>
                      <a:pt x="1073" y="1439"/>
                      <a:pt x="1079" y="1439"/>
                      <a:pt x="1083" y="1439"/>
                    </a:cubicBezTo>
                    <a:cubicBezTo>
                      <a:pt x="1116" y="1437"/>
                      <a:pt x="1147" y="1430"/>
                      <a:pt x="1175" y="1419"/>
                    </a:cubicBezTo>
                    <a:cubicBezTo>
                      <a:pt x="1181" y="1417"/>
                      <a:pt x="1186" y="1415"/>
                      <a:pt x="1192" y="1412"/>
                    </a:cubicBezTo>
                    <a:cubicBezTo>
                      <a:pt x="1221" y="1399"/>
                      <a:pt x="1247" y="1382"/>
                      <a:pt x="1270" y="1361"/>
                    </a:cubicBezTo>
                    <a:cubicBezTo>
                      <a:pt x="1278" y="1354"/>
                      <a:pt x="1285" y="1347"/>
                      <a:pt x="1292" y="1340"/>
                    </a:cubicBezTo>
                    <a:cubicBezTo>
                      <a:pt x="1313" y="1317"/>
                      <a:pt x="1330" y="1290"/>
                      <a:pt x="1343" y="1261"/>
                    </a:cubicBezTo>
                    <a:cubicBezTo>
                      <a:pt x="1345" y="1256"/>
                      <a:pt x="1348" y="1250"/>
                      <a:pt x="1350" y="1245"/>
                    </a:cubicBezTo>
                    <a:cubicBezTo>
                      <a:pt x="1361" y="1216"/>
                      <a:pt x="1368" y="1185"/>
                      <a:pt x="1369" y="1153"/>
                    </a:cubicBezTo>
                    <a:cubicBezTo>
                      <a:pt x="1369" y="1148"/>
                      <a:pt x="1370" y="1143"/>
                      <a:pt x="1370" y="1138"/>
                    </a:cubicBezTo>
                    <a:cubicBezTo>
                      <a:pt x="1370" y="1133"/>
                      <a:pt x="1369" y="1128"/>
                      <a:pt x="1369" y="1123"/>
                    </a:cubicBezTo>
                    <a:cubicBezTo>
                      <a:pt x="1368" y="1091"/>
                      <a:pt x="1361" y="1060"/>
                      <a:pt x="1350" y="10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9953" tIns="34977" rIns="69953" bIns="3497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MS PGothic" charset="0"/>
                  <a:cs typeface="Segoe UI Light"/>
                </a:endParaRPr>
              </a:p>
            </p:txBody>
          </p:sp>
        </p:grpSp>
        <p:sp>
          <p:nvSpPr>
            <p:cNvPr id="60" name="Freeform 73"/>
            <p:cNvSpPr>
              <a:spLocks noEditPoints="1"/>
            </p:cNvSpPr>
            <p:nvPr/>
          </p:nvSpPr>
          <p:spPr bwMode="auto">
            <a:xfrm>
              <a:off x="5117248" y="4347391"/>
              <a:ext cx="264918" cy="406974"/>
            </a:xfrm>
            <a:custGeom>
              <a:avLst/>
              <a:gdLst>
                <a:gd name="T0" fmla="*/ 122 w 707"/>
                <a:gd name="T1" fmla="*/ 705 h 1100"/>
                <a:gd name="T2" fmla="*/ 642 w 707"/>
                <a:gd name="T3" fmla="*/ 515 h 1100"/>
                <a:gd name="T4" fmla="*/ 691 w 707"/>
                <a:gd name="T5" fmla="*/ 408 h 1100"/>
                <a:gd name="T6" fmla="*/ 584 w 707"/>
                <a:gd name="T7" fmla="*/ 359 h 1100"/>
                <a:gd name="T8" fmla="*/ 65 w 707"/>
                <a:gd name="T9" fmla="*/ 548 h 1100"/>
                <a:gd name="T10" fmla="*/ 15 w 707"/>
                <a:gd name="T11" fmla="*/ 655 h 1100"/>
                <a:gd name="T12" fmla="*/ 122 w 707"/>
                <a:gd name="T13" fmla="*/ 705 h 1100"/>
                <a:gd name="T14" fmla="*/ 652 w 707"/>
                <a:gd name="T15" fmla="*/ 714 h 1100"/>
                <a:gd name="T16" fmla="*/ 706 w 707"/>
                <a:gd name="T17" fmla="*/ 636 h 1100"/>
                <a:gd name="T18" fmla="*/ 701 w 707"/>
                <a:gd name="T19" fmla="*/ 608 h 1100"/>
                <a:gd name="T20" fmla="*/ 594 w 707"/>
                <a:gd name="T21" fmla="*/ 558 h 1100"/>
                <a:gd name="T22" fmla="*/ 75 w 707"/>
                <a:gd name="T23" fmla="*/ 748 h 1100"/>
                <a:gd name="T24" fmla="*/ 20 w 707"/>
                <a:gd name="T25" fmla="*/ 825 h 1100"/>
                <a:gd name="T26" fmla="*/ 20 w 707"/>
                <a:gd name="T27" fmla="*/ 826 h 1100"/>
                <a:gd name="T28" fmla="*/ 73 w 707"/>
                <a:gd name="T29" fmla="*/ 904 h 1100"/>
                <a:gd name="T30" fmla="*/ 190 w 707"/>
                <a:gd name="T31" fmla="*/ 951 h 1100"/>
                <a:gd name="T32" fmla="*/ 190 w 707"/>
                <a:gd name="T33" fmla="*/ 1014 h 1100"/>
                <a:gd name="T34" fmla="*/ 191 w 707"/>
                <a:gd name="T35" fmla="*/ 1023 h 1100"/>
                <a:gd name="T36" fmla="*/ 132 w 707"/>
                <a:gd name="T37" fmla="*/ 1023 h 1100"/>
                <a:gd name="T38" fmla="*/ 115 w 707"/>
                <a:gd name="T39" fmla="*/ 1040 h 1100"/>
                <a:gd name="T40" fmla="*/ 115 w 707"/>
                <a:gd name="T41" fmla="*/ 1083 h 1100"/>
                <a:gd name="T42" fmla="*/ 132 w 707"/>
                <a:gd name="T43" fmla="*/ 1100 h 1100"/>
                <a:gd name="T44" fmla="*/ 648 w 707"/>
                <a:gd name="T45" fmla="*/ 1100 h 1100"/>
                <a:gd name="T46" fmla="*/ 664 w 707"/>
                <a:gd name="T47" fmla="*/ 1083 h 1100"/>
                <a:gd name="T48" fmla="*/ 664 w 707"/>
                <a:gd name="T49" fmla="*/ 1040 h 1100"/>
                <a:gd name="T50" fmla="*/ 648 w 707"/>
                <a:gd name="T51" fmla="*/ 1023 h 1100"/>
                <a:gd name="T52" fmla="*/ 622 w 707"/>
                <a:gd name="T53" fmla="*/ 1023 h 1100"/>
                <a:gd name="T54" fmla="*/ 622 w 707"/>
                <a:gd name="T55" fmla="*/ 1013 h 1100"/>
                <a:gd name="T56" fmla="*/ 622 w 707"/>
                <a:gd name="T57" fmla="*/ 873 h 1100"/>
                <a:gd name="T58" fmla="*/ 539 w 707"/>
                <a:gd name="T59" fmla="*/ 790 h 1100"/>
                <a:gd name="T60" fmla="*/ 456 w 707"/>
                <a:gd name="T61" fmla="*/ 873 h 1100"/>
                <a:gd name="T62" fmla="*/ 456 w 707"/>
                <a:gd name="T63" fmla="*/ 1013 h 1100"/>
                <a:gd name="T64" fmla="*/ 457 w 707"/>
                <a:gd name="T65" fmla="*/ 1023 h 1100"/>
                <a:gd name="T66" fmla="*/ 355 w 707"/>
                <a:gd name="T67" fmla="*/ 1023 h 1100"/>
                <a:gd name="T68" fmla="*/ 356 w 707"/>
                <a:gd name="T69" fmla="*/ 1014 h 1100"/>
                <a:gd name="T70" fmla="*/ 357 w 707"/>
                <a:gd name="T71" fmla="*/ 895 h 1100"/>
                <a:gd name="T72" fmla="*/ 346 w 707"/>
                <a:gd name="T73" fmla="*/ 855 h 1100"/>
                <a:gd name="T74" fmla="*/ 161 w 707"/>
                <a:gd name="T75" fmla="*/ 885 h 1100"/>
                <a:gd name="T76" fmla="*/ 348 w 707"/>
                <a:gd name="T77" fmla="*/ 826 h 1100"/>
                <a:gd name="T78" fmla="*/ 652 w 707"/>
                <a:gd name="T79" fmla="*/ 714 h 1100"/>
                <a:gd name="T80" fmla="*/ 122 w 707"/>
                <a:gd name="T81" fmla="*/ 500 h 1100"/>
                <a:gd name="T82" fmla="*/ 642 w 707"/>
                <a:gd name="T83" fmla="*/ 310 h 1100"/>
                <a:gd name="T84" fmla="*/ 696 w 707"/>
                <a:gd name="T85" fmla="*/ 232 h 1100"/>
                <a:gd name="T86" fmla="*/ 695 w 707"/>
                <a:gd name="T87" fmla="*/ 223 h 1100"/>
                <a:gd name="T88" fmla="*/ 624 w 707"/>
                <a:gd name="T89" fmla="*/ 149 h 1100"/>
                <a:gd name="T90" fmla="*/ 499 w 707"/>
                <a:gd name="T91" fmla="*/ 132 h 1100"/>
                <a:gd name="T92" fmla="*/ 509 w 707"/>
                <a:gd name="T93" fmla="*/ 93 h 1100"/>
                <a:gd name="T94" fmla="*/ 504 w 707"/>
                <a:gd name="T95" fmla="*/ 66 h 1100"/>
                <a:gd name="T96" fmla="*/ 398 w 707"/>
                <a:gd name="T97" fmla="*/ 15 h 1100"/>
                <a:gd name="T98" fmla="*/ 166 w 707"/>
                <a:gd name="T99" fmla="*/ 96 h 1100"/>
                <a:gd name="T100" fmla="*/ 110 w 707"/>
                <a:gd name="T101" fmla="*/ 175 h 1100"/>
                <a:gd name="T102" fmla="*/ 111 w 707"/>
                <a:gd name="T103" fmla="*/ 184 h 1100"/>
                <a:gd name="T104" fmla="*/ 182 w 707"/>
                <a:gd name="T105" fmla="*/ 257 h 1100"/>
                <a:gd name="T106" fmla="*/ 243 w 707"/>
                <a:gd name="T107" fmla="*/ 266 h 1100"/>
                <a:gd name="T108" fmla="*/ 439 w 707"/>
                <a:gd name="T109" fmla="*/ 213 h 1100"/>
                <a:gd name="T110" fmla="*/ 225 w 707"/>
                <a:gd name="T111" fmla="*/ 285 h 1100"/>
                <a:gd name="T112" fmla="*/ 65 w 707"/>
                <a:gd name="T113" fmla="*/ 343 h 1100"/>
                <a:gd name="T114" fmla="*/ 11 w 707"/>
                <a:gd name="T115" fmla="*/ 422 h 1100"/>
                <a:gd name="T116" fmla="*/ 15 w 707"/>
                <a:gd name="T117" fmla="*/ 451 h 1100"/>
                <a:gd name="T118" fmla="*/ 122 w 707"/>
                <a:gd name="T119" fmla="*/ 5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7" h="1100">
                  <a:moveTo>
                    <a:pt x="122" y="705"/>
                  </a:moveTo>
                  <a:cubicBezTo>
                    <a:pt x="642" y="515"/>
                    <a:pt x="642" y="515"/>
                    <a:pt x="642" y="515"/>
                  </a:cubicBezTo>
                  <a:cubicBezTo>
                    <a:pt x="684" y="499"/>
                    <a:pt x="707" y="451"/>
                    <a:pt x="691" y="408"/>
                  </a:cubicBezTo>
                  <a:cubicBezTo>
                    <a:pt x="675" y="365"/>
                    <a:pt x="627" y="343"/>
                    <a:pt x="584" y="359"/>
                  </a:cubicBezTo>
                  <a:cubicBezTo>
                    <a:pt x="65" y="548"/>
                    <a:pt x="65" y="548"/>
                    <a:pt x="65" y="548"/>
                  </a:cubicBezTo>
                  <a:cubicBezTo>
                    <a:pt x="22" y="564"/>
                    <a:pt x="0" y="612"/>
                    <a:pt x="15" y="655"/>
                  </a:cubicBezTo>
                  <a:cubicBezTo>
                    <a:pt x="31" y="698"/>
                    <a:pt x="79" y="721"/>
                    <a:pt x="122" y="705"/>
                  </a:cubicBezTo>
                  <a:close/>
                  <a:moveTo>
                    <a:pt x="652" y="714"/>
                  </a:moveTo>
                  <a:cubicBezTo>
                    <a:pt x="685" y="702"/>
                    <a:pt x="706" y="671"/>
                    <a:pt x="706" y="636"/>
                  </a:cubicBezTo>
                  <a:cubicBezTo>
                    <a:pt x="706" y="627"/>
                    <a:pt x="704" y="617"/>
                    <a:pt x="701" y="608"/>
                  </a:cubicBezTo>
                  <a:cubicBezTo>
                    <a:pt x="685" y="565"/>
                    <a:pt x="637" y="543"/>
                    <a:pt x="594" y="558"/>
                  </a:cubicBezTo>
                  <a:cubicBezTo>
                    <a:pt x="75" y="748"/>
                    <a:pt x="75" y="748"/>
                    <a:pt x="75" y="748"/>
                  </a:cubicBezTo>
                  <a:cubicBezTo>
                    <a:pt x="43" y="760"/>
                    <a:pt x="21" y="790"/>
                    <a:pt x="20" y="825"/>
                  </a:cubicBezTo>
                  <a:cubicBezTo>
                    <a:pt x="20" y="826"/>
                    <a:pt x="20" y="826"/>
                    <a:pt x="20" y="826"/>
                  </a:cubicBezTo>
                  <a:cubicBezTo>
                    <a:pt x="20" y="860"/>
                    <a:pt x="41" y="891"/>
                    <a:pt x="73" y="904"/>
                  </a:cubicBezTo>
                  <a:cubicBezTo>
                    <a:pt x="73" y="904"/>
                    <a:pt x="140" y="931"/>
                    <a:pt x="190" y="951"/>
                  </a:cubicBezTo>
                  <a:cubicBezTo>
                    <a:pt x="190" y="982"/>
                    <a:pt x="190" y="1014"/>
                    <a:pt x="190" y="1014"/>
                  </a:cubicBezTo>
                  <a:cubicBezTo>
                    <a:pt x="190" y="1017"/>
                    <a:pt x="190" y="1020"/>
                    <a:pt x="191" y="1023"/>
                  </a:cubicBezTo>
                  <a:cubicBezTo>
                    <a:pt x="132" y="1023"/>
                    <a:pt x="132" y="1023"/>
                    <a:pt x="132" y="1023"/>
                  </a:cubicBezTo>
                  <a:cubicBezTo>
                    <a:pt x="122" y="1023"/>
                    <a:pt x="115" y="1030"/>
                    <a:pt x="115" y="1040"/>
                  </a:cubicBezTo>
                  <a:cubicBezTo>
                    <a:pt x="115" y="1083"/>
                    <a:pt x="115" y="1083"/>
                    <a:pt x="115" y="1083"/>
                  </a:cubicBezTo>
                  <a:cubicBezTo>
                    <a:pt x="115" y="1093"/>
                    <a:pt x="122" y="1100"/>
                    <a:pt x="132" y="1100"/>
                  </a:cubicBezTo>
                  <a:cubicBezTo>
                    <a:pt x="648" y="1100"/>
                    <a:pt x="648" y="1100"/>
                    <a:pt x="648" y="1100"/>
                  </a:cubicBezTo>
                  <a:cubicBezTo>
                    <a:pt x="657" y="1100"/>
                    <a:pt x="664" y="1093"/>
                    <a:pt x="664" y="1083"/>
                  </a:cubicBezTo>
                  <a:cubicBezTo>
                    <a:pt x="664" y="1040"/>
                    <a:pt x="664" y="1040"/>
                    <a:pt x="664" y="1040"/>
                  </a:cubicBezTo>
                  <a:cubicBezTo>
                    <a:pt x="664" y="1030"/>
                    <a:pt x="657" y="1023"/>
                    <a:pt x="648" y="1023"/>
                  </a:cubicBezTo>
                  <a:cubicBezTo>
                    <a:pt x="622" y="1023"/>
                    <a:pt x="622" y="1023"/>
                    <a:pt x="622" y="1023"/>
                  </a:cubicBezTo>
                  <a:cubicBezTo>
                    <a:pt x="622" y="1020"/>
                    <a:pt x="622" y="1017"/>
                    <a:pt x="622" y="1013"/>
                  </a:cubicBezTo>
                  <a:cubicBezTo>
                    <a:pt x="622" y="873"/>
                    <a:pt x="622" y="873"/>
                    <a:pt x="622" y="873"/>
                  </a:cubicBezTo>
                  <a:cubicBezTo>
                    <a:pt x="622" y="827"/>
                    <a:pt x="585" y="790"/>
                    <a:pt x="539" y="790"/>
                  </a:cubicBezTo>
                  <a:cubicBezTo>
                    <a:pt x="493" y="790"/>
                    <a:pt x="456" y="827"/>
                    <a:pt x="456" y="873"/>
                  </a:cubicBezTo>
                  <a:cubicBezTo>
                    <a:pt x="456" y="1013"/>
                    <a:pt x="456" y="1013"/>
                    <a:pt x="456" y="1013"/>
                  </a:cubicBezTo>
                  <a:cubicBezTo>
                    <a:pt x="456" y="1017"/>
                    <a:pt x="456" y="1020"/>
                    <a:pt x="457" y="1023"/>
                  </a:cubicBezTo>
                  <a:cubicBezTo>
                    <a:pt x="355" y="1023"/>
                    <a:pt x="355" y="1023"/>
                    <a:pt x="355" y="1023"/>
                  </a:cubicBezTo>
                  <a:cubicBezTo>
                    <a:pt x="356" y="1020"/>
                    <a:pt x="356" y="1017"/>
                    <a:pt x="356" y="1014"/>
                  </a:cubicBezTo>
                  <a:cubicBezTo>
                    <a:pt x="357" y="895"/>
                    <a:pt x="357" y="895"/>
                    <a:pt x="357" y="895"/>
                  </a:cubicBezTo>
                  <a:cubicBezTo>
                    <a:pt x="357" y="880"/>
                    <a:pt x="353" y="867"/>
                    <a:pt x="346" y="855"/>
                  </a:cubicBezTo>
                  <a:cubicBezTo>
                    <a:pt x="161" y="885"/>
                    <a:pt x="161" y="885"/>
                    <a:pt x="161" y="885"/>
                  </a:cubicBezTo>
                  <a:cubicBezTo>
                    <a:pt x="348" y="826"/>
                    <a:pt x="348" y="826"/>
                    <a:pt x="348" y="826"/>
                  </a:cubicBezTo>
                  <a:cubicBezTo>
                    <a:pt x="495" y="772"/>
                    <a:pt x="652" y="714"/>
                    <a:pt x="652" y="714"/>
                  </a:cubicBezTo>
                  <a:close/>
                  <a:moveTo>
                    <a:pt x="122" y="500"/>
                  </a:moveTo>
                  <a:cubicBezTo>
                    <a:pt x="642" y="310"/>
                    <a:pt x="642" y="310"/>
                    <a:pt x="642" y="310"/>
                  </a:cubicBezTo>
                  <a:cubicBezTo>
                    <a:pt x="675" y="298"/>
                    <a:pt x="696" y="267"/>
                    <a:pt x="696" y="232"/>
                  </a:cubicBezTo>
                  <a:cubicBezTo>
                    <a:pt x="696" y="229"/>
                    <a:pt x="696" y="226"/>
                    <a:pt x="695" y="223"/>
                  </a:cubicBezTo>
                  <a:cubicBezTo>
                    <a:pt x="691" y="185"/>
                    <a:pt x="662" y="155"/>
                    <a:pt x="624" y="149"/>
                  </a:cubicBezTo>
                  <a:cubicBezTo>
                    <a:pt x="624" y="149"/>
                    <a:pt x="551" y="139"/>
                    <a:pt x="499" y="132"/>
                  </a:cubicBezTo>
                  <a:cubicBezTo>
                    <a:pt x="505" y="120"/>
                    <a:pt x="509" y="107"/>
                    <a:pt x="509" y="93"/>
                  </a:cubicBezTo>
                  <a:cubicBezTo>
                    <a:pt x="509" y="84"/>
                    <a:pt x="508" y="75"/>
                    <a:pt x="504" y="66"/>
                  </a:cubicBezTo>
                  <a:cubicBezTo>
                    <a:pt x="489" y="22"/>
                    <a:pt x="441" y="0"/>
                    <a:pt x="398" y="15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32" y="109"/>
                    <a:pt x="110" y="140"/>
                    <a:pt x="110" y="175"/>
                  </a:cubicBezTo>
                  <a:cubicBezTo>
                    <a:pt x="110" y="178"/>
                    <a:pt x="110" y="181"/>
                    <a:pt x="111" y="184"/>
                  </a:cubicBezTo>
                  <a:cubicBezTo>
                    <a:pt x="115" y="222"/>
                    <a:pt x="145" y="253"/>
                    <a:pt x="182" y="257"/>
                  </a:cubicBezTo>
                  <a:cubicBezTo>
                    <a:pt x="182" y="257"/>
                    <a:pt x="215" y="262"/>
                    <a:pt x="243" y="266"/>
                  </a:cubicBezTo>
                  <a:cubicBezTo>
                    <a:pt x="439" y="213"/>
                    <a:pt x="439" y="213"/>
                    <a:pt x="439" y="213"/>
                  </a:cubicBezTo>
                  <a:cubicBezTo>
                    <a:pt x="225" y="285"/>
                    <a:pt x="225" y="285"/>
                    <a:pt x="225" y="285"/>
                  </a:cubicBezTo>
                  <a:cubicBezTo>
                    <a:pt x="142" y="315"/>
                    <a:pt x="65" y="343"/>
                    <a:pt x="65" y="343"/>
                  </a:cubicBezTo>
                  <a:cubicBezTo>
                    <a:pt x="31" y="356"/>
                    <a:pt x="11" y="388"/>
                    <a:pt x="11" y="422"/>
                  </a:cubicBezTo>
                  <a:cubicBezTo>
                    <a:pt x="11" y="431"/>
                    <a:pt x="12" y="441"/>
                    <a:pt x="15" y="451"/>
                  </a:cubicBezTo>
                  <a:cubicBezTo>
                    <a:pt x="31" y="494"/>
                    <a:pt x="79" y="516"/>
                    <a:pt x="122" y="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7717" tIns="38858" rIns="77717" bIns="3885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991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982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73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7961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4946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1946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8932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5921" algn="l" defTabSz="9139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826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8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2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</a:t>
            </a:r>
          </a:p>
        </p:txBody>
      </p:sp>
      <p:sp>
        <p:nvSpPr>
          <p:cNvPr id="25" name="Mission-Critical Source of Truth"/>
          <p:cNvSpPr txBox="1">
            <a:spLocks/>
          </p:cNvSpPr>
          <p:nvPr/>
        </p:nvSpPr>
        <p:spPr>
          <a:xfrm>
            <a:off x="1609337" y="5592720"/>
            <a:ext cx="8915685" cy="647712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effectLst/>
        </p:spPr>
        <p:txBody>
          <a:bodyPr lIns="116540" tIns="38846" rIns="38846" bIns="38846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None/>
              <a:defRPr sz="2000" b="0" i="0" kern="0" cap="none" spc="0" baseline="0">
                <a:ln w="3175">
                  <a:noFill/>
                </a:ln>
                <a:solidFill>
                  <a:sysClr val="window" lastClr="FFFFFF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77691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6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 pitchFamily="34" charset="0"/>
                <a:cs typeface="Segoe UI" pitchFamily="34" charset="0"/>
              </a:rPr>
              <a:t>기업 정보 관리 </a:t>
            </a:r>
            <a:r>
              <a:rPr kumimoji="0" lang="en-US" sz="246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 pitchFamily="34" charset="0"/>
                <a:cs typeface="Segoe UI" pitchFamily="34" charset="0"/>
              </a:rPr>
              <a:t>&amp; </a:t>
            </a:r>
            <a:r>
              <a:rPr kumimoji="0" lang="ko-KR" altLang="en-US" sz="2465" b="0" i="0" u="none" strike="noStrike" kern="0" cap="none" spc="0" normalizeH="0" baseline="0" noProof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 pitchFamily="34" charset="0"/>
                <a:cs typeface="Segoe UI" pitchFamily="34" charset="0"/>
              </a:rPr>
              <a:t>전체 분석 스펙트럼</a:t>
            </a:r>
            <a:endParaRPr kumimoji="0" lang="en-US" sz="2465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 Light" pitchFamily="34" charset="0"/>
              <a:cs typeface="Segoe UI" pitchFamily="34" charset="0"/>
            </a:endParaRPr>
          </a:p>
        </p:txBody>
      </p:sp>
      <p:grpSp>
        <p:nvGrpSpPr>
          <p:cNvPr id="26" name="Group 7"/>
          <p:cNvGrpSpPr/>
          <p:nvPr/>
        </p:nvGrpSpPr>
        <p:grpSpPr>
          <a:xfrm>
            <a:off x="1609337" y="2245608"/>
            <a:ext cx="3154395" cy="3174221"/>
            <a:chOff x="756315" y="2720860"/>
            <a:chExt cx="3711389" cy="3734718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27" name="Rectangle 8"/>
            <p:cNvSpPr/>
            <p:nvPr/>
          </p:nvSpPr>
          <p:spPr bwMode="auto">
            <a:xfrm>
              <a:off x="756315" y="2720860"/>
              <a:ext cx="2762011" cy="373471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8109" tIns="0" rIns="138109" bIns="27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8024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MS PGothic" charset="0"/>
              </a:endParaRPr>
            </a:p>
          </p:txBody>
        </p:sp>
        <p:sp>
          <p:nvSpPr>
            <p:cNvPr id="28" name="Data Warehouse"/>
            <p:cNvSpPr/>
            <p:nvPr/>
          </p:nvSpPr>
          <p:spPr bwMode="auto">
            <a:xfrm>
              <a:off x="1795726" y="2720860"/>
              <a:ext cx="2671978" cy="3734718"/>
            </a:xfrm>
            <a:custGeom>
              <a:avLst/>
              <a:gdLst/>
              <a:ahLst/>
              <a:cxnLst/>
              <a:rect l="l" t="t" r="r" b="b"/>
              <a:pathLst>
                <a:path w="4548549" h="4023361">
                  <a:moveTo>
                    <a:pt x="0" y="0"/>
                  </a:moveTo>
                  <a:lnTo>
                    <a:pt x="4024528" y="0"/>
                  </a:lnTo>
                  <a:lnTo>
                    <a:pt x="4024528" y="1445166"/>
                  </a:lnTo>
                  <a:lnTo>
                    <a:pt x="4548549" y="2011680"/>
                  </a:lnTo>
                  <a:lnTo>
                    <a:pt x="4024528" y="2578195"/>
                  </a:lnTo>
                  <a:lnTo>
                    <a:pt x="4024528" y="4023361"/>
                  </a:lnTo>
                  <a:lnTo>
                    <a:pt x="0" y="4023361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8CC600">
                  <a:satMod val="300000"/>
                </a:srgbClr>
              </a:contourClr>
            </a:sp3d>
          </p:spPr>
          <p:txBody>
            <a:bodyPr vert="horz" wrap="square" lIns="233151" tIns="155434" rIns="155434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776688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20" b="0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8100000" scaled="1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2106" y="2857975"/>
              <a:ext cx="3282820" cy="8864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77694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71BC"/>
                </a:buClr>
                <a:buSzPct val="90000"/>
                <a:buFontTx/>
                <a:buNone/>
                <a:tabLst/>
                <a:defRPr/>
              </a:pPr>
              <a:r>
                <a:rPr kumimoji="0" lang="ko-KR" altLang="en-US" sz="27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신뢰할 수 있는</a:t>
              </a:r>
              <a:r>
                <a:rPr kumimoji="0" lang="en-US" sz="27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kumimoji="0" lang="ko-KR" altLang="en-US" sz="272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일관된 데이터</a:t>
              </a:r>
              <a:endParaRPr kumimoji="0" lang="en-US" sz="272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Picture 2" descr="\\MAGNUM\Projects\Microsoft\Cloud Power FY12\Design\ICONS_PNG\Secure_Elastic.png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1304016" y="3729789"/>
              <a:ext cx="1914454" cy="1914454"/>
            </a:xfrm>
            <a:prstGeom prst="rect">
              <a:avLst/>
            </a:prstGeom>
            <a:grpFill/>
          </p:spPr>
        </p:pic>
      </p:grpSp>
      <p:grpSp>
        <p:nvGrpSpPr>
          <p:cNvPr id="31" name="Group 12"/>
          <p:cNvGrpSpPr/>
          <p:nvPr/>
        </p:nvGrpSpPr>
        <p:grpSpPr>
          <a:xfrm>
            <a:off x="7641005" y="2246386"/>
            <a:ext cx="2884021" cy="3173442"/>
            <a:chOff x="7853036" y="2721775"/>
            <a:chExt cx="3393274" cy="3733800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32" name="Rectangle 13"/>
            <p:cNvSpPr/>
            <p:nvPr/>
          </p:nvSpPr>
          <p:spPr bwMode="auto">
            <a:xfrm>
              <a:off x="8278098" y="2721775"/>
              <a:ext cx="2968212" cy="373379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8109" tIns="0" rIns="138109" bIns="27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8024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/>
                    </a:gs>
                  </a:gsLst>
                  <a:lin ang="16200000" scaled="0"/>
                </a:gradFill>
                <a:effectLst/>
                <a:uLnTx/>
                <a:uFillTx/>
                <a:latin typeface="Segoe UI" pitchFamily="34" charset="0"/>
                <a:ea typeface="MS PGothic" charset="0"/>
              </a:endParaRPr>
            </a:p>
          </p:txBody>
        </p:sp>
        <p:sp>
          <p:nvSpPr>
            <p:cNvPr id="33" name="Rectangle 36"/>
            <p:cNvSpPr/>
            <p:nvPr/>
          </p:nvSpPr>
          <p:spPr bwMode="auto">
            <a:xfrm>
              <a:off x="7853036" y="2721777"/>
              <a:ext cx="2255245" cy="3733798"/>
            </a:xfrm>
            <a:custGeom>
              <a:avLst/>
              <a:gdLst/>
              <a:ahLst/>
              <a:cxnLst/>
              <a:rect l="l" t="t" r="r" b="b"/>
              <a:pathLst>
                <a:path w="4023361" h="4023361">
                  <a:moveTo>
                    <a:pt x="0" y="0"/>
                  </a:moveTo>
                  <a:lnTo>
                    <a:pt x="4023361" y="0"/>
                  </a:lnTo>
                  <a:lnTo>
                    <a:pt x="4023361" y="4023361"/>
                  </a:lnTo>
                  <a:lnTo>
                    <a:pt x="0" y="4023361"/>
                  </a:lnTo>
                  <a:lnTo>
                    <a:pt x="0" y="2627837"/>
                  </a:lnTo>
                  <a:lnTo>
                    <a:pt x="569940" y="2011680"/>
                  </a:lnTo>
                  <a:lnTo>
                    <a:pt x="0" y="1395524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8CC600">
                  <a:satMod val="300000"/>
                </a:srgbClr>
              </a:contourClr>
            </a:sp3d>
          </p:spPr>
          <p:txBody>
            <a:bodyPr vert="horz" wrap="square" lIns="233151" tIns="155434" rIns="155434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776688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20" b="0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8100000" scaled="1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91919" y="2857977"/>
              <a:ext cx="1954896" cy="443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77694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71BC"/>
                </a:buClr>
                <a:buSzPct val="90000"/>
                <a:buFontTx/>
                <a:buNone/>
                <a:tabLst/>
                <a:defRPr/>
              </a:pPr>
              <a:r>
                <a:rPr kumimoji="0" lang="ko-KR" altLang="en-US" sz="27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고급 분석</a:t>
              </a:r>
              <a:endParaRPr kumimoji="0" lang="en-US" sz="272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" name="Group 16"/>
            <p:cNvGrpSpPr/>
            <p:nvPr/>
          </p:nvGrpSpPr>
          <p:grpSpPr>
            <a:xfrm>
              <a:off x="8451199" y="3923132"/>
              <a:ext cx="2622009" cy="1502749"/>
              <a:chOff x="8510323" y="3963872"/>
              <a:chExt cx="2622009" cy="1502749"/>
            </a:xfrm>
            <a:grpFill/>
          </p:grpSpPr>
          <p:pic>
            <p:nvPicPr>
              <p:cNvPr id="36" name="Picture 6" descr="\\MAGNUM\Projects\Microsoft\Cloud Power FY12\Design\ICONS_PNG\Professional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rcRect/>
              <a:stretch>
                <a:fillRect/>
              </a:stretch>
            </p:blipFill>
            <p:spPr bwMode="auto">
              <a:xfrm>
                <a:off x="9629583" y="3963872"/>
                <a:ext cx="1502749" cy="1502749"/>
              </a:xfrm>
              <a:prstGeom prst="rect">
                <a:avLst/>
              </a:prstGeom>
              <a:grpFill/>
            </p:spPr>
          </p:pic>
          <p:grpSp>
            <p:nvGrpSpPr>
              <p:cNvPr id="37" name="Group 18"/>
              <p:cNvGrpSpPr/>
              <p:nvPr/>
            </p:nvGrpSpPr>
            <p:grpSpPr>
              <a:xfrm>
                <a:off x="8510323" y="4048472"/>
                <a:ext cx="1274276" cy="998928"/>
                <a:chOff x="8512629" y="3234744"/>
                <a:chExt cx="1274276" cy="998928"/>
              </a:xfrm>
              <a:grpFill/>
            </p:grpSpPr>
            <p:sp>
              <p:nvSpPr>
                <p:cNvPr id="38" name="Rectangle 19"/>
                <p:cNvSpPr/>
                <p:nvPr/>
              </p:nvSpPr>
              <p:spPr bwMode="black">
                <a:xfrm>
                  <a:off x="8512629" y="3234744"/>
                  <a:ext cx="1001716" cy="998928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7714" tIns="38857" rIns="77714" bIns="388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2939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30" b="0" i="0" u="none" strike="noStrike" kern="0" cap="none" spc="-103" normalizeH="0" baseline="0" noProof="0" dirty="0">
                    <a:ln>
                      <a:noFill/>
                    </a:ln>
                    <a:solidFill>
                      <a:srgbClr val="505050">
                        <a:lumMod val="50000"/>
                      </a:srgbClr>
                    </a:solidFill>
                    <a:effectLst/>
                    <a:uLnTx/>
                    <a:uFillTx/>
                    <a:latin typeface="Segoe UI Ligh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Isosceles Triangle 20"/>
                <p:cNvSpPr/>
                <p:nvPr/>
              </p:nvSpPr>
              <p:spPr bwMode="black">
                <a:xfrm flipV="1">
                  <a:off x="9307751" y="3397130"/>
                  <a:ext cx="479154" cy="399188"/>
                </a:xfrm>
                <a:prstGeom prst="triangle">
                  <a:avLst>
                    <a:gd name="adj" fmla="val 20000"/>
                  </a:avLst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7714" tIns="38857" rIns="77714" bIns="388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2939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30" b="0" i="0" u="none" strike="noStrike" kern="0" cap="none" spc="-103" normalizeH="0" baseline="0" noProof="0" dirty="0">
                    <a:ln>
                      <a:noFill/>
                    </a:ln>
                    <a:solidFill>
                      <a:srgbClr val="505050">
                        <a:lumMod val="50000"/>
                      </a:srgbClr>
                    </a:solidFill>
                    <a:effectLst/>
                    <a:uLnTx/>
                    <a:uFillTx/>
                    <a:latin typeface="Segoe UI Ligh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black">
                <a:xfrm>
                  <a:off x="8661151" y="3373432"/>
                  <a:ext cx="704672" cy="704487"/>
                </a:xfrm>
                <a:custGeom>
                  <a:avLst/>
                  <a:gdLst>
                    <a:gd name="T0" fmla="*/ 518 w 709"/>
                    <a:gd name="T1" fmla="*/ 343 h 709"/>
                    <a:gd name="T2" fmla="*/ 449 w 709"/>
                    <a:gd name="T3" fmla="*/ 258 h 709"/>
                    <a:gd name="T4" fmla="*/ 362 w 709"/>
                    <a:gd name="T5" fmla="*/ 189 h 709"/>
                    <a:gd name="T6" fmla="*/ 449 w 709"/>
                    <a:gd name="T7" fmla="*/ 0 h 709"/>
                    <a:gd name="T8" fmla="*/ 260 w 709"/>
                    <a:gd name="T9" fmla="*/ 189 h 709"/>
                    <a:gd name="T10" fmla="*/ 345 w 709"/>
                    <a:gd name="T11" fmla="*/ 258 h 709"/>
                    <a:gd name="T12" fmla="*/ 260 w 709"/>
                    <a:gd name="T13" fmla="*/ 343 h 709"/>
                    <a:gd name="T14" fmla="*/ 189 w 709"/>
                    <a:gd name="T15" fmla="*/ 258 h 709"/>
                    <a:gd name="T16" fmla="*/ 0 w 709"/>
                    <a:gd name="T17" fmla="*/ 447 h 709"/>
                    <a:gd name="T18" fmla="*/ 85 w 709"/>
                    <a:gd name="T19" fmla="*/ 520 h 709"/>
                    <a:gd name="T20" fmla="*/ 0 w 709"/>
                    <a:gd name="T21" fmla="*/ 709 h 709"/>
                    <a:gd name="T22" fmla="*/ 189 w 709"/>
                    <a:gd name="T23" fmla="*/ 520 h 709"/>
                    <a:gd name="T24" fmla="*/ 104 w 709"/>
                    <a:gd name="T25" fmla="*/ 447 h 709"/>
                    <a:gd name="T26" fmla="*/ 189 w 709"/>
                    <a:gd name="T27" fmla="*/ 362 h 709"/>
                    <a:gd name="T28" fmla="*/ 260 w 709"/>
                    <a:gd name="T29" fmla="*/ 447 h 709"/>
                    <a:gd name="T30" fmla="*/ 345 w 709"/>
                    <a:gd name="T31" fmla="*/ 520 h 709"/>
                    <a:gd name="T32" fmla="*/ 260 w 709"/>
                    <a:gd name="T33" fmla="*/ 709 h 709"/>
                    <a:gd name="T34" fmla="*/ 449 w 709"/>
                    <a:gd name="T35" fmla="*/ 520 h 709"/>
                    <a:gd name="T36" fmla="*/ 362 w 709"/>
                    <a:gd name="T37" fmla="*/ 447 h 709"/>
                    <a:gd name="T38" fmla="*/ 449 w 709"/>
                    <a:gd name="T39" fmla="*/ 362 h 709"/>
                    <a:gd name="T40" fmla="*/ 518 w 709"/>
                    <a:gd name="T41" fmla="*/ 447 h 709"/>
                    <a:gd name="T42" fmla="*/ 709 w 709"/>
                    <a:gd name="T43" fmla="*/ 258 h 709"/>
                    <a:gd name="T44" fmla="*/ 277 w 709"/>
                    <a:gd name="T45" fmla="*/ 17 h 709"/>
                    <a:gd name="T46" fmla="*/ 433 w 709"/>
                    <a:gd name="T47" fmla="*/ 170 h 709"/>
                    <a:gd name="T48" fmla="*/ 277 w 709"/>
                    <a:gd name="T49" fmla="*/ 17 h 709"/>
                    <a:gd name="T50" fmla="*/ 17 w 709"/>
                    <a:gd name="T51" fmla="*/ 690 h 709"/>
                    <a:gd name="T52" fmla="*/ 173 w 709"/>
                    <a:gd name="T53" fmla="*/ 536 h 709"/>
                    <a:gd name="T54" fmla="*/ 173 w 709"/>
                    <a:gd name="T55" fmla="*/ 430 h 709"/>
                    <a:gd name="T56" fmla="*/ 17 w 709"/>
                    <a:gd name="T57" fmla="*/ 274 h 709"/>
                    <a:gd name="T58" fmla="*/ 173 w 709"/>
                    <a:gd name="T59" fmla="*/ 430 h 709"/>
                    <a:gd name="T60" fmla="*/ 277 w 709"/>
                    <a:gd name="T61" fmla="*/ 690 h 709"/>
                    <a:gd name="T62" fmla="*/ 433 w 709"/>
                    <a:gd name="T63" fmla="*/ 536 h 709"/>
                    <a:gd name="T64" fmla="*/ 433 w 709"/>
                    <a:gd name="T65" fmla="*/ 430 h 709"/>
                    <a:gd name="T66" fmla="*/ 277 w 709"/>
                    <a:gd name="T67" fmla="*/ 274 h 709"/>
                    <a:gd name="T68" fmla="*/ 433 w 709"/>
                    <a:gd name="T69" fmla="*/ 430 h 709"/>
                    <a:gd name="T70" fmla="*/ 536 w 709"/>
                    <a:gd name="T71" fmla="*/ 430 h 709"/>
                    <a:gd name="T72" fmla="*/ 690 w 709"/>
                    <a:gd name="T73" fmla="*/ 274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09" h="709">
                      <a:moveTo>
                        <a:pt x="518" y="258"/>
                      </a:moveTo>
                      <a:lnTo>
                        <a:pt x="518" y="343"/>
                      </a:lnTo>
                      <a:lnTo>
                        <a:pt x="449" y="343"/>
                      </a:lnTo>
                      <a:lnTo>
                        <a:pt x="449" y="258"/>
                      </a:lnTo>
                      <a:lnTo>
                        <a:pt x="362" y="258"/>
                      </a:lnTo>
                      <a:lnTo>
                        <a:pt x="362" y="189"/>
                      </a:lnTo>
                      <a:lnTo>
                        <a:pt x="449" y="189"/>
                      </a:lnTo>
                      <a:lnTo>
                        <a:pt x="449" y="0"/>
                      </a:lnTo>
                      <a:lnTo>
                        <a:pt x="260" y="0"/>
                      </a:lnTo>
                      <a:lnTo>
                        <a:pt x="260" y="189"/>
                      </a:lnTo>
                      <a:lnTo>
                        <a:pt x="345" y="189"/>
                      </a:lnTo>
                      <a:lnTo>
                        <a:pt x="345" y="258"/>
                      </a:lnTo>
                      <a:lnTo>
                        <a:pt x="260" y="258"/>
                      </a:lnTo>
                      <a:lnTo>
                        <a:pt x="260" y="343"/>
                      </a:lnTo>
                      <a:lnTo>
                        <a:pt x="189" y="343"/>
                      </a:lnTo>
                      <a:lnTo>
                        <a:pt x="189" y="258"/>
                      </a:lnTo>
                      <a:lnTo>
                        <a:pt x="0" y="258"/>
                      </a:lnTo>
                      <a:lnTo>
                        <a:pt x="0" y="447"/>
                      </a:lnTo>
                      <a:lnTo>
                        <a:pt x="85" y="447"/>
                      </a:lnTo>
                      <a:lnTo>
                        <a:pt x="85" y="520"/>
                      </a:lnTo>
                      <a:lnTo>
                        <a:pt x="0" y="520"/>
                      </a:lnTo>
                      <a:lnTo>
                        <a:pt x="0" y="709"/>
                      </a:lnTo>
                      <a:lnTo>
                        <a:pt x="189" y="709"/>
                      </a:lnTo>
                      <a:lnTo>
                        <a:pt x="189" y="520"/>
                      </a:lnTo>
                      <a:lnTo>
                        <a:pt x="104" y="520"/>
                      </a:lnTo>
                      <a:lnTo>
                        <a:pt x="104" y="447"/>
                      </a:lnTo>
                      <a:lnTo>
                        <a:pt x="189" y="447"/>
                      </a:lnTo>
                      <a:lnTo>
                        <a:pt x="189" y="362"/>
                      </a:lnTo>
                      <a:lnTo>
                        <a:pt x="260" y="362"/>
                      </a:lnTo>
                      <a:lnTo>
                        <a:pt x="260" y="447"/>
                      </a:lnTo>
                      <a:lnTo>
                        <a:pt x="345" y="447"/>
                      </a:lnTo>
                      <a:lnTo>
                        <a:pt x="345" y="520"/>
                      </a:lnTo>
                      <a:lnTo>
                        <a:pt x="260" y="520"/>
                      </a:lnTo>
                      <a:lnTo>
                        <a:pt x="260" y="709"/>
                      </a:lnTo>
                      <a:lnTo>
                        <a:pt x="449" y="709"/>
                      </a:lnTo>
                      <a:lnTo>
                        <a:pt x="449" y="520"/>
                      </a:lnTo>
                      <a:lnTo>
                        <a:pt x="362" y="520"/>
                      </a:lnTo>
                      <a:lnTo>
                        <a:pt x="362" y="447"/>
                      </a:lnTo>
                      <a:lnTo>
                        <a:pt x="449" y="447"/>
                      </a:lnTo>
                      <a:lnTo>
                        <a:pt x="449" y="362"/>
                      </a:lnTo>
                      <a:lnTo>
                        <a:pt x="518" y="362"/>
                      </a:lnTo>
                      <a:lnTo>
                        <a:pt x="518" y="447"/>
                      </a:lnTo>
                      <a:lnTo>
                        <a:pt x="709" y="447"/>
                      </a:lnTo>
                      <a:lnTo>
                        <a:pt x="709" y="258"/>
                      </a:lnTo>
                      <a:lnTo>
                        <a:pt x="518" y="258"/>
                      </a:lnTo>
                      <a:close/>
                      <a:moveTo>
                        <a:pt x="277" y="17"/>
                      </a:moveTo>
                      <a:lnTo>
                        <a:pt x="433" y="17"/>
                      </a:lnTo>
                      <a:lnTo>
                        <a:pt x="433" y="170"/>
                      </a:lnTo>
                      <a:lnTo>
                        <a:pt x="277" y="170"/>
                      </a:lnTo>
                      <a:lnTo>
                        <a:pt x="277" y="17"/>
                      </a:lnTo>
                      <a:close/>
                      <a:moveTo>
                        <a:pt x="173" y="690"/>
                      </a:moveTo>
                      <a:lnTo>
                        <a:pt x="17" y="690"/>
                      </a:lnTo>
                      <a:lnTo>
                        <a:pt x="17" y="536"/>
                      </a:lnTo>
                      <a:lnTo>
                        <a:pt x="173" y="536"/>
                      </a:lnTo>
                      <a:lnTo>
                        <a:pt x="173" y="690"/>
                      </a:lnTo>
                      <a:close/>
                      <a:moveTo>
                        <a:pt x="173" y="430"/>
                      </a:moveTo>
                      <a:lnTo>
                        <a:pt x="17" y="430"/>
                      </a:lnTo>
                      <a:lnTo>
                        <a:pt x="17" y="274"/>
                      </a:lnTo>
                      <a:lnTo>
                        <a:pt x="173" y="274"/>
                      </a:lnTo>
                      <a:lnTo>
                        <a:pt x="173" y="430"/>
                      </a:lnTo>
                      <a:close/>
                      <a:moveTo>
                        <a:pt x="433" y="690"/>
                      </a:moveTo>
                      <a:lnTo>
                        <a:pt x="277" y="690"/>
                      </a:lnTo>
                      <a:lnTo>
                        <a:pt x="277" y="536"/>
                      </a:lnTo>
                      <a:lnTo>
                        <a:pt x="433" y="536"/>
                      </a:lnTo>
                      <a:lnTo>
                        <a:pt x="433" y="690"/>
                      </a:lnTo>
                      <a:close/>
                      <a:moveTo>
                        <a:pt x="433" y="430"/>
                      </a:moveTo>
                      <a:lnTo>
                        <a:pt x="277" y="430"/>
                      </a:lnTo>
                      <a:lnTo>
                        <a:pt x="277" y="274"/>
                      </a:lnTo>
                      <a:lnTo>
                        <a:pt x="433" y="274"/>
                      </a:lnTo>
                      <a:lnTo>
                        <a:pt x="433" y="430"/>
                      </a:lnTo>
                      <a:close/>
                      <a:moveTo>
                        <a:pt x="690" y="430"/>
                      </a:moveTo>
                      <a:lnTo>
                        <a:pt x="536" y="430"/>
                      </a:lnTo>
                      <a:lnTo>
                        <a:pt x="536" y="274"/>
                      </a:lnTo>
                      <a:lnTo>
                        <a:pt x="690" y="274"/>
                      </a:lnTo>
                      <a:lnTo>
                        <a:pt x="690" y="43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FFFFFF"/>
                  </a:solidFill>
                </a:ln>
              </p:spPr>
              <p:txBody>
                <a:bodyPr vert="horz" wrap="square" lIns="69953" tIns="34977" rIns="69953" bIns="3497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3186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6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endParaRPr>
                </a:p>
              </p:txBody>
            </p:sp>
          </p:grpSp>
        </p:grpSp>
      </p:grpSp>
      <p:grpSp>
        <p:nvGrpSpPr>
          <p:cNvPr id="41" name="Gruppieren 1"/>
          <p:cNvGrpSpPr/>
          <p:nvPr/>
        </p:nvGrpSpPr>
        <p:grpSpPr>
          <a:xfrm>
            <a:off x="4638075" y="2245608"/>
            <a:ext cx="3123713" cy="3174220"/>
            <a:chOff x="4638075" y="1812618"/>
            <a:chExt cx="3123713" cy="3174220"/>
          </a:xfrm>
        </p:grpSpPr>
        <p:grpSp>
          <p:nvGrpSpPr>
            <p:cNvPr id="42" name="Group 22"/>
            <p:cNvGrpSpPr/>
            <p:nvPr/>
          </p:nvGrpSpPr>
          <p:grpSpPr>
            <a:xfrm>
              <a:off x="4638075" y="1812618"/>
              <a:ext cx="3123713" cy="3174220"/>
              <a:chOff x="4319857" y="2720865"/>
              <a:chExt cx="3675289" cy="3734715"/>
            </a:xfrm>
            <a:solidFill>
              <a:srgbClr val="00BCF2"/>
            </a:solidFill>
          </p:grpSpPr>
          <p:sp>
            <p:nvSpPr>
              <p:cNvPr id="44" name="Rectangle 36"/>
              <p:cNvSpPr/>
              <p:nvPr/>
            </p:nvSpPr>
            <p:spPr bwMode="auto">
              <a:xfrm>
                <a:off x="4319857" y="2721778"/>
                <a:ext cx="2255244" cy="3733801"/>
              </a:xfrm>
              <a:custGeom>
                <a:avLst/>
                <a:gdLst/>
                <a:ahLst/>
                <a:cxnLst/>
                <a:rect l="l" t="t" r="r" b="b"/>
                <a:pathLst>
                  <a:path w="4023361" h="4023361">
                    <a:moveTo>
                      <a:pt x="0" y="0"/>
                    </a:moveTo>
                    <a:lnTo>
                      <a:pt x="4023361" y="0"/>
                    </a:lnTo>
                    <a:lnTo>
                      <a:pt x="4023361" y="4023361"/>
                    </a:lnTo>
                    <a:lnTo>
                      <a:pt x="0" y="4023361"/>
                    </a:lnTo>
                    <a:lnTo>
                      <a:pt x="0" y="2627837"/>
                    </a:lnTo>
                    <a:lnTo>
                      <a:pt x="569940" y="2011680"/>
                    </a:lnTo>
                    <a:lnTo>
                      <a:pt x="0" y="1395524"/>
                    </a:lnTo>
                    <a:close/>
                  </a:path>
                </a:pathLst>
              </a:custGeom>
              <a:solidFill>
                <a:srgbClr val="0072C6">
                  <a:lumMod val="60000"/>
                  <a:lumOff val="4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8CC600">
                    <a:satMod val="300000"/>
                  </a:srgbClr>
                </a:contourClr>
              </a:sp3d>
            </p:spPr>
            <p:txBody>
              <a:bodyPr vert="horz" wrap="square" lIns="233151" tIns="155434" rIns="155434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776688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20" b="0" i="0" u="none" strike="noStrike" kern="0" cap="none" spc="-6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8100000" scaled="1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Data Warehouse"/>
              <p:cNvSpPr/>
              <p:nvPr/>
            </p:nvSpPr>
            <p:spPr bwMode="auto">
              <a:xfrm>
                <a:off x="5323167" y="2720865"/>
                <a:ext cx="2671979" cy="3734715"/>
              </a:xfrm>
              <a:custGeom>
                <a:avLst/>
                <a:gdLst/>
                <a:ahLst/>
                <a:cxnLst/>
                <a:rect l="l" t="t" r="r" b="b"/>
                <a:pathLst>
                  <a:path w="4548549" h="4023361">
                    <a:moveTo>
                      <a:pt x="0" y="0"/>
                    </a:moveTo>
                    <a:lnTo>
                      <a:pt x="4024528" y="0"/>
                    </a:lnTo>
                    <a:lnTo>
                      <a:pt x="4024528" y="1445166"/>
                    </a:lnTo>
                    <a:lnTo>
                      <a:pt x="4548549" y="2011680"/>
                    </a:lnTo>
                    <a:lnTo>
                      <a:pt x="4024528" y="2578195"/>
                    </a:lnTo>
                    <a:lnTo>
                      <a:pt x="4024528" y="4023361"/>
                    </a:lnTo>
                    <a:lnTo>
                      <a:pt x="0" y="4023361"/>
                    </a:lnTo>
                    <a:close/>
                  </a:path>
                </a:pathLst>
              </a:custGeom>
              <a:solidFill>
                <a:srgbClr val="0072C6">
                  <a:lumMod val="60000"/>
                  <a:lumOff val="4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8CC600">
                    <a:satMod val="300000"/>
                  </a:srgbClr>
                </a:contourClr>
              </a:sp3d>
            </p:spPr>
            <p:txBody>
              <a:bodyPr vert="horz" wrap="square" lIns="233151" tIns="155434" rIns="155434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776688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20" b="0" i="0" u="none" strike="noStrike" kern="0" cap="none" spc="-6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8100000" scaled="1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67704" y="2857976"/>
                <a:ext cx="3226868" cy="443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776944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1BC"/>
                  </a:buClr>
                  <a:buSzPct val="90000"/>
                  <a:buFontTx/>
                  <a:buNone/>
                  <a:tabLst/>
                  <a:defRPr/>
                </a:pPr>
                <a:r>
                  <a:rPr kumimoji="0" lang="en-US" sz="272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alpha val="99000"/>
                      </a:srgbClr>
                    </a:solidFill>
                    <a:effectLst/>
                    <a:uLnTx/>
                    <a:uFillTx/>
                    <a:latin typeface="Segoe UI Light" pitchFamily="34" charset="0"/>
                    <a:ea typeface="Segoe UI" pitchFamily="34" charset="0"/>
                    <a:cs typeface="Segoe UI" pitchFamily="34" charset="0"/>
                  </a:rPr>
                  <a:t>Data Mining</a:t>
                </a:r>
              </a:p>
            </p:txBody>
          </p:sp>
        </p:grpSp>
        <p:sp>
          <p:nvSpPr>
            <p:cNvPr id="43" name="Freeform 7"/>
            <p:cNvSpPr>
              <a:spLocks noEditPoints="1"/>
            </p:cNvSpPr>
            <p:nvPr/>
          </p:nvSpPr>
          <p:spPr bwMode="black">
            <a:xfrm>
              <a:off x="5462230" y="3044376"/>
              <a:ext cx="923948" cy="924772"/>
            </a:xfrm>
            <a:custGeom>
              <a:avLst/>
              <a:gdLst>
                <a:gd name="T0" fmla="*/ 52 w 300"/>
                <a:gd name="T1" fmla="*/ 268 h 300"/>
                <a:gd name="T2" fmla="*/ 62 w 300"/>
                <a:gd name="T3" fmla="*/ 255 h 300"/>
                <a:gd name="T4" fmla="*/ 77 w 300"/>
                <a:gd name="T5" fmla="*/ 230 h 300"/>
                <a:gd name="T6" fmla="*/ 46 w 300"/>
                <a:gd name="T7" fmla="*/ 204 h 300"/>
                <a:gd name="T8" fmla="*/ 15 w 300"/>
                <a:gd name="T9" fmla="*/ 233 h 300"/>
                <a:gd name="T10" fmla="*/ 33 w 300"/>
                <a:gd name="T11" fmla="*/ 219 h 300"/>
                <a:gd name="T12" fmla="*/ 60 w 300"/>
                <a:gd name="T13" fmla="*/ 219 h 300"/>
                <a:gd name="T14" fmla="*/ 63 w 300"/>
                <a:gd name="T15" fmla="*/ 238 h 300"/>
                <a:gd name="T16" fmla="*/ 46 w 300"/>
                <a:gd name="T17" fmla="*/ 255 h 300"/>
                <a:gd name="T18" fmla="*/ 39 w 300"/>
                <a:gd name="T19" fmla="*/ 275 h 300"/>
                <a:gd name="T20" fmla="*/ 51 w 300"/>
                <a:gd name="T21" fmla="*/ 279 h 300"/>
                <a:gd name="T22" fmla="*/ 51 w 300"/>
                <a:gd name="T23" fmla="*/ 288 h 300"/>
                <a:gd name="T24" fmla="*/ 39 w 300"/>
                <a:gd name="T25" fmla="*/ 300 h 300"/>
                <a:gd name="T26" fmla="*/ 300 w 300"/>
                <a:gd name="T27" fmla="*/ 216 h 300"/>
                <a:gd name="T28" fmla="*/ 218 w 300"/>
                <a:gd name="T29" fmla="*/ 300 h 300"/>
                <a:gd name="T30" fmla="*/ 220 w 300"/>
                <a:gd name="T31" fmla="*/ 263 h 300"/>
                <a:gd name="T32" fmla="*/ 277 w 300"/>
                <a:gd name="T33" fmla="*/ 216 h 300"/>
                <a:gd name="T34" fmla="*/ 149 w 300"/>
                <a:gd name="T35" fmla="*/ 228 h 300"/>
                <a:gd name="T36" fmla="*/ 119 w 300"/>
                <a:gd name="T37" fmla="*/ 242 h 300"/>
                <a:gd name="T38" fmla="*/ 149 w 300"/>
                <a:gd name="T39" fmla="*/ 262 h 300"/>
                <a:gd name="T40" fmla="*/ 177 w 300"/>
                <a:gd name="T41" fmla="*/ 252 h 300"/>
                <a:gd name="T42" fmla="*/ 255 w 300"/>
                <a:gd name="T43" fmla="*/ 75 h 300"/>
                <a:gd name="T44" fmla="*/ 259 w 300"/>
                <a:gd name="T45" fmla="*/ 59 h 300"/>
                <a:gd name="T46" fmla="*/ 278 w 300"/>
                <a:gd name="T47" fmla="*/ 38 h 300"/>
                <a:gd name="T48" fmla="*/ 272 w 300"/>
                <a:gd name="T49" fmla="*/ 8 h 300"/>
                <a:gd name="T50" fmla="*/ 228 w 300"/>
                <a:gd name="T51" fmla="*/ 7 h 300"/>
                <a:gd name="T52" fmla="*/ 231 w 300"/>
                <a:gd name="T53" fmla="*/ 29 h 300"/>
                <a:gd name="T54" fmla="*/ 250 w 300"/>
                <a:gd name="T55" fmla="*/ 10 h 300"/>
                <a:gd name="T56" fmla="*/ 269 w 300"/>
                <a:gd name="T57" fmla="*/ 26 h 300"/>
                <a:gd name="T58" fmla="*/ 259 w 300"/>
                <a:gd name="T59" fmla="*/ 43 h 300"/>
                <a:gd name="T60" fmla="*/ 245 w 300"/>
                <a:gd name="T61" fmla="*/ 59 h 300"/>
                <a:gd name="T62" fmla="*/ 243 w 300"/>
                <a:gd name="T63" fmla="*/ 75 h 300"/>
                <a:gd name="T64" fmla="*/ 255 w 300"/>
                <a:gd name="T65" fmla="*/ 96 h 300"/>
                <a:gd name="T66" fmla="*/ 243 w 300"/>
                <a:gd name="T67" fmla="*/ 84 h 300"/>
                <a:gd name="T68" fmla="*/ 255 w 300"/>
                <a:gd name="T69" fmla="*/ 96 h 300"/>
                <a:gd name="T70" fmla="*/ 49 w 300"/>
                <a:gd name="T71" fmla="*/ 84 h 300"/>
                <a:gd name="T72" fmla="*/ 0 w 300"/>
                <a:gd name="T73" fmla="*/ 47 h 300"/>
                <a:gd name="T74" fmla="*/ 35 w 300"/>
                <a:gd name="T75" fmla="*/ 68 h 300"/>
                <a:gd name="T76" fmla="*/ 102 w 300"/>
                <a:gd name="T77" fmla="*/ 0 h 300"/>
                <a:gd name="T78" fmla="*/ 147 w 300"/>
                <a:gd name="T79" fmla="*/ 58 h 300"/>
                <a:gd name="T80" fmla="*/ 177 w 300"/>
                <a:gd name="T81" fmla="*/ 38 h 300"/>
                <a:gd name="T82" fmla="*/ 147 w 300"/>
                <a:gd name="T83" fmla="*/ 24 h 300"/>
                <a:gd name="T84" fmla="*/ 147 w 300"/>
                <a:gd name="T85" fmla="*/ 72 h 300"/>
                <a:gd name="T86" fmla="*/ 56 w 300"/>
                <a:gd name="T87" fmla="*/ 151 h 300"/>
                <a:gd name="T88" fmla="*/ 36 w 300"/>
                <a:gd name="T89" fmla="*/ 121 h 300"/>
                <a:gd name="T90" fmla="*/ 22 w 300"/>
                <a:gd name="T91" fmla="*/ 151 h 300"/>
                <a:gd name="T92" fmla="*/ 70 w 300"/>
                <a:gd name="T93" fmla="*/ 151 h 300"/>
                <a:gd name="T94" fmla="*/ 240 w 300"/>
                <a:gd name="T95" fmla="*/ 149 h 300"/>
                <a:gd name="T96" fmla="*/ 260 w 300"/>
                <a:gd name="T97" fmla="*/ 179 h 300"/>
                <a:gd name="T98" fmla="*/ 274 w 300"/>
                <a:gd name="T99" fmla="*/ 149 h 300"/>
                <a:gd name="T100" fmla="*/ 226 w 300"/>
                <a:gd name="T101" fmla="*/ 1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0" h="300">
                  <a:moveTo>
                    <a:pt x="51" y="279"/>
                  </a:moveTo>
                  <a:cubicBezTo>
                    <a:pt x="51" y="274"/>
                    <a:pt x="51" y="270"/>
                    <a:pt x="52" y="268"/>
                  </a:cubicBezTo>
                  <a:cubicBezTo>
                    <a:pt x="52" y="266"/>
                    <a:pt x="53" y="264"/>
                    <a:pt x="55" y="263"/>
                  </a:cubicBezTo>
                  <a:cubicBezTo>
                    <a:pt x="56" y="261"/>
                    <a:pt x="58" y="259"/>
                    <a:pt x="62" y="255"/>
                  </a:cubicBezTo>
                  <a:cubicBezTo>
                    <a:pt x="68" y="250"/>
                    <a:pt x="72" y="246"/>
                    <a:pt x="74" y="242"/>
                  </a:cubicBezTo>
                  <a:cubicBezTo>
                    <a:pt x="76" y="239"/>
                    <a:pt x="77" y="235"/>
                    <a:pt x="77" y="230"/>
                  </a:cubicBezTo>
                  <a:cubicBezTo>
                    <a:pt x="77" y="223"/>
                    <a:pt x="74" y="217"/>
                    <a:pt x="68" y="212"/>
                  </a:cubicBezTo>
                  <a:cubicBezTo>
                    <a:pt x="63" y="207"/>
                    <a:pt x="55" y="204"/>
                    <a:pt x="46" y="204"/>
                  </a:cubicBezTo>
                  <a:cubicBezTo>
                    <a:pt x="37" y="204"/>
                    <a:pt x="30" y="206"/>
                    <a:pt x="24" y="211"/>
                  </a:cubicBezTo>
                  <a:cubicBezTo>
                    <a:pt x="18" y="217"/>
                    <a:pt x="15" y="225"/>
                    <a:pt x="15" y="233"/>
                  </a:cubicBezTo>
                  <a:cubicBezTo>
                    <a:pt x="27" y="233"/>
                    <a:pt x="27" y="233"/>
                    <a:pt x="27" y="233"/>
                  </a:cubicBezTo>
                  <a:cubicBezTo>
                    <a:pt x="28" y="227"/>
                    <a:pt x="28" y="223"/>
                    <a:pt x="33" y="219"/>
                  </a:cubicBezTo>
                  <a:cubicBezTo>
                    <a:pt x="37" y="216"/>
                    <a:pt x="41" y="214"/>
                    <a:pt x="46" y="214"/>
                  </a:cubicBezTo>
                  <a:cubicBezTo>
                    <a:pt x="51" y="214"/>
                    <a:pt x="57" y="216"/>
                    <a:pt x="60" y="219"/>
                  </a:cubicBezTo>
                  <a:cubicBezTo>
                    <a:pt x="64" y="223"/>
                    <a:pt x="65" y="226"/>
                    <a:pt x="65" y="230"/>
                  </a:cubicBezTo>
                  <a:cubicBezTo>
                    <a:pt x="65" y="233"/>
                    <a:pt x="64" y="236"/>
                    <a:pt x="63" y="238"/>
                  </a:cubicBezTo>
                  <a:cubicBezTo>
                    <a:pt x="61" y="240"/>
                    <a:pt x="59" y="243"/>
                    <a:pt x="55" y="247"/>
                  </a:cubicBezTo>
                  <a:cubicBezTo>
                    <a:pt x="51" y="251"/>
                    <a:pt x="48" y="253"/>
                    <a:pt x="46" y="255"/>
                  </a:cubicBezTo>
                  <a:cubicBezTo>
                    <a:pt x="44" y="258"/>
                    <a:pt x="42" y="260"/>
                    <a:pt x="41" y="263"/>
                  </a:cubicBezTo>
                  <a:cubicBezTo>
                    <a:pt x="40" y="266"/>
                    <a:pt x="39" y="270"/>
                    <a:pt x="39" y="275"/>
                  </a:cubicBezTo>
                  <a:cubicBezTo>
                    <a:pt x="39" y="276"/>
                    <a:pt x="39" y="277"/>
                    <a:pt x="39" y="279"/>
                  </a:cubicBezTo>
                  <a:lnTo>
                    <a:pt x="51" y="279"/>
                  </a:lnTo>
                  <a:close/>
                  <a:moveTo>
                    <a:pt x="51" y="300"/>
                  </a:moveTo>
                  <a:cubicBezTo>
                    <a:pt x="51" y="288"/>
                    <a:pt x="51" y="288"/>
                    <a:pt x="51" y="288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39" y="300"/>
                    <a:pt x="39" y="300"/>
                    <a:pt x="39" y="300"/>
                  </a:cubicBezTo>
                  <a:lnTo>
                    <a:pt x="51" y="300"/>
                  </a:lnTo>
                  <a:close/>
                  <a:moveTo>
                    <a:pt x="300" y="216"/>
                  </a:moveTo>
                  <a:cubicBezTo>
                    <a:pt x="247" y="300"/>
                    <a:pt x="247" y="300"/>
                    <a:pt x="247" y="300"/>
                  </a:cubicBezTo>
                  <a:cubicBezTo>
                    <a:pt x="218" y="300"/>
                    <a:pt x="218" y="300"/>
                    <a:pt x="218" y="300"/>
                  </a:cubicBezTo>
                  <a:cubicBezTo>
                    <a:pt x="198" y="263"/>
                    <a:pt x="198" y="263"/>
                    <a:pt x="198" y="263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33" y="285"/>
                    <a:pt x="233" y="285"/>
                    <a:pt x="233" y="285"/>
                  </a:cubicBezTo>
                  <a:cubicBezTo>
                    <a:pt x="277" y="216"/>
                    <a:pt x="277" y="216"/>
                    <a:pt x="277" y="216"/>
                  </a:cubicBezTo>
                  <a:lnTo>
                    <a:pt x="300" y="216"/>
                  </a:lnTo>
                  <a:close/>
                  <a:moveTo>
                    <a:pt x="149" y="228"/>
                  </a:moveTo>
                  <a:cubicBezTo>
                    <a:pt x="149" y="242"/>
                    <a:pt x="149" y="242"/>
                    <a:pt x="14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77" y="252"/>
                    <a:pt x="177" y="252"/>
                    <a:pt x="177" y="252"/>
                  </a:cubicBezTo>
                  <a:lnTo>
                    <a:pt x="149" y="228"/>
                  </a:lnTo>
                  <a:close/>
                  <a:moveTo>
                    <a:pt x="255" y="75"/>
                  </a:moveTo>
                  <a:cubicBezTo>
                    <a:pt x="255" y="70"/>
                    <a:pt x="255" y="66"/>
                    <a:pt x="256" y="64"/>
                  </a:cubicBezTo>
                  <a:cubicBezTo>
                    <a:pt x="256" y="62"/>
                    <a:pt x="257" y="60"/>
                    <a:pt x="259" y="59"/>
                  </a:cubicBezTo>
                  <a:cubicBezTo>
                    <a:pt x="260" y="57"/>
                    <a:pt x="262" y="55"/>
                    <a:pt x="266" y="51"/>
                  </a:cubicBezTo>
                  <a:cubicBezTo>
                    <a:pt x="272" y="46"/>
                    <a:pt x="276" y="42"/>
                    <a:pt x="278" y="38"/>
                  </a:cubicBezTo>
                  <a:cubicBezTo>
                    <a:pt x="280" y="35"/>
                    <a:pt x="281" y="31"/>
                    <a:pt x="281" y="26"/>
                  </a:cubicBezTo>
                  <a:cubicBezTo>
                    <a:pt x="281" y="19"/>
                    <a:pt x="278" y="13"/>
                    <a:pt x="272" y="8"/>
                  </a:cubicBezTo>
                  <a:cubicBezTo>
                    <a:pt x="267" y="3"/>
                    <a:pt x="259" y="0"/>
                    <a:pt x="250" y="0"/>
                  </a:cubicBezTo>
                  <a:cubicBezTo>
                    <a:pt x="241" y="0"/>
                    <a:pt x="234" y="2"/>
                    <a:pt x="228" y="7"/>
                  </a:cubicBezTo>
                  <a:cubicBezTo>
                    <a:pt x="222" y="13"/>
                    <a:pt x="219" y="21"/>
                    <a:pt x="219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2" y="23"/>
                    <a:pt x="232" y="19"/>
                    <a:pt x="237" y="15"/>
                  </a:cubicBezTo>
                  <a:cubicBezTo>
                    <a:pt x="241" y="12"/>
                    <a:pt x="245" y="10"/>
                    <a:pt x="250" y="10"/>
                  </a:cubicBezTo>
                  <a:cubicBezTo>
                    <a:pt x="255" y="10"/>
                    <a:pt x="261" y="12"/>
                    <a:pt x="264" y="15"/>
                  </a:cubicBezTo>
                  <a:cubicBezTo>
                    <a:pt x="268" y="19"/>
                    <a:pt x="269" y="22"/>
                    <a:pt x="269" y="26"/>
                  </a:cubicBezTo>
                  <a:cubicBezTo>
                    <a:pt x="269" y="29"/>
                    <a:pt x="268" y="32"/>
                    <a:pt x="267" y="34"/>
                  </a:cubicBezTo>
                  <a:cubicBezTo>
                    <a:pt x="265" y="36"/>
                    <a:pt x="263" y="39"/>
                    <a:pt x="259" y="43"/>
                  </a:cubicBezTo>
                  <a:cubicBezTo>
                    <a:pt x="255" y="47"/>
                    <a:pt x="252" y="49"/>
                    <a:pt x="250" y="51"/>
                  </a:cubicBezTo>
                  <a:cubicBezTo>
                    <a:pt x="248" y="54"/>
                    <a:pt x="246" y="56"/>
                    <a:pt x="245" y="59"/>
                  </a:cubicBezTo>
                  <a:cubicBezTo>
                    <a:pt x="244" y="62"/>
                    <a:pt x="243" y="66"/>
                    <a:pt x="243" y="71"/>
                  </a:cubicBezTo>
                  <a:cubicBezTo>
                    <a:pt x="243" y="72"/>
                    <a:pt x="243" y="73"/>
                    <a:pt x="243" y="75"/>
                  </a:cubicBezTo>
                  <a:lnTo>
                    <a:pt x="255" y="75"/>
                  </a:lnTo>
                  <a:close/>
                  <a:moveTo>
                    <a:pt x="255" y="96"/>
                  </a:moveTo>
                  <a:cubicBezTo>
                    <a:pt x="255" y="84"/>
                    <a:pt x="255" y="84"/>
                    <a:pt x="255" y="84"/>
                  </a:cubicBezTo>
                  <a:cubicBezTo>
                    <a:pt x="243" y="84"/>
                    <a:pt x="243" y="84"/>
                    <a:pt x="243" y="84"/>
                  </a:cubicBezTo>
                  <a:cubicBezTo>
                    <a:pt x="243" y="96"/>
                    <a:pt x="243" y="96"/>
                    <a:pt x="243" y="96"/>
                  </a:cubicBezTo>
                  <a:lnTo>
                    <a:pt x="255" y="96"/>
                  </a:lnTo>
                  <a:close/>
                  <a:moveTo>
                    <a:pt x="102" y="0"/>
                  </a:moveTo>
                  <a:cubicBezTo>
                    <a:pt x="49" y="84"/>
                    <a:pt x="49" y="84"/>
                    <a:pt x="4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102" y="0"/>
                  </a:lnTo>
                  <a:close/>
                  <a:moveTo>
                    <a:pt x="147" y="72"/>
                  </a:moveTo>
                  <a:cubicBezTo>
                    <a:pt x="147" y="58"/>
                    <a:pt x="147" y="58"/>
                    <a:pt x="147" y="58"/>
                  </a:cubicBezTo>
                  <a:cubicBezTo>
                    <a:pt x="177" y="58"/>
                    <a:pt x="177" y="58"/>
                    <a:pt x="177" y="58"/>
                  </a:cubicBezTo>
                  <a:cubicBezTo>
                    <a:pt x="177" y="38"/>
                    <a:pt x="177" y="38"/>
                    <a:pt x="177" y="38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19" y="48"/>
                    <a:pt x="119" y="48"/>
                    <a:pt x="119" y="48"/>
                  </a:cubicBezTo>
                  <a:lnTo>
                    <a:pt x="147" y="72"/>
                  </a:lnTo>
                  <a:close/>
                  <a:moveTo>
                    <a:pt x="70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46" y="179"/>
                    <a:pt x="46" y="179"/>
                    <a:pt x="46" y="179"/>
                  </a:cubicBezTo>
                  <a:lnTo>
                    <a:pt x="70" y="151"/>
                  </a:lnTo>
                  <a:close/>
                  <a:moveTo>
                    <a:pt x="226" y="149"/>
                  </a:moveTo>
                  <a:cubicBezTo>
                    <a:pt x="240" y="149"/>
                    <a:pt x="240" y="149"/>
                    <a:pt x="240" y="149"/>
                  </a:cubicBezTo>
                  <a:cubicBezTo>
                    <a:pt x="240" y="179"/>
                    <a:pt x="240" y="179"/>
                    <a:pt x="240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49"/>
                    <a:pt x="260" y="149"/>
                    <a:pt x="260" y="149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50" y="121"/>
                    <a:pt x="250" y="121"/>
                    <a:pt x="250" y="121"/>
                  </a:cubicBezTo>
                  <a:lnTo>
                    <a:pt x="226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0" tIns="54871" rIns="109740" bIns="5487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9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MS P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1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9615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/>
              <a:t>외부 데이터의 가치</a:t>
            </a:r>
          </a:p>
        </p:txBody>
      </p:sp>
      <p:sp>
        <p:nvSpPr>
          <p:cNvPr id="8" name="Rectangle 15"/>
          <p:cNvSpPr/>
          <p:nvPr/>
        </p:nvSpPr>
        <p:spPr bwMode="auto">
          <a:xfrm>
            <a:off x="842815" y="4015375"/>
            <a:ext cx="11204194" cy="2171167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7705" tIns="38853" rIns="77705" bIns="3885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7768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4192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“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비즈니스 인텔리전스에 관해서</a:t>
            </a:r>
            <a:r>
              <a:rPr kumimoji="0" lang="en-US" altLang="ko-KR" sz="2400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, Microsoft SQL Server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는 </a:t>
            </a:r>
            <a:r>
              <a:rPr kumimoji="0" lang="en-US" altLang="ko-KR" sz="2400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Big Data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에서 일어나고 있는 혁신과 함께 계속 발전하고 이를 지속적으로 지켜나가고 있음을 보여줍니다</a:t>
            </a:r>
            <a:r>
              <a:rPr kumimoji="0" lang="en-US" altLang="ko-KR" sz="2400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.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"</a:t>
            </a:r>
          </a:p>
          <a:p>
            <a:pPr marL="194274" marR="0" lvl="0" indent="-194274" defTabSz="7768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44192" algn="l"/>
              </a:tabLst>
              <a:defRPr/>
            </a:pPr>
            <a:endParaRPr kumimoji="0" lang="en-US" sz="153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7768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4192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David Mariani, </a:t>
            </a:r>
          </a:p>
          <a:p>
            <a:pPr marL="0" marR="0" lvl="0" indent="0" defTabSz="7768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4192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Vice President of Engineering</a:t>
            </a:r>
          </a:p>
        </p:txBody>
      </p:sp>
      <p:grpSp>
        <p:nvGrpSpPr>
          <p:cNvPr id="9" name="Group 18"/>
          <p:cNvGrpSpPr/>
          <p:nvPr/>
        </p:nvGrpSpPr>
        <p:grpSpPr>
          <a:xfrm>
            <a:off x="842815" y="1554340"/>
            <a:ext cx="2331508" cy="2315318"/>
            <a:chOff x="990599" y="2152649"/>
            <a:chExt cx="2743200" cy="2724150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10" name="Rectangle 17"/>
            <p:cNvSpPr/>
            <p:nvPr/>
          </p:nvSpPr>
          <p:spPr bwMode="auto">
            <a:xfrm>
              <a:off x="990599" y="2152649"/>
              <a:ext cx="2743200" cy="272415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1" tIns="186502" rIns="158526" bIns="186502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798" y="3244625"/>
              <a:ext cx="2590801" cy="559248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19"/>
          <p:cNvSpPr/>
          <p:nvPr/>
        </p:nvSpPr>
        <p:spPr bwMode="auto">
          <a:xfrm>
            <a:off x="3303851" y="1554340"/>
            <a:ext cx="8743158" cy="2315318"/>
          </a:xfrm>
          <a:prstGeom prst="rect">
            <a:avLst/>
          </a:prstGeom>
          <a:solidFill>
            <a:srgbClr val="0072C6">
              <a:lumMod val="60000"/>
              <a:lumOff val="40000"/>
            </a:srgb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39" tIns="186481" rIns="158509" bIns="18648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억개 이상의 신호에 연결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0" indent="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Facebook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을 포함하는 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15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개의 선도적인 소셜 네트워크에 연결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0" indent="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개인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브랜드와 파트너를 위한 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kumimoji="0" lang="en-US" altLang="ko-KR" sz="2400" b="0" i="0" u="none" strike="noStrike" kern="0" cap="none" spc="-41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Klout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” 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스코어 생성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0" indent="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분석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타겟팅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소셜 그래프가 가능함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7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Lifecycle</a:t>
            </a:r>
            <a:endParaRPr lang="ko-KR" altLang="en-US"/>
          </a:p>
        </p:txBody>
      </p:sp>
      <p:grpSp>
        <p:nvGrpSpPr>
          <p:cNvPr id="17" name="Group 28"/>
          <p:cNvGrpSpPr/>
          <p:nvPr/>
        </p:nvGrpSpPr>
        <p:grpSpPr>
          <a:xfrm>
            <a:off x="4858192" y="4996497"/>
            <a:ext cx="2720092" cy="897040"/>
            <a:chOff x="2133600" y="5878763"/>
            <a:chExt cx="3200400" cy="1055437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18" name="Rectangle 23"/>
            <p:cNvSpPr/>
            <p:nvPr/>
          </p:nvSpPr>
          <p:spPr bwMode="auto">
            <a:xfrm>
              <a:off x="2133600" y="6382818"/>
              <a:ext cx="3200400" cy="55138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8526" tIns="186502" rIns="158526" bIns="186502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Isosceles Triangle 27"/>
            <p:cNvSpPr/>
            <p:nvPr/>
          </p:nvSpPr>
          <p:spPr bwMode="auto">
            <a:xfrm rot="10800000" flipV="1">
              <a:off x="3393572" y="5878763"/>
              <a:ext cx="680456" cy="504055"/>
            </a:xfrm>
            <a:prstGeom prst="triangle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7717" tIns="38858" rIns="77717" bIns="38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7837342" y="2188246"/>
            <a:ext cx="2720092" cy="2720093"/>
            <a:chOff x="9220200" y="2574641"/>
            <a:chExt cx="3200400" cy="3200400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21" name="Rectangle 24"/>
            <p:cNvSpPr/>
            <p:nvPr/>
          </p:nvSpPr>
          <p:spPr bwMode="auto">
            <a:xfrm>
              <a:off x="9220200" y="2574641"/>
              <a:ext cx="3200400" cy="3200400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477" tIns="36991" rIns="92477" bIns="186521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186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6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통찰</a:t>
              </a:r>
              <a:endParaRPr kumimoji="0" lang="en-US" altLang="ko-KR" sz="306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186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Insight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1462" y="3227719"/>
              <a:ext cx="1077876" cy="166129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</p:grpSp>
      <p:grpSp>
        <p:nvGrpSpPr>
          <p:cNvPr id="23" name="Group 26"/>
          <p:cNvGrpSpPr/>
          <p:nvPr/>
        </p:nvGrpSpPr>
        <p:grpSpPr>
          <a:xfrm>
            <a:off x="1814278" y="2190840"/>
            <a:ext cx="3018972" cy="2717501"/>
            <a:chOff x="2133600" y="2577690"/>
            <a:chExt cx="3552055" cy="3197351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24" name="Rectangle 31"/>
            <p:cNvSpPr/>
            <p:nvPr/>
          </p:nvSpPr>
          <p:spPr bwMode="auto">
            <a:xfrm>
              <a:off x="2133600" y="2577690"/>
              <a:ext cx="3200399" cy="3197351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8526" tIns="186502" rIns="158526" bIns="186502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60" b="0" i="0" u="none" strike="noStrike" kern="0" cap="none" spc="-41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관리</a:t>
              </a:r>
              <a:endParaRPr kumimoji="0" lang="en-US" altLang="ko-KR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-41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Manage</a:t>
              </a:r>
              <a:endParaRPr kumimoji="0" lang="en-US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Isosceles Triangle 30"/>
            <p:cNvSpPr/>
            <p:nvPr/>
          </p:nvSpPr>
          <p:spPr bwMode="auto">
            <a:xfrm rot="16200000" flipV="1">
              <a:off x="5093400" y="3925861"/>
              <a:ext cx="680456" cy="504055"/>
            </a:xfrm>
            <a:prstGeom prst="triangle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7717" tIns="38858" rIns="77717" bIns="38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6" name="Group 33"/>
          <p:cNvGrpSpPr/>
          <p:nvPr/>
        </p:nvGrpSpPr>
        <p:grpSpPr>
          <a:xfrm>
            <a:off x="4835411" y="2190837"/>
            <a:ext cx="3001927" cy="2720093"/>
            <a:chOff x="5688199" y="2577689"/>
            <a:chExt cx="3532000" cy="3200400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27" name="Rectangle 36"/>
            <p:cNvSpPr/>
            <p:nvPr/>
          </p:nvSpPr>
          <p:spPr bwMode="auto">
            <a:xfrm>
              <a:off x="5688199" y="2577689"/>
              <a:ext cx="3200400" cy="320040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1" tIns="186502" rIns="158526" bIns="186502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60" b="0" i="0" u="none" strike="noStrike" kern="0" cap="none" spc="-41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가치를 높임</a:t>
              </a:r>
              <a:endParaRPr kumimoji="0" lang="en-US" altLang="ko-KR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21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-41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Enrich</a:t>
              </a:r>
              <a:endParaRPr kumimoji="0" lang="en-US" sz="306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Isosceles Triangle 35"/>
            <p:cNvSpPr/>
            <p:nvPr/>
          </p:nvSpPr>
          <p:spPr bwMode="auto">
            <a:xfrm rot="16200000" flipV="1">
              <a:off x="8627944" y="3925862"/>
              <a:ext cx="680456" cy="504055"/>
            </a:xfrm>
            <a:prstGeom prst="triangle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7717" tIns="38858" rIns="77717" bIns="38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9" name="Freeform 61"/>
          <p:cNvSpPr>
            <a:spLocks noEditPoints="1"/>
          </p:cNvSpPr>
          <p:nvPr/>
        </p:nvSpPr>
        <p:spPr bwMode="black">
          <a:xfrm>
            <a:off x="5764890" y="2849622"/>
            <a:ext cx="890530" cy="1115777"/>
          </a:xfrm>
          <a:custGeom>
            <a:avLst/>
            <a:gdLst>
              <a:gd name="T0" fmla="*/ 91 w 162"/>
              <a:gd name="T1" fmla="*/ 100 h 203"/>
              <a:gd name="T2" fmla="*/ 128 w 162"/>
              <a:gd name="T3" fmla="*/ 203 h 203"/>
              <a:gd name="T4" fmla="*/ 108 w 162"/>
              <a:gd name="T5" fmla="*/ 203 h 203"/>
              <a:gd name="T6" fmla="*/ 81 w 162"/>
              <a:gd name="T7" fmla="*/ 180 h 203"/>
              <a:gd name="T8" fmla="*/ 54 w 162"/>
              <a:gd name="T9" fmla="*/ 203 h 203"/>
              <a:gd name="T10" fmla="*/ 34 w 162"/>
              <a:gd name="T11" fmla="*/ 203 h 203"/>
              <a:gd name="T12" fmla="*/ 71 w 162"/>
              <a:gd name="T13" fmla="*/ 100 h 203"/>
              <a:gd name="T14" fmla="*/ 64 w 162"/>
              <a:gd name="T15" fmla="*/ 86 h 203"/>
              <a:gd name="T16" fmla="*/ 81 w 162"/>
              <a:gd name="T17" fmla="*/ 69 h 203"/>
              <a:gd name="T18" fmla="*/ 98 w 162"/>
              <a:gd name="T19" fmla="*/ 86 h 203"/>
              <a:gd name="T20" fmla="*/ 91 w 162"/>
              <a:gd name="T21" fmla="*/ 100 h 203"/>
              <a:gd name="T22" fmla="*/ 81 w 162"/>
              <a:gd name="T23" fmla="*/ 34 h 203"/>
              <a:gd name="T24" fmla="*/ 130 w 162"/>
              <a:gd name="T25" fmla="*/ 83 h 203"/>
              <a:gd name="T26" fmla="*/ 107 w 162"/>
              <a:gd name="T27" fmla="*/ 123 h 203"/>
              <a:gd name="T28" fmla="*/ 106 w 162"/>
              <a:gd name="T29" fmla="*/ 117 h 203"/>
              <a:gd name="T30" fmla="*/ 121 w 162"/>
              <a:gd name="T31" fmla="*/ 86 h 203"/>
              <a:gd name="T32" fmla="*/ 81 w 162"/>
              <a:gd name="T33" fmla="*/ 47 h 203"/>
              <a:gd name="T34" fmla="*/ 42 w 162"/>
              <a:gd name="T35" fmla="*/ 86 h 203"/>
              <a:gd name="T36" fmla="*/ 56 w 162"/>
              <a:gd name="T37" fmla="*/ 117 h 203"/>
              <a:gd name="T38" fmla="*/ 55 w 162"/>
              <a:gd name="T39" fmla="*/ 123 h 203"/>
              <a:gd name="T40" fmla="*/ 33 w 162"/>
              <a:gd name="T41" fmla="*/ 83 h 203"/>
              <a:gd name="T42" fmla="*/ 81 w 162"/>
              <a:gd name="T43" fmla="*/ 34 h 203"/>
              <a:gd name="T44" fmla="*/ 81 w 162"/>
              <a:gd name="T45" fmla="*/ 0 h 203"/>
              <a:gd name="T46" fmla="*/ 162 w 162"/>
              <a:gd name="T47" fmla="*/ 81 h 203"/>
              <a:gd name="T48" fmla="*/ 118 w 162"/>
              <a:gd name="T49" fmla="*/ 154 h 203"/>
              <a:gd name="T50" fmla="*/ 115 w 162"/>
              <a:gd name="T51" fmla="*/ 148 h 203"/>
              <a:gd name="T52" fmla="*/ 153 w 162"/>
              <a:gd name="T53" fmla="*/ 85 h 203"/>
              <a:gd name="T54" fmla="*/ 81 w 162"/>
              <a:gd name="T55" fmla="*/ 13 h 203"/>
              <a:gd name="T56" fmla="*/ 10 w 162"/>
              <a:gd name="T57" fmla="*/ 85 h 203"/>
              <a:gd name="T58" fmla="*/ 47 w 162"/>
              <a:gd name="T59" fmla="*/ 148 h 203"/>
              <a:gd name="T60" fmla="*/ 45 w 162"/>
              <a:gd name="T61" fmla="*/ 154 h 203"/>
              <a:gd name="T62" fmla="*/ 0 w 162"/>
              <a:gd name="T63" fmla="*/ 81 h 203"/>
              <a:gd name="T64" fmla="*/ 81 w 162"/>
              <a:gd name="T65" fmla="*/ 0 h 203"/>
              <a:gd name="T66" fmla="*/ 81 w 162"/>
              <a:gd name="T67" fmla="*/ 124 h 203"/>
              <a:gd name="T68" fmla="*/ 89 w 162"/>
              <a:gd name="T69" fmla="*/ 132 h 203"/>
              <a:gd name="T70" fmla="*/ 81 w 162"/>
              <a:gd name="T71" fmla="*/ 139 h 203"/>
              <a:gd name="T72" fmla="*/ 73 w 162"/>
              <a:gd name="T73" fmla="*/ 132 h 203"/>
              <a:gd name="T74" fmla="*/ 81 w 162"/>
              <a:gd name="T75" fmla="*/ 124 h 203"/>
              <a:gd name="T76" fmla="*/ 81 w 162"/>
              <a:gd name="T77" fmla="*/ 171 h 203"/>
              <a:gd name="T78" fmla="*/ 95 w 162"/>
              <a:gd name="T79" fmla="*/ 160 h 203"/>
              <a:gd name="T80" fmla="*/ 81 w 162"/>
              <a:gd name="T81" fmla="*/ 149 h 203"/>
              <a:gd name="T82" fmla="*/ 68 w 162"/>
              <a:gd name="T83" fmla="*/ 160 h 203"/>
              <a:gd name="T84" fmla="*/ 81 w 162"/>
              <a:gd name="T85" fmla="*/ 17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2" h="203">
                <a:moveTo>
                  <a:pt x="91" y="100"/>
                </a:moveTo>
                <a:cubicBezTo>
                  <a:pt x="98" y="144"/>
                  <a:pt x="114" y="181"/>
                  <a:pt x="128" y="203"/>
                </a:cubicBezTo>
                <a:cubicBezTo>
                  <a:pt x="108" y="203"/>
                  <a:pt x="108" y="203"/>
                  <a:pt x="108" y="203"/>
                </a:cubicBezTo>
                <a:cubicBezTo>
                  <a:pt x="108" y="190"/>
                  <a:pt x="100" y="180"/>
                  <a:pt x="81" y="180"/>
                </a:cubicBezTo>
                <a:cubicBezTo>
                  <a:pt x="63" y="180"/>
                  <a:pt x="55" y="190"/>
                  <a:pt x="54" y="203"/>
                </a:cubicBezTo>
                <a:cubicBezTo>
                  <a:pt x="34" y="203"/>
                  <a:pt x="34" y="203"/>
                  <a:pt x="34" y="203"/>
                </a:cubicBezTo>
                <a:cubicBezTo>
                  <a:pt x="49" y="181"/>
                  <a:pt x="64" y="144"/>
                  <a:pt x="71" y="100"/>
                </a:cubicBezTo>
                <a:cubicBezTo>
                  <a:pt x="67" y="97"/>
                  <a:pt x="64" y="92"/>
                  <a:pt x="64" y="86"/>
                </a:cubicBezTo>
                <a:cubicBezTo>
                  <a:pt x="64" y="77"/>
                  <a:pt x="72" y="69"/>
                  <a:pt x="81" y="69"/>
                </a:cubicBezTo>
                <a:cubicBezTo>
                  <a:pt x="91" y="69"/>
                  <a:pt x="98" y="77"/>
                  <a:pt x="98" y="86"/>
                </a:cubicBezTo>
                <a:cubicBezTo>
                  <a:pt x="98" y="92"/>
                  <a:pt x="96" y="97"/>
                  <a:pt x="91" y="100"/>
                </a:cubicBezTo>
                <a:close/>
                <a:moveTo>
                  <a:pt x="81" y="34"/>
                </a:moveTo>
                <a:cubicBezTo>
                  <a:pt x="108" y="34"/>
                  <a:pt x="130" y="56"/>
                  <a:pt x="130" y="83"/>
                </a:cubicBezTo>
                <a:cubicBezTo>
                  <a:pt x="130" y="100"/>
                  <a:pt x="121" y="115"/>
                  <a:pt x="107" y="123"/>
                </a:cubicBezTo>
                <a:cubicBezTo>
                  <a:pt x="107" y="121"/>
                  <a:pt x="106" y="119"/>
                  <a:pt x="106" y="117"/>
                </a:cubicBezTo>
                <a:cubicBezTo>
                  <a:pt x="115" y="110"/>
                  <a:pt x="121" y="99"/>
                  <a:pt x="121" y="86"/>
                </a:cubicBezTo>
                <a:cubicBezTo>
                  <a:pt x="121" y="64"/>
                  <a:pt x="103" y="47"/>
                  <a:pt x="81" y="47"/>
                </a:cubicBezTo>
                <a:cubicBezTo>
                  <a:pt x="59" y="47"/>
                  <a:pt x="42" y="64"/>
                  <a:pt x="42" y="86"/>
                </a:cubicBezTo>
                <a:cubicBezTo>
                  <a:pt x="42" y="99"/>
                  <a:pt x="47" y="110"/>
                  <a:pt x="56" y="117"/>
                </a:cubicBezTo>
                <a:cubicBezTo>
                  <a:pt x="56" y="119"/>
                  <a:pt x="55" y="121"/>
                  <a:pt x="55" y="123"/>
                </a:cubicBezTo>
                <a:cubicBezTo>
                  <a:pt x="42" y="115"/>
                  <a:pt x="33" y="100"/>
                  <a:pt x="33" y="83"/>
                </a:cubicBezTo>
                <a:cubicBezTo>
                  <a:pt x="33" y="56"/>
                  <a:pt x="54" y="34"/>
                  <a:pt x="81" y="34"/>
                </a:cubicBezTo>
                <a:close/>
                <a:moveTo>
                  <a:pt x="81" y="0"/>
                </a:moveTo>
                <a:cubicBezTo>
                  <a:pt x="126" y="0"/>
                  <a:pt x="162" y="37"/>
                  <a:pt x="162" y="81"/>
                </a:cubicBezTo>
                <a:cubicBezTo>
                  <a:pt x="162" y="113"/>
                  <a:pt x="144" y="141"/>
                  <a:pt x="118" y="154"/>
                </a:cubicBezTo>
                <a:cubicBezTo>
                  <a:pt x="117" y="152"/>
                  <a:pt x="116" y="150"/>
                  <a:pt x="115" y="148"/>
                </a:cubicBezTo>
                <a:cubicBezTo>
                  <a:pt x="138" y="136"/>
                  <a:pt x="153" y="112"/>
                  <a:pt x="153" y="85"/>
                </a:cubicBezTo>
                <a:cubicBezTo>
                  <a:pt x="153" y="45"/>
                  <a:pt x="121" y="13"/>
                  <a:pt x="81" y="13"/>
                </a:cubicBezTo>
                <a:cubicBezTo>
                  <a:pt x="42" y="13"/>
                  <a:pt x="10" y="45"/>
                  <a:pt x="10" y="85"/>
                </a:cubicBezTo>
                <a:cubicBezTo>
                  <a:pt x="10" y="112"/>
                  <a:pt x="25" y="136"/>
                  <a:pt x="47" y="148"/>
                </a:cubicBezTo>
                <a:cubicBezTo>
                  <a:pt x="46" y="150"/>
                  <a:pt x="46" y="152"/>
                  <a:pt x="45" y="154"/>
                </a:cubicBezTo>
                <a:cubicBezTo>
                  <a:pt x="18" y="141"/>
                  <a:pt x="0" y="113"/>
                  <a:pt x="0" y="81"/>
                </a:cubicBezTo>
                <a:cubicBezTo>
                  <a:pt x="0" y="37"/>
                  <a:pt x="36" y="0"/>
                  <a:pt x="81" y="0"/>
                </a:cubicBezTo>
                <a:close/>
                <a:moveTo>
                  <a:pt x="81" y="124"/>
                </a:moveTo>
                <a:cubicBezTo>
                  <a:pt x="87" y="124"/>
                  <a:pt x="89" y="128"/>
                  <a:pt x="89" y="132"/>
                </a:cubicBezTo>
                <a:cubicBezTo>
                  <a:pt x="89" y="135"/>
                  <a:pt x="87" y="139"/>
                  <a:pt x="81" y="139"/>
                </a:cubicBezTo>
                <a:cubicBezTo>
                  <a:pt x="75" y="139"/>
                  <a:pt x="73" y="135"/>
                  <a:pt x="73" y="132"/>
                </a:cubicBezTo>
                <a:cubicBezTo>
                  <a:pt x="73" y="128"/>
                  <a:pt x="75" y="124"/>
                  <a:pt x="81" y="124"/>
                </a:cubicBezTo>
                <a:close/>
                <a:moveTo>
                  <a:pt x="81" y="171"/>
                </a:moveTo>
                <a:cubicBezTo>
                  <a:pt x="91" y="171"/>
                  <a:pt x="95" y="166"/>
                  <a:pt x="95" y="160"/>
                </a:cubicBezTo>
                <a:cubicBezTo>
                  <a:pt x="95" y="154"/>
                  <a:pt x="91" y="149"/>
                  <a:pt x="81" y="149"/>
                </a:cubicBezTo>
                <a:cubicBezTo>
                  <a:pt x="71" y="149"/>
                  <a:pt x="68" y="154"/>
                  <a:pt x="68" y="160"/>
                </a:cubicBezTo>
                <a:cubicBezTo>
                  <a:pt x="68" y="166"/>
                  <a:pt x="71" y="171"/>
                  <a:pt x="81" y="1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9944" tIns="34973" rIns="69944" bIns="34973" numCol="1" anchor="t" anchorCtr="0" compatLnSpc="1">
            <a:prstTxWarp prst="textNoShape">
              <a:avLst/>
            </a:prstTxWarp>
          </a:bodyPr>
          <a:lstStyle/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endParaRPr lang="en-US" sz="1360" dirty="0">
              <a:solidFill>
                <a:srgbClr val="505050"/>
              </a:solidFill>
              <a:latin typeface="Segoe UI" charset="0"/>
              <a:ea typeface="MS PGothic" charset="0"/>
            </a:endParaRPr>
          </a:p>
        </p:txBody>
      </p:sp>
      <p:pic>
        <p:nvPicPr>
          <p:cNvPr id="30" name="Picture 3" descr="C:\Users\ashish.joshi\Desktop\Picture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0264" y="2733451"/>
            <a:ext cx="1348119" cy="134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1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51852E-6 L 0.24479 -0.000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/>
              <a:t>데이터에서 통찰력 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모든 사용자에게</a:t>
            </a:r>
            <a:r>
              <a:rPr lang="en-US" altLang="ko-KR" dirty="0"/>
              <a:t>, </a:t>
            </a:r>
            <a:r>
              <a:rPr lang="ko-KR" altLang="en-US"/>
              <a:t>그들이 어디에 있건</a:t>
            </a:r>
          </a:p>
        </p:txBody>
      </p:sp>
      <p:grpSp>
        <p:nvGrpSpPr>
          <p:cNvPr id="54" name="Group 20"/>
          <p:cNvGrpSpPr/>
          <p:nvPr/>
        </p:nvGrpSpPr>
        <p:grpSpPr>
          <a:xfrm>
            <a:off x="4534370" y="1624324"/>
            <a:ext cx="3372720" cy="936320"/>
            <a:chOff x="5334000" y="1219200"/>
            <a:chExt cx="3968265" cy="1101651"/>
          </a:xfrm>
          <a:solidFill>
            <a:srgbClr val="00BCF2"/>
          </a:solidFill>
        </p:grpSpPr>
        <p:pic>
          <p:nvPicPr>
            <p:cNvPr id="55" name="Picture 2" descr="C:\Users\chrisw\Desktop\Cloud Services 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8287493" y="1380079"/>
              <a:ext cx="1014772" cy="731406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extLst/>
          </p:spPr>
        </p:pic>
        <p:pic>
          <p:nvPicPr>
            <p:cNvPr id="56" name="Picture 2" descr="\\MAGNUM\Projects\Microsoft\Cloud Power FY12\Design\ICONS_PNG\Device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 l="56000" t="50000" r="10000" b="4000"/>
            <a:stretch>
              <a:fillRect/>
            </a:stretch>
          </p:blipFill>
          <p:spPr bwMode="auto">
            <a:xfrm>
              <a:off x="5334000" y="1238845"/>
              <a:ext cx="749385" cy="1013874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>
              <a:noFill/>
            </a:ln>
          </p:spPr>
        </p:pic>
        <p:pic>
          <p:nvPicPr>
            <p:cNvPr id="57" name="Picture 2" descr="\\MAGNUM\Projects\Microsoft\Cloud Power FY12\Design\ICONS_PNG\Device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 l="2000" t="50000" r="46000" b="4000"/>
            <a:stretch>
              <a:fillRect/>
            </a:stretch>
          </p:blipFill>
          <p:spPr bwMode="auto">
            <a:xfrm>
              <a:off x="6519508" y="1219200"/>
              <a:ext cx="1245345" cy="1101651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>
              <a:noFill/>
            </a:ln>
          </p:spPr>
        </p:pic>
      </p:grpSp>
      <p:grpSp>
        <p:nvGrpSpPr>
          <p:cNvPr id="58" name="Group 19"/>
          <p:cNvGrpSpPr/>
          <p:nvPr/>
        </p:nvGrpSpPr>
        <p:grpSpPr>
          <a:xfrm>
            <a:off x="1444076" y="2563488"/>
            <a:ext cx="9501942" cy="1859461"/>
            <a:chOff x="1698030" y="2773317"/>
            <a:chExt cx="11179770" cy="2187798"/>
          </a:xfrm>
          <a:solidFill>
            <a:srgbClr val="0072C6">
              <a:lumMod val="60000"/>
              <a:lumOff val="40000"/>
            </a:srgbClr>
          </a:solidFill>
        </p:grpSpPr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641" y="2930114"/>
              <a:ext cx="1035050" cy="1158875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7429" y="2773317"/>
              <a:ext cx="1702042" cy="1394636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2"/>
            <a:stretch/>
          </p:blipFill>
          <p:spPr bwMode="auto">
            <a:xfrm>
              <a:off x="2978739" y="2869789"/>
              <a:ext cx="1022213" cy="1204212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Left-Right Arrow 114"/>
            <p:cNvSpPr/>
            <p:nvPr/>
          </p:nvSpPr>
          <p:spPr bwMode="auto">
            <a:xfrm>
              <a:off x="1698030" y="3892106"/>
              <a:ext cx="11179770" cy="1069009"/>
            </a:xfrm>
            <a:prstGeom prst="leftRightArrow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630" tIns="23315" rIns="46630" bIns="23315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6625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9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3" name="Rectangle 22"/>
            <p:cNvSpPr/>
            <p:nvPr/>
          </p:nvSpPr>
          <p:spPr bwMode="auto">
            <a:xfrm>
              <a:off x="5611540" y="4063633"/>
              <a:ext cx="3521253" cy="609732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5434" tIns="155434" rIns="77717" bIns="3885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-45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BI </a:t>
              </a:r>
              <a:r>
                <a:rPr kumimoji="0" lang="ko-KR" altLang="en-US" sz="2000" b="0" i="0" u="none" strike="noStrike" kern="0" cap="none" spc="-45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전문가</a:t>
              </a:r>
              <a:endParaRPr kumimoji="0" lang="en-US" sz="20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Rectangle 23"/>
            <p:cNvSpPr/>
            <p:nvPr/>
          </p:nvSpPr>
          <p:spPr bwMode="auto">
            <a:xfrm>
              <a:off x="9058345" y="4047738"/>
              <a:ext cx="3482701" cy="609732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5434" tIns="155434" rIns="77717" bIns="3885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-45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비즈니스 분석가</a:t>
              </a:r>
              <a:endParaRPr kumimoji="0" lang="en-US" sz="20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14"/>
            <p:cNvSpPr/>
            <p:nvPr/>
          </p:nvSpPr>
          <p:spPr bwMode="auto">
            <a:xfrm>
              <a:off x="1725837" y="4088989"/>
              <a:ext cx="3570515" cy="609732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5434" tIns="155434" rIns="77717" bIns="3885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-45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데이터 </a:t>
              </a:r>
              <a:r>
                <a:rPr kumimoji="0" lang="ko-KR" altLang="en-US" sz="2000" b="0" i="0" u="none" strike="noStrike" kern="0" cap="none" spc="-45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사이언티스트</a:t>
              </a:r>
              <a:endParaRPr kumimoji="0" lang="en-US" sz="20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6" name="Group 2"/>
          <p:cNvGrpSpPr/>
          <p:nvPr/>
        </p:nvGrpSpPr>
        <p:grpSpPr>
          <a:xfrm>
            <a:off x="2267626" y="4411652"/>
            <a:ext cx="7950220" cy="2286000"/>
            <a:chOff x="2267626" y="4388123"/>
            <a:chExt cx="7950220" cy="2286000"/>
          </a:xfrm>
        </p:grpSpPr>
        <p:grpSp>
          <p:nvGrpSpPr>
            <p:cNvPr id="67" name="Group 18"/>
            <p:cNvGrpSpPr/>
            <p:nvPr/>
          </p:nvGrpSpPr>
          <p:grpSpPr>
            <a:xfrm>
              <a:off x="2267626" y="4388123"/>
              <a:ext cx="7950220" cy="2286000"/>
              <a:chOff x="2667000" y="5162966"/>
              <a:chExt cx="9354050" cy="2685634"/>
            </a:xfrm>
            <a:solidFill>
              <a:srgbClr val="00BCF2"/>
            </a:solidFill>
          </p:grpSpPr>
          <p:grpSp>
            <p:nvGrpSpPr>
              <p:cNvPr id="84" name="Group 56"/>
              <p:cNvGrpSpPr/>
              <p:nvPr/>
            </p:nvGrpSpPr>
            <p:grpSpPr>
              <a:xfrm>
                <a:off x="2667000" y="5162966"/>
                <a:ext cx="3071832" cy="2685634"/>
                <a:chOff x="1876762" y="4556807"/>
                <a:chExt cx="3570515" cy="3121620"/>
              </a:xfrm>
              <a:grpFill/>
            </p:grpSpPr>
            <p:sp>
              <p:nvSpPr>
                <p:cNvPr id="91" name="Rectangle 57"/>
                <p:cNvSpPr/>
                <p:nvPr/>
              </p:nvSpPr>
              <p:spPr bwMode="auto">
                <a:xfrm>
                  <a:off x="1876762" y="4556807"/>
                  <a:ext cx="3570515" cy="3121620"/>
                </a:xfrm>
                <a:prstGeom prst="rect">
                  <a:avLst/>
                </a:prstGeom>
                <a:solidFill>
                  <a:srgbClr val="0072C6">
                    <a:lumMod val="60000"/>
                    <a:lumOff val="40000"/>
                  </a:srgbClr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20198" tIns="240392" rIns="120198" bIns="101013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145740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720" b="0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0">
                            <a:sysClr val="window" lastClr="FFFFFF"/>
                          </a:gs>
                          <a:gs pos="100000">
                            <a:sysClr val="window" lastClr="FFFFFF"/>
                          </a:gs>
                        </a:gsLst>
                        <a:lin ang="16200000" scaled="0"/>
                      </a:gradFill>
                      <a:effectLst/>
                      <a:uLnTx/>
                      <a:uFillTx/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관계형</a:t>
                  </a:r>
                  <a:endParaRPr kumimoji="0" lang="en-US" sz="272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ysClr val="window" lastClr="FFFFFF"/>
                        </a:gs>
                        <a:gs pos="100000">
                          <a:sysClr val="window" lastClr="FFFFFF"/>
                        </a:gs>
                      </a:gsLst>
                      <a:lin ang="16200000" scaled="0"/>
                    </a:gra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92" name="Group 77"/>
                <p:cNvGrpSpPr/>
                <p:nvPr/>
              </p:nvGrpSpPr>
              <p:grpSpPr>
                <a:xfrm>
                  <a:off x="2158409" y="5435524"/>
                  <a:ext cx="2649822" cy="1102100"/>
                  <a:chOff x="2158409" y="5435524"/>
                  <a:chExt cx="2649822" cy="1102100"/>
                </a:xfrm>
                <a:grpFill/>
              </p:grpSpPr>
              <p:grpSp>
                <p:nvGrpSpPr>
                  <p:cNvPr id="93" name="Group 81"/>
                  <p:cNvGrpSpPr/>
                  <p:nvPr/>
                </p:nvGrpSpPr>
                <p:grpSpPr>
                  <a:xfrm>
                    <a:off x="3839594" y="5435524"/>
                    <a:ext cx="968637" cy="1041476"/>
                    <a:chOff x="3839594" y="5435524"/>
                    <a:chExt cx="968637" cy="1041476"/>
                  </a:xfrm>
                  <a:grpFill/>
                </p:grpSpPr>
                <p:sp>
                  <p:nvSpPr>
                    <p:cNvPr id="100" name="Oval 12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3852472" y="5435524"/>
                      <a:ext cx="955758" cy="14717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77717" tIns="38858" rIns="77717" bIns="3885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750093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72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Segoe UI" charset="0"/>
                        <a:ea typeface="MS PGothic" charset="0"/>
                      </a:endParaRPr>
                    </a:p>
                  </p:txBody>
                </p:sp>
                <p:sp>
                  <p:nvSpPr>
                    <p:cNvPr id="101" name="Freeform 123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3839594" y="5537801"/>
                      <a:ext cx="968637" cy="939199"/>
                    </a:xfrm>
                    <a:custGeom>
                      <a:avLst/>
                      <a:gdLst>
                        <a:gd name="T0" fmla="*/ 480 w 480"/>
                        <a:gd name="T1" fmla="*/ 135 h 562"/>
                        <a:gd name="T2" fmla="*/ 480 w 480"/>
                        <a:gd name="T3" fmla="*/ 0 h 562"/>
                        <a:gd name="T4" fmla="*/ 240 w 480"/>
                        <a:gd name="T5" fmla="*/ 43 h 562"/>
                        <a:gd name="T6" fmla="*/ 0 w 480"/>
                        <a:gd name="T7" fmla="*/ 0 h 562"/>
                        <a:gd name="T8" fmla="*/ 0 w 480"/>
                        <a:gd name="T9" fmla="*/ 135 h 562"/>
                        <a:gd name="T10" fmla="*/ 15 w 480"/>
                        <a:gd name="T11" fmla="*/ 153 h 562"/>
                        <a:gd name="T12" fmla="*/ 0 w 480"/>
                        <a:gd name="T13" fmla="*/ 170 h 562"/>
                        <a:gd name="T14" fmla="*/ 0 w 480"/>
                        <a:gd name="T15" fmla="*/ 322 h 562"/>
                        <a:gd name="T16" fmla="*/ 15 w 480"/>
                        <a:gd name="T17" fmla="*/ 340 h 562"/>
                        <a:gd name="T18" fmla="*/ 0 w 480"/>
                        <a:gd name="T19" fmla="*/ 358 h 562"/>
                        <a:gd name="T20" fmla="*/ 0 w 480"/>
                        <a:gd name="T21" fmla="*/ 510 h 562"/>
                        <a:gd name="T22" fmla="*/ 240 w 480"/>
                        <a:gd name="T23" fmla="*/ 562 h 562"/>
                        <a:gd name="T24" fmla="*/ 480 w 480"/>
                        <a:gd name="T25" fmla="*/ 510 h 562"/>
                        <a:gd name="T26" fmla="*/ 480 w 480"/>
                        <a:gd name="T27" fmla="*/ 358 h 562"/>
                        <a:gd name="T28" fmla="*/ 466 w 480"/>
                        <a:gd name="T29" fmla="*/ 340 h 562"/>
                        <a:gd name="T30" fmla="*/ 480 w 480"/>
                        <a:gd name="T31" fmla="*/ 322 h 562"/>
                        <a:gd name="T32" fmla="*/ 480 w 480"/>
                        <a:gd name="T33" fmla="*/ 170 h 562"/>
                        <a:gd name="T34" fmla="*/ 466 w 480"/>
                        <a:gd name="T35" fmla="*/ 153 h 562"/>
                        <a:gd name="T36" fmla="*/ 480 w 480"/>
                        <a:gd name="T37" fmla="*/ 135 h 562"/>
                        <a:gd name="T38" fmla="*/ 458 w 480"/>
                        <a:gd name="T39" fmla="*/ 352 h 562"/>
                        <a:gd name="T40" fmla="*/ 240 w 480"/>
                        <a:gd name="T41" fmla="*/ 380 h 562"/>
                        <a:gd name="T42" fmla="*/ 23 w 480"/>
                        <a:gd name="T43" fmla="*/ 352 h 562"/>
                        <a:gd name="T44" fmla="*/ 23 w 480"/>
                        <a:gd name="T45" fmla="*/ 333 h 562"/>
                        <a:gd name="T46" fmla="*/ 240 w 480"/>
                        <a:gd name="T47" fmla="*/ 361 h 562"/>
                        <a:gd name="T48" fmla="*/ 458 w 480"/>
                        <a:gd name="T49" fmla="*/ 333 h 562"/>
                        <a:gd name="T50" fmla="*/ 458 w 480"/>
                        <a:gd name="T51" fmla="*/ 352 h 562"/>
                        <a:gd name="T52" fmla="*/ 458 w 480"/>
                        <a:gd name="T53" fmla="*/ 166 h 562"/>
                        <a:gd name="T54" fmla="*/ 240 w 480"/>
                        <a:gd name="T55" fmla="*/ 195 h 562"/>
                        <a:gd name="T56" fmla="*/ 23 w 480"/>
                        <a:gd name="T57" fmla="*/ 166 h 562"/>
                        <a:gd name="T58" fmla="*/ 23 w 480"/>
                        <a:gd name="T59" fmla="*/ 147 h 562"/>
                        <a:gd name="T60" fmla="*/ 240 w 480"/>
                        <a:gd name="T61" fmla="*/ 176 h 562"/>
                        <a:gd name="T62" fmla="*/ 458 w 480"/>
                        <a:gd name="T63" fmla="*/ 147 h 562"/>
                        <a:gd name="T64" fmla="*/ 458 w 480"/>
                        <a:gd name="T65" fmla="*/ 166 h 5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80" h="562">
                          <a:moveTo>
                            <a:pt x="480" y="135"/>
                          </a:moveTo>
                          <a:cubicBezTo>
                            <a:pt x="480" y="0"/>
                            <a:pt x="480" y="0"/>
                            <a:pt x="480" y="0"/>
                          </a:cubicBezTo>
                          <a:cubicBezTo>
                            <a:pt x="448" y="31"/>
                            <a:pt x="326" y="43"/>
                            <a:pt x="240" y="43"/>
                          </a:cubicBezTo>
                          <a:cubicBezTo>
                            <a:pt x="154" y="43"/>
                            <a:pt x="32" y="31"/>
                            <a:pt x="0" y="0"/>
                          </a:cubicBezTo>
                          <a:cubicBezTo>
                            <a:pt x="0" y="135"/>
                            <a:pt x="0" y="135"/>
                            <a:pt x="0" y="135"/>
                          </a:cubicBezTo>
                          <a:cubicBezTo>
                            <a:pt x="0" y="141"/>
                            <a:pt x="5" y="147"/>
                            <a:pt x="15" y="153"/>
                          </a:cubicBezTo>
                          <a:cubicBezTo>
                            <a:pt x="5" y="158"/>
                            <a:pt x="0" y="164"/>
                            <a:pt x="0" y="170"/>
                          </a:cubicBezTo>
                          <a:cubicBezTo>
                            <a:pt x="0" y="322"/>
                            <a:pt x="0" y="322"/>
                            <a:pt x="0" y="322"/>
                          </a:cubicBezTo>
                          <a:cubicBezTo>
                            <a:pt x="0" y="329"/>
                            <a:pt x="5" y="335"/>
                            <a:pt x="15" y="340"/>
                          </a:cubicBezTo>
                          <a:cubicBezTo>
                            <a:pt x="5" y="346"/>
                            <a:pt x="0" y="351"/>
                            <a:pt x="0" y="358"/>
                          </a:cubicBezTo>
                          <a:cubicBezTo>
                            <a:pt x="0" y="510"/>
                            <a:pt x="0" y="510"/>
                            <a:pt x="0" y="510"/>
                          </a:cubicBezTo>
                          <a:cubicBezTo>
                            <a:pt x="0" y="538"/>
                            <a:pt x="108" y="562"/>
                            <a:pt x="240" y="562"/>
                          </a:cubicBezTo>
                          <a:cubicBezTo>
                            <a:pt x="373" y="562"/>
                            <a:pt x="480" y="538"/>
                            <a:pt x="480" y="510"/>
                          </a:cubicBezTo>
                          <a:cubicBezTo>
                            <a:pt x="480" y="358"/>
                            <a:pt x="480" y="358"/>
                            <a:pt x="480" y="358"/>
                          </a:cubicBezTo>
                          <a:cubicBezTo>
                            <a:pt x="480" y="351"/>
                            <a:pt x="475" y="346"/>
                            <a:pt x="466" y="340"/>
                          </a:cubicBezTo>
                          <a:cubicBezTo>
                            <a:pt x="475" y="335"/>
                            <a:pt x="480" y="329"/>
                            <a:pt x="480" y="322"/>
                          </a:cubicBezTo>
                          <a:cubicBezTo>
                            <a:pt x="480" y="170"/>
                            <a:pt x="480" y="170"/>
                            <a:pt x="480" y="170"/>
                          </a:cubicBezTo>
                          <a:cubicBezTo>
                            <a:pt x="480" y="164"/>
                            <a:pt x="475" y="158"/>
                            <a:pt x="466" y="153"/>
                          </a:cubicBezTo>
                          <a:cubicBezTo>
                            <a:pt x="475" y="147"/>
                            <a:pt x="480" y="141"/>
                            <a:pt x="480" y="135"/>
                          </a:cubicBezTo>
                          <a:close/>
                          <a:moveTo>
                            <a:pt x="458" y="352"/>
                          </a:moveTo>
                          <a:cubicBezTo>
                            <a:pt x="458" y="368"/>
                            <a:pt x="361" y="380"/>
                            <a:pt x="240" y="380"/>
                          </a:cubicBezTo>
                          <a:cubicBezTo>
                            <a:pt x="120" y="380"/>
                            <a:pt x="23" y="368"/>
                            <a:pt x="23" y="352"/>
                          </a:cubicBezTo>
                          <a:cubicBezTo>
                            <a:pt x="23" y="333"/>
                            <a:pt x="23" y="333"/>
                            <a:pt x="23" y="333"/>
                          </a:cubicBezTo>
                          <a:cubicBezTo>
                            <a:pt x="23" y="349"/>
                            <a:pt x="120" y="361"/>
                            <a:pt x="240" y="361"/>
                          </a:cubicBezTo>
                          <a:cubicBezTo>
                            <a:pt x="361" y="361"/>
                            <a:pt x="458" y="349"/>
                            <a:pt x="458" y="333"/>
                          </a:cubicBezTo>
                          <a:lnTo>
                            <a:pt x="458" y="352"/>
                          </a:lnTo>
                          <a:close/>
                          <a:moveTo>
                            <a:pt x="458" y="166"/>
                          </a:moveTo>
                          <a:cubicBezTo>
                            <a:pt x="458" y="182"/>
                            <a:pt x="361" y="195"/>
                            <a:pt x="240" y="195"/>
                          </a:cubicBezTo>
                          <a:cubicBezTo>
                            <a:pt x="120" y="195"/>
                            <a:pt x="23" y="182"/>
                            <a:pt x="23" y="166"/>
                          </a:cubicBezTo>
                          <a:cubicBezTo>
                            <a:pt x="23" y="147"/>
                            <a:pt x="23" y="147"/>
                            <a:pt x="23" y="147"/>
                          </a:cubicBezTo>
                          <a:cubicBezTo>
                            <a:pt x="23" y="163"/>
                            <a:pt x="120" y="176"/>
                            <a:pt x="240" y="176"/>
                          </a:cubicBezTo>
                          <a:cubicBezTo>
                            <a:pt x="361" y="176"/>
                            <a:pt x="458" y="163"/>
                            <a:pt x="458" y="147"/>
                          </a:cubicBezTo>
                          <a:lnTo>
                            <a:pt x="458" y="16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77717" tIns="38858" rIns="77717" bIns="3885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750093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72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Segoe UI" charset="0"/>
                        <a:ea typeface="MS PGothic" charset="0"/>
                      </a:endParaRPr>
                    </a:p>
                  </p:txBody>
                </p:sp>
              </p:grpSp>
              <p:grpSp>
                <p:nvGrpSpPr>
                  <p:cNvPr id="94" name="Group 82"/>
                  <p:cNvGrpSpPr/>
                  <p:nvPr/>
                </p:nvGrpSpPr>
                <p:grpSpPr>
                  <a:xfrm>
                    <a:off x="2928606" y="5767011"/>
                    <a:ext cx="643639" cy="709989"/>
                    <a:chOff x="2928606" y="5767011"/>
                    <a:chExt cx="643639" cy="709989"/>
                  </a:xfrm>
                  <a:grpFill/>
                </p:grpSpPr>
                <p:sp>
                  <p:nvSpPr>
                    <p:cNvPr id="98" name="Oval 12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928606" y="5767011"/>
                      <a:ext cx="634860" cy="1215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77717" tIns="38858" rIns="77717" bIns="3885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750093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72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Segoe UI" charset="0"/>
                        <a:ea typeface="MS PGothic" charset="0"/>
                      </a:endParaRPr>
                    </a:p>
                  </p:txBody>
                </p:sp>
                <p:sp>
                  <p:nvSpPr>
                    <p:cNvPr id="99" name="Freeform 123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2928606" y="5867345"/>
                      <a:ext cx="643639" cy="609655"/>
                    </a:xfrm>
                    <a:custGeom>
                      <a:avLst/>
                      <a:gdLst>
                        <a:gd name="T0" fmla="*/ 480 w 480"/>
                        <a:gd name="T1" fmla="*/ 135 h 562"/>
                        <a:gd name="T2" fmla="*/ 480 w 480"/>
                        <a:gd name="T3" fmla="*/ 0 h 562"/>
                        <a:gd name="T4" fmla="*/ 240 w 480"/>
                        <a:gd name="T5" fmla="*/ 43 h 562"/>
                        <a:gd name="T6" fmla="*/ 0 w 480"/>
                        <a:gd name="T7" fmla="*/ 0 h 562"/>
                        <a:gd name="T8" fmla="*/ 0 w 480"/>
                        <a:gd name="T9" fmla="*/ 135 h 562"/>
                        <a:gd name="T10" fmla="*/ 15 w 480"/>
                        <a:gd name="T11" fmla="*/ 153 h 562"/>
                        <a:gd name="T12" fmla="*/ 0 w 480"/>
                        <a:gd name="T13" fmla="*/ 170 h 562"/>
                        <a:gd name="T14" fmla="*/ 0 w 480"/>
                        <a:gd name="T15" fmla="*/ 322 h 562"/>
                        <a:gd name="T16" fmla="*/ 15 w 480"/>
                        <a:gd name="T17" fmla="*/ 340 h 562"/>
                        <a:gd name="T18" fmla="*/ 0 w 480"/>
                        <a:gd name="T19" fmla="*/ 358 h 562"/>
                        <a:gd name="T20" fmla="*/ 0 w 480"/>
                        <a:gd name="T21" fmla="*/ 510 h 562"/>
                        <a:gd name="T22" fmla="*/ 240 w 480"/>
                        <a:gd name="T23" fmla="*/ 562 h 562"/>
                        <a:gd name="T24" fmla="*/ 480 w 480"/>
                        <a:gd name="T25" fmla="*/ 510 h 562"/>
                        <a:gd name="T26" fmla="*/ 480 w 480"/>
                        <a:gd name="T27" fmla="*/ 358 h 562"/>
                        <a:gd name="T28" fmla="*/ 466 w 480"/>
                        <a:gd name="T29" fmla="*/ 340 h 562"/>
                        <a:gd name="T30" fmla="*/ 480 w 480"/>
                        <a:gd name="T31" fmla="*/ 322 h 562"/>
                        <a:gd name="T32" fmla="*/ 480 w 480"/>
                        <a:gd name="T33" fmla="*/ 170 h 562"/>
                        <a:gd name="T34" fmla="*/ 466 w 480"/>
                        <a:gd name="T35" fmla="*/ 153 h 562"/>
                        <a:gd name="T36" fmla="*/ 480 w 480"/>
                        <a:gd name="T37" fmla="*/ 135 h 562"/>
                        <a:gd name="T38" fmla="*/ 458 w 480"/>
                        <a:gd name="T39" fmla="*/ 352 h 562"/>
                        <a:gd name="T40" fmla="*/ 240 w 480"/>
                        <a:gd name="T41" fmla="*/ 380 h 562"/>
                        <a:gd name="T42" fmla="*/ 23 w 480"/>
                        <a:gd name="T43" fmla="*/ 352 h 562"/>
                        <a:gd name="T44" fmla="*/ 23 w 480"/>
                        <a:gd name="T45" fmla="*/ 333 h 562"/>
                        <a:gd name="T46" fmla="*/ 240 w 480"/>
                        <a:gd name="T47" fmla="*/ 361 h 562"/>
                        <a:gd name="T48" fmla="*/ 458 w 480"/>
                        <a:gd name="T49" fmla="*/ 333 h 562"/>
                        <a:gd name="T50" fmla="*/ 458 w 480"/>
                        <a:gd name="T51" fmla="*/ 352 h 562"/>
                        <a:gd name="T52" fmla="*/ 458 w 480"/>
                        <a:gd name="T53" fmla="*/ 166 h 562"/>
                        <a:gd name="T54" fmla="*/ 240 w 480"/>
                        <a:gd name="T55" fmla="*/ 195 h 562"/>
                        <a:gd name="T56" fmla="*/ 23 w 480"/>
                        <a:gd name="T57" fmla="*/ 166 h 562"/>
                        <a:gd name="T58" fmla="*/ 23 w 480"/>
                        <a:gd name="T59" fmla="*/ 147 h 562"/>
                        <a:gd name="T60" fmla="*/ 240 w 480"/>
                        <a:gd name="T61" fmla="*/ 176 h 562"/>
                        <a:gd name="T62" fmla="*/ 458 w 480"/>
                        <a:gd name="T63" fmla="*/ 147 h 562"/>
                        <a:gd name="T64" fmla="*/ 458 w 480"/>
                        <a:gd name="T65" fmla="*/ 166 h 5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80" h="562">
                          <a:moveTo>
                            <a:pt x="480" y="135"/>
                          </a:moveTo>
                          <a:cubicBezTo>
                            <a:pt x="480" y="0"/>
                            <a:pt x="480" y="0"/>
                            <a:pt x="480" y="0"/>
                          </a:cubicBezTo>
                          <a:cubicBezTo>
                            <a:pt x="448" y="31"/>
                            <a:pt x="326" y="43"/>
                            <a:pt x="240" y="43"/>
                          </a:cubicBezTo>
                          <a:cubicBezTo>
                            <a:pt x="154" y="43"/>
                            <a:pt x="32" y="31"/>
                            <a:pt x="0" y="0"/>
                          </a:cubicBezTo>
                          <a:cubicBezTo>
                            <a:pt x="0" y="135"/>
                            <a:pt x="0" y="135"/>
                            <a:pt x="0" y="135"/>
                          </a:cubicBezTo>
                          <a:cubicBezTo>
                            <a:pt x="0" y="141"/>
                            <a:pt x="5" y="147"/>
                            <a:pt x="15" y="153"/>
                          </a:cubicBezTo>
                          <a:cubicBezTo>
                            <a:pt x="5" y="158"/>
                            <a:pt x="0" y="164"/>
                            <a:pt x="0" y="170"/>
                          </a:cubicBezTo>
                          <a:cubicBezTo>
                            <a:pt x="0" y="322"/>
                            <a:pt x="0" y="322"/>
                            <a:pt x="0" y="322"/>
                          </a:cubicBezTo>
                          <a:cubicBezTo>
                            <a:pt x="0" y="329"/>
                            <a:pt x="5" y="335"/>
                            <a:pt x="15" y="340"/>
                          </a:cubicBezTo>
                          <a:cubicBezTo>
                            <a:pt x="5" y="346"/>
                            <a:pt x="0" y="351"/>
                            <a:pt x="0" y="358"/>
                          </a:cubicBezTo>
                          <a:cubicBezTo>
                            <a:pt x="0" y="510"/>
                            <a:pt x="0" y="510"/>
                            <a:pt x="0" y="510"/>
                          </a:cubicBezTo>
                          <a:cubicBezTo>
                            <a:pt x="0" y="538"/>
                            <a:pt x="108" y="562"/>
                            <a:pt x="240" y="562"/>
                          </a:cubicBezTo>
                          <a:cubicBezTo>
                            <a:pt x="373" y="562"/>
                            <a:pt x="480" y="538"/>
                            <a:pt x="480" y="510"/>
                          </a:cubicBezTo>
                          <a:cubicBezTo>
                            <a:pt x="480" y="358"/>
                            <a:pt x="480" y="358"/>
                            <a:pt x="480" y="358"/>
                          </a:cubicBezTo>
                          <a:cubicBezTo>
                            <a:pt x="480" y="351"/>
                            <a:pt x="475" y="346"/>
                            <a:pt x="466" y="340"/>
                          </a:cubicBezTo>
                          <a:cubicBezTo>
                            <a:pt x="475" y="335"/>
                            <a:pt x="480" y="329"/>
                            <a:pt x="480" y="322"/>
                          </a:cubicBezTo>
                          <a:cubicBezTo>
                            <a:pt x="480" y="170"/>
                            <a:pt x="480" y="170"/>
                            <a:pt x="480" y="170"/>
                          </a:cubicBezTo>
                          <a:cubicBezTo>
                            <a:pt x="480" y="164"/>
                            <a:pt x="475" y="158"/>
                            <a:pt x="466" y="153"/>
                          </a:cubicBezTo>
                          <a:cubicBezTo>
                            <a:pt x="475" y="147"/>
                            <a:pt x="480" y="141"/>
                            <a:pt x="480" y="135"/>
                          </a:cubicBezTo>
                          <a:close/>
                          <a:moveTo>
                            <a:pt x="458" y="352"/>
                          </a:moveTo>
                          <a:cubicBezTo>
                            <a:pt x="458" y="368"/>
                            <a:pt x="361" y="380"/>
                            <a:pt x="240" y="380"/>
                          </a:cubicBezTo>
                          <a:cubicBezTo>
                            <a:pt x="120" y="380"/>
                            <a:pt x="23" y="368"/>
                            <a:pt x="23" y="352"/>
                          </a:cubicBezTo>
                          <a:cubicBezTo>
                            <a:pt x="23" y="333"/>
                            <a:pt x="23" y="333"/>
                            <a:pt x="23" y="333"/>
                          </a:cubicBezTo>
                          <a:cubicBezTo>
                            <a:pt x="23" y="349"/>
                            <a:pt x="120" y="361"/>
                            <a:pt x="240" y="361"/>
                          </a:cubicBezTo>
                          <a:cubicBezTo>
                            <a:pt x="361" y="361"/>
                            <a:pt x="458" y="349"/>
                            <a:pt x="458" y="333"/>
                          </a:cubicBezTo>
                          <a:lnTo>
                            <a:pt x="458" y="352"/>
                          </a:lnTo>
                          <a:close/>
                          <a:moveTo>
                            <a:pt x="458" y="166"/>
                          </a:moveTo>
                          <a:cubicBezTo>
                            <a:pt x="458" y="182"/>
                            <a:pt x="361" y="195"/>
                            <a:pt x="240" y="195"/>
                          </a:cubicBezTo>
                          <a:cubicBezTo>
                            <a:pt x="120" y="195"/>
                            <a:pt x="23" y="182"/>
                            <a:pt x="23" y="166"/>
                          </a:cubicBezTo>
                          <a:cubicBezTo>
                            <a:pt x="23" y="147"/>
                            <a:pt x="23" y="147"/>
                            <a:pt x="23" y="147"/>
                          </a:cubicBezTo>
                          <a:cubicBezTo>
                            <a:pt x="23" y="163"/>
                            <a:pt x="120" y="176"/>
                            <a:pt x="240" y="176"/>
                          </a:cubicBezTo>
                          <a:cubicBezTo>
                            <a:pt x="361" y="176"/>
                            <a:pt x="458" y="163"/>
                            <a:pt x="458" y="147"/>
                          </a:cubicBezTo>
                          <a:lnTo>
                            <a:pt x="458" y="16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77717" tIns="38858" rIns="77717" bIns="3885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750093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72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Segoe UI" charset="0"/>
                        <a:ea typeface="MS PGothic" charset="0"/>
                      </a:endParaRPr>
                    </a:p>
                  </p:txBody>
                </p:sp>
              </p:grpSp>
              <p:grpSp>
                <p:nvGrpSpPr>
                  <p:cNvPr id="95" name="Group 83"/>
                  <p:cNvGrpSpPr/>
                  <p:nvPr/>
                </p:nvGrpSpPr>
                <p:grpSpPr>
                  <a:xfrm>
                    <a:off x="2158409" y="5923322"/>
                    <a:ext cx="508589" cy="614302"/>
                    <a:chOff x="2209798" y="5923322"/>
                    <a:chExt cx="508589" cy="614302"/>
                  </a:xfrm>
                  <a:grpFill/>
                </p:grpSpPr>
                <p:sp>
                  <p:nvSpPr>
                    <p:cNvPr id="96" name="Oval 12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209801" y="5989543"/>
                      <a:ext cx="501953" cy="7582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77717" tIns="38858" rIns="77717" bIns="3885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750093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72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Segoe UI" charset="0"/>
                        <a:ea typeface="MS PGothic" charset="0"/>
                      </a:endParaRPr>
                    </a:p>
                  </p:txBody>
                </p:sp>
                <p:sp>
                  <p:nvSpPr>
                    <p:cNvPr id="97" name="Freeform 123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2209798" y="5923322"/>
                      <a:ext cx="508589" cy="614302"/>
                    </a:xfrm>
                    <a:custGeom>
                      <a:avLst/>
                      <a:gdLst>
                        <a:gd name="T0" fmla="*/ 480 w 480"/>
                        <a:gd name="T1" fmla="*/ 135 h 562"/>
                        <a:gd name="T2" fmla="*/ 480 w 480"/>
                        <a:gd name="T3" fmla="*/ 0 h 562"/>
                        <a:gd name="T4" fmla="*/ 240 w 480"/>
                        <a:gd name="T5" fmla="*/ 43 h 562"/>
                        <a:gd name="T6" fmla="*/ 0 w 480"/>
                        <a:gd name="T7" fmla="*/ 0 h 562"/>
                        <a:gd name="T8" fmla="*/ 0 w 480"/>
                        <a:gd name="T9" fmla="*/ 135 h 562"/>
                        <a:gd name="T10" fmla="*/ 15 w 480"/>
                        <a:gd name="T11" fmla="*/ 153 h 562"/>
                        <a:gd name="T12" fmla="*/ 0 w 480"/>
                        <a:gd name="T13" fmla="*/ 170 h 562"/>
                        <a:gd name="T14" fmla="*/ 0 w 480"/>
                        <a:gd name="T15" fmla="*/ 322 h 562"/>
                        <a:gd name="T16" fmla="*/ 15 w 480"/>
                        <a:gd name="T17" fmla="*/ 340 h 562"/>
                        <a:gd name="T18" fmla="*/ 0 w 480"/>
                        <a:gd name="T19" fmla="*/ 358 h 562"/>
                        <a:gd name="T20" fmla="*/ 0 w 480"/>
                        <a:gd name="T21" fmla="*/ 510 h 562"/>
                        <a:gd name="T22" fmla="*/ 240 w 480"/>
                        <a:gd name="T23" fmla="*/ 562 h 562"/>
                        <a:gd name="T24" fmla="*/ 480 w 480"/>
                        <a:gd name="T25" fmla="*/ 510 h 562"/>
                        <a:gd name="T26" fmla="*/ 480 w 480"/>
                        <a:gd name="T27" fmla="*/ 358 h 562"/>
                        <a:gd name="T28" fmla="*/ 466 w 480"/>
                        <a:gd name="T29" fmla="*/ 340 h 562"/>
                        <a:gd name="T30" fmla="*/ 480 w 480"/>
                        <a:gd name="T31" fmla="*/ 322 h 562"/>
                        <a:gd name="T32" fmla="*/ 480 w 480"/>
                        <a:gd name="T33" fmla="*/ 170 h 562"/>
                        <a:gd name="T34" fmla="*/ 466 w 480"/>
                        <a:gd name="T35" fmla="*/ 153 h 562"/>
                        <a:gd name="T36" fmla="*/ 480 w 480"/>
                        <a:gd name="T37" fmla="*/ 135 h 562"/>
                        <a:gd name="T38" fmla="*/ 458 w 480"/>
                        <a:gd name="T39" fmla="*/ 352 h 562"/>
                        <a:gd name="T40" fmla="*/ 240 w 480"/>
                        <a:gd name="T41" fmla="*/ 380 h 562"/>
                        <a:gd name="T42" fmla="*/ 23 w 480"/>
                        <a:gd name="T43" fmla="*/ 352 h 562"/>
                        <a:gd name="T44" fmla="*/ 23 w 480"/>
                        <a:gd name="T45" fmla="*/ 333 h 562"/>
                        <a:gd name="T46" fmla="*/ 240 w 480"/>
                        <a:gd name="T47" fmla="*/ 361 h 562"/>
                        <a:gd name="T48" fmla="*/ 458 w 480"/>
                        <a:gd name="T49" fmla="*/ 333 h 562"/>
                        <a:gd name="T50" fmla="*/ 458 w 480"/>
                        <a:gd name="T51" fmla="*/ 352 h 562"/>
                        <a:gd name="T52" fmla="*/ 458 w 480"/>
                        <a:gd name="T53" fmla="*/ 166 h 562"/>
                        <a:gd name="T54" fmla="*/ 240 w 480"/>
                        <a:gd name="T55" fmla="*/ 195 h 562"/>
                        <a:gd name="T56" fmla="*/ 23 w 480"/>
                        <a:gd name="T57" fmla="*/ 166 h 562"/>
                        <a:gd name="T58" fmla="*/ 23 w 480"/>
                        <a:gd name="T59" fmla="*/ 147 h 562"/>
                        <a:gd name="T60" fmla="*/ 240 w 480"/>
                        <a:gd name="T61" fmla="*/ 176 h 562"/>
                        <a:gd name="T62" fmla="*/ 458 w 480"/>
                        <a:gd name="T63" fmla="*/ 147 h 562"/>
                        <a:gd name="T64" fmla="*/ 458 w 480"/>
                        <a:gd name="T65" fmla="*/ 166 h 5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80" h="562">
                          <a:moveTo>
                            <a:pt x="480" y="135"/>
                          </a:moveTo>
                          <a:cubicBezTo>
                            <a:pt x="480" y="0"/>
                            <a:pt x="480" y="0"/>
                            <a:pt x="480" y="0"/>
                          </a:cubicBezTo>
                          <a:cubicBezTo>
                            <a:pt x="448" y="31"/>
                            <a:pt x="326" y="43"/>
                            <a:pt x="240" y="43"/>
                          </a:cubicBezTo>
                          <a:cubicBezTo>
                            <a:pt x="154" y="43"/>
                            <a:pt x="32" y="31"/>
                            <a:pt x="0" y="0"/>
                          </a:cubicBezTo>
                          <a:cubicBezTo>
                            <a:pt x="0" y="135"/>
                            <a:pt x="0" y="135"/>
                            <a:pt x="0" y="135"/>
                          </a:cubicBezTo>
                          <a:cubicBezTo>
                            <a:pt x="0" y="141"/>
                            <a:pt x="5" y="147"/>
                            <a:pt x="15" y="153"/>
                          </a:cubicBezTo>
                          <a:cubicBezTo>
                            <a:pt x="5" y="158"/>
                            <a:pt x="0" y="164"/>
                            <a:pt x="0" y="170"/>
                          </a:cubicBezTo>
                          <a:cubicBezTo>
                            <a:pt x="0" y="322"/>
                            <a:pt x="0" y="322"/>
                            <a:pt x="0" y="322"/>
                          </a:cubicBezTo>
                          <a:cubicBezTo>
                            <a:pt x="0" y="329"/>
                            <a:pt x="5" y="335"/>
                            <a:pt x="15" y="340"/>
                          </a:cubicBezTo>
                          <a:cubicBezTo>
                            <a:pt x="5" y="346"/>
                            <a:pt x="0" y="351"/>
                            <a:pt x="0" y="358"/>
                          </a:cubicBezTo>
                          <a:cubicBezTo>
                            <a:pt x="0" y="510"/>
                            <a:pt x="0" y="510"/>
                            <a:pt x="0" y="510"/>
                          </a:cubicBezTo>
                          <a:cubicBezTo>
                            <a:pt x="0" y="538"/>
                            <a:pt x="108" y="562"/>
                            <a:pt x="240" y="562"/>
                          </a:cubicBezTo>
                          <a:cubicBezTo>
                            <a:pt x="373" y="562"/>
                            <a:pt x="480" y="538"/>
                            <a:pt x="480" y="510"/>
                          </a:cubicBezTo>
                          <a:cubicBezTo>
                            <a:pt x="480" y="358"/>
                            <a:pt x="480" y="358"/>
                            <a:pt x="480" y="358"/>
                          </a:cubicBezTo>
                          <a:cubicBezTo>
                            <a:pt x="480" y="351"/>
                            <a:pt x="475" y="346"/>
                            <a:pt x="466" y="340"/>
                          </a:cubicBezTo>
                          <a:cubicBezTo>
                            <a:pt x="475" y="335"/>
                            <a:pt x="480" y="329"/>
                            <a:pt x="480" y="322"/>
                          </a:cubicBezTo>
                          <a:cubicBezTo>
                            <a:pt x="480" y="170"/>
                            <a:pt x="480" y="170"/>
                            <a:pt x="480" y="170"/>
                          </a:cubicBezTo>
                          <a:cubicBezTo>
                            <a:pt x="480" y="164"/>
                            <a:pt x="475" y="158"/>
                            <a:pt x="466" y="153"/>
                          </a:cubicBezTo>
                          <a:cubicBezTo>
                            <a:pt x="475" y="147"/>
                            <a:pt x="480" y="141"/>
                            <a:pt x="480" y="135"/>
                          </a:cubicBezTo>
                          <a:close/>
                          <a:moveTo>
                            <a:pt x="458" y="352"/>
                          </a:moveTo>
                          <a:cubicBezTo>
                            <a:pt x="458" y="368"/>
                            <a:pt x="361" y="380"/>
                            <a:pt x="240" y="380"/>
                          </a:cubicBezTo>
                          <a:cubicBezTo>
                            <a:pt x="120" y="380"/>
                            <a:pt x="23" y="368"/>
                            <a:pt x="23" y="352"/>
                          </a:cubicBezTo>
                          <a:cubicBezTo>
                            <a:pt x="23" y="333"/>
                            <a:pt x="23" y="333"/>
                            <a:pt x="23" y="333"/>
                          </a:cubicBezTo>
                          <a:cubicBezTo>
                            <a:pt x="23" y="349"/>
                            <a:pt x="120" y="361"/>
                            <a:pt x="240" y="361"/>
                          </a:cubicBezTo>
                          <a:cubicBezTo>
                            <a:pt x="361" y="361"/>
                            <a:pt x="458" y="349"/>
                            <a:pt x="458" y="333"/>
                          </a:cubicBezTo>
                          <a:lnTo>
                            <a:pt x="458" y="352"/>
                          </a:lnTo>
                          <a:close/>
                          <a:moveTo>
                            <a:pt x="458" y="166"/>
                          </a:moveTo>
                          <a:cubicBezTo>
                            <a:pt x="458" y="182"/>
                            <a:pt x="361" y="195"/>
                            <a:pt x="240" y="195"/>
                          </a:cubicBezTo>
                          <a:cubicBezTo>
                            <a:pt x="120" y="195"/>
                            <a:pt x="23" y="182"/>
                            <a:pt x="23" y="166"/>
                          </a:cubicBezTo>
                          <a:cubicBezTo>
                            <a:pt x="23" y="147"/>
                            <a:pt x="23" y="147"/>
                            <a:pt x="23" y="147"/>
                          </a:cubicBezTo>
                          <a:cubicBezTo>
                            <a:pt x="23" y="163"/>
                            <a:pt x="120" y="176"/>
                            <a:pt x="240" y="176"/>
                          </a:cubicBezTo>
                          <a:cubicBezTo>
                            <a:pt x="361" y="176"/>
                            <a:pt x="458" y="163"/>
                            <a:pt x="458" y="147"/>
                          </a:cubicBezTo>
                          <a:lnTo>
                            <a:pt x="458" y="16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77717" tIns="38858" rIns="77717" bIns="3885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750093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72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Segoe UI" charset="0"/>
                        <a:ea typeface="MS PGothic" charset="0"/>
                      </a:endParaRPr>
                    </a:p>
                  </p:txBody>
                </p:sp>
              </p:grpSp>
            </p:grpSp>
          </p:grpSp>
          <p:grpSp>
            <p:nvGrpSpPr>
              <p:cNvPr id="85" name="Group 17"/>
              <p:cNvGrpSpPr/>
              <p:nvPr/>
            </p:nvGrpSpPr>
            <p:grpSpPr>
              <a:xfrm>
                <a:off x="5850155" y="5162966"/>
                <a:ext cx="3029450" cy="2685634"/>
                <a:chOff x="5850155" y="5162966"/>
                <a:chExt cx="3029450" cy="2685634"/>
              </a:xfrm>
              <a:grpFill/>
            </p:grpSpPr>
            <p:sp>
              <p:nvSpPr>
                <p:cNvPr id="89" name="Rectangle 95"/>
                <p:cNvSpPr/>
                <p:nvPr/>
              </p:nvSpPr>
              <p:spPr bwMode="auto">
                <a:xfrm>
                  <a:off x="5850155" y="5162966"/>
                  <a:ext cx="3029450" cy="2685634"/>
                </a:xfrm>
                <a:prstGeom prst="rect">
                  <a:avLst/>
                </a:prstGeom>
                <a:solidFill>
                  <a:srgbClr val="0072C6">
                    <a:lumMod val="60000"/>
                    <a:lumOff val="40000"/>
                  </a:srgbClr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20198" tIns="240392" rIns="120198" bIns="101013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145740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72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ysClr val="window" lastClr="FFFFFF"/>
                          </a:gs>
                          <a:gs pos="100000">
                            <a:sysClr val="window" lastClr="FFFFFF"/>
                          </a:gs>
                        </a:gsLst>
                        <a:lin ang="16200000" scaled="0"/>
                      </a:gradFill>
                      <a:effectLst/>
                      <a:uLnTx/>
                      <a:uFillTx/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비 </a:t>
                  </a:r>
                  <a:r>
                    <a:rPr kumimoji="0" lang="ko-KR" altLang="en-US" sz="2720" b="0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0">
                            <a:sysClr val="window" lastClr="FFFFFF"/>
                          </a:gs>
                          <a:gs pos="100000">
                            <a:sysClr val="window" lastClr="FFFFFF"/>
                          </a:gs>
                        </a:gsLst>
                        <a:lin ang="16200000" scaled="0"/>
                      </a:gradFill>
                      <a:effectLst/>
                      <a:uLnTx/>
                      <a:uFillTx/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관계형</a:t>
                  </a:r>
                  <a:endParaRPr kumimoji="0" lang="en-US" sz="272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ysClr val="window" lastClr="FFFFFF"/>
                        </a:gs>
                        <a:gs pos="100000">
                          <a:sysClr val="window" lastClr="FFFFFF"/>
                        </a:gs>
                      </a:gsLst>
                      <a:lin ang="16200000" scaled="0"/>
                    </a:gra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Picture 97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5648" y="5835314"/>
                  <a:ext cx="1658461" cy="1185803"/>
                </a:xfrm>
                <a:prstGeom prst="rect">
                  <a:avLst/>
                </a:prstGeom>
                <a:solidFill>
                  <a:srgbClr val="0072C6">
                    <a:lumMod val="60000"/>
                    <a:lumOff val="40000"/>
                  </a:srgbClr>
                </a:solidFill>
              </p:spPr>
            </p:pic>
          </p:grpSp>
          <p:grpSp>
            <p:nvGrpSpPr>
              <p:cNvPr id="86" name="Group 16"/>
              <p:cNvGrpSpPr/>
              <p:nvPr/>
            </p:nvGrpSpPr>
            <p:grpSpPr>
              <a:xfrm>
                <a:off x="8991600" y="5162966"/>
                <a:ext cx="3029450" cy="2685634"/>
                <a:chOff x="9105276" y="5162966"/>
                <a:chExt cx="3029450" cy="2685634"/>
              </a:xfrm>
              <a:grpFill/>
            </p:grpSpPr>
            <p:sp>
              <p:nvSpPr>
                <p:cNvPr id="87" name="Rectangle 96"/>
                <p:cNvSpPr/>
                <p:nvPr/>
              </p:nvSpPr>
              <p:spPr bwMode="auto">
                <a:xfrm>
                  <a:off x="9105276" y="5162966"/>
                  <a:ext cx="3029450" cy="2685634"/>
                </a:xfrm>
                <a:prstGeom prst="rect">
                  <a:avLst/>
                </a:prstGeom>
                <a:solidFill>
                  <a:srgbClr val="0072C6">
                    <a:lumMod val="60000"/>
                    <a:lumOff val="40000"/>
                  </a:srgbClr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20198" tIns="240392" rIns="120198" bIns="101013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145740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720" b="0" i="0" u="none" strike="noStrike" kern="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0">
                            <a:sysClr val="window" lastClr="FFFFFF"/>
                          </a:gs>
                          <a:gs pos="100000">
                            <a:sysClr val="window" lastClr="FFFFFF"/>
                          </a:gs>
                        </a:gsLst>
                        <a:lin ang="16200000" scaled="0"/>
                      </a:gradFill>
                      <a:effectLst/>
                      <a:uLnTx/>
                      <a:uFillTx/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스트리밍</a:t>
                  </a:r>
                  <a:endParaRPr kumimoji="0" lang="en-US" sz="272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ysClr val="window" lastClr="FFFFFF"/>
                        </a:gs>
                        <a:gs pos="100000">
                          <a:sysClr val="window" lastClr="FFFFFF"/>
                        </a:gs>
                      </a:gsLst>
                      <a:lin ang="16200000" scaled="0"/>
                    </a:gra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8" name="Freeform 111"/>
                <p:cNvSpPr/>
                <p:nvPr/>
              </p:nvSpPr>
              <p:spPr bwMode="auto">
                <a:xfrm>
                  <a:off x="10237856" y="6341033"/>
                  <a:ext cx="397465" cy="923950"/>
                </a:xfrm>
                <a:custGeom>
                  <a:avLst/>
                  <a:gdLst>
                    <a:gd name="connsiteX0" fmla="*/ 482138 w 493222"/>
                    <a:gd name="connsiteY0" fmla="*/ 243840 h 1269076"/>
                    <a:gd name="connsiteX1" fmla="*/ 0 w 493222"/>
                    <a:gd name="connsiteY1" fmla="*/ 0 h 1269076"/>
                    <a:gd name="connsiteX2" fmla="*/ 127462 w 493222"/>
                    <a:gd name="connsiteY2" fmla="*/ 858982 h 1269076"/>
                    <a:gd name="connsiteX3" fmla="*/ 493222 w 493222"/>
                    <a:gd name="connsiteY3" fmla="*/ 1269076 h 1269076"/>
                    <a:gd name="connsiteX4" fmla="*/ 482138 w 493222"/>
                    <a:gd name="connsiteY4" fmla="*/ 243840 h 1269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222" h="1269076">
                      <a:moveTo>
                        <a:pt x="482138" y="243840"/>
                      </a:moveTo>
                      <a:lnTo>
                        <a:pt x="0" y="0"/>
                      </a:lnTo>
                      <a:lnTo>
                        <a:pt x="127462" y="858982"/>
                      </a:lnTo>
                      <a:lnTo>
                        <a:pt x="493222" y="1269076"/>
                      </a:lnTo>
                      <a:lnTo>
                        <a:pt x="482138" y="243840"/>
                      </a:lnTo>
                      <a:close/>
                    </a:path>
                  </a:pathLst>
                </a:custGeom>
                <a:grpFill/>
                <a:ln w="635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3186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Segoe UI" pitchFamily="34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68" name="Group 91"/>
            <p:cNvGrpSpPr/>
            <p:nvPr/>
          </p:nvGrpSpPr>
          <p:grpSpPr>
            <a:xfrm>
              <a:off x="7997388" y="4402400"/>
              <a:ext cx="1878449" cy="1995769"/>
              <a:chOff x="5802737" y="1427472"/>
              <a:chExt cx="1750680" cy="2212995"/>
            </a:xfrm>
          </p:grpSpPr>
          <p:sp>
            <p:nvSpPr>
              <p:cNvPr id="69" name="Rectangle 5"/>
              <p:cNvSpPr/>
              <p:nvPr/>
            </p:nvSpPr>
            <p:spPr>
              <a:xfrm rot="18000000">
                <a:off x="6248102" y="1153542"/>
                <a:ext cx="890071" cy="1542405"/>
              </a:xfrm>
              <a:custGeom>
                <a:avLst/>
                <a:gdLst>
                  <a:gd name="connsiteX0" fmla="*/ 0 w 838200"/>
                  <a:gd name="connsiteY0" fmla="*/ 0 h 838200"/>
                  <a:gd name="connsiteX1" fmla="*/ 838200 w 838200"/>
                  <a:gd name="connsiteY1" fmla="*/ 0 h 838200"/>
                  <a:gd name="connsiteX2" fmla="*/ 838200 w 838200"/>
                  <a:gd name="connsiteY2" fmla="*/ 838200 h 838200"/>
                  <a:gd name="connsiteX3" fmla="*/ 0 w 838200"/>
                  <a:gd name="connsiteY3" fmla="*/ 838200 h 838200"/>
                  <a:gd name="connsiteX4" fmla="*/ 0 w 838200"/>
                  <a:gd name="connsiteY4" fmla="*/ 0 h 838200"/>
                  <a:gd name="connsiteX0" fmla="*/ 0 w 838200"/>
                  <a:gd name="connsiteY0" fmla="*/ 0 h 1479650"/>
                  <a:gd name="connsiteX1" fmla="*/ 838200 w 838200"/>
                  <a:gd name="connsiteY1" fmla="*/ 0 h 1479650"/>
                  <a:gd name="connsiteX2" fmla="*/ 655866 w 838200"/>
                  <a:gd name="connsiteY2" fmla="*/ 1479650 h 1479650"/>
                  <a:gd name="connsiteX3" fmla="*/ 0 w 838200"/>
                  <a:gd name="connsiteY3" fmla="*/ 838200 h 1479650"/>
                  <a:gd name="connsiteX4" fmla="*/ 0 w 838200"/>
                  <a:gd name="connsiteY4" fmla="*/ 0 h 1479650"/>
                  <a:gd name="connsiteX0" fmla="*/ 0 w 1072405"/>
                  <a:gd name="connsiteY0" fmla="*/ 0 h 1542405"/>
                  <a:gd name="connsiteX1" fmla="*/ 1072405 w 1072405"/>
                  <a:gd name="connsiteY1" fmla="*/ 62755 h 1542405"/>
                  <a:gd name="connsiteX2" fmla="*/ 890071 w 1072405"/>
                  <a:gd name="connsiteY2" fmla="*/ 1542405 h 1542405"/>
                  <a:gd name="connsiteX3" fmla="*/ 234205 w 1072405"/>
                  <a:gd name="connsiteY3" fmla="*/ 900955 h 1542405"/>
                  <a:gd name="connsiteX4" fmla="*/ 0 w 1072405"/>
                  <a:gd name="connsiteY4" fmla="*/ 0 h 1542405"/>
                  <a:gd name="connsiteX0" fmla="*/ 0 w 890071"/>
                  <a:gd name="connsiteY0" fmla="*/ 0 h 1542405"/>
                  <a:gd name="connsiteX1" fmla="*/ 512722 w 890071"/>
                  <a:gd name="connsiteY1" fmla="*/ 798333 h 1542405"/>
                  <a:gd name="connsiteX2" fmla="*/ 890071 w 890071"/>
                  <a:gd name="connsiteY2" fmla="*/ 1542405 h 1542405"/>
                  <a:gd name="connsiteX3" fmla="*/ 234205 w 890071"/>
                  <a:gd name="connsiteY3" fmla="*/ 900955 h 1542405"/>
                  <a:gd name="connsiteX4" fmla="*/ 0 w 890071"/>
                  <a:gd name="connsiteY4" fmla="*/ 0 h 1542405"/>
                  <a:gd name="connsiteX0" fmla="*/ 0 w 890071"/>
                  <a:gd name="connsiteY0" fmla="*/ 0 h 1542405"/>
                  <a:gd name="connsiteX1" fmla="*/ 610347 w 890071"/>
                  <a:gd name="connsiteY1" fmla="*/ 700725 h 1542405"/>
                  <a:gd name="connsiteX2" fmla="*/ 890071 w 890071"/>
                  <a:gd name="connsiteY2" fmla="*/ 1542405 h 1542405"/>
                  <a:gd name="connsiteX3" fmla="*/ 234205 w 890071"/>
                  <a:gd name="connsiteY3" fmla="*/ 900955 h 1542405"/>
                  <a:gd name="connsiteX4" fmla="*/ 0 w 890071"/>
                  <a:gd name="connsiteY4" fmla="*/ 0 h 1542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0071" h="1542405">
                    <a:moveTo>
                      <a:pt x="0" y="0"/>
                    </a:moveTo>
                    <a:lnTo>
                      <a:pt x="610347" y="700725"/>
                    </a:lnTo>
                    <a:lnTo>
                      <a:pt x="890071" y="1542405"/>
                    </a:lnTo>
                    <a:lnTo>
                      <a:pt x="234205" y="90095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0795" cap="flat" cmpd="sng" algn="ctr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>
                        <a:alpha val="20000"/>
                      </a:srgbClr>
                    </a:gs>
                    <a:gs pos="100000">
                      <a:srgbClr val="0072C6">
                        <a:tint val="23500"/>
                        <a:satMod val="160000"/>
                        <a:alpha val="0"/>
                      </a:srgbClr>
                    </a:gs>
                  </a:gsLst>
                  <a:lin ang="19800000" scaled="0"/>
                  <a:tileRect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6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Rectangle 5"/>
              <p:cNvSpPr/>
              <p:nvPr/>
            </p:nvSpPr>
            <p:spPr>
              <a:xfrm rot="18000000">
                <a:off x="6358777" y="1699174"/>
                <a:ext cx="668723" cy="1158832"/>
              </a:xfrm>
              <a:custGeom>
                <a:avLst/>
                <a:gdLst>
                  <a:gd name="connsiteX0" fmla="*/ 0 w 838200"/>
                  <a:gd name="connsiteY0" fmla="*/ 0 h 838200"/>
                  <a:gd name="connsiteX1" fmla="*/ 838200 w 838200"/>
                  <a:gd name="connsiteY1" fmla="*/ 0 h 838200"/>
                  <a:gd name="connsiteX2" fmla="*/ 838200 w 838200"/>
                  <a:gd name="connsiteY2" fmla="*/ 838200 h 838200"/>
                  <a:gd name="connsiteX3" fmla="*/ 0 w 838200"/>
                  <a:gd name="connsiteY3" fmla="*/ 838200 h 838200"/>
                  <a:gd name="connsiteX4" fmla="*/ 0 w 838200"/>
                  <a:gd name="connsiteY4" fmla="*/ 0 h 838200"/>
                  <a:gd name="connsiteX0" fmla="*/ 0 w 838200"/>
                  <a:gd name="connsiteY0" fmla="*/ 0 h 1479650"/>
                  <a:gd name="connsiteX1" fmla="*/ 838200 w 838200"/>
                  <a:gd name="connsiteY1" fmla="*/ 0 h 1479650"/>
                  <a:gd name="connsiteX2" fmla="*/ 655866 w 838200"/>
                  <a:gd name="connsiteY2" fmla="*/ 1479650 h 1479650"/>
                  <a:gd name="connsiteX3" fmla="*/ 0 w 838200"/>
                  <a:gd name="connsiteY3" fmla="*/ 838200 h 1479650"/>
                  <a:gd name="connsiteX4" fmla="*/ 0 w 838200"/>
                  <a:gd name="connsiteY4" fmla="*/ 0 h 1479650"/>
                  <a:gd name="connsiteX0" fmla="*/ 0 w 1072405"/>
                  <a:gd name="connsiteY0" fmla="*/ 0 h 1542405"/>
                  <a:gd name="connsiteX1" fmla="*/ 1072405 w 1072405"/>
                  <a:gd name="connsiteY1" fmla="*/ 62755 h 1542405"/>
                  <a:gd name="connsiteX2" fmla="*/ 890071 w 1072405"/>
                  <a:gd name="connsiteY2" fmla="*/ 1542405 h 1542405"/>
                  <a:gd name="connsiteX3" fmla="*/ 234205 w 1072405"/>
                  <a:gd name="connsiteY3" fmla="*/ 900955 h 1542405"/>
                  <a:gd name="connsiteX4" fmla="*/ 0 w 1072405"/>
                  <a:gd name="connsiteY4" fmla="*/ 0 h 1542405"/>
                  <a:gd name="connsiteX0" fmla="*/ 0 w 890071"/>
                  <a:gd name="connsiteY0" fmla="*/ 0 h 1542405"/>
                  <a:gd name="connsiteX1" fmla="*/ 512722 w 890071"/>
                  <a:gd name="connsiteY1" fmla="*/ 798333 h 1542405"/>
                  <a:gd name="connsiteX2" fmla="*/ 890071 w 890071"/>
                  <a:gd name="connsiteY2" fmla="*/ 1542405 h 1542405"/>
                  <a:gd name="connsiteX3" fmla="*/ 234205 w 890071"/>
                  <a:gd name="connsiteY3" fmla="*/ 900955 h 1542405"/>
                  <a:gd name="connsiteX4" fmla="*/ 0 w 890071"/>
                  <a:gd name="connsiteY4" fmla="*/ 0 h 1542405"/>
                  <a:gd name="connsiteX0" fmla="*/ 0 w 890071"/>
                  <a:gd name="connsiteY0" fmla="*/ 0 h 1542405"/>
                  <a:gd name="connsiteX1" fmla="*/ 610347 w 890071"/>
                  <a:gd name="connsiteY1" fmla="*/ 700725 h 1542405"/>
                  <a:gd name="connsiteX2" fmla="*/ 890071 w 890071"/>
                  <a:gd name="connsiteY2" fmla="*/ 1542405 h 1542405"/>
                  <a:gd name="connsiteX3" fmla="*/ 234205 w 890071"/>
                  <a:gd name="connsiteY3" fmla="*/ 900955 h 1542405"/>
                  <a:gd name="connsiteX4" fmla="*/ 0 w 890071"/>
                  <a:gd name="connsiteY4" fmla="*/ 0 h 1542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0071" h="1542405">
                    <a:moveTo>
                      <a:pt x="0" y="0"/>
                    </a:moveTo>
                    <a:lnTo>
                      <a:pt x="610347" y="700725"/>
                    </a:lnTo>
                    <a:lnTo>
                      <a:pt x="890071" y="1542405"/>
                    </a:lnTo>
                    <a:lnTo>
                      <a:pt x="234205" y="90095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0795" cap="flat" cmpd="sng" algn="ctr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>
                        <a:alpha val="20000"/>
                      </a:srgbClr>
                    </a:gs>
                    <a:gs pos="100000">
                      <a:srgbClr val="0072C6">
                        <a:tint val="23500"/>
                        <a:satMod val="160000"/>
                        <a:alpha val="0"/>
                      </a:srgbClr>
                    </a:gs>
                  </a:gsLst>
                  <a:lin ang="19800000" scaled="0"/>
                  <a:tileRect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6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Rectangle 5"/>
              <p:cNvSpPr/>
              <p:nvPr/>
            </p:nvSpPr>
            <p:spPr>
              <a:xfrm rot="18000000">
                <a:off x="6441928" y="2307633"/>
                <a:ext cx="502422" cy="870648"/>
              </a:xfrm>
              <a:custGeom>
                <a:avLst/>
                <a:gdLst>
                  <a:gd name="connsiteX0" fmla="*/ 0 w 838200"/>
                  <a:gd name="connsiteY0" fmla="*/ 0 h 838200"/>
                  <a:gd name="connsiteX1" fmla="*/ 838200 w 838200"/>
                  <a:gd name="connsiteY1" fmla="*/ 0 h 838200"/>
                  <a:gd name="connsiteX2" fmla="*/ 838200 w 838200"/>
                  <a:gd name="connsiteY2" fmla="*/ 838200 h 838200"/>
                  <a:gd name="connsiteX3" fmla="*/ 0 w 838200"/>
                  <a:gd name="connsiteY3" fmla="*/ 838200 h 838200"/>
                  <a:gd name="connsiteX4" fmla="*/ 0 w 838200"/>
                  <a:gd name="connsiteY4" fmla="*/ 0 h 838200"/>
                  <a:gd name="connsiteX0" fmla="*/ 0 w 838200"/>
                  <a:gd name="connsiteY0" fmla="*/ 0 h 1479650"/>
                  <a:gd name="connsiteX1" fmla="*/ 838200 w 838200"/>
                  <a:gd name="connsiteY1" fmla="*/ 0 h 1479650"/>
                  <a:gd name="connsiteX2" fmla="*/ 655866 w 838200"/>
                  <a:gd name="connsiteY2" fmla="*/ 1479650 h 1479650"/>
                  <a:gd name="connsiteX3" fmla="*/ 0 w 838200"/>
                  <a:gd name="connsiteY3" fmla="*/ 838200 h 1479650"/>
                  <a:gd name="connsiteX4" fmla="*/ 0 w 838200"/>
                  <a:gd name="connsiteY4" fmla="*/ 0 h 1479650"/>
                  <a:gd name="connsiteX0" fmla="*/ 0 w 1072405"/>
                  <a:gd name="connsiteY0" fmla="*/ 0 h 1542405"/>
                  <a:gd name="connsiteX1" fmla="*/ 1072405 w 1072405"/>
                  <a:gd name="connsiteY1" fmla="*/ 62755 h 1542405"/>
                  <a:gd name="connsiteX2" fmla="*/ 890071 w 1072405"/>
                  <a:gd name="connsiteY2" fmla="*/ 1542405 h 1542405"/>
                  <a:gd name="connsiteX3" fmla="*/ 234205 w 1072405"/>
                  <a:gd name="connsiteY3" fmla="*/ 900955 h 1542405"/>
                  <a:gd name="connsiteX4" fmla="*/ 0 w 1072405"/>
                  <a:gd name="connsiteY4" fmla="*/ 0 h 1542405"/>
                  <a:gd name="connsiteX0" fmla="*/ 0 w 890071"/>
                  <a:gd name="connsiteY0" fmla="*/ 0 h 1542405"/>
                  <a:gd name="connsiteX1" fmla="*/ 512722 w 890071"/>
                  <a:gd name="connsiteY1" fmla="*/ 798333 h 1542405"/>
                  <a:gd name="connsiteX2" fmla="*/ 890071 w 890071"/>
                  <a:gd name="connsiteY2" fmla="*/ 1542405 h 1542405"/>
                  <a:gd name="connsiteX3" fmla="*/ 234205 w 890071"/>
                  <a:gd name="connsiteY3" fmla="*/ 900955 h 1542405"/>
                  <a:gd name="connsiteX4" fmla="*/ 0 w 890071"/>
                  <a:gd name="connsiteY4" fmla="*/ 0 h 1542405"/>
                  <a:gd name="connsiteX0" fmla="*/ 0 w 890071"/>
                  <a:gd name="connsiteY0" fmla="*/ 0 h 1542405"/>
                  <a:gd name="connsiteX1" fmla="*/ 610347 w 890071"/>
                  <a:gd name="connsiteY1" fmla="*/ 700725 h 1542405"/>
                  <a:gd name="connsiteX2" fmla="*/ 890071 w 890071"/>
                  <a:gd name="connsiteY2" fmla="*/ 1542405 h 1542405"/>
                  <a:gd name="connsiteX3" fmla="*/ 234205 w 890071"/>
                  <a:gd name="connsiteY3" fmla="*/ 900955 h 1542405"/>
                  <a:gd name="connsiteX4" fmla="*/ 0 w 890071"/>
                  <a:gd name="connsiteY4" fmla="*/ 0 h 1542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0071" h="1542405">
                    <a:moveTo>
                      <a:pt x="0" y="0"/>
                    </a:moveTo>
                    <a:lnTo>
                      <a:pt x="610347" y="700725"/>
                    </a:lnTo>
                    <a:lnTo>
                      <a:pt x="890071" y="1542405"/>
                    </a:lnTo>
                    <a:lnTo>
                      <a:pt x="234205" y="90095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0795" cap="flat" cmpd="sng" algn="ctr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>
                        <a:alpha val="20000"/>
                      </a:srgbClr>
                    </a:gs>
                    <a:gs pos="100000">
                      <a:srgbClr val="0072C6">
                        <a:tint val="23500"/>
                        <a:satMod val="160000"/>
                        <a:alpha val="0"/>
                      </a:srgbClr>
                    </a:gs>
                  </a:gsLst>
                  <a:lin ang="19800000" scaled="0"/>
                  <a:tileRect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6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" name="Trapezoid 117"/>
              <p:cNvSpPr/>
              <p:nvPr/>
            </p:nvSpPr>
            <p:spPr>
              <a:xfrm rot="10800000">
                <a:off x="5802737" y="1450616"/>
                <a:ext cx="1750680" cy="1568564"/>
              </a:xfrm>
              <a:prstGeom prst="trapezoid">
                <a:avLst>
                  <a:gd name="adj" fmla="val 44504"/>
                </a:avLst>
              </a:prstGeom>
              <a:gradFill flip="none" rotWithShape="1">
                <a:gsLst>
                  <a:gs pos="0">
                    <a:srgbClr val="FFFFFF"/>
                  </a:gs>
                  <a:gs pos="50000">
                    <a:srgbClr val="FFFFFF">
                      <a:alpha val="60000"/>
                    </a:srgbClr>
                  </a:gs>
                  <a:gs pos="100000">
                    <a:srgbClr val="0072C6">
                      <a:tint val="23500"/>
                      <a:satMod val="160000"/>
                      <a:alpha val="0"/>
                    </a:srgbClr>
                  </a:gs>
                </a:gsLst>
                <a:lin ang="16200000" scaled="1"/>
                <a:tileRect/>
              </a:gra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Rectangle 118"/>
              <p:cNvSpPr/>
              <p:nvPr/>
            </p:nvSpPr>
            <p:spPr>
              <a:xfrm>
                <a:off x="5873292" y="1427472"/>
                <a:ext cx="1629553" cy="23586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30" b="0" i="0" u="none" strike="noStrike" kern="0" cap="none" spc="-45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010101010101010101</a:t>
                </a:r>
              </a:p>
            </p:txBody>
          </p:sp>
          <p:sp>
            <p:nvSpPr>
              <p:cNvPr id="74" name="Rectangle 119"/>
              <p:cNvSpPr/>
              <p:nvPr/>
            </p:nvSpPr>
            <p:spPr>
              <a:xfrm>
                <a:off x="5968501" y="1631102"/>
                <a:ext cx="1448491" cy="23586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30" b="0" i="0" u="none" strike="noStrike" kern="0" cap="none" spc="-45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1010101010101010</a:t>
                </a:r>
              </a:p>
            </p:txBody>
          </p:sp>
          <p:sp>
            <p:nvSpPr>
              <p:cNvPr id="75" name="Rectangle 120"/>
              <p:cNvSpPr/>
              <p:nvPr/>
            </p:nvSpPr>
            <p:spPr>
              <a:xfrm>
                <a:off x="6059034" y="1834732"/>
                <a:ext cx="1267430" cy="23586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30" b="0" i="0" u="none" strike="noStrike" kern="0" cap="none" spc="-45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01010101010101</a:t>
                </a:r>
              </a:p>
            </p:txBody>
          </p:sp>
          <p:sp>
            <p:nvSpPr>
              <p:cNvPr id="76" name="Rectangle 121"/>
              <p:cNvSpPr/>
              <p:nvPr/>
            </p:nvSpPr>
            <p:spPr>
              <a:xfrm>
                <a:off x="6149565" y="2038362"/>
                <a:ext cx="1086369" cy="23586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318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30" b="0" i="0" u="none" strike="noStrike" kern="0" cap="none" spc="-45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 charset="0"/>
                    <a:ea typeface="MS PGothic" charset="0"/>
                  </a:rPr>
                  <a:t>101010101010</a:t>
                </a:r>
              </a:p>
            </p:txBody>
          </p:sp>
          <p:grpSp>
            <p:nvGrpSpPr>
              <p:cNvPr id="77" name="Group 178"/>
              <p:cNvGrpSpPr/>
              <p:nvPr/>
            </p:nvGrpSpPr>
            <p:grpSpPr>
              <a:xfrm>
                <a:off x="5926503" y="2100053"/>
                <a:ext cx="1540414" cy="1540414"/>
                <a:chOff x="493936" y="2807570"/>
                <a:chExt cx="1187069" cy="1187069"/>
              </a:xfrm>
            </p:grpSpPr>
            <p:sp>
              <p:nvSpPr>
                <p:cNvPr id="78" name="Oval 123"/>
                <p:cNvSpPr/>
                <p:nvPr/>
              </p:nvSpPr>
              <p:spPr bwMode="auto">
                <a:xfrm>
                  <a:off x="493936" y="2807570"/>
                  <a:ext cx="1187069" cy="1187069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1C5D19">
                        <a:alpha val="0"/>
                      </a:srgbClr>
                    </a:gs>
                    <a:gs pos="100000">
                      <a:srgbClr val="1C5D19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635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3186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3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Segoe UI" pitchFamily="34" charset="0"/>
                    <a:ea typeface="MS PGothic" charset="0"/>
                  </a:endParaRPr>
                </a:p>
              </p:txBody>
            </p:sp>
            <p:grpSp>
              <p:nvGrpSpPr>
                <p:cNvPr id="79" name="Group 102"/>
                <p:cNvGrpSpPr/>
                <p:nvPr/>
              </p:nvGrpSpPr>
              <p:grpSpPr>
                <a:xfrm>
                  <a:off x="809816" y="3093460"/>
                  <a:ext cx="535414" cy="736523"/>
                  <a:chOff x="778380" y="2896792"/>
                  <a:chExt cx="695748" cy="957079"/>
                </a:xfrm>
              </p:grpSpPr>
              <p:sp>
                <p:nvSpPr>
                  <p:cNvPr id="80" name="Freeform 125"/>
                  <p:cNvSpPr/>
                  <p:nvPr/>
                </p:nvSpPr>
                <p:spPr bwMode="auto">
                  <a:xfrm>
                    <a:off x="1118258" y="3038170"/>
                    <a:ext cx="343874" cy="815701"/>
                  </a:xfrm>
                  <a:custGeom>
                    <a:avLst/>
                    <a:gdLst>
                      <a:gd name="connsiteX0" fmla="*/ 0 w 476596"/>
                      <a:gd name="connsiteY0" fmla="*/ 99753 h 1130531"/>
                      <a:gd name="connsiteX1" fmla="*/ 476596 w 476596"/>
                      <a:gd name="connsiteY1" fmla="*/ 0 h 1130531"/>
                      <a:gd name="connsiteX2" fmla="*/ 332509 w 476596"/>
                      <a:gd name="connsiteY2" fmla="*/ 991986 h 1130531"/>
                      <a:gd name="connsiteX3" fmla="*/ 22167 w 476596"/>
                      <a:gd name="connsiteY3" fmla="*/ 1130531 h 1130531"/>
                      <a:gd name="connsiteX4" fmla="*/ 0 w 476596"/>
                      <a:gd name="connsiteY4" fmla="*/ 99753 h 1130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596" h="1130531">
                        <a:moveTo>
                          <a:pt x="0" y="99753"/>
                        </a:moveTo>
                        <a:lnTo>
                          <a:pt x="476596" y="0"/>
                        </a:lnTo>
                        <a:lnTo>
                          <a:pt x="332509" y="991986"/>
                        </a:lnTo>
                        <a:lnTo>
                          <a:pt x="22167" y="1130531"/>
                        </a:lnTo>
                        <a:lnTo>
                          <a:pt x="0" y="9975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77000"/>
                    </a:srgbClr>
                  </a:solidFill>
                  <a:ln w="635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3186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53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Segoe UI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81" name="Freeform 126"/>
                  <p:cNvSpPr/>
                  <p:nvPr/>
                </p:nvSpPr>
                <p:spPr bwMode="auto">
                  <a:xfrm>
                    <a:off x="778380" y="2928701"/>
                    <a:ext cx="355869" cy="915663"/>
                  </a:xfrm>
                  <a:custGeom>
                    <a:avLst/>
                    <a:gdLst>
                      <a:gd name="connsiteX0" fmla="*/ 482138 w 493222"/>
                      <a:gd name="connsiteY0" fmla="*/ 243840 h 1269076"/>
                      <a:gd name="connsiteX1" fmla="*/ 0 w 493222"/>
                      <a:gd name="connsiteY1" fmla="*/ 0 h 1269076"/>
                      <a:gd name="connsiteX2" fmla="*/ 127462 w 493222"/>
                      <a:gd name="connsiteY2" fmla="*/ 858982 h 1269076"/>
                      <a:gd name="connsiteX3" fmla="*/ 493222 w 493222"/>
                      <a:gd name="connsiteY3" fmla="*/ 1269076 h 1269076"/>
                      <a:gd name="connsiteX4" fmla="*/ 482138 w 493222"/>
                      <a:gd name="connsiteY4" fmla="*/ 243840 h 1269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3222" h="1269076">
                        <a:moveTo>
                          <a:pt x="482138" y="243840"/>
                        </a:moveTo>
                        <a:lnTo>
                          <a:pt x="0" y="0"/>
                        </a:lnTo>
                        <a:lnTo>
                          <a:pt x="127462" y="858982"/>
                        </a:lnTo>
                        <a:lnTo>
                          <a:pt x="493222" y="1269076"/>
                        </a:lnTo>
                        <a:lnTo>
                          <a:pt x="482138" y="243840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75000"/>
                      <a:alpha val="91000"/>
                    </a:srgbClr>
                  </a:solidFill>
                  <a:ln w="635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3186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53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Segoe UI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82" name="Freeform 127"/>
                  <p:cNvSpPr/>
                  <p:nvPr/>
                </p:nvSpPr>
                <p:spPr bwMode="auto">
                  <a:xfrm>
                    <a:off x="782380" y="2896792"/>
                    <a:ext cx="691748" cy="211922"/>
                  </a:xfrm>
                  <a:custGeom>
                    <a:avLst/>
                    <a:gdLst>
                      <a:gd name="connsiteX0" fmla="*/ 465513 w 958735"/>
                      <a:gd name="connsiteY0" fmla="*/ 293716 h 293716"/>
                      <a:gd name="connsiteX1" fmla="*/ 958735 w 958735"/>
                      <a:gd name="connsiteY1" fmla="*/ 199505 h 293716"/>
                      <a:gd name="connsiteX2" fmla="*/ 387928 w 958735"/>
                      <a:gd name="connsiteY2" fmla="*/ 0 h 293716"/>
                      <a:gd name="connsiteX3" fmla="*/ 0 w 958735"/>
                      <a:gd name="connsiteY3" fmla="*/ 49876 h 293716"/>
                      <a:gd name="connsiteX4" fmla="*/ 465513 w 958735"/>
                      <a:gd name="connsiteY4" fmla="*/ 293716 h 29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735" h="293716">
                        <a:moveTo>
                          <a:pt x="465513" y="293716"/>
                        </a:moveTo>
                        <a:lnTo>
                          <a:pt x="958735" y="199505"/>
                        </a:lnTo>
                        <a:lnTo>
                          <a:pt x="387928" y="0"/>
                        </a:lnTo>
                        <a:lnTo>
                          <a:pt x="0" y="49876"/>
                        </a:lnTo>
                        <a:lnTo>
                          <a:pt x="465513" y="293716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 w="635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3186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53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Segoe UI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83" name="Freeform 128"/>
                  <p:cNvSpPr/>
                  <p:nvPr/>
                </p:nvSpPr>
                <p:spPr bwMode="auto">
                  <a:xfrm>
                    <a:off x="1148109" y="3082082"/>
                    <a:ext cx="275338" cy="693352"/>
                  </a:xfrm>
                  <a:custGeom>
                    <a:avLst/>
                    <a:gdLst>
                      <a:gd name="connsiteX0" fmla="*/ 0 w 476596"/>
                      <a:gd name="connsiteY0" fmla="*/ 99753 h 1130531"/>
                      <a:gd name="connsiteX1" fmla="*/ 476596 w 476596"/>
                      <a:gd name="connsiteY1" fmla="*/ 0 h 1130531"/>
                      <a:gd name="connsiteX2" fmla="*/ 332509 w 476596"/>
                      <a:gd name="connsiteY2" fmla="*/ 991986 h 1130531"/>
                      <a:gd name="connsiteX3" fmla="*/ 22167 w 476596"/>
                      <a:gd name="connsiteY3" fmla="*/ 1130531 h 1130531"/>
                      <a:gd name="connsiteX4" fmla="*/ 0 w 476596"/>
                      <a:gd name="connsiteY4" fmla="*/ 99753 h 1130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596" h="1130531">
                        <a:moveTo>
                          <a:pt x="0" y="99753"/>
                        </a:moveTo>
                        <a:lnTo>
                          <a:pt x="476596" y="0"/>
                        </a:lnTo>
                        <a:lnTo>
                          <a:pt x="332509" y="991986"/>
                        </a:lnTo>
                        <a:lnTo>
                          <a:pt x="22167" y="1130531"/>
                        </a:lnTo>
                        <a:lnTo>
                          <a:pt x="0" y="99753"/>
                        </a:lnTo>
                        <a:close/>
                      </a:path>
                    </a:pathLst>
                  </a:custGeom>
                  <a:noFill/>
                  <a:ln w="7620" cap="flat" cmpd="sng" algn="ctr">
                    <a:solidFill>
                      <a:srgbClr val="FFFFFF">
                        <a:lumMod val="50000"/>
                        <a:alpha val="41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3186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53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Segoe UI" pitchFamily="34" charset="0"/>
                      <a:ea typeface="MS PGothic" charset="0"/>
                    </a:endParaRPr>
                  </a:p>
                </p:txBody>
              </p:sp>
            </p:grpSp>
          </p:grpSp>
        </p:grpSp>
      </p:grpSp>
      <p:sp>
        <p:nvSpPr>
          <p:cNvPr id="102" name="Oval 122"/>
          <p:cNvSpPr>
            <a:spLocks noChangeArrowheads="1"/>
          </p:cNvSpPr>
          <p:nvPr/>
        </p:nvSpPr>
        <p:spPr bwMode="auto">
          <a:xfrm flipH="1">
            <a:off x="2484437" y="5532444"/>
            <a:ext cx="365760" cy="8889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7717" tIns="38858" rIns="77717" bIns="388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7500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2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사용자를 위한 통찰력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친숙한 도구 사용</a:t>
            </a:r>
          </a:p>
        </p:txBody>
      </p:sp>
      <p:sp>
        <p:nvSpPr>
          <p:cNvPr id="24" name="Rectangle 6"/>
          <p:cNvSpPr/>
          <p:nvPr/>
        </p:nvSpPr>
        <p:spPr>
          <a:xfrm>
            <a:off x="1793381" y="5365645"/>
            <a:ext cx="2642376" cy="1321188"/>
          </a:xfrm>
          <a:prstGeom prst="rect">
            <a:avLst/>
          </a:prstGeom>
          <a:solidFill>
            <a:srgbClr val="D2D2D2">
              <a:lumMod val="50000"/>
            </a:srgb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55416" tIns="155416" rIns="77709" bIns="3885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10095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Microsoft</a:t>
            </a:r>
            <a:r>
              <a:rPr kumimoji="0" lang="ko-KR" altLang="en-US" sz="1600" b="0" i="0" u="none" strike="noStrike" kern="0" cap="none" spc="-45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와 써드파티 도구를 사용한 </a:t>
            </a:r>
            <a:br>
              <a:rPr kumimoji="0" lang="en-US" altLang="ko-KR" sz="16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</a:br>
            <a:r>
              <a:rPr kumimoji="0" lang="ko-KR" altLang="en-US" sz="1600" b="0" i="0" u="none" strike="noStrike" kern="0" cap="none" spc="-45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고급 분석</a:t>
            </a:r>
            <a:r>
              <a:rPr kumimoji="0" lang="en-US" altLang="ko-KR" sz="16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 </a:t>
            </a:r>
            <a:endParaRPr kumimoji="0" lang="en-US" sz="1600" b="0" i="0" u="none" strike="noStrike" kern="0" cap="none" spc="-45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itchFamily="34" charset="0"/>
              <a:ea typeface="Segoe UI" pitchFamily="34" charset="0"/>
              <a:cs typeface="Segoe UI Light" pitchFamily="34" charset="0"/>
            </a:endParaRPr>
          </a:p>
        </p:txBody>
      </p:sp>
      <p:sp>
        <p:nvSpPr>
          <p:cNvPr id="25" name="Rectangle 34"/>
          <p:cNvSpPr/>
          <p:nvPr/>
        </p:nvSpPr>
        <p:spPr>
          <a:xfrm>
            <a:off x="4987720" y="5376439"/>
            <a:ext cx="2642376" cy="1321188"/>
          </a:xfrm>
          <a:prstGeom prst="rect">
            <a:avLst/>
          </a:prstGeom>
          <a:solidFill>
            <a:srgbClr val="D2D2D2">
              <a:lumMod val="50000"/>
            </a:srgb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55416" tIns="155416" rIns="77709" bIns="3885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10095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Power Pivot</a:t>
            </a:r>
            <a:r>
              <a:rPr kumimoji="0" lang="ko-KR" altLang="en-US" sz="1600" b="0" i="0" u="none" strike="noStrike" kern="0" cap="none" spc="-45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과 </a:t>
            </a:r>
            <a:r>
              <a:rPr kumimoji="0" lang="en-US" altLang="ko-KR" sz="16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Power View</a:t>
            </a:r>
            <a:r>
              <a:rPr kumimoji="0" lang="ko-KR" altLang="en-US" sz="1600" b="0" i="0" u="none" strike="noStrike" kern="0" cap="none" spc="-45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를 사용한 셀프 서비스 분석</a:t>
            </a:r>
            <a:endParaRPr kumimoji="0" lang="en-US" sz="1600" b="0" i="0" u="none" strike="noStrike" kern="0" cap="none" spc="-45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itchFamily="34" charset="0"/>
              <a:ea typeface="Segoe UI" pitchFamily="34" charset="0"/>
              <a:cs typeface="Segoe UI Light" pitchFamily="34" charset="0"/>
            </a:endParaRPr>
          </a:p>
        </p:txBody>
      </p:sp>
      <p:sp>
        <p:nvSpPr>
          <p:cNvPr id="26" name="Rectangle 35"/>
          <p:cNvSpPr/>
          <p:nvPr/>
        </p:nvSpPr>
        <p:spPr>
          <a:xfrm>
            <a:off x="8158460" y="5376439"/>
            <a:ext cx="2642376" cy="1321188"/>
          </a:xfrm>
          <a:prstGeom prst="rect">
            <a:avLst/>
          </a:prstGeom>
          <a:solidFill>
            <a:srgbClr val="D2D2D2">
              <a:lumMod val="50000"/>
            </a:srgb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55416" tIns="155416" rIns="77709" bIns="3885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10095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Excel</a:t>
            </a:r>
            <a:r>
              <a:rPr kumimoji="0" lang="ko-KR" altLang="en-US" sz="1600" b="0" i="0" u="none" strike="noStrike" kern="0" cap="none" spc="-45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에서 </a:t>
            </a:r>
            <a:r>
              <a:rPr kumimoji="0" lang="en-US" altLang="ko-KR" sz="16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Hadoop </a:t>
            </a:r>
            <a:r>
              <a:rPr kumimoji="0" lang="ko-KR" altLang="en-US" sz="1600" b="0" i="0" u="none" strike="noStrike" kern="0" cap="none" spc="-45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 Light" pitchFamily="34" charset="0"/>
              </a:rPr>
              <a:t>데이터를 사용해 상호작용적인 데이터 탐구</a:t>
            </a:r>
            <a:endParaRPr kumimoji="0" lang="en-US" sz="1600" b="0" i="0" u="none" strike="noStrike" kern="0" cap="none" spc="-45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itchFamily="34" charset="0"/>
              <a:ea typeface="Segoe UI" pitchFamily="34" charset="0"/>
              <a:cs typeface="Segoe UI Light" pitchFamily="34" charset="0"/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2355323" y="1851360"/>
            <a:ext cx="1576939" cy="1616612"/>
          </a:xfrm>
          <a:prstGeom prst="rect">
            <a:avLst/>
          </a:prstGeom>
        </p:spPr>
        <p:txBody>
          <a:bodyPr wrap="none" lIns="46625" tIns="23312" rIns="46625" bIns="23312">
            <a:spAutoFit/>
          </a:bodyPr>
          <a:lstStyle/>
          <a:p>
            <a:pPr algn="ctr" defTabSz="931863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199" dirty="0">
                <a:solidFill>
                  <a:srgbClr val="D2D2D2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PB</a:t>
            </a:r>
            <a:endParaRPr lang="en-US" sz="1190" dirty="0">
              <a:solidFill>
                <a:srgbClr val="D2D2D2">
                  <a:lumMod val="50000"/>
                </a:srgbClr>
              </a:solidFill>
              <a:latin typeface="Segoe UI" charset="0"/>
              <a:ea typeface="MS PGothic" charset="0"/>
            </a:endParaRPr>
          </a:p>
        </p:txBody>
      </p:sp>
      <p:sp>
        <p:nvSpPr>
          <p:cNvPr id="28" name="Rectangle 37"/>
          <p:cNvSpPr/>
          <p:nvPr/>
        </p:nvSpPr>
        <p:spPr>
          <a:xfrm>
            <a:off x="5849690" y="2112946"/>
            <a:ext cx="1051153" cy="1093520"/>
          </a:xfrm>
          <a:prstGeom prst="rect">
            <a:avLst/>
          </a:prstGeom>
        </p:spPr>
        <p:txBody>
          <a:bodyPr wrap="none" lIns="46625" tIns="23312" rIns="46625" bIns="23312">
            <a:spAutoFit/>
          </a:bodyPr>
          <a:lstStyle/>
          <a:p>
            <a:pPr algn="ctr" defTabSz="931863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6800" dirty="0">
                <a:solidFill>
                  <a:srgbClr val="D2D2D2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</a:t>
            </a:r>
            <a:endParaRPr lang="en-US" sz="680" dirty="0">
              <a:solidFill>
                <a:srgbClr val="D2D2D2">
                  <a:lumMod val="50000"/>
                </a:srgbClr>
              </a:solidFill>
              <a:latin typeface="Segoe UI" charset="0"/>
              <a:ea typeface="MS PGothic" charset="0"/>
            </a:endParaRPr>
          </a:p>
        </p:txBody>
      </p:sp>
      <p:sp>
        <p:nvSpPr>
          <p:cNvPr id="29" name="Isosceles Triangle 38"/>
          <p:cNvSpPr/>
          <p:nvPr/>
        </p:nvSpPr>
        <p:spPr bwMode="auto">
          <a:xfrm rot="5400000">
            <a:off x="4161291" y="2636330"/>
            <a:ext cx="1093430" cy="136005"/>
          </a:xfrm>
          <a:prstGeom prst="triangle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6625" tIns="23312" rIns="46625" bIns="23312" numCol="1" rtlCol="0" anchor="t" anchorCtr="0" compatLnSpc="1">
            <a:prstTxWarp prst="textNoShape">
              <a:avLst/>
            </a:prstTxWarp>
          </a:bodyPr>
          <a:lstStyle/>
          <a:p>
            <a:pPr defTabSz="466257" fontAlgn="base" latinLnBrk="0">
              <a:spcBef>
                <a:spcPct val="0"/>
              </a:spcBef>
              <a:spcAft>
                <a:spcPct val="0"/>
              </a:spcAft>
            </a:pPr>
            <a:endParaRPr lang="en-US" sz="596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Rectangle 39"/>
          <p:cNvSpPr/>
          <p:nvPr/>
        </p:nvSpPr>
        <p:spPr>
          <a:xfrm>
            <a:off x="8961407" y="2327647"/>
            <a:ext cx="834748" cy="753427"/>
          </a:xfrm>
          <a:prstGeom prst="rect">
            <a:avLst/>
          </a:prstGeom>
        </p:spPr>
        <p:txBody>
          <a:bodyPr wrap="none" lIns="46625" tIns="23312" rIns="46625" bIns="23312">
            <a:spAutoFit/>
          </a:bodyPr>
          <a:lstStyle/>
          <a:p>
            <a:pPr algn="ctr" defTabSz="931863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4590" dirty="0">
                <a:solidFill>
                  <a:srgbClr val="D2D2D2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GB</a:t>
            </a:r>
            <a:endParaRPr lang="en-US" sz="426" dirty="0">
              <a:solidFill>
                <a:srgbClr val="D2D2D2">
                  <a:lumMod val="50000"/>
                </a:srgbClr>
              </a:solidFill>
              <a:latin typeface="Segoe UI" charset="0"/>
              <a:ea typeface="MS PGothic" charset="0"/>
            </a:endParaRPr>
          </a:p>
        </p:txBody>
      </p:sp>
      <p:sp>
        <p:nvSpPr>
          <p:cNvPr id="31" name="Isosceles Triangle 40"/>
          <p:cNvSpPr/>
          <p:nvPr/>
        </p:nvSpPr>
        <p:spPr bwMode="auto">
          <a:xfrm rot="5400000">
            <a:off x="7725817" y="2636329"/>
            <a:ext cx="864212" cy="136005"/>
          </a:xfrm>
          <a:prstGeom prst="triangle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6625" tIns="23312" rIns="46625" bIns="23312" numCol="1" rtlCol="0" anchor="t" anchorCtr="0" compatLnSpc="1">
            <a:prstTxWarp prst="textNoShape">
              <a:avLst/>
            </a:prstTxWarp>
          </a:bodyPr>
          <a:lstStyle/>
          <a:p>
            <a:pPr defTabSz="466257" fontAlgn="base" latinLnBrk="0">
              <a:spcBef>
                <a:spcPct val="0"/>
              </a:spcBef>
              <a:spcAft>
                <a:spcPct val="0"/>
              </a:spcAft>
            </a:pPr>
            <a:endParaRPr lang="en-US" sz="596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32" name="Group 19"/>
          <p:cNvGrpSpPr/>
          <p:nvPr/>
        </p:nvGrpSpPr>
        <p:grpSpPr>
          <a:xfrm>
            <a:off x="1573604" y="3254953"/>
            <a:ext cx="9501942" cy="1979774"/>
            <a:chOff x="1698030" y="2631759"/>
            <a:chExt cx="11179770" cy="2329356"/>
          </a:xfrm>
          <a:solidFill>
            <a:srgbClr val="00BCF2"/>
          </a:solidFill>
        </p:grpSpPr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5" y="3073701"/>
              <a:ext cx="1035050" cy="1158874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1209" y="2631759"/>
              <a:ext cx="1820571" cy="1543713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7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2"/>
            <a:stretch/>
          </p:blipFill>
          <p:spPr bwMode="auto">
            <a:xfrm>
              <a:off x="2978739" y="2869789"/>
              <a:ext cx="1022213" cy="1204212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Left-Right Arrow 26"/>
            <p:cNvSpPr/>
            <p:nvPr/>
          </p:nvSpPr>
          <p:spPr bwMode="auto">
            <a:xfrm>
              <a:off x="1698030" y="3892106"/>
              <a:ext cx="11179770" cy="1069009"/>
            </a:xfrm>
            <a:prstGeom prst="leftRightArrow">
              <a:avLst/>
            </a:prstGeom>
            <a:solidFill>
              <a:srgbClr val="0072C6">
                <a:lumMod val="60000"/>
                <a:lumOff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6630" tIns="23315" rIns="46630" bIns="23315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6625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9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Rectangle 27"/>
            <p:cNvSpPr/>
            <p:nvPr/>
          </p:nvSpPr>
          <p:spPr bwMode="auto">
            <a:xfrm>
              <a:off x="5486400" y="4063633"/>
              <a:ext cx="3521253" cy="609732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5434" tIns="155434" rIns="77717" bIns="3885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-45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BI </a:t>
              </a:r>
              <a:r>
                <a:rPr kumimoji="0" lang="ko-KR" altLang="en-US" sz="2000" b="0" i="0" u="none" strike="noStrike" kern="0" cap="none" spc="-45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전문가</a:t>
              </a:r>
              <a:endParaRPr kumimoji="0" lang="en-US" sz="20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28"/>
            <p:cNvSpPr/>
            <p:nvPr/>
          </p:nvSpPr>
          <p:spPr bwMode="auto">
            <a:xfrm>
              <a:off x="9258752" y="4063633"/>
              <a:ext cx="3482701" cy="609732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5434" tIns="155434" rIns="77717" bIns="3885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-45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비즈니스 분석가</a:t>
              </a:r>
              <a:endParaRPr kumimoji="0" lang="en-US" sz="20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0"/>
            <p:cNvSpPr/>
            <p:nvPr/>
          </p:nvSpPr>
          <p:spPr bwMode="auto">
            <a:xfrm>
              <a:off x="1725837" y="4088989"/>
              <a:ext cx="3570515" cy="609732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55434" tIns="155434" rIns="77717" bIns="3885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095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-45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데이터 </a:t>
              </a:r>
              <a:r>
                <a:rPr kumimoji="0" lang="ko-KR" altLang="en-US" sz="2000" b="0" i="0" u="none" strike="noStrike" kern="0" cap="none" spc="-45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사이언티스트</a:t>
              </a:r>
              <a:endParaRPr kumimoji="0" lang="en-US" sz="2000" b="0" i="0" u="none" strike="noStrike" kern="0" cap="none" spc="-45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7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동향</a:t>
            </a:r>
          </a:p>
        </p:txBody>
      </p:sp>
      <p:grpSp>
        <p:nvGrpSpPr>
          <p:cNvPr id="7" name="Group 25"/>
          <p:cNvGrpSpPr/>
          <p:nvPr/>
        </p:nvGrpSpPr>
        <p:grpSpPr>
          <a:xfrm>
            <a:off x="6364636" y="3800645"/>
            <a:ext cx="3611368" cy="1663972"/>
            <a:chOff x="6239542" y="3726461"/>
            <a:chExt cx="3540878" cy="163149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8" name="Rectangle 36"/>
            <p:cNvSpPr/>
            <p:nvPr/>
          </p:nvSpPr>
          <p:spPr bwMode="auto">
            <a:xfrm>
              <a:off x="6239542" y="3726461"/>
              <a:ext cx="3540878" cy="163149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040" dirty="0">
                  <a:solidFill>
                    <a:schemeClr val="tx1"/>
                  </a:solidFill>
                </a:rPr>
                <a:t>사용자의 기대</a:t>
              </a:r>
              <a:endParaRPr lang="en-US" sz="204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57"/>
            <p:cNvSpPr>
              <a:spLocks/>
            </p:cNvSpPr>
            <p:nvPr/>
          </p:nvSpPr>
          <p:spPr bwMode="auto">
            <a:xfrm>
              <a:off x="6890139" y="4555563"/>
              <a:ext cx="282025" cy="518749"/>
            </a:xfrm>
            <a:custGeom>
              <a:avLst/>
              <a:gdLst>
                <a:gd name="T0" fmla="*/ 146 w 150"/>
                <a:gd name="T1" fmla="*/ 130 h 275"/>
                <a:gd name="T2" fmla="*/ 98 w 150"/>
                <a:gd name="T3" fmla="*/ 105 h 275"/>
                <a:gd name="T4" fmla="*/ 98 w 150"/>
                <a:gd name="T5" fmla="*/ 88 h 275"/>
                <a:gd name="T6" fmla="*/ 105 w 150"/>
                <a:gd name="T7" fmla="*/ 75 h 275"/>
                <a:gd name="T8" fmla="*/ 111 w 150"/>
                <a:gd name="T9" fmla="*/ 67 h 275"/>
                <a:gd name="T10" fmla="*/ 113 w 150"/>
                <a:gd name="T11" fmla="*/ 54 h 275"/>
                <a:gd name="T12" fmla="*/ 109 w 150"/>
                <a:gd name="T13" fmla="*/ 46 h 275"/>
                <a:gd name="T14" fmla="*/ 70 w 150"/>
                <a:gd name="T15" fmla="*/ 0 h 275"/>
                <a:gd name="T16" fmla="*/ 32 w 150"/>
                <a:gd name="T17" fmla="*/ 46 h 275"/>
                <a:gd name="T18" fmla="*/ 28 w 150"/>
                <a:gd name="T19" fmla="*/ 54 h 275"/>
                <a:gd name="T20" fmla="*/ 30 w 150"/>
                <a:gd name="T21" fmla="*/ 67 h 275"/>
                <a:gd name="T22" fmla="*/ 36 w 150"/>
                <a:gd name="T23" fmla="*/ 75 h 275"/>
                <a:gd name="T24" fmla="*/ 43 w 150"/>
                <a:gd name="T25" fmla="*/ 88 h 275"/>
                <a:gd name="T26" fmla="*/ 43 w 150"/>
                <a:gd name="T27" fmla="*/ 105 h 275"/>
                <a:gd name="T28" fmla="*/ 0 w 150"/>
                <a:gd name="T29" fmla="*/ 124 h 275"/>
                <a:gd name="T30" fmla="*/ 22 w 150"/>
                <a:gd name="T31" fmla="*/ 133 h 275"/>
                <a:gd name="T32" fmla="*/ 50 w 150"/>
                <a:gd name="T33" fmla="*/ 159 h 275"/>
                <a:gd name="T34" fmla="*/ 51 w 150"/>
                <a:gd name="T35" fmla="*/ 275 h 275"/>
                <a:gd name="T36" fmla="*/ 70 w 150"/>
                <a:gd name="T37" fmla="*/ 275 h 275"/>
                <a:gd name="T38" fmla="*/ 146 w 150"/>
                <a:gd name="T39" fmla="*/ 249 h 275"/>
                <a:gd name="T40" fmla="*/ 146 w 150"/>
                <a:gd name="T41" fmla="*/ 13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" h="275">
                  <a:moveTo>
                    <a:pt x="146" y="130"/>
                  </a:moveTo>
                  <a:cubicBezTo>
                    <a:pt x="145" y="123"/>
                    <a:pt x="116" y="110"/>
                    <a:pt x="98" y="105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101" y="84"/>
                    <a:pt x="103" y="80"/>
                    <a:pt x="105" y="75"/>
                  </a:cubicBezTo>
                  <a:cubicBezTo>
                    <a:pt x="108" y="74"/>
                    <a:pt x="111" y="71"/>
                    <a:pt x="111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1"/>
                    <a:pt x="112" y="47"/>
                    <a:pt x="109" y="46"/>
                  </a:cubicBezTo>
                  <a:cubicBezTo>
                    <a:pt x="108" y="17"/>
                    <a:pt x="99" y="0"/>
                    <a:pt x="70" y="0"/>
                  </a:cubicBezTo>
                  <a:cubicBezTo>
                    <a:pt x="42" y="0"/>
                    <a:pt x="32" y="17"/>
                    <a:pt x="32" y="46"/>
                  </a:cubicBezTo>
                  <a:cubicBezTo>
                    <a:pt x="29" y="47"/>
                    <a:pt x="28" y="51"/>
                    <a:pt x="28" y="54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71"/>
                    <a:pt x="33" y="74"/>
                    <a:pt x="36" y="75"/>
                  </a:cubicBezTo>
                  <a:cubicBezTo>
                    <a:pt x="38" y="80"/>
                    <a:pt x="40" y="84"/>
                    <a:pt x="43" y="88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29" y="109"/>
                    <a:pt x="9" y="117"/>
                    <a:pt x="0" y="124"/>
                  </a:cubicBezTo>
                  <a:cubicBezTo>
                    <a:pt x="7" y="126"/>
                    <a:pt x="15" y="129"/>
                    <a:pt x="22" y="133"/>
                  </a:cubicBezTo>
                  <a:cubicBezTo>
                    <a:pt x="40" y="142"/>
                    <a:pt x="48" y="149"/>
                    <a:pt x="50" y="159"/>
                  </a:cubicBezTo>
                  <a:cubicBezTo>
                    <a:pt x="52" y="174"/>
                    <a:pt x="54" y="228"/>
                    <a:pt x="51" y="275"/>
                  </a:cubicBezTo>
                  <a:cubicBezTo>
                    <a:pt x="57" y="275"/>
                    <a:pt x="64" y="275"/>
                    <a:pt x="70" y="275"/>
                  </a:cubicBezTo>
                  <a:cubicBezTo>
                    <a:pt x="110" y="275"/>
                    <a:pt x="144" y="270"/>
                    <a:pt x="146" y="249"/>
                  </a:cubicBezTo>
                  <a:cubicBezTo>
                    <a:pt x="150" y="203"/>
                    <a:pt x="148" y="144"/>
                    <a:pt x="146" y="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8"/>
            <p:cNvSpPr>
              <a:spLocks/>
            </p:cNvSpPr>
            <p:nvPr/>
          </p:nvSpPr>
          <p:spPr bwMode="auto">
            <a:xfrm>
              <a:off x="6436993" y="4555563"/>
              <a:ext cx="283486" cy="518749"/>
            </a:xfrm>
            <a:custGeom>
              <a:avLst/>
              <a:gdLst>
                <a:gd name="T0" fmla="*/ 101 w 150"/>
                <a:gd name="T1" fmla="*/ 159 h 275"/>
                <a:gd name="T2" fmla="*/ 129 w 150"/>
                <a:gd name="T3" fmla="*/ 133 h 275"/>
                <a:gd name="T4" fmla="*/ 150 w 150"/>
                <a:gd name="T5" fmla="*/ 124 h 275"/>
                <a:gd name="T6" fmla="*/ 108 w 150"/>
                <a:gd name="T7" fmla="*/ 105 h 275"/>
                <a:gd name="T8" fmla="*/ 108 w 150"/>
                <a:gd name="T9" fmla="*/ 88 h 275"/>
                <a:gd name="T10" fmla="*/ 114 w 150"/>
                <a:gd name="T11" fmla="*/ 75 h 275"/>
                <a:gd name="T12" fmla="*/ 121 w 150"/>
                <a:gd name="T13" fmla="*/ 67 h 275"/>
                <a:gd name="T14" fmla="*/ 122 w 150"/>
                <a:gd name="T15" fmla="*/ 54 h 275"/>
                <a:gd name="T16" fmla="*/ 119 w 150"/>
                <a:gd name="T17" fmla="*/ 46 h 275"/>
                <a:gd name="T18" fmla="*/ 80 w 150"/>
                <a:gd name="T19" fmla="*/ 0 h 275"/>
                <a:gd name="T20" fmla="*/ 41 w 150"/>
                <a:gd name="T21" fmla="*/ 46 h 275"/>
                <a:gd name="T22" fmla="*/ 38 w 150"/>
                <a:gd name="T23" fmla="*/ 54 h 275"/>
                <a:gd name="T24" fmla="*/ 39 w 150"/>
                <a:gd name="T25" fmla="*/ 67 h 275"/>
                <a:gd name="T26" fmla="*/ 46 w 150"/>
                <a:gd name="T27" fmla="*/ 75 h 275"/>
                <a:gd name="T28" fmla="*/ 52 w 150"/>
                <a:gd name="T29" fmla="*/ 88 h 275"/>
                <a:gd name="T30" fmla="*/ 52 w 150"/>
                <a:gd name="T31" fmla="*/ 105 h 275"/>
                <a:gd name="T32" fmla="*/ 4 w 150"/>
                <a:gd name="T33" fmla="*/ 130 h 275"/>
                <a:gd name="T34" fmla="*/ 4 w 150"/>
                <a:gd name="T35" fmla="*/ 249 h 275"/>
                <a:gd name="T36" fmla="*/ 80 w 150"/>
                <a:gd name="T37" fmla="*/ 275 h 275"/>
                <a:gd name="T38" fmla="*/ 99 w 150"/>
                <a:gd name="T39" fmla="*/ 275 h 275"/>
                <a:gd name="T40" fmla="*/ 101 w 150"/>
                <a:gd name="T41" fmla="*/ 15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" h="275">
                  <a:moveTo>
                    <a:pt x="101" y="159"/>
                  </a:moveTo>
                  <a:cubicBezTo>
                    <a:pt x="102" y="149"/>
                    <a:pt x="110" y="142"/>
                    <a:pt x="129" y="133"/>
                  </a:cubicBezTo>
                  <a:cubicBezTo>
                    <a:pt x="135" y="129"/>
                    <a:pt x="143" y="126"/>
                    <a:pt x="150" y="124"/>
                  </a:cubicBezTo>
                  <a:cubicBezTo>
                    <a:pt x="141" y="117"/>
                    <a:pt x="122" y="109"/>
                    <a:pt x="108" y="10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10" y="84"/>
                    <a:pt x="113" y="80"/>
                    <a:pt x="114" y="75"/>
                  </a:cubicBezTo>
                  <a:cubicBezTo>
                    <a:pt x="118" y="74"/>
                    <a:pt x="120" y="71"/>
                    <a:pt x="121" y="6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1"/>
                    <a:pt x="121" y="47"/>
                    <a:pt x="119" y="46"/>
                  </a:cubicBezTo>
                  <a:cubicBezTo>
                    <a:pt x="118" y="17"/>
                    <a:pt x="109" y="0"/>
                    <a:pt x="80" y="0"/>
                  </a:cubicBezTo>
                  <a:cubicBezTo>
                    <a:pt x="51" y="0"/>
                    <a:pt x="42" y="17"/>
                    <a:pt x="41" y="46"/>
                  </a:cubicBezTo>
                  <a:cubicBezTo>
                    <a:pt x="39" y="47"/>
                    <a:pt x="37" y="51"/>
                    <a:pt x="38" y="54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71"/>
                    <a:pt x="42" y="74"/>
                    <a:pt x="46" y="75"/>
                  </a:cubicBezTo>
                  <a:cubicBezTo>
                    <a:pt x="47" y="80"/>
                    <a:pt x="50" y="84"/>
                    <a:pt x="52" y="88"/>
                  </a:cubicBezTo>
                  <a:cubicBezTo>
                    <a:pt x="52" y="105"/>
                    <a:pt x="52" y="105"/>
                    <a:pt x="52" y="105"/>
                  </a:cubicBezTo>
                  <a:cubicBezTo>
                    <a:pt x="34" y="110"/>
                    <a:pt x="5" y="123"/>
                    <a:pt x="4" y="130"/>
                  </a:cubicBezTo>
                  <a:cubicBezTo>
                    <a:pt x="2" y="144"/>
                    <a:pt x="0" y="203"/>
                    <a:pt x="4" y="249"/>
                  </a:cubicBezTo>
                  <a:cubicBezTo>
                    <a:pt x="6" y="270"/>
                    <a:pt x="40" y="275"/>
                    <a:pt x="80" y="275"/>
                  </a:cubicBezTo>
                  <a:cubicBezTo>
                    <a:pt x="87" y="275"/>
                    <a:pt x="93" y="275"/>
                    <a:pt x="99" y="275"/>
                  </a:cubicBezTo>
                  <a:cubicBezTo>
                    <a:pt x="97" y="228"/>
                    <a:pt x="98" y="174"/>
                    <a:pt x="101" y="15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59"/>
            <p:cNvSpPr>
              <a:spLocks/>
            </p:cNvSpPr>
            <p:nvPr/>
          </p:nvSpPr>
          <p:spPr bwMode="auto">
            <a:xfrm>
              <a:off x="6723580" y="4593556"/>
              <a:ext cx="175352" cy="220651"/>
            </a:xfrm>
            <a:custGeom>
              <a:avLst/>
              <a:gdLst>
                <a:gd name="T0" fmla="*/ 76 w 93"/>
                <a:gd name="T1" fmla="*/ 110 h 117"/>
                <a:gd name="T2" fmla="*/ 76 w 93"/>
                <a:gd name="T3" fmla="*/ 96 h 117"/>
                <a:gd name="T4" fmla="*/ 84 w 93"/>
                <a:gd name="T5" fmla="*/ 81 h 117"/>
                <a:gd name="T6" fmla="*/ 91 w 93"/>
                <a:gd name="T7" fmla="*/ 73 h 117"/>
                <a:gd name="T8" fmla="*/ 92 w 93"/>
                <a:gd name="T9" fmla="*/ 59 h 117"/>
                <a:gd name="T10" fmla="*/ 88 w 93"/>
                <a:gd name="T11" fmla="*/ 50 h 117"/>
                <a:gd name="T12" fmla="*/ 46 w 93"/>
                <a:gd name="T13" fmla="*/ 0 h 117"/>
                <a:gd name="T14" fmla="*/ 4 w 93"/>
                <a:gd name="T15" fmla="*/ 50 h 117"/>
                <a:gd name="T16" fmla="*/ 0 w 93"/>
                <a:gd name="T17" fmla="*/ 59 h 117"/>
                <a:gd name="T18" fmla="*/ 2 w 93"/>
                <a:gd name="T19" fmla="*/ 73 h 117"/>
                <a:gd name="T20" fmla="*/ 9 w 93"/>
                <a:gd name="T21" fmla="*/ 81 h 117"/>
                <a:gd name="T22" fmla="*/ 16 w 93"/>
                <a:gd name="T23" fmla="*/ 96 h 117"/>
                <a:gd name="T24" fmla="*/ 16 w 93"/>
                <a:gd name="T25" fmla="*/ 110 h 117"/>
                <a:gd name="T26" fmla="*/ 46 w 93"/>
                <a:gd name="T27" fmla="*/ 117 h 117"/>
                <a:gd name="T28" fmla="*/ 76 w 93"/>
                <a:gd name="T29" fmla="*/ 11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17">
                  <a:moveTo>
                    <a:pt x="76" y="110"/>
                  </a:moveTo>
                  <a:cubicBezTo>
                    <a:pt x="76" y="96"/>
                    <a:pt x="76" y="96"/>
                    <a:pt x="76" y="96"/>
                  </a:cubicBezTo>
                  <a:cubicBezTo>
                    <a:pt x="79" y="92"/>
                    <a:pt x="82" y="87"/>
                    <a:pt x="84" y="81"/>
                  </a:cubicBezTo>
                  <a:cubicBezTo>
                    <a:pt x="87" y="80"/>
                    <a:pt x="90" y="77"/>
                    <a:pt x="91" y="73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3" y="55"/>
                    <a:pt x="91" y="52"/>
                    <a:pt x="88" y="50"/>
                  </a:cubicBezTo>
                  <a:cubicBezTo>
                    <a:pt x="88" y="18"/>
                    <a:pt x="77" y="0"/>
                    <a:pt x="46" y="0"/>
                  </a:cubicBezTo>
                  <a:cubicBezTo>
                    <a:pt x="15" y="0"/>
                    <a:pt x="5" y="18"/>
                    <a:pt x="4" y="50"/>
                  </a:cubicBezTo>
                  <a:cubicBezTo>
                    <a:pt x="1" y="52"/>
                    <a:pt x="0" y="55"/>
                    <a:pt x="0" y="59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7"/>
                    <a:pt x="5" y="80"/>
                    <a:pt x="9" y="81"/>
                  </a:cubicBezTo>
                  <a:cubicBezTo>
                    <a:pt x="11" y="87"/>
                    <a:pt x="13" y="92"/>
                    <a:pt x="16" y="96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27" y="115"/>
                    <a:pt x="37" y="117"/>
                    <a:pt x="46" y="117"/>
                  </a:cubicBezTo>
                  <a:cubicBezTo>
                    <a:pt x="55" y="117"/>
                    <a:pt x="65" y="115"/>
                    <a:pt x="76" y="1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0"/>
            <p:cNvSpPr>
              <a:spLocks/>
            </p:cNvSpPr>
            <p:nvPr/>
          </p:nvSpPr>
          <p:spPr bwMode="auto">
            <a:xfrm>
              <a:off x="6636300" y="4814208"/>
              <a:ext cx="327323" cy="347782"/>
            </a:xfrm>
            <a:custGeom>
              <a:avLst/>
              <a:gdLst>
                <a:gd name="T0" fmla="*/ 170 w 174"/>
                <a:gd name="T1" fmla="*/ 25 h 184"/>
                <a:gd name="T2" fmla="*/ 123 w 174"/>
                <a:gd name="T3" fmla="*/ 0 h 184"/>
                <a:gd name="T4" fmla="*/ 117 w 174"/>
                <a:gd name="T5" fmla="*/ 17 h 184"/>
                <a:gd name="T6" fmla="*/ 127 w 174"/>
                <a:gd name="T7" fmla="*/ 92 h 184"/>
                <a:gd name="T8" fmla="*/ 105 w 174"/>
                <a:gd name="T9" fmla="*/ 118 h 184"/>
                <a:gd name="T10" fmla="*/ 93 w 174"/>
                <a:gd name="T11" fmla="*/ 38 h 184"/>
                <a:gd name="T12" fmla="*/ 101 w 174"/>
                <a:gd name="T13" fmla="*/ 34 h 184"/>
                <a:gd name="T14" fmla="*/ 95 w 174"/>
                <a:gd name="T15" fmla="*/ 14 h 184"/>
                <a:gd name="T16" fmla="*/ 79 w 174"/>
                <a:gd name="T17" fmla="*/ 14 h 184"/>
                <a:gd name="T18" fmla="*/ 73 w 174"/>
                <a:gd name="T19" fmla="*/ 34 h 184"/>
                <a:gd name="T20" fmla="*/ 81 w 174"/>
                <a:gd name="T21" fmla="*/ 38 h 184"/>
                <a:gd name="T22" fmla="*/ 69 w 174"/>
                <a:gd name="T23" fmla="*/ 118 h 184"/>
                <a:gd name="T24" fmla="*/ 48 w 174"/>
                <a:gd name="T25" fmla="*/ 92 h 184"/>
                <a:gd name="T26" fmla="*/ 58 w 174"/>
                <a:gd name="T27" fmla="*/ 17 h 184"/>
                <a:gd name="T28" fmla="*/ 52 w 174"/>
                <a:gd name="T29" fmla="*/ 0 h 184"/>
                <a:gd name="T30" fmla="*/ 5 w 174"/>
                <a:gd name="T31" fmla="*/ 25 h 184"/>
                <a:gd name="T32" fmla="*/ 5 w 174"/>
                <a:gd name="T33" fmla="*/ 156 h 184"/>
                <a:gd name="T34" fmla="*/ 87 w 174"/>
                <a:gd name="T35" fmla="*/ 184 h 184"/>
                <a:gd name="T36" fmla="*/ 170 w 174"/>
                <a:gd name="T37" fmla="*/ 156 h 184"/>
                <a:gd name="T38" fmla="*/ 170 w 174"/>
                <a:gd name="T39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184">
                  <a:moveTo>
                    <a:pt x="170" y="25"/>
                  </a:moveTo>
                  <a:cubicBezTo>
                    <a:pt x="169" y="18"/>
                    <a:pt x="143" y="6"/>
                    <a:pt x="123" y="0"/>
                  </a:cubicBezTo>
                  <a:cubicBezTo>
                    <a:pt x="122" y="5"/>
                    <a:pt x="120" y="11"/>
                    <a:pt x="117" y="17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5" y="11"/>
                    <a:pt x="53" y="6"/>
                    <a:pt x="52" y="0"/>
                  </a:cubicBezTo>
                  <a:cubicBezTo>
                    <a:pt x="32" y="6"/>
                    <a:pt x="6" y="18"/>
                    <a:pt x="5" y="25"/>
                  </a:cubicBezTo>
                  <a:cubicBezTo>
                    <a:pt x="2" y="41"/>
                    <a:pt x="0" y="106"/>
                    <a:pt x="5" y="156"/>
                  </a:cubicBezTo>
                  <a:cubicBezTo>
                    <a:pt x="6" y="178"/>
                    <a:pt x="44" y="184"/>
                    <a:pt x="87" y="184"/>
                  </a:cubicBezTo>
                  <a:cubicBezTo>
                    <a:pt x="131" y="184"/>
                    <a:pt x="168" y="178"/>
                    <a:pt x="170" y="156"/>
                  </a:cubicBezTo>
                  <a:cubicBezTo>
                    <a:pt x="174" y="106"/>
                    <a:pt x="172" y="41"/>
                    <a:pt x="170" y="2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22"/>
          <p:cNvGrpSpPr/>
          <p:nvPr/>
        </p:nvGrpSpPr>
        <p:grpSpPr>
          <a:xfrm>
            <a:off x="8170320" y="2033829"/>
            <a:ext cx="3611368" cy="1663972"/>
            <a:chOff x="8009981" y="1994131"/>
            <a:chExt cx="3540878" cy="163149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4" name="Rectangle 33"/>
            <p:cNvSpPr/>
            <p:nvPr/>
          </p:nvSpPr>
          <p:spPr bwMode="auto">
            <a:xfrm>
              <a:off x="8009981" y="1994131"/>
              <a:ext cx="3540878" cy="163149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040" dirty="0">
                  <a:solidFill>
                    <a:schemeClr val="tx1"/>
                  </a:solidFill>
                </a:rPr>
                <a:t>실시간으로 생성되는 데이터</a:t>
              </a:r>
              <a:endParaRPr lang="en-US" sz="204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9"/>
            <p:cNvSpPr>
              <a:spLocks noChangeAspect="1" noEditPoints="1"/>
            </p:cNvSpPr>
            <p:nvPr/>
          </p:nvSpPr>
          <p:spPr bwMode="auto">
            <a:xfrm>
              <a:off x="8225555" y="2923792"/>
              <a:ext cx="1001774" cy="546041"/>
            </a:xfrm>
            <a:custGeom>
              <a:avLst/>
              <a:gdLst>
                <a:gd name="T0" fmla="*/ 267 w 455"/>
                <a:gd name="T1" fmla="*/ 136 h 240"/>
                <a:gd name="T2" fmla="*/ 278 w 455"/>
                <a:gd name="T3" fmla="*/ 94 h 240"/>
                <a:gd name="T4" fmla="*/ 330 w 455"/>
                <a:gd name="T5" fmla="*/ 145 h 240"/>
                <a:gd name="T6" fmla="*/ 308 w 455"/>
                <a:gd name="T7" fmla="*/ 105 h 240"/>
                <a:gd name="T8" fmla="*/ 319 w 455"/>
                <a:gd name="T9" fmla="*/ 136 h 240"/>
                <a:gd name="T10" fmla="*/ 367 w 455"/>
                <a:gd name="T11" fmla="*/ 139 h 240"/>
                <a:gd name="T12" fmla="*/ 355 w 455"/>
                <a:gd name="T13" fmla="*/ 94 h 240"/>
                <a:gd name="T14" fmla="*/ 347 w 455"/>
                <a:gd name="T15" fmla="*/ 120 h 240"/>
                <a:gd name="T16" fmla="*/ 381 w 455"/>
                <a:gd name="T17" fmla="*/ 145 h 240"/>
                <a:gd name="T18" fmla="*/ 380 w 455"/>
                <a:gd name="T19" fmla="*/ 107 h 240"/>
                <a:gd name="T20" fmla="*/ 413 w 455"/>
                <a:gd name="T21" fmla="*/ 136 h 240"/>
                <a:gd name="T22" fmla="*/ 437 w 455"/>
                <a:gd name="T23" fmla="*/ 146 h 240"/>
                <a:gd name="T24" fmla="*/ 455 w 455"/>
                <a:gd name="T25" fmla="*/ 119 h 240"/>
                <a:gd name="T26" fmla="*/ 437 w 455"/>
                <a:gd name="T27" fmla="*/ 137 h 240"/>
                <a:gd name="T28" fmla="*/ 253 w 455"/>
                <a:gd name="T29" fmla="*/ 221 h 240"/>
                <a:gd name="T30" fmla="*/ 272 w 455"/>
                <a:gd name="T31" fmla="*/ 194 h 240"/>
                <a:gd name="T32" fmla="*/ 254 w 455"/>
                <a:gd name="T33" fmla="*/ 212 h 240"/>
                <a:gd name="T34" fmla="*/ 295 w 455"/>
                <a:gd name="T35" fmla="*/ 221 h 240"/>
                <a:gd name="T36" fmla="*/ 313 w 455"/>
                <a:gd name="T37" fmla="*/ 194 h 240"/>
                <a:gd name="T38" fmla="*/ 295 w 455"/>
                <a:gd name="T39" fmla="*/ 212 h 240"/>
                <a:gd name="T40" fmla="*/ 322 w 455"/>
                <a:gd name="T41" fmla="*/ 211 h 240"/>
                <a:gd name="T42" fmla="*/ 322 w 455"/>
                <a:gd name="T43" fmla="*/ 173 h 240"/>
                <a:gd name="T44" fmla="*/ 354 w 455"/>
                <a:gd name="T45" fmla="*/ 220 h 240"/>
                <a:gd name="T46" fmla="*/ 374 w 455"/>
                <a:gd name="T47" fmla="*/ 211 h 240"/>
                <a:gd name="T48" fmla="*/ 385 w 455"/>
                <a:gd name="T49" fmla="*/ 168 h 240"/>
                <a:gd name="T50" fmla="*/ 437 w 455"/>
                <a:gd name="T51" fmla="*/ 220 h 240"/>
                <a:gd name="T52" fmla="*/ 415 w 455"/>
                <a:gd name="T53" fmla="*/ 179 h 240"/>
                <a:gd name="T54" fmla="*/ 426 w 455"/>
                <a:gd name="T55" fmla="*/ 211 h 240"/>
                <a:gd name="T56" fmla="*/ 267 w 455"/>
                <a:gd name="T57" fmla="*/ 65 h 240"/>
                <a:gd name="T58" fmla="*/ 254 w 455"/>
                <a:gd name="T59" fmla="*/ 19 h 240"/>
                <a:gd name="T60" fmla="*/ 247 w 455"/>
                <a:gd name="T61" fmla="*/ 46 h 240"/>
                <a:gd name="T62" fmla="*/ 280 w 455"/>
                <a:gd name="T63" fmla="*/ 70 h 240"/>
                <a:gd name="T64" fmla="*/ 280 w 455"/>
                <a:gd name="T65" fmla="*/ 32 h 240"/>
                <a:gd name="T66" fmla="*/ 312 w 455"/>
                <a:gd name="T67" fmla="*/ 62 h 240"/>
                <a:gd name="T68" fmla="*/ 322 w 455"/>
                <a:gd name="T69" fmla="*/ 62 h 240"/>
                <a:gd name="T70" fmla="*/ 322 w 455"/>
                <a:gd name="T71" fmla="*/ 23 h 240"/>
                <a:gd name="T72" fmla="*/ 354 w 455"/>
                <a:gd name="T73" fmla="*/ 70 h 240"/>
                <a:gd name="T74" fmla="*/ 374 w 455"/>
                <a:gd name="T75" fmla="*/ 62 h 240"/>
                <a:gd name="T76" fmla="*/ 385 w 455"/>
                <a:gd name="T77" fmla="*/ 19 h 240"/>
                <a:gd name="T78" fmla="*/ 438 w 455"/>
                <a:gd name="T79" fmla="*/ 45 h 240"/>
                <a:gd name="T80" fmla="*/ 406 w 455"/>
                <a:gd name="T81" fmla="*/ 26 h 240"/>
                <a:gd name="T82" fmla="*/ 420 w 455"/>
                <a:gd name="T83" fmla="*/ 28 h 240"/>
                <a:gd name="T84" fmla="*/ 120 w 455"/>
                <a:gd name="T85" fmla="*/ 0 h 240"/>
                <a:gd name="T86" fmla="*/ 120 w 455"/>
                <a:gd name="T87" fmla="*/ 0 h 240"/>
                <a:gd name="T88" fmla="*/ 168 w 455"/>
                <a:gd name="T89" fmla="*/ 209 h 240"/>
                <a:gd name="T90" fmla="*/ 117 w 455"/>
                <a:gd name="T91" fmla="*/ 221 h 240"/>
                <a:gd name="T92" fmla="*/ 67 w 455"/>
                <a:gd name="T93" fmla="*/ 206 h 240"/>
                <a:gd name="T94" fmla="*/ 31 w 455"/>
                <a:gd name="T95" fmla="*/ 168 h 240"/>
                <a:gd name="T96" fmla="*/ 18 w 455"/>
                <a:gd name="T97" fmla="*/ 117 h 240"/>
                <a:gd name="T98" fmla="*/ 33 w 455"/>
                <a:gd name="T99" fmla="*/ 66 h 240"/>
                <a:gd name="T100" fmla="*/ 71 w 455"/>
                <a:gd name="T101" fmla="*/ 29 h 240"/>
                <a:gd name="T102" fmla="*/ 123 w 455"/>
                <a:gd name="T103" fmla="*/ 17 h 240"/>
                <a:gd name="T104" fmla="*/ 174 w 455"/>
                <a:gd name="T105" fmla="*/ 33 h 240"/>
                <a:gd name="T106" fmla="*/ 210 w 455"/>
                <a:gd name="T107" fmla="*/ 71 h 240"/>
                <a:gd name="T108" fmla="*/ 222 w 455"/>
                <a:gd name="T109" fmla="*/ 122 h 240"/>
                <a:gd name="T110" fmla="*/ 207 w 455"/>
                <a:gd name="T111" fmla="*/ 173 h 240"/>
                <a:gd name="T112" fmla="*/ 152 w 455"/>
                <a:gd name="T113" fmla="*/ 124 h 240"/>
                <a:gd name="T114" fmla="*/ 111 w 455"/>
                <a:gd name="T115" fmla="*/ 105 h 240"/>
                <a:gd name="T116" fmla="*/ 97 w 455"/>
                <a:gd name="T117" fmla="*/ 29 h 240"/>
                <a:gd name="T118" fmla="*/ 114 w 455"/>
                <a:gd name="T119" fmla="*/ 73 h 240"/>
                <a:gd name="T120" fmla="*/ 135 w 455"/>
                <a:gd name="T121" fmla="*/ 110 h 240"/>
                <a:gd name="T122" fmla="*/ 150 w 455"/>
                <a:gd name="T123" fmla="*/ 108 h 240"/>
                <a:gd name="T124" fmla="*/ 166 w 455"/>
                <a:gd name="T125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" h="240">
                  <a:moveTo>
                    <a:pt x="288" y="145"/>
                  </a:moveTo>
                  <a:cubicBezTo>
                    <a:pt x="256" y="145"/>
                    <a:pt x="256" y="145"/>
                    <a:pt x="256" y="145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7" y="105"/>
                    <a:pt x="267" y="105"/>
                    <a:pt x="267" y="105"/>
                  </a:cubicBezTo>
                  <a:cubicBezTo>
                    <a:pt x="256" y="107"/>
                    <a:pt x="256" y="107"/>
                    <a:pt x="256" y="107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78" y="94"/>
                    <a:pt x="278" y="94"/>
                    <a:pt x="278" y="94"/>
                  </a:cubicBezTo>
                  <a:cubicBezTo>
                    <a:pt x="278" y="136"/>
                    <a:pt x="278" y="136"/>
                    <a:pt x="278" y="136"/>
                  </a:cubicBezTo>
                  <a:cubicBezTo>
                    <a:pt x="288" y="136"/>
                    <a:pt x="288" y="136"/>
                    <a:pt x="288" y="136"/>
                  </a:cubicBezTo>
                  <a:lnTo>
                    <a:pt x="288" y="145"/>
                  </a:lnTo>
                  <a:close/>
                  <a:moveTo>
                    <a:pt x="330" y="145"/>
                  </a:moveTo>
                  <a:cubicBezTo>
                    <a:pt x="298" y="145"/>
                    <a:pt x="298" y="145"/>
                    <a:pt x="298" y="145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308" y="136"/>
                    <a:pt x="308" y="136"/>
                    <a:pt x="308" y="136"/>
                  </a:cubicBezTo>
                  <a:cubicBezTo>
                    <a:pt x="308" y="105"/>
                    <a:pt x="308" y="105"/>
                    <a:pt x="308" y="105"/>
                  </a:cubicBezTo>
                  <a:cubicBezTo>
                    <a:pt x="298" y="107"/>
                    <a:pt x="298" y="107"/>
                    <a:pt x="298" y="107"/>
                  </a:cubicBezTo>
                  <a:cubicBezTo>
                    <a:pt x="298" y="98"/>
                    <a:pt x="298" y="98"/>
                    <a:pt x="298" y="98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19" y="136"/>
                    <a:pt x="319" y="136"/>
                    <a:pt x="319" y="136"/>
                  </a:cubicBezTo>
                  <a:cubicBezTo>
                    <a:pt x="330" y="136"/>
                    <a:pt x="330" y="136"/>
                    <a:pt x="330" y="136"/>
                  </a:cubicBezTo>
                  <a:lnTo>
                    <a:pt x="330" y="145"/>
                  </a:lnTo>
                  <a:close/>
                  <a:moveTo>
                    <a:pt x="372" y="119"/>
                  </a:moveTo>
                  <a:cubicBezTo>
                    <a:pt x="372" y="128"/>
                    <a:pt x="371" y="135"/>
                    <a:pt x="367" y="139"/>
                  </a:cubicBezTo>
                  <a:cubicBezTo>
                    <a:pt x="364" y="144"/>
                    <a:pt x="360" y="146"/>
                    <a:pt x="354" y="146"/>
                  </a:cubicBezTo>
                  <a:cubicBezTo>
                    <a:pt x="342" y="146"/>
                    <a:pt x="336" y="137"/>
                    <a:pt x="336" y="121"/>
                  </a:cubicBezTo>
                  <a:cubicBezTo>
                    <a:pt x="336" y="112"/>
                    <a:pt x="337" y="105"/>
                    <a:pt x="341" y="100"/>
                  </a:cubicBezTo>
                  <a:cubicBezTo>
                    <a:pt x="344" y="96"/>
                    <a:pt x="349" y="94"/>
                    <a:pt x="355" y="94"/>
                  </a:cubicBezTo>
                  <a:cubicBezTo>
                    <a:pt x="366" y="94"/>
                    <a:pt x="372" y="102"/>
                    <a:pt x="372" y="119"/>
                  </a:cubicBezTo>
                  <a:close/>
                  <a:moveTo>
                    <a:pt x="361" y="120"/>
                  </a:moveTo>
                  <a:cubicBezTo>
                    <a:pt x="361" y="108"/>
                    <a:pt x="359" y="102"/>
                    <a:pt x="354" y="102"/>
                  </a:cubicBezTo>
                  <a:cubicBezTo>
                    <a:pt x="349" y="102"/>
                    <a:pt x="347" y="108"/>
                    <a:pt x="347" y="120"/>
                  </a:cubicBezTo>
                  <a:cubicBezTo>
                    <a:pt x="347" y="132"/>
                    <a:pt x="349" y="137"/>
                    <a:pt x="354" y="137"/>
                  </a:cubicBezTo>
                  <a:cubicBezTo>
                    <a:pt x="359" y="137"/>
                    <a:pt x="361" y="132"/>
                    <a:pt x="361" y="120"/>
                  </a:cubicBezTo>
                  <a:close/>
                  <a:moveTo>
                    <a:pt x="413" y="145"/>
                  </a:moveTo>
                  <a:cubicBezTo>
                    <a:pt x="381" y="145"/>
                    <a:pt x="381" y="145"/>
                    <a:pt x="381" y="145"/>
                  </a:cubicBezTo>
                  <a:cubicBezTo>
                    <a:pt x="381" y="136"/>
                    <a:pt x="381" y="136"/>
                    <a:pt x="381" y="136"/>
                  </a:cubicBezTo>
                  <a:cubicBezTo>
                    <a:pt x="391" y="136"/>
                    <a:pt x="391" y="136"/>
                    <a:pt x="391" y="136"/>
                  </a:cubicBezTo>
                  <a:cubicBezTo>
                    <a:pt x="391" y="105"/>
                    <a:pt x="391" y="105"/>
                    <a:pt x="391" y="105"/>
                  </a:cubicBezTo>
                  <a:cubicBezTo>
                    <a:pt x="380" y="107"/>
                    <a:pt x="380" y="107"/>
                    <a:pt x="380" y="107"/>
                  </a:cubicBezTo>
                  <a:cubicBezTo>
                    <a:pt x="380" y="98"/>
                    <a:pt x="380" y="98"/>
                    <a:pt x="380" y="98"/>
                  </a:cubicBezTo>
                  <a:cubicBezTo>
                    <a:pt x="402" y="94"/>
                    <a:pt x="402" y="94"/>
                    <a:pt x="402" y="94"/>
                  </a:cubicBezTo>
                  <a:cubicBezTo>
                    <a:pt x="402" y="136"/>
                    <a:pt x="402" y="136"/>
                    <a:pt x="402" y="136"/>
                  </a:cubicBezTo>
                  <a:cubicBezTo>
                    <a:pt x="413" y="136"/>
                    <a:pt x="413" y="136"/>
                    <a:pt x="413" y="136"/>
                  </a:cubicBezTo>
                  <a:lnTo>
                    <a:pt x="413" y="145"/>
                  </a:lnTo>
                  <a:close/>
                  <a:moveTo>
                    <a:pt x="455" y="119"/>
                  </a:moveTo>
                  <a:cubicBezTo>
                    <a:pt x="455" y="128"/>
                    <a:pt x="453" y="135"/>
                    <a:pt x="450" y="139"/>
                  </a:cubicBezTo>
                  <a:cubicBezTo>
                    <a:pt x="447" y="144"/>
                    <a:pt x="442" y="146"/>
                    <a:pt x="437" y="146"/>
                  </a:cubicBezTo>
                  <a:cubicBezTo>
                    <a:pt x="425" y="146"/>
                    <a:pt x="419" y="137"/>
                    <a:pt x="419" y="121"/>
                  </a:cubicBezTo>
                  <a:cubicBezTo>
                    <a:pt x="419" y="112"/>
                    <a:pt x="420" y="105"/>
                    <a:pt x="424" y="100"/>
                  </a:cubicBezTo>
                  <a:cubicBezTo>
                    <a:pt x="427" y="96"/>
                    <a:pt x="431" y="94"/>
                    <a:pt x="438" y="94"/>
                  </a:cubicBezTo>
                  <a:cubicBezTo>
                    <a:pt x="449" y="94"/>
                    <a:pt x="455" y="102"/>
                    <a:pt x="455" y="119"/>
                  </a:cubicBezTo>
                  <a:close/>
                  <a:moveTo>
                    <a:pt x="444" y="120"/>
                  </a:moveTo>
                  <a:cubicBezTo>
                    <a:pt x="444" y="108"/>
                    <a:pt x="442" y="102"/>
                    <a:pt x="437" y="102"/>
                  </a:cubicBezTo>
                  <a:cubicBezTo>
                    <a:pt x="432" y="102"/>
                    <a:pt x="430" y="108"/>
                    <a:pt x="430" y="120"/>
                  </a:cubicBezTo>
                  <a:cubicBezTo>
                    <a:pt x="430" y="132"/>
                    <a:pt x="432" y="137"/>
                    <a:pt x="437" y="137"/>
                  </a:cubicBezTo>
                  <a:cubicBezTo>
                    <a:pt x="442" y="137"/>
                    <a:pt x="444" y="132"/>
                    <a:pt x="444" y="120"/>
                  </a:cubicBezTo>
                  <a:close/>
                  <a:moveTo>
                    <a:pt x="272" y="194"/>
                  </a:moveTo>
                  <a:cubicBezTo>
                    <a:pt x="272" y="203"/>
                    <a:pt x="270" y="209"/>
                    <a:pt x="267" y="214"/>
                  </a:cubicBezTo>
                  <a:cubicBezTo>
                    <a:pt x="264" y="218"/>
                    <a:pt x="259" y="221"/>
                    <a:pt x="253" y="221"/>
                  </a:cubicBezTo>
                  <a:cubicBezTo>
                    <a:pt x="241" y="221"/>
                    <a:pt x="235" y="212"/>
                    <a:pt x="235" y="195"/>
                  </a:cubicBezTo>
                  <a:cubicBezTo>
                    <a:pt x="235" y="186"/>
                    <a:pt x="237" y="180"/>
                    <a:pt x="241" y="175"/>
                  </a:cubicBezTo>
                  <a:cubicBezTo>
                    <a:pt x="244" y="171"/>
                    <a:pt x="248" y="168"/>
                    <a:pt x="254" y="168"/>
                  </a:cubicBezTo>
                  <a:cubicBezTo>
                    <a:pt x="266" y="168"/>
                    <a:pt x="272" y="177"/>
                    <a:pt x="272" y="194"/>
                  </a:cubicBezTo>
                  <a:close/>
                  <a:moveTo>
                    <a:pt x="261" y="194"/>
                  </a:moveTo>
                  <a:cubicBezTo>
                    <a:pt x="261" y="183"/>
                    <a:pt x="258" y="177"/>
                    <a:pt x="254" y="177"/>
                  </a:cubicBezTo>
                  <a:cubicBezTo>
                    <a:pt x="249" y="177"/>
                    <a:pt x="247" y="183"/>
                    <a:pt x="247" y="195"/>
                  </a:cubicBezTo>
                  <a:cubicBezTo>
                    <a:pt x="247" y="206"/>
                    <a:pt x="249" y="212"/>
                    <a:pt x="254" y="212"/>
                  </a:cubicBezTo>
                  <a:cubicBezTo>
                    <a:pt x="258" y="212"/>
                    <a:pt x="261" y="206"/>
                    <a:pt x="261" y="194"/>
                  </a:cubicBezTo>
                  <a:close/>
                  <a:moveTo>
                    <a:pt x="313" y="194"/>
                  </a:moveTo>
                  <a:cubicBezTo>
                    <a:pt x="313" y="203"/>
                    <a:pt x="312" y="209"/>
                    <a:pt x="309" y="214"/>
                  </a:cubicBezTo>
                  <a:cubicBezTo>
                    <a:pt x="305" y="218"/>
                    <a:pt x="301" y="221"/>
                    <a:pt x="295" y="221"/>
                  </a:cubicBezTo>
                  <a:cubicBezTo>
                    <a:pt x="283" y="221"/>
                    <a:pt x="277" y="212"/>
                    <a:pt x="277" y="195"/>
                  </a:cubicBezTo>
                  <a:cubicBezTo>
                    <a:pt x="277" y="186"/>
                    <a:pt x="279" y="180"/>
                    <a:pt x="282" y="175"/>
                  </a:cubicBezTo>
                  <a:cubicBezTo>
                    <a:pt x="285" y="171"/>
                    <a:pt x="290" y="168"/>
                    <a:pt x="296" y="168"/>
                  </a:cubicBezTo>
                  <a:cubicBezTo>
                    <a:pt x="308" y="168"/>
                    <a:pt x="313" y="177"/>
                    <a:pt x="313" y="194"/>
                  </a:cubicBezTo>
                  <a:close/>
                  <a:moveTo>
                    <a:pt x="302" y="194"/>
                  </a:moveTo>
                  <a:cubicBezTo>
                    <a:pt x="302" y="183"/>
                    <a:pt x="300" y="177"/>
                    <a:pt x="295" y="177"/>
                  </a:cubicBezTo>
                  <a:cubicBezTo>
                    <a:pt x="291" y="177"/>
                    <a:pt x="288" y="183"/>
                    <a:pt x="288" y="195"/>
                  </a:cubicBezTo>
                  <a:cubicBezTo>
                    <a:pt x="288" y="206"/>
                    <a:pt x="291" y="212"/>
                    <a:pt x="295" y="212"/>
                  </a:cubicBezTo>
                  <a:cubicBezTo>
                    <a:pt x="300" y="212"/>
                    <a:pt x="302" y="206"/>
                    <a:pt x="302" y="194"/>
                  </a:cubicBezTo>
                  <a:close/>
                  <a:moveTo>
                    <a:pt x="354" y="220"/>
                  </a:moveTo>
                  <a:cubicBezTo>
                    <a:pt x="322" y="220"/>
                    <a:pt x="322" y="220"/>
                    <a:pt x="322" y="220"/>
                  </a:cubicBezTo>
                  <a:cubicBezTo>
                    <a:pt x="322" y="211"/>
                    <a:pt x="322" y="211"/>
                    <a:pt x="322" y="21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2" y="179"/>
                    <a:pt x="332" y="179"/>
                    <a:pt x="332" y="179"/>
                  </a:cubicBezTo>
                  <a:cubicBezTo>
                    <a:pt x="322" y="182"/>
                    <a:pt x="322" y="182"/>
                    <a:pt x="322" y="182"/>
                  </a:cubicBezTo>
                  <a:cubicBezTo>
                    <a:pt x="322" y="173"/>
                    <a:pt x="322" y="173"/>
                    <a:pt x="322" y="173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54" y="211"/>
                    <a:pt x="354" y="211"/>
                    <a:pt x="354" y="211"/>
                  </a:cubicBezTo>
                  <a:lnTo>
                    <a:pt x="354" y="220"/>
                  </a:lnTo>
                  <a:close/>
                  <a:moveTo>
                    <a:pt x="395" y="220"/>
                  </a:moveTo>
                  <a:cubicBezTo>
                    <a:pt x="363" y="220"/>
                    <a:pt x="363" y="220"/>
                    <a:pt x="363" y="220"/>
                  </a:cubicBezTo>
                  <a:cubicBezTo>
                    <a:pt x="363" y="211"/>
                    <a:pt x="363" y="211"/>
                    <a:pt x="363" y="211"/>
                  </a:cubicBezTo>
                  <a:cubicBezTo>
                    <a:pt x="374" y="211"/>
                    <a:pt x="374" y="211"/>
                    <a:pt x="374" y="211"/>
                  </a:cubicBezTo>
                  <a:cubicBezTo>
                    <a:pt x="374" y="179"/>
                    <a:pt x="374" y="179"/>
                    <a:pt x="374" y="179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3" y="173"/>
                    <a:pt x="363" y="173"/>
                    <a:pt x="363" y="173"/>
                  </a:cubicBezTo>
                  <a:cubicBezTo>
                    <a:pt x="385" y="168"/>
                    <a:pt x="385" y="168"/>
                    <a:pt x="385" y="168"/>
                  </a:cubicBezTo>
                  <a:cubicBezTo>
                    <a:pt x="385" y="211"/>
                    <a:pt x="385" y="211"/>
                    <a:pt x="385" y="211"/>
                  </a:cubicBezTo>
                  <a:cubicBezTo>
                    <a:pt x="395" y="211"/>
                    <a:pt x="395" y="211"/>
                    <a:pt x="395" y="211"/>
                  </a:cubicBezTo>
                  <a:lnTo>
                    <a:pt x="395" y="220"/>
                  </a:lnTo>
                  <a:close/>
                  <a:moveTo>
                    <a:pt x="437" y="220"/>
                  </a:moveTo>
                  <a:cubicBezTo>
                    <a:pt x="405" y="220"/>
                    <a:pt x="405" y="220"/>
                    <a:pt x="405" y="220"/>
                  </a:cubicBezTo>
                  <a:cubicBezTo>
                    <a:pt x="405" y="211"/>
                    <a:pt x="405" y="211"/>
                    <a:pt x="405" y="211"/>
                  </a:cubicBezTo>
                  <a:cubicBezTo>
                    <a:pt x="415" y="211"/>
                    <a:pt x="415" y="211"/>
                    <a:pt x="415" y="211"/>
                  </a:cubicBezTo>
                  <a:cubicBezTo>
                    <a:pt x="415" y="179"/>
                    <a:pt x="415" y="179"/>
                    <a:pt x="415" y="179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26" y="168"/>
                    <a:pt x="426" y="168"/>
                    <a:pt x="426" y="168"/>
                  </a:cubicBezTo>
                  <a:cubicBezTo>
                    <a:pt x="426" y="211"/>
                    <a:pt x="426" y="211"/>
                    <a:pt x="426" y="211"/>
                  </a:cubicBezTo>
                  <a:cubicBezTo>
                    <a:pt x="437" y="211"/>
                    <a:pt x="437" y="211"/>
                    <a:pt x="437" y="211"/>
                  </a:cubicBezTo>
                  <a:lnTo>
                    <a:pt x="437" y="220"/>
                  </a:lnTo>
                  <a:close/>
                  <a:moveTo>
                    <a:pt x="272" y="45"/>
                  </a:moveTo>
                  <a:cubicBezTo>
                    <a:pt x="272" y="53"/>
                    <a:pt x="270" y="60"/>
                    <a:pt x="267" y="65"/>
                  </a:cubicBezTo>
                  <a:cubicBezTo>
                    <a:pt x="264" y="69"/>
                    <a:pt x="259" y="71"/>
                    <a:pt x="253" y="71"/>
                  </a:cubicBezTo>
                  <a:cubicBezTo>
                    <a:pt x="241" y="71"/>
                    <a:pt x="235" y="63"/>
                    <a:pt x="235" y="46"/>
                  </a:cubicBezTo>
                  <a:cubicBezTo>
                    <a:pt x="235" y="37"/>
                    <a:pt x="237" y="30"/>
                    <a:pt x="241" y="26"/>
                  </a:cubicBezTo>
                  <a:cubicBezTo>
                    <a:pt x="244" y="21"/>
                    <a:pt x="248" y="19"/>
                    <a:pt x="254" y="19"/>
                  </a:cubicBezTo>
                  <a:cubicBezTo>
                    <a:pt x="266" y="19"/>
                    <a:pt x="272" y="28"/>
                    <a:pt x="272" y="45"/>
                  </a:cubicBezTo>
                  <a:close/>
                  <a:moveTo>
                    <a:pt x="261" y="45"/>
                  </a:moveTo>
                  <a:cubicBezTo>
                    <a:pt x="261" y="33"/>
                    <a:pt x="258" y="28"/>
                    <a:pt x="254" y="28"/>
                  </a:cubicBezTo>
                  <a:cubicBezTo>
                    <a:pt x="249" y="28"/>
                    <a:pt x="247" y="34"/>
                    <a:pt x="247" y="46"/>
                  </a:cubicBezTo>
                  <a:cubicBezTo>
                    <a:pt x="247" y="57"/>
                    <a:pt x="249" y="63"/>
                    <a:pt x="254" y="63"/>
                  </a:cubicBezTo>
                  <a:cubicBezTo>
                    <a:pt x="258" y="63"/>
                    <a:pt x="261" y="57"/>
                    <a:pt x="261" y="45"/>
                  </a:cubicBezTo>
                  <a:close/>
                  <a:moveTo>
                    <a:pt x="312" y="70"/>
                  </a:moveTo>
                  <a:cubicBezTo>
                    <a:pt x="280" y="70"/>
                    <a:pt x="280" y="70"/>
                    <a:pt x="280" y="70"/>
                  </a:cubicBezTo>
                  <a:cubicBezTo>
                    <a:pt x="280" y="62"/>
                    <a:pt x="280" y="62"/>
                    <a:pt x="280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302" y="19"/>
                    <a:pt x="302" y="19"/>
                    <a:pt x="302" y="19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312" y="62"/>
                    <a:pt x="312" y="62"/>
                    <a:pt x="312" y="62"/>
                  </a:cubicBezTo>
                  <a:lnTo>
                    <a:pt x="312" y="70"/>
                  </a:lnTo>
                  <a:close/>
                  <a:moveTo>
                    <a:pt x="354" y="70"/>
                  </a:moveTo>
                  <a:cubicBezTo>
                    <a:pt x="322" y="70"/>
                    <a:pt x="322" y="70"/>
                    <a:pt x="322" y="70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2" y="30"/>
                    <a:pt x="332" y="30"/>
                    <a:pt x="332" y="30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2" y="23"/>
                    <a:pt x="322" y="23"/>
                    <a:pt x="322" y="23"/>
                  </a:cubicBezTo>
                  <a:cubicBezTo>
                    <a:pt x="343" y="19"/>
                    <a:pt x="343" y="19"/>
                    <a:pt x="343" y="19"/>
                  </a:cubicBezTo>
                  <a:cubicBezTo>
                    <a:pt x="343" y="62"/>
                    <a:pt x="343" y="62"/>
                    <a:pt x="343" y="62"/>
                  </a:cubicBezTo>
                  <a:cubicBezTo>
                    <a:pt x="354" y="62"/>
                    <a:pt x="354" y="62"/>
                    <a:pt x="354" y="62"/>
                  </a:cubicBezTo>
                  <a:lnTo>
                    <a:pt x="354" y="70"/>
                  </a:lnTo>
                  <a:close/>
                  <a:moveTo>
                    <a:pt x="395" y="70"/>
                  </a:moveTo>
                  <a:cubicBezTo>
                    <a:pt x="363" y="70"/>
                    <a:pt x="363" y="70"/>
                    <a:pt x="363" y="70"/>
                  </a:cubicBezTo>
                  <a:cubicBezTo>
                    <a:pt x="363" y="62"/>
                    <a:pt x="363" y="62"/>
                    <a:pt x="363" y="62"/>
                  </a:cubicBezTo>
                  <a:cubicBezTo>
                    <a:pt x="374" y="62"/>
                    <a:pt x="374" y="62"/>
                    <a:pt x="374" y="62"/>
                  </a:cubicBezTo>
                  <a:cubicBezTo>
                    <a:pt x="374" y="30"/>
                    <a:pt x="374" y="30"/>
                    <a:pt x="374" y="30"/>
                  </a:cubicBezTo>
                  <a:cubicBezTo>
                    <a:pt x="363" y="32"/>
                    <a:pt x="363" y="32"/>
                    <a:pt x="363" y="32"/>
                  </a:cubicBezTo>
                  <a:cubicBezTo>
                    <a:pt x="363" y="23"/>
                    <a:pt x="363" y="23"/>
                    <a:pt x="363" y="23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62"/>
                    <a:pt x="385" y="62"/>
                    <a:pt x="385" y="62"/>
                  </a:cubicBezTo>
                  <a:cubicBezTo>
                    <a:pt x="395" y="62"/>
                    <a:pt x="395" y="62"/>
                    <a:pt x="395" y="62"/>
                  </a:cubicBezTo>
                  <a:lnTo>
                    <a:pt x="395" y="70"/>
                  </a:lnTo>
                  <a:close/>
                  <a:moveTo>
                    <a:pt x="438" y="45"/>
                  </a:moveTo>
                  <a:cubicBezTo>
                    <a:pt x="438" y="53"/>
                    <a:pt x="436" y="60"/>
                    <a:pt x="433" y="65"/>
                  </a:cubicBezTo>
                  <a:cubicBezTo>
                    <a:pt x="430" y="69"/>
                    <a:pt x="425" y="71"/>
                    <a:pt x="419" y="71"/>
                  </a:cubicBezTo>
                  <a:cubicBezTo>
                    <a:pt x="407" y="71"/>
                    <a:pt x="401" y="63"/>
                    <a:pt x="401" y="46"/>
                  </a:cubicBezTo>
                  <a:cubicBezTo>
                    <a:pt x="401" y="37"/>
                    <a:pt x="403" y="30"/>
                    <a:pt x="406" y="26"/>
                  </a:cubicBezTo>
                  <a:cubicBezTo>
                    <a:pt x="409" y="21"/>
                    <a:pt x="414" y="19"/>
                    <a:pt x="420" y="19"/>
                  </a:cubicBezTo>
                  <a:cubicBezTo>
                    <a:pt x="432" y="19"/>
                    <a:pt x="438" y="28"/>
                    <a:pt x="438" y="45"/>
                  </a:cubicBezTo>
                  <a:close/>
                  <a:moveTo>
                    <a:pt x="426" y="45"/>
                  </a:moveTo>
                  <a:cubicBezTo>
                    <a:pt x="426" y="33"/>
                    <a:pt x="424" y="28"/>
                    <a:pt x="420" y="28"/>
                  </a:cubicBezTo>
                  <a:cubicBezTo>
                    <a:pt x="415" y="28"/>
                    <a:pt x="412" y="34"/>
                    <a:pt x="412" y="46"/>
                  </a:cubicBezTo>
                  <a:cubicBezTo>
                    <a:pt x="412" y="57"/>
                    <a:pt x="415" y="63"/>
                    <a:pt x="419" y="63"/>
                  </a:cubicBezTo>
                  <a:cubicBezTo>
                    <a:pt x="424" y="63"/>
                    <a:pt x="426" y="57"/>
                    <a:pt x="426" y="45"/>
                  </a:cubicBezTo>
                  <a:close/>
                  <a:moveTo>
                    <a:pt x="120" y="0"/>
                  </a:moveTo>
                  <a:cubicBezTo>
                    <a:pt x="54" y="0"/>
                    <a:pt x="0" y="53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7" y="240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  <a:moveTo>
                    <a:pt x="174" y="206"/>
                  </a:moveTo>
                  <a:cubicBezTo>
                    <a:pt x="171" y="201"/>
                    <a:pt x="171" y="201"/>
                    <a:pt x="171" y="201"/>
                  </a:cubicBezTo>
                  <a:cubicBezTo>
                    <a:pt x="166" y="205"/>
                    <a:pt x="166" y="205"/>
                    <a:pt x="166" y="205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5" y="217"/>
                    <a:pt x="139" y="221"/>
                    <a:pt x="123" y="221"/>
                  </a:cubicBezTo>
                  <a:cubicBezTo>
                    <a:pt x="123" y="204"/>
                    <a:pt x="123" y="204"/>
                    <a:pt x="123" y="204"/>
                  </a:cubicBezTo>
                  <a:cubicBezTo>
                    <a:pt x="117" y="204"/>
                    <a:pt x="117" y="204"/>
                    <a:pt x="117" y="204"/>
                  </a:cubicBezTo>
                  <a:cubicBezTo>
                    <a:pt x="117" y="221"/>
                    <a:pt x="117" y="221"/>
                    <a:pt x="117" y="221"/>
                  </a:cubicBezTo>
                  <a:cubicBezTo>
                    <a:pt x="101" y="221"/>
                    <a:pt x="85" y="217"/>
                    <a:pt x="71" y="209"/>
                  </a:cubicBezTo>
                  <a:cubicBezTo>
                    <a:pt x="75" y="205"/>
                    <a:pt x="75" y="205"/>
                    <a:pt x="75" y="205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53" y="198"/>
                    <a:pt x="42" y="186"/>
                    <a:pt x="33" y="173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23" y="154"/>
                    <a:pt x="19" y="139"/>
                    <a:pt x="18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9" y="100"/>
                    <a:pt x="23" y="85"/>
                    <a:pt x="31" y="71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42" y="53"/>
                    <a:pt x="53" y="41"/>
                    <a:pt x="67" y="33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85" y="22"/>
                    <a:pt x="101" y="18"/>
                    <a:pt x="117" y="17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39" y="18"/>
                    <a:pt x="155" y="22"/>
                    <a:pt x="168" y="29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87" y="41"/>
                    <a:pt x="198" y="53"/>
                    <a:pt x="207" y="66"/>
                  </a:cubicBezTo>
                  <a:cubicBezTo>
                    <a:pt x="202" y="69"/>
                    <a:pt x="202" y="69"/>
                    <a:pt x="202" y="69"/>
                  </a:cubicBezTo>
                  <a:cubicBezTo>
                    <a:pt x="205" y="74"/>
                    <a:pt x="205" y="74"/>
                    <a:pt x="205" y="7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7" y="85"/>
                    <a:pt x="222" y="100"/>
                    <a:pt x="222" y="117"/>
                  </a:cubicBezTo>
                  <a:cubicBezTo>
                    <a:pt x="204" y="117"/>
                    <a:pt x="204" y="117"/>
                    <a:pt x="204" y="117"/>
                  </a:cubicBezTo>
                  <a:cubicBezTo>
                    <a:pt x="204" y="122"/>
                    <a:pt x="204" y="122"/>
                    <a:pt x="204" y="122"/>
                  </a:cubicBezTo>
                  <a:cubicBezTo>
                    <a:pt x="222" y="122"/>
                    <a:pt x="222" y="122"/>
                    <a:pt x="222" y="122"/>
                  </a:cubicBezTo>
                  <a:cubicBezTo>
                    <a:pt x="221" y="139"/>
                    <a:pt x="217" y="154"/>
                    <a:pt x="210" y="168"/>
                  </a:cubicBezTo>
                  <a:cubicBezTo>
                    <a:pt x="205" y="165"/>
                    <a:pt x="205" y="165"/>
                    <a:pt x="205" y="165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7" y="173"/>
                    <a:pt x="207" y="173"/>
                    <a:pt x="207" y="173"/>
                  </a:cubicBezTo>
                  <a:cubicBezTo>
                    <a:pt x="198" y="186"/>
                    <a:pt x="187" y="198"/>
                    <a:pt x="174" y="206"/>
                  </a:cubicBezTo>
                  <a:close/>
                  <a:moveTo>
                    <a:pt x="166" y="120"/>
                  </a:moveTo>
                  <a:cubicBezTo>
                    <a:pt x="161" y="122"/>
                    <a:pt x="157" y="123"/>
                    <a:pt x="152" y="123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4" y="132"/>
                    <a:pt x="128" y="137"/>
                    <a:pt x="120" y="137"/>
                  </a:cubicBezTo>
                  <a:cubicBezTo>
                    <a:pt x="110" y="137"/>
                    <a:pt x="102" y="130"/>
                    <a:pt x="102" y="120"/>
                  </a:cubicBezTo>
                  <a:cubicBezTo>
                    <a:pt x="102" y="113"/>
                    <a:pt x="106" y="108"/>
                    <a:pt x="111" y="105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2" y="67"/>
                    <a:pt x="100" y="60"/>
                    <a:pt x="99" y="53"/>
                  </a:cubicBezTo>
                  <a:cubicBezTo>
                    <a:pt x="98" y="45"/>
                    <a:pt x="97" y="37"/>
                    <a:pt x="97" y="29"/>
                  </a:cubicBezTo>
                  <a:cubicBezTo>
                    <a:pt x="101" y="36"/>
                    <a:pt x="104" y="43"/>
                    <a:pt x="107" y="51"/>
                  </a:cubicBezTo>
                  <a:cubicBezTo>
                    <a:pt x="109" y="57"/>
                    <a:pt x="112" y="64"/>
                    <a:pt x="113" y="71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7" y="103"/>
                    <a:pt x="132" y="106"/>
                    <a:pt x="135" y="110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8"/>
                    <a:pt x="159" y="108"/>
                    <a:pt x="164" y="108"/>
                  </a:cubicBezTo>
                  <a:cubicBezTo>
                    <a:pt x="169" y="109"/>
                    <a:pt x="174" y="110"/>
                    <a:pt x="180" y="112"/>
                  </a:cubicBezTo>
                  <a:cubicBezTo>
                    <a:pt x="175" y="116"/>
                    <a:pt x="170" y="118"/>
                    <a:pt x="166" y="1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23"/>
          <p:cNvGrpSpPr/>
          <p:nvPr/>
        </p:nvGrpSpPr>
        <p:grpSpPr>
          <a:xfrm>
            <a:off x="2656225" y="3800645"/>
            <a:ext cx="3611368" cy="1663972"/>
            <a:chOff x="2603514" y="3726461"/>
            <a:chExt cx="3540878" cy="163149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7" name="Rectangle 35"/>
            <p:cNvSpPr/>
            <p:nvPr/>
          </p:nvSpPr>
          <p:spPr bwMode="auto">
            <a:xfrm>
              <a:off x="2603514" y="3726461"/>
              <a:ext cx="3540878" cy="163149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040" dirty="0">
                  <a:solidFill>
                    <a:schemeClr val="tx1"/>
                  </a:solidFill>
                </a:rPr>
                <a:t>하드웨어와 저장소에 대한 경제성</a:t>
              </a:r>
              <a:endParaRPr lang="en-US" sz="2040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79"/>
            <p:cNvSpPr>
              <a:spLocks noChangeAspect="1" noEditPoints="1"/>
            </p:cNvSpPr>
            <p:nvPr/>
          </p:nvSpPr>
          <p:spPr bwMode="black">
            <a:xfrm>
              <a:off x="2804152" y="4580458"/>
              <a:ext cx="458077" cy="619262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749100" y="2033829"/>
            <a:ext cx="3611368" cy="1663972"/>
            <a:chOff x="733614" y="1994131"/>
            <a:chExt cx="3540878" cy="163149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0" name="Rectangle 34"/>
            <p:cNvSpPr/>
            <p:nvPr/>
          </p:nvSpPr>
          <p:spPr bwMode="auto">
            <a:xfrm>
              <a:off x="733614" y="1994131"/>
              <a:ext cx="3540878" cy="163149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040" dirty="0">
                  <a:solidFill>
                    <a:schemeClr val="tx1"/>
                  </a:solidFill>
                </a:rPr>
                <a:t>큰 데이터 볼륨</a:t>
              </a:r>
              <a:endParaRPr lang="en-US" sz="204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6"/>
            <p:cNvGrpSpPr/>
            <p:nvPr/>
          </p:nvGrpSpPr>
          <p:grpSpPr>
            <a:xfrm>
              <a:off x="902129" y="2900818"/>
              <a:ext cx="925074" cy="625006"/>
              <a:chOff x="977870" y="1848088"/>
              <a:chExt cx="943624" cy="637539"/>
            </a:xfrm>
            <a:grpFill/>
          </p:grpSpPr>
          <p:grpSp>
            <p:nvGrpSpPr>
              <p:cNvPr id="22" name="Group 24"/>
              <p:cNvGrpSpPr/>
              <p:nvPr/>
            </p:nvGrpSpPr>
            <p:grpSpPr>
              <a:xfrm>
                <a:off x="977870" y="1848088"/>
                <a:ext cx="943624" cy="473052"/>
                <a:chOff x="1036550" y="1857588"/>
                <a:chExt cx="943624" cy="473052"/>
              </a:xfrm>
              <a:grpFill/>
            </p:grpSpPr>
            <p:sp>
              <p:nvSpPr>
                <p:cNvPr id="24" name="Freeform 5"/>
                <p:cNvSpPr>
                  <a:spLocks noChangeAspect="1" noEditPoints="1"/>
                </p:cNvSpPr>
                <p:nvPr/>
              </p:nvSpPr>
              <p:spPr bwMode="auto">
                <a:xfrm>
                  <a:off x="1036550" y="1857588"/>
                  <a:ext cx="462422" cy="473052"/>
                </a:xfrm>
                <a:custGeom>
                  <a:avLst/>
                  <a:gdLst>
                    <a:gd name="T0" fmla="*/ 2 w 144"/>
                    <a:gd name="T1" fmla="*/ 86 h 148"/>
                    <a:gd name="T2" fmla="*/ 2 w 144"/>
                    <a:gd name="T3" fmla="*/ 65 h 148"/>
                    <a:gd name="T4" fmla="*/ 18 w 144"/>
                    <a:gd name="T5" fmla="*/ 86 h 148"/>
                    <a:gd name="T6" fmla="*/ 25 w 144"/>
                    <a:gd name="T7" fmla="*/ 92 h 148"/>
                    <a:gd name="T8" fmla="*/ 32 w 144"/>
                    <a:gd name="T9" fmla="*/ 86 h 148"/>
                    <a:gd name="T10" fmla="*/ 32 w 144"/>
                    <a:gd name="T11" fmla="*/ 65 h 148"/>
                    <a:gd name="T12" fmla="*/ 47 w 144"/>
                    <a:gd name="T13" fmla="*/ 86 h 148"/>
                    <a:gd name="T14" fmla="*/ 55 w 144"/>
                    <a:gd name="T15" fmla="*/ 92 h 148"/>
                    <a:gd name="T16" fmla="*/ 72 w 144"/>
                    <a:gd name="T17" fmla="*/ 93 h 148"/>
                    <a:gd name="T18" fmla="*/ 72 w 144"/>
                    <a:gd name="T19" fmla="*/ 55 h 148"/>
                    <a:gd name="T20" fmla="*/ 72 w 144"/>
                    <a:gd name="T21" fmla="*/ 61 h 148"/>
                    <a:gd name="T22" fmla="*/ 77 w 144"/>
                    <a:gd name="T23" fmla="*/ 74 h 148"/>
                    <a:gd name="T24" fmla="*/ 91 w 144"/>
                    <a:gd name="T25" fmla="*/ 86 h 148"/>
                    <a:gd name="T26" fmla="*/ 90 w 144"/>
                    <a:gd name="T27" fmla="*/ 65 h 148"/>
                    <a:gd name="T28" fmla="*/ 106 w 144"/>
                    <a:gd name="T29" fmla="*/ 86 h 148"/>
                    <a:gd name="T30" fmla="*/ 114 w 144"/>
                    <a:gd name="T31" fmla="*/ 92 h 148"/>
                    <a:gd name="T32" fmla="*/ 131 w 144"/>
                    <a:gd name="T33" fmla="*/ 93 h 148"/>
                    <a:gd name="T34" fmla="*/ 131 w 144"/>
                    <a:gd name="T35" fmla="*/ 55 h 148"/>
                    <a:gd name="T36" fmla="*/ 131 w 144"/>
                    <a:gd name="T37" fmla="*/ 61 h 148"/>
                    <a:gd name="T38" fmla="*/ 135 w 144"/>
                    <a:gd name="T39" fmla="*/ 74 h 148"/>
                    <a:gd name="T40" fmla="*/ 13 w 144"/>
                    <a:gd name="T41" fmla="*/ 148 h 148"/>
                    <a:gd name="T42" fmla="*/ 14 w 144"/>
                    <a:gd name="T43" fmla="*/ 109 h 148"/>
                    <a:gd name="T44" fmla="*/ 14 w 144"/>
                    <a:gd name="T45" fmla="*/ 116 h 148"/>
                    <a:gd name="T46" fmla="*/ 19 w 144"/>
                    <a:gd name="T47" fmla="*/ 128 h 148"/>
                    <a:gd name="T48" fmla="*/ 43 w 144"/>
                    <a:gd name="T49" fmla="*/ 148 h 148"/>
                    <a:gd name="T50" fmla="*/ 44 w 144"/>
                    <a:gd name="T51" fmla="*/ 109 h 148"/>
                    <a:gd name="T52" fmla="*/ 43 w 144"/>
                    <a:gd name="T53" fmla="*/ 116 h 148"/>
                    <a:gd name="T54" fmla="*/ 48 w 144"/>
                    <a:gd name="T55" fmla="*/ 128 h 148"/>
                    <a:gd name="T56" fmla="*/ 62 w 144"/>
                    <a:gd name="T57" fmla="*/ 140 h 148"/>
                    <a:gd name="T58" fmla="*/ 62 w 144"/>
                    <a:gd name="T59" fmla="*/ 119 h 148"/>
                    <a:gd name="T60" fmla="*/ 77 w 144"/>
                    <a:gd name="T61" fmla="*/ 140 h 148"/>
                    <a:gd name="T62" fmla="*/ 85 w 144"/>
                    <a:gd name="T63" fmla="*/ 147 h 148"/>
                    <a:gd name="T64" fmla="*/ 91 w 144"/>
                    <a:gd name="T65" fmla="*/ 140 h 148"/>
                    <a:gd name="T66" fmla="*/ 91 w 144"/>
                    <a:gd name="T67" fmla="*/ 119 h 148"/>
                    <a:gd name="T68" fmla="*/ 107 w 144"/>
                    <a:gd name="T69" fmla="*/ 140 h 148"/>
                    <a:gd name="T70" fmla="*/ 114 w 144"/>
                    <a:gd name="T71" fmla="*/ 147 h 148"/>
                    <a:gd name="T72" fmla="*/ 121 w 144"/>
                    <a:gd name="T73" fmla="*/ 140 h 148"/>
                    <a:gd name="T74" fmla="*/ 120 w 144"/>
                    <a:gd name="T75" fmla="*/ 119 h 148"/>
                    <a:gd name="T76" fmla="*/ 136 w 144"/>
                    <a:gd name="T77" fmla="*/ 140 h 148"/>
                    <a:gd name="T78" fmla="*/ 143 w 144"/>
                    <a:gd name="T79" fmla="*/ 147 h 148"/>
                    <a:gd name="T80" fmla="*/ 13 w 144"/>
                    <a:gd name="T81" fmla="*/ 38 h 148"/>
                    <a:gd name="T82" fmla="*/ 14 w 144"/>
                    <a:gd name="T83" fmla="*/ 0 h 148"/>
                    <a:gd name="T84" fmla="*/ 14 w 144"/>
                    <a:gd name="T85" fmla="*/ 7 h 148"/>
                    <a:gd name="T86" fmla="*/ 19 w 144"/>
                    <a:gd name="T87" fmla="*/ 19 h 148"/>
                    <a:gd name="T88" fmla="*/ 32 w 144"/>
                    <a:gd name="T89" fmla="*/ 32 h 148"/>
                    <a:gd name="T90" fmla="*/ 32 w 144"/>
                    <a:gd name="T91" fmla="*/ 10 h 148"/>
                    <a:gd name="T92" fmla="*/ 48 w 144"/>
                    <a:gd name="T93" fmla="*/ 32 h 148"/>
                    <a:gd name="T94" fmla="*/ 55 w 144"/>
                    <a:gd name="T95" fmla="*/ 38 h 148"/>
                    <a:gd name="T96" fmla="*/ 62 w 144"/>
                    <a:gd name="T97" fmla="*/ 32 h 148"/>
                    <a:gd name="T98" fmla="*/ 62 w 144"/>
                    <a:gd name="T99" fmla="*/ 10 h 148"/>
                    <a:gd name="T100" fmla="*/ 77 w 144"/>
                    <a:gd name="T101" fmla="*/ 32 h 148"/>
                    <a:gd name="T102" fmla="*/ 85 w 144"/>
                    <a:gd name="T103" fmla="*/ 38 h 148"/>
                    <a:gd name="T104" fmla="*/ 91 w 144"/>
                    <a:gd name="T105" fmla="*/ 32 h 148"/>
                    <a:gd name="T106" fmla="*/ 91 w 144"/>
                    <a:gd name="T107" fmla="*/ 10 h 148"/>
                    <a:gd name="T108" fmla="*/ 107 w 144"/>
                    <a:gd name="T109" fmla="*/ 32 h 148"/>
                    <a:gd name="T110" fmla="*/ 114 w 144"/>
                    <a:gd name="T111" fmla="*/ 38 h 148"/>
                    <a:gd name="T112" fmla="*/ 131 w 144"/>
                    <a:gd name="T113" fmla="*/ 38 h 148"/>
                    <a:gd name="T114" fmla="*/ 131 w 144"/>
                    <a:gd name="T115" fmla="*/ 0 h 148"/>
                    <a:gd name="T116" fmla="*/ 131 w 144"/>
                    <a:gd name="T117" fmla="*/ 7 h 148"/>
                    <a:gd name="T118" fmla="*/ 136 w 144"/>
                    <a:gd name="T119" fmla="*/ 19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44" h="148">
                      <a:moveTo>
                        <a:pt x="25" y="92"/>
                      </a:moveTo>
                      <a:cubicBezTo>
                        <a:pt x="2" y="92"/>
                        <a:pt x="2" y="92"/>
                        <a:pt x="2" y="92"/>
                      </a:cubicBezTo>
                      <a:cubicBezTo>
                        <a:pt x="2" y="86"/>
                        <a:pt x="2" y="86"/>
                        <a:pt x="2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10" y="63"/>
                        <a:pt x="10" y="63"/>
                        <a:pt x="10" y="63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18" y="86"/>
                        <a:pt x="18" y="86"/>
                        <a:pt x="18" y="86"/>
                      </a:cubicBezTo>
                      <a:cubicBezTo>
                        <a:pt x="25" y="86"/>
                        <a:pt x="25" y="86"/>
                        <a:pt x="25" y="86"/>
                      </a:cubicBezTo>
                      <a:cubicBezTo>
                        <a:pt x="25" y="92"/>
                        <a:pt x="25" y="92"/>
                        <a:pt x="25" y="92"/>
                      </a:cubicBezTo>
                      <a:cubicBezTo>
                        <a:pt x="25" y="92"/>
                        <a:pt x="25" y="92"/>
                        <a:pt x="25" y="92"/>
                      </a:cubicBezTo>
                      <a:close/>
                      <a:moveTo>
                        <a:pt x="55" y="92"/>
                      </a:moveTo>
                      <a:cubicBezTo>
                        <a:pt x="32" y="92"/>
                        <a:pt x="32" y="92"/>
                        <a:pt x="32" y="92"/>
                      </a:cubicBezTo>
                      <a:cubicBezTo>
                        <a:pt x="32" y="86"/>
                        <a:pt x="32" y="86"/>
                        <a:pt x="32" y="86"/>
                      </a:cubicBezTo>
                      <a:cubicBezTo>
                        <a:pt x="39" y="86"/>
                        <a:pt x="39" y="86"/>
                        <a:pt x="39" y="86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32" y="58"/>
                        <a:pt x="32" y="58"/>
                        <a:pt x="32" y="58"/>
                      </a:cubicBezTo>
                      <a:cubicBezTo>
                        <a:pt x="47" y="55"/>
                        <a:pt x="47" y="55"/>
                        <a:pt x="47" y="55"/>
                      </a:cubicBezTo>
                      <a:cubicBezTo>
                        <a:pt x="47" y="86"/>
                        <a:pt x="47" y="86"/>
                        <a:pt x="47" y="86"/>
                      </a:cubicBezTo>
                      <a:cubicBezTo>
                        <a:pt x="55" y="86"/>
                        <a:pt x="55" y="86"/>
                        <a:pt x="55" y="86"/>
                      </a:cubicBezTo>
                      <a:cubicBezTo>
                        <a:pt x="55" y="92"/>
                        <a:pt x="55" y="92"/>
                        <a:pt x="55" y="92"/>
                      </a:cubicBezTo>
                      <a:cubicBezTo>
                        <a:pt x="55" y="92"/>
                        <a:pt x="55" y="92"/>
                        <a:pt x="55" y="92"/>
                      </a:cubicBezTo>
                      <a:close/>
                      <a:moveTo>
                        <a:pt x="85" y="73"/>
                      </a:moveTo>
                      <a:cubicBezTo>
                        <a:pt x="85" y="80"/>
                        <a:pt x="84" y="85"/>
                        <a:pt x="81" y="88"/>
                      </a:cubicBezTo>
                      <a:cubicBezTo>
                        <a:pt x="79" y="92"/>
                        <a:pt x="76" y="93"/>
                        <a:pt x="72" y="93"/>
                      </a:cubicBezTo>
                      <a:cubicBezTo>
                        <a:pt x="63" y="93"/>
                        <a:pt x="59" y="86"/>
                        <a:pt x="59" y="75"/>
                      </a:cubicBezTo>
                      <a:cubicBezTo>
                        <a:pt x="59" y="68"/>
                        <a:pt x="60" y="63"/>
                        <a:pt x="63" y="59"/>
                      </a:cubicBezTo>
                      <a:cubicBezTo>
                        <a:pt x="65" y="56"/>
                        <a:pt x="68" y="55"/>
                        <a:pt x="72" y="55"/>
                      </a:cubicBezTo>
                      <a:cubicBezTo>
                        <a:pt x="80" y="55"/>
                        <a:pt x="85" y="61"/>
                        <a:pt x="85" y="73"/>
                      </a:cubicBezTo>
                      <a:close/>
                      <a:moveTo>
                        <a:pt x="77" y="74"/>
                      </a:moveTo>
                      <a:cubicBezTo>
                        <a:pt x="77" y="65"/>
                        <a:pt x="75" y="61"/>
                        <a:pt x="72" y="61"/>
                      </a:cubicBezTo>
                      <a:cubicBezTo>
                        <a:pt x="68" y="61"/>
                        <a:pt x="67" y="65"/>
                        <a:pt x="67" y="74"/>
                      </a:cubicBezTo>
                      <a:cubicBezTo>
                        <a:pt x="67" y="83"/>
                        <a:pt x="68" y="86"/>
                        <a:pt x="72" y="86"/>
                      </a:cubicBezTo>
                      <a:cubicBezTo>
                        <a:pt x="75" y="86"/>
                        <a:pt x="77" y="83"/>
                        <a:pt x="77" y="74"/>
                      </a:cubicBezTo>
                      <a:close/>
                      <a:moveTo>
                        <a:pt x="114" y="92"/>
                      </a:moveTo>
                      <a:cubicBezTo>
                        <a:pt x="91" y="92"/>
                        <a:pt x="91" y="92"/>
                        <a:pt x="91" y="92"/>
                      </a:cubicBezTo>
                      <a:cubicBezTo>
                        <a:pt x="91" y="86"/>
                        <a:pt x="91" y="86"/>
                        <a:pt x="91" y="86"/>
                      </a:cubicBezTo>
                      <a:cubicBezTo>
                        <a:pt x="98" y="86"/>
                        <a:pt x="98" y="86"/>
                        <a:pt x="98" y="86"/>
                      </a:cubicBezTo>
                      <a:cubicBezTo>
                        <a:pt x="98" y="63"/>
                        <a:pt x="98" y="63"/>
                        <a:pt x="98" y="63"/>
                      </a:cubicBezTo>
                      <a:cubicBezTo>
                        <a:pt x="90" y="65"/>
                        <a:pt x="90" y="65"/>
                        <a:pt x="90" y="65"/>
                      </a:cubicBezTo>
                      <a:cubicBezTo>
                        <a:pt x="90" y="58"/>
                        <a:pt x="90" y="58"/>
                        <a:pt x="90" y="58"/>
                      </a:cubicBezTo>
                      <a:cubicBezTo>
                        <a:pt x="106" y="55"/>
                        <a:pt x="106" y="55"/>
                        <a:pt x="106" y="55"/>
                      </a:cubicBezTo>
                      <a:cubicBezTo>
                        <a:pt x="106" y="86"/>
                        <a:pt x="106" y="86"/>
                        <a:pt x="106" y="86"/>
                      </a:cubicBezTo>
                      <a:cubicBezTo>
                        <a:pt x="114" y="86"/>
                        <a:pt x="114" y="86"/>
                        <a:pt x="114" y="86"/>
                      </a:cubicBezTo>
                      <a:cubicBezTo>
                        <a:pt x="114" y="92"/>
                        <a:pt x="114" y="92"/>
                        <a:pt x="114" y="92"/>
                      </a:cubicBezTo>
                      <a:cubicBezTo>
                        <a:pt x="114" y="92"/>
                        <a:pt x="114" y="92"/>
                        <a:pt x="114" y="92"/>
                      </a:cubicBezTo>
                      <a:close/>
                      <a:moveTo>
                        <a:pt x="143" y="73"/>
                      </a:moveTo>
                      <a:cubicBezTo>
                        <a:pt x="143" y="80"/>
                        <a:pt x="142" y="85"/>
                        <a:pt x="140" y="88"/>
                      </a:cubicBezTo>
                      <a:cubicBezTo>
                        <a:pt x="138" y="92"/>
                        <a:pt x="134" y="93"/>
                        <a:pt x="131" y="93"/>
                      </a:cubicBezTo>
                      <a:cubicBezTo>
                        <a:pt x="122" y="93"/>
                        <a:pt x="118" y="86"/>
                        <a:pt x="118" y="75"/>
                      </a:cubicBezTo>
                      <a:cubicBezTo>
                        <a:pt x="118" y="68"/>
                        <a:pt x="118" y="63"/>
                        <a:pt x="121" y="59"/>
                      </a:cubicBezTo>
                      <a:cubicBezTo>
                        <a:pt x="123" y="56"/>
                        <a:pt x="126" y="55"/>
                        <a:pt x="131" y="55"/>
                      </a:cubicBezTo>
                      <a:cubicBezTo>
                        <a:pt x="139" y="55"/>
                        <a:pt x="143" y="61"/>
                        <a:pt x="143" y="73"/>
                      </a:cubicBezTo>
                      <a:close/>
                      <a:moveTo>
                        <a:pt x="135" y="74"/>
                      </a:moveTo>
                      <a:cubicBezTo>
                        <a:pt x="135" y="65"/>
                        <a:pt x="134" y="61"/>
                        <a:pt x="131" y="61"/>
                      </a:cubicBezTo>
                      <a:cubicBezTo>
                        <a:pt x="127" y="61"/>
                        <a:pt x="126" y="65"/>
                        <a:pt x="126" y="74"/>
                      </a:cubicBezTo>
                      <a:cubicBezTo>
                        <a:pt x="126" y="83"/>
                        <a:pt x="127" y="86"/>
                        <a:pt x="131" y="86"/>
                      </a:cubicBezTo>
                      <a:cubicBezTo>
                        <a:pt x="134" y="86"/>
                        <a:pt x="135" y="83"/>
                        <a:pt x="135" y="74"/>
                      </a:cubicBezTo>
                      <a:close/>
                      <a:moveTo>
                        <a:pt x="27" y="128"/>
                      </a:moveTo>
                      <a:cubicBezTo>
                        <a:pt x="27" y="135"/>
                        <a:pt x="25" y="139"/>
                        <a:pt x="23" y="143"/>
                      </a:cubicBezTo>
                      <a:cubicBezTo>
                        <a:pt x="21" y="146"/>
                        <a:pt x="17" y="148"/>
                        <a:pt x="13" y="148"/>
                      </a:cubicBezTo>
                      <a:cubicBezTo>
                        <a:pt x="5" y="148"/>
                        <a:pt x="0" y="141"/>
                        <a:pt x="0" y="129"/>
                      </a:cubicBezTo>
                      <a:cubicBezTo>
                        <a:pt x="0" y="122"/>
                        <a:pt x="2" y="118"/>
                        <a:pt x="5" y="114"/>
                      </a:cubicBezTo>
                      <a:cubicBezTo>
                        <a:pt x="7" y="111"/>
                        <a:pt x="10" y="109"/>
                        <a:pt x="14" y="109"/>
                      </a:cubicBezTo>
                      <a:cubicBezTo>
                        <a:pt x="22" y="109"/>
                        <a:pt x="27" y="116"/>
                        <a:pt x="27" y="128"/>
                      </a:cubicBezTo>
                      <a:close/>
                      <a:moveTo>
                        <a:pt x="19" y="128"/>
                      </a:moveTo>
                      <a:cubicBezTo>
                        <a:pt x="19" y="120"/>
                        <a:pt x="17" y="116"/>
                        <a:pt x="14" y="116"/>
                      </a:cubicBezTo>
                      <a:cubicBezTo>
                        <a:pt x="10" y="116"/>
                        <a:pt x="9" y="120"/>
                        <a:pt x="9" y="129"/>
                      </a:cubicBezTo>
                      <a:cubicBezTo>
                        <a:pt x="9" y="137"/>
                        <a:pt x="10" y="141"/>
                        <a:pt x="14" y="141"/>
                      </a:cubicBezTo>
                      <a:cubicBezTo>
                        <a:pt x="17" y="141"/>
                        <a:pt x="19" y="137"/>
                        <a:pt x="19" y="128"/>
                      </a:cubicBezTo>
                      <a:close/>
                      <a:moveTo>
                        <a:pt x="56" y="128"/>
                      </a:moveTo>
                      <a:cubicBezTo>
                        <a:pt x="56" y="135"/>
                        <a:pt x="55" y="139"/>
                        <a:pt x="53" y="143"/>
                      </a:cubicBezTo>
                      <a:cubicBezTo>
                        <a:pt x="50" y="146"/>
                        <a:pt x="47" y="148"/>
                        <a:pt x="43" y="148"/>
                      </a:cubicBezTo>
                      <a:cubicBezTo>
                        <a:pt x="34" y="148"/>
                        <a:pt x="30" y="141"/>
                        <a:pt x="30" y="129"/>
                      </a:cubicBezTo>
                      <a:cubicBezTo>
                        <a:pt x="30" y="122"/>
                        <a:pt x="32" y="118"/>
                        <a:pt x="34" y="114"/>
                      </a:cubicBezTo>
                      <a:cubicBezTo>
                        <a:pt x="36" y="111"/>
                        <a:pt x="39" y="109"/>
                        <a:pt x="44" y="109"/>
                      </a:cubicBezTo>
                      <a:cubicBezTo>
                        <a:pt x="52" y="109"/>
                        <a:pt x="56" y="116"/>
                        <a:pt x="56" y="128"/>
                      </a:cubicBezTo>
                      <a:close/>
                      <a:moveTo>
                        <a:pt x="48" y="128"/>
                      </a:moveTo>
                      <a:cubicBezTo>
                        <a:pt x="48" y="120"/>
                        <a:pt x="46" y="116"/>
                        <a:pt x="43" y="116"/>
                      </a:cubicBezTo>
                      <a:cubicBezTo>
                        <a:pt x="40" y="116"/>
                        <a:pt x="38" y="120"/>
                        <a:pt x="38" y="129"/>
                      </a:cubicBezTo>
                      <a:cubicBezTo>
                        <a:pt x="38" y="137"/>
                        <a:pt x="40" y="141"/>
                        <a:pt x="43" y="141"/>
                      </a:cubicBezTo>
                      <a:cubicBezTo>
                        <a:pt x="46" y="141"/>
                        <a:pt x="48" y="137"/>
                        <a:pt x="48" y="128"/>
                      </a:cubicBezTo>
                      <a:close/>
                      <a:moveTo>
                        <a:pt x="85" y="147"/>
                      </a:moveTo>
                      <a:cubicBezTo>
                        <a:pt x="62" y="147"/>
                        <a:pt x="62" y="147"/>
                        <a:pt x="62" y="147"/>
                      </a:cubicBezTo>
                      <a:cubicBezTo>
                        <a:pt x="62" y="140"/>
                        <a:pt x="62" y="140"/>
                        <a:pt x="62" y="140"/>
                      </a:cubicBezTo>
                      <a:cubicBezTo>
                        <a:pt x="69" y="140"/>
                        <a:pt x="69" y="140"/>
                        <a:pt x="69" y="140"/>
                      </a:cubicBezTo>
                      <a:cubicBezTo>
                        <a:pt x="69" y="117"/>
                        <a:pt x="69" y="117"/>
                        <a:pt x="69" y="117"/>
                      </a:cubicBezTo>
                      <a:cubicBezTo>
                        <a:pt x="62" y="119"/>
                        <a:pt x="62" y="119"/>
                        <a:pt x="62" y="119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77" y="109"/>
                        <a:pt x="77" y="109"/>
                        <a:pt x="77" y="109"/>
                      </a:cubicBezTo>
                      <a:cubicBezTo>
                        <a:pt x="77" y="140"/>
                        <a:pt x="77" y="140"/>
                        <a:pt x="77" y="140"/>
                      </a:cubicBezTo>
                      <a:cubicBezTo>
                        <a:pt x="85" y="140"/>
                        <a:pt x="85" y="140"/>
                        <a:pt x="85" y="140"/>
                      </a:cubicBezTo>
                      <a:cubicBezTo>
                        <a:pt x="85" y="147"/>
                        <a:pt x="85" y="147"/>
                        <a:pt x="85" y="147"/>
                      </a:cubicBezTo>
                      <a:cubicBezTo>
                        <a:pt x="85" y="147"/>
                        <a:pt x="85" y="147"/>
                        <a:pt x="85" y="147"/>
                      </a:cubicBezTo>
                      <a:close/>
                      <a:moveTo>
                        <a:pt x="114" y="147"/>
                      </a:moveTo>
                      <a:cubicBezTo>
                        <a:pt x="91" y="147"/>
                        <a:pt x="91" y="147"/>
                        <a:pt x="91" y="147"/>
                      </a:cubicBezTo>
                      <a:cubicBezTo>
                        <a:pt x="91" y="140"/>
                        <a:pt x="91" y="140"/>
                        <a:pt x="91" y="140"/>
                      </a:cubicBezTo>
                      <a:cubicBezTo>
                        <a:pt x="99" y="140"/>
                        <a:pt x="99" y="140"/>
                        <a:pt x="99" y="140"/>
                      </a:cubicBezTo>
                      <a:cubicBezTo>
                        <a:pt x="99" y="117"/>
                        <a:pt x="99" y="117"/>
                        <a:pt x="99" y="117"/>
                      </a:cubicBezTo>
                      <a:cubicBezTo>
                        <a:pt x="91" y="119"/>
                        <a:pt x="91" y="119"/>
                        <a:pt x="91" y="119"/>
                      </a:cubicBezTo>
                      <a:cubicBezTo>
                        <a:pt x="91" y="113"/>
                        <a:pt x="91" y="113"/>
                        <a:pt x="91" y="113"/>
                      </a:cubicBezTo>
                      <a:cubicBezTo>
                        <a:pt x="107" y="109"/>
                        <a:pt x="107" y="109"/>
                        <a:pt x="107" y="109"/>
                      </a:cubicBezTo>
                      <a:cubicBezTo>
                        <a:pt x="107" y="140"/>
                        <a:pt x="107" y="140"/>
                        <a:pt x="107" y="140"/>
                      </a:cubicBezTo>
                      <a:cubicBezTo>
                        <a:pt x="114" y="140"/>
                        <a:pt x="114" y="140"/>
                        <a:pt x="114" y="140"/>
                      </a:cubicBezTo>
                      <a:cubicBezTo>
                        <a:pt x="114" y="147"/>
                        <a:pt x="114" y="147"/>
                        <a:pt x="114" y="147"/>
                      </a:cubicBezTo>
                      <a:cubicBezTo>
                        <a:pt x="114" y="147"/>
                        <a:pt x="114" y="147"/>
                        <a:pt x="114" y="147"/>
                      </a:cubicBezTo>
                      <a:close/>
                      <a:moveTo>
                        <a:pt x="143" y="147"/>
                      </a:moveTo>
                      <a:cubicBezTo>
                        <a:pt x="121" y="147"/>
                        <a:pt x="121" y="147"/>
                        <a:pt x="121" y="147"/>
                      </a:cubicBezTo>
                      <a:cubicBezTo>
                        <a:pt x="121" y="140"/>
                        <a:pt x="121" y="140"/>
                        <a:pt x="121" y="140"/>
                      </a:cubicBezTo>
                      <a:cubicBezTo>
                        <a:pt x="128" y="140"/>
                        <a:pt x="128" y="140"/>
                        <a:pt x="128" y="140"/>
                      </a:cubicBezTo>
                      <a:cubicBezTo>
                        <a:pt x="128" y="117"/>
                        <a:pt x="128" y="117"/>
                        <a:pt x="128" y="117"/>
                      </a:cubicBezTo>
                      <a:cubicBezTo>
                        <a:pt x="120" y="119"/>
                        <a:pt x="120" y="119"/>
                        <a:pt x="120" y="119"/>
                      </a:cubicBezTo>
                      <a:cubicBezTo>
                        <a:pt x="120" y="113"/>
                        <a:pt x="120" y="113"/>
                        <a:pt x="120" y="113"/>
                      </a:cubicBezTo>
                      <a:cubicBezTo>
                        <a:pt x="136" y="109"/>
                        <a:pt x="136" y="109"/>
                        <a:pt x="136" y="109"/>
                      </a:cubicBezTo>
                      <a:cubicBezTo>
                        <a:pt x="136" y="140"/>
                        <a:pt x="136" y="140"/>
                        <a:pt x="136" y="140"/>
                      </a:cubicBezTo>
                      <a:cubicBezTo>
                        <a:pt x="143" y="140"/>
                        <a:pt x="143" y="140"/>
                        <a:pt x="143" y="140"/>
                      </a:cubicBezTo>
                      <a:cubicBezTo>
                        <a:pt x="143" y="147"/>
                        <a:pt x="143" y="147"/>
                        <a:pt x="143" y="147"/>
                      </a:cubicBezTo>
                      <a:cubicBezTo>
                        <a:pt x="143" y="147"/>
                        <a:pt x="143" y="147"/>
                        <a:pt x="143" y="147"/>
                      </a:cubicBezTo>
                      <a:close/>
                      <a:moveTo>
                        <a:pt x="27" y="19"/>
                      </a:moveTo>
                      <a:cubicBezTo>
                        <a:pt x="27" y="25"/>
                        <a:pt x="25" y="30"/>
                        <a:pt x="23" y="34"/>
                      </a:cubicBezTo>
                      <a:cubicBezTo>
                        <a:pt x="21" y="37"/>
                        <a:pt x="17" y="38"/>
                        <a:pt x="13" y="38"/>
                      </a:cubicBezTo>
                      <a:cubicBezTo>
                        <a:pt x="5" y="38"/>
                        <a:pt x="0" y="32"/>
                        <a:pt x="0" y="20"/>
                      </a:cubicBezTo>
                      <a:cubicBezTo>
                        <a:pt x="0" y="13"/>
                        <a:pt x="2" y="8"/>
                        <a:pt x="5" y="5"/>
                      </a:cubicBezTo>
                      <a:cubicBezTo>
                        <a:pt x="7" y="2"/>
                        <a:pt x="10" y="0"/>
                        <a:pt x="14" y="0"/>
                      </a:cubicBezTo>
                      <a:cubicBezTo>
                        <a:pt x="22" y="0"/>
                        <a:pt x="27" y="7"/>
                        <a:pt x="27" y="19"/>
                      </a:cubicBezTo>
                      <a:close/>
                      <a:moveTo>
                        <a:pt x="19" y="19"/>
                      </a:moveTo>
                      <a:cubicBezTo>
                        <a:pt x="19" y="10"/>
                        <a:pt x="17" y="7"/>
                        <a:pt x="14" y="7"/>
                      </a:cubicBezTo>
                      <a:cubicBezTo>
                        <a:pt x="10" y="7"/>
                        <a:pt x="9" y="11"/>
                        <a:pt x="9" y="20"/>
                      </a:cubicBezTo>
                      <a:cubicBezTo>
                        <a:pt x="9" y="28"/>
                        <a:pt x="10" y="32"/>
                        <a:pt x="14" y="32"/>
                      </a:cubicBezTo>
                      <a:cubicBezTo>
                        <a:pt x="17" y="32"/>
                        <a:pt x="19" y="28"/>
                        <a:pt x="19" y="19"/>
                      </a:cubicBezTo>
                      <a:close/>
                      <a:moveTo>
                        <a:pt x="55" y="38"/>
                      </a:move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lose/>
                      <a:moveTo>
                        <a:pt x="85" y="38"/>
                      </a:moveTo>
                      <a:cubicBezTo>
                        <a:pt x="62" y="38"/>
                        <a:pt x="62" y="38"/>
                        <a:pt x="62" y="38"/>
                      </a:cubicBezTo>
                      <a:cubicBezTo>
                        <a:pt x="62" y="32"/>
                        <a:pt x="62" y="32"/>
                        <a:pt x="62" y="32"/>
                      </a:cubicBezTo>
                      <a:cubicBezTo>
                        <a:pt x="69" y="32"/>
                        <a:pt x="69" y="32"/>
                        <a:pt x="69" y="32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2" y="10"/>
                        <a:pt x="62" y="10"/>
                        <a:pt x="62" y="10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32"/>
                        <a:pt x="77" y="32"/>
                        <a:pt x="77" y="32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8"/>
                        <a:pt x="85" y="38"/>
                        <a:pt x="85" y="38"/>
                      </a:cubicBezTo>
                      <a:cubicBezTo>
                        <a:pt x="85" y="38"/>
                        <a:pt x="85" y="38"/>
                        <a:pt x="85" y="38"/>
                      </a:cubicBezTo>
                      <a:close/>
                      <a:moveTo>
                        <a:pt x="114" y="38"/>
                      </a:moveTo>
                      <a:cubicBezTo>
                        <a:pt x="91" y="38"/>
                        <a:pt x="91" y="38"/>
                        <a:pt x="91" y="38"/>
                      </a:cubicBezTo>
                      <a:cubicBezTo>
                        <a:pt x="91" y="32"/>
                        <a:pt x="91" y="32"/>
                        <a:pt x="91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1" y="10"/>
                        <a:pt x="91" y="10"/>
                        <a:pt x="91" y="10"/>
                      </a:cubicBezTo>
                      <a:cubicBezTo>
                        <a:pt x="91" y="3"/>
                        <a:pt x="91" y="3"/>
                        <a:pt x="91" y="3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32"/>
                        <a:pt x="107" y="32"/>
                        <a:pt x="107" y="32"/>
                      </a:cubicBezTo>
                      <a:cubicBezTo>
                        <a:pt x="114" y="32"/>
                        <a:pt x="114" y="32"/>
                        <a:pt x="114" y="32"/>
                      </a:cubicBezTo>
                      <a:cubicBezTo>
                        <a:pt x="114" y="38"/>
                        <a:pt x="114" y="38"/>
                        <a:pt x="114" y="38"/>
                      </a:cubicBezTo>
                      <a:cubicBezTo>
                        <a:pt x="114" y="38"/>
                        <a:pt x="114" y="38"/>
                        <a:pt x="114" y="38"/>
                      </a:cubicBezTo>
                      <a:close/>
                      <a:moveTo>
                        <a:pt x="144" y="19"/>
                      </a:moveTo>
                      <a:cubicBezTo>
                        <a:pt x="144" y="25"/>
                        <a:pt x="143" y="30"/>
                        <a:pt x="141" y="34"/>
                      </a:cubicBezTo>
                      <a:cubicBezTo>
                        <a:pt x="138" y="37"/>
                        <a:pt x="135" y="38"/>
                        <a:pt x="131" y="38"/>
                      </a:cubicBezTo>
                      <a:cubicBezTo>
                        <a:pt x="122" y="38"/>
                        <a:pt x="118" y="32"/>
                        <a:pt x="118" y="20"/>
                      </a:cubicBezTo>
                      <a:cubicBezTo>
                        <a:pt x="118" y="13"/>
                        <a:pt x="119" y="8"/>
                        <a:pt x="121" y="5"/>
                      </a:cubicBezTo>
                      <a:cubicBezTo>
                        <a:pt x="124" y="2"/>
                        <a:pt x="127" y="0"/>
                        <a:pt x="131" y="0"/>
                      </a:cubicBezTo>
                      <a:cubicBezTo>
                        <a:pt x="140" y="0"/>
                        <a:pt x="144" y="7"/>
                        <a:pt x="144" y="19"/>
                      </a:cubicBezTo>
                      <a:close/>
                      <a:moveTo>
                        <a:pt x="136" y="19"/>
                      </a:moveTo>
                      <a:cubicBezTo>
                        <a:pt x="136" y="10"/>
                        <a:pt x="134" y="7"/>
                        <a:pt x="131" y="7"/>
                      </a:cubicBezTo>
                      <a:cubicBezTo>
                        <a:pt x="128" y="7"/>
                        <a:pt x="126" y="11"/>
                        <a:pt x="126" y="20"/>
                      </a:cubicBezTo>
                      <a:cubicBezTo>
                        <a:pt x="126" y="28"/>
                        <a:pt x="128" y="32"/>
                        <a:pt x="131" y="32"/>
                      </a:cubicBezTo>
                      <a:cubicBezTo>
                        <a:pt x="134" y="32"/>
                        <a:pt x="136" y="28"/>
                        <a:pt x="136" y="1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"/>
                <p:cNvSpPr>
                  <a:spLocks noChangeAspect="1" noEditPoints="1"/>
                </p:cNvSpPr>
                <p:nvPr/>
              </p:nvSpPr>
              <p:spPr bwMode="auto">
                <a:xfrm>
                  <a:off x="1517752" y="1857588"/>
                  <a:ext cx="462422" cy="473052"/>
                </a:xfrm>
                <a:custGeom>
                  <a:avLst/>
                  <a:gdLst>
                    <a:gd name="T0" fmla="*/ 2 w 144"/>
                    <a:gd name="T1" fmla="*/ 86 h 148"/>
                    <a:gd name="T2" fmla="*/ 2 w 144"/>
                    <a:gd name="T3" fmla="*/ 65 h 148"/>
                    <a:gd name="T4" fmla="*/ 18 w 144"/>
                    <a:gd name="T5" fmla="*/ 86 h 148"/>
                    <a:gd name="T6" fmla="*/ 25 w 144"/>
                    <a:gd name="T7" fmla="*/ 92 h 148"/>
                    <a:gd name="T8" fmla="*/ 32 w 144"/>
                    <a:gd name="T9" fmla="*/ 86 h 148"/>
                    <a:gd name="T10" fmla="*/ 32 w 144"/>
                    <a:gd name="T11" fmla="*/ 65 h 148"/>
                    <a:gd name="T12" fmla="*/ 47 w 144"/>
                    <a:gd name="T13" fmla="*/ 86 h 148"/>
                    <a:gd name="T14" fmla="*/ 55 w 144"/>
                    <a:gd name="T15" fmla="*/ 92 h 148"/>
                    <a:gd name="T16" fmla="*/ 72 w 144"/>
                    <a:gd name="T17" fmla="*/ 93 h 148"/>
                    <a:gd name="T18" fmla="*/ 72 w 144"/>
                    <a:gd name="T19" fmla="*/ 55 h 148"/>
                    <a:gd name="T20" fmla="*/ 72 w 144"/>
                    <a:gd name="T21" fmla="*/ 61 h 148"/>
                    <a:gd name="T22" fmla="*/ 77 w 144"/>
                    <a:gd name="T23" fmla="*/ 74 h 148"/>
                    <a:gd name="T24" fmla="*/ 91 w 144"/>
                    <a:gd name="T25" fmla="*/ 86 h 148"/>
                    <a:gd name="T26" fmla="*/ 90 w 144"/>
                    <a:gd name="T27" fmla="*/ 65 h 148"/>
                    <a:gd name="T28" fmla="*/ 106 w 144"/>
                    <a:gd name="T29" fmla="*/ 86 h 148"/>
                    <a:gd name="T30" fmla="*/ 114 w 144"/>
                    <a:gd name="T31" fmla="*/ 92 h 148"/>
                    <a:gd name="T32" fmla="*/ 131 w 144"/>
                    <a:gd name="T33" fmla="*/ 93 h 148"/>
                    <a:gd name="T34" fmla="*/ 131 w 144"/>
                    <a:gd name="T35" fmla="*/ 55 h 148"/>
                    <a:gd name="T36" fmla="*/ 131 w 144"/>
                    <a:gd name="T37" fmla="*/ 61 h 148"/>
                    <a:gd name="T38" fmla="*/ 135 w 144"/>
                    <a:gd name="T39" fmla="*/ 74 h 148"/>
                    <a:gd name="T40" fmla="*/ 13 w 144"/>
                    <a:gd name="T41" fmla="*/ 148 h 148"/>
                    <a:gd name="T42" fmla="*/ 14 w 144"/>
                    <a:gd name="T43" fmla="*/ 109 h 148"/>
                    <a:gd name="T44" fmla="*/ 14 w 144"/>
                    <a:gd name="T45" fmla="*/ 116 h 148"/>
                    <a:gd name="T46" fmla="*/ 19 w 144"/>
                    <a:gd name="T47" fmla="*/ 128 h 148"/>
                    <a:gd name="T48" fmla="*/ 43 w 144"/>
                    <a:gd name="T49" fmla="*/ 148 h 148"/>
                    <a:gd name="T50" fmla="*/ 44 w 144"/>
                    <a:gd name="T51" fmla="*/ 109 h 148"/>
                    <a:gd name="T52" fmla="*/ 43 w 144"/>
                    <a:gd name="T53" fmla="*/ 116 h 148"/>
                    <a:gd name="T54" fmla="*/ 48 w 144"/>
                    <a:gd name="T55" fmla="*/ 128 h 148"/>
                    <a:gd name="T56" fmla="*/ 62 w 144"/>
                    <a:gd name="T57" fmla="*/ 140 h 148"/>
                    <a:gd name="T58" fmla="*/ 62 w 144"/>
                    <a:gd name="T59" fmla="*/ 119 h 148"/>
                    <a:gd name="T60" fmla="*/ 77 w 144"/>
                    <a:gd name="T61" fmla="*/ 140 h 148"/>
                    <a:gd name="T62" fmla="*/ 85 w 144"/>
                    <a:gd name="T63" fmla="*/ 147 h 148"/>
                    <a:gd name="T64" fmla="*/ 91 w 144"/>
                    <a:gd name="T65" fmla="*/ 140 h 148"/>
                    <a:gd name="T66" fmla="*/ 91 w 144"/>
                    <a:gd name="T67" fmla="*/ 119 h 148"/>
                    <a:gd name="T68" fmla="*/ 107 w 144"/>
                    <a:gd name="T69" fmla="*/ 140 h 148"/>
                    <a:gd name="T70" fmla="*/ 114 w 144"/>
                    <a:gd name="T71" fmla="*/ 147 h 148"/>
                    <a:gd name="T72" fmla="*/ 121 w 144"/>
                    <a:gd name="T73" fmla="*/ 140 h 148"/>
                    <a:gd name="T74" fmla="*/ 120 w 144"/>
                    <a:gd name="T75" fmla="*/ 119 h 148"/>
                    <a:gd name="T76" fmla="*/ 136 w 144"/>
                    <a:gd name="T77" fmla="*/ 140 h 148"/>
                    <a:gd name="T78" fmla="*/ 143 w 144"/>
                    <a:gd name="T79" fmla="*/ 147 h 148"/>
                    <a:gd name="T80" fmla="*/ 13 w 144"/>
                    <a:gd name="T81" fmla="*/ 38 h 148"/>
                    <a:gd name="T82" fmla="*/ 14 w 144"/>
                    <a:gd name="T83" fmla="*/ 0 h 148"/>
                    <a:gd name="T84" fmla="*/ 14 w 144"/>
                    <a:gd name="T85" fmla="*/ 7 h 148"/>
                    <a:gd name="T86" fmla="*/ 19 w 144"/>
                    <a:gd name="T87" fmla="*/ 19 h 148"/>
                    <a:gd name="T88" fmla="*/ 32 w 144"/>
                    <a:gd name="T89" fmla="*/ 32 h 148"/>
                    <a:gd name="T90" fmla="*/ 32 w 144"/>
                    <a:gd name="T91" fmla="*/ 10 h 148"/>
                    <a:gd name="T92" fmla="*/ 48 w 144"/>
                    <a:gd name="T93" fmla="*/ 32 h 148"/>
                    <a:gd name="T94" fmla="*/ 55 w 144"/>
                    <a:gd name="T95" fmla="*/ 38 h 148"/>
                    <a:gd name="T96" fmla="*/ 62 w 144"/>
                    <a:gd name="T97" fmla="*/ 32 h 148"/>
                    <a:gd name="T98" fmla="*/ 62 w 144"/>
                    <a:gd name="T99" fmla="*/ 10 h 148"/>
                    <a:gd name="T100" fmla="*/ 77 w 144"/>
                    <a:gd name="T101" fmla="*/ 32 h 148"/>
                    <a:gd name="T102" fmla="*/ 85 w 144"/>
                    <a:gd name="T103" fmla="*/ 38 h 148"/>
                    <a:gd name="T104" fmla="*/ 91 w 144"/>
                    <a:gd name="T105" fmla="*/ 32 h 148"/>
                    <a:gd name="T106" fmla="*/ 91 w 144"/>
                    <a:gd name="T107" fmla="*/ 10 h 148"/>
                    <a:gd name="T108" fmla="*/ 107 w 144"/>
                    <a:gd name="T109" fmla="*/ 32 h 148"/>
                    <a:gd name="T110" fmla="*/ 114 w 144"/>
                    <a:gd name="T111" fmla="*/ 38 h 148"/>
                    <a:gd name="T112" fmla="*/ 131 w 144"/>
                    <a:gd name="T113" fmla="*/ 38 h 148"/>
                    <a:gd name="T114" fmla="*/ 131 w 144"/>
                    <a:gd name="T115" fmla="*/ 0 h 148"/>
                    <a:gd name="T116" fmla="*/ 131 w 144"/>
                    <a:gd name="T117" fmla="*/ 7 h 148"/>
                    <a:gd name="T118" fmla="*/ 136 w 144"/>
                    <a:gd name="T119" fmla="*/ 19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44" h="148">
                      <a:moveTo>
                        <a:pt x="25" y="92"/>
                      </a:moveTo>
                      <a:cubicBezTo>
                        <a:pt x="2" y="92"/>
                        <a:pt x="2" y="92"/>
                        <a:pt x="2" y="92"/>
                      </a:cubicBezTo>
                      <a:cubicBezTo>
                        <a:pt x="2" y="86"/>
                        <a:pt x="2" y="86"/>
                        <a:pt x="2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10" y="63"/>
                        <a:pt x="10" y="63"/>
                        <a:pt x="10" y="63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18" y="86"/>
                        <a:pt x="18" y="86"/>
                        <a:pt x="18" y="86"/>
                      </a:cubicBezTo>
                      <a:cubicBezTo>
                        <a:pt x="25" y="86"/>
                        <a:pt x="25" y="86"/>
                        <a:pt x="25" y="86"/>
                      </a:cubicBezTo>
                      <a:cubicBezTo>
                        <a:pt x="25" y="92"/>
                        <a:pt x="25" y="92"/>
                        <a:pt x="25" y="92"/>
                      </a:cubicBezTo>
                      <a:cubicBezTo>
                        <a:pt x="25" y="92"/>
                        <a:pt x="25" y="92"/>
                        <a:pt x="25" y="92"/>
                      </a:cubicBezTo>
                      <a:close/>
                      <a:moveTo>
                        <a:pt x="55" y="92"/>
                      </a:moveTo>
                      <a:cubicBezTo>
                        <a:pt x="32" y="92"/>
                        <a:pt x="32" y="92"/>
                        <a:pt x="32" y="92"/>
                      </a:cubicBezTo>
                      <a:cubicBezTo>
                        <a:pt x="32" y="86"/>
                        <a:pt x="32" y="86"/>
                        <a:pt x="32" y="86"/>
                      </a:cubicBezTo>
                      <a:cubicBezTo>
                        <a:pt x="39" y="86"/>
                        <a:pt x="39" y="86"/>
                        <a:pt x="39" y="86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32" y="58"/>
                        <a:pt x="32" y="58"/>
                        <a:pt x="32" y="58"/>
                      </a:cubicBezTo>
                      <a:cubicBezTo>
                        <a:pt x="47" y="55"/>
                        <a:pt x="47" y="55"/>
                        <a:pt x="47" y="55"/>
                      </a:cubicBezTo>
                      <a:cubicBezTo>
                        <a:pt x="47" y="86"/>
                        <a:pt x="47" y="86"/>
                        <a:pt x="47" y="86"/>
                      </a:cubicBezTo>
                      <a:cubicBezTo>
                        <a:pt x="55" y="86"/>
                        <a:pt x="55" y="86"/>
                        <a:pt x="55" y="86"/>
                      </a:cubicBezTo>
                      <a:cubicBezTo>
                        <a:pt x="55" y="92"/>
                        <a:pt x="55" y="92"/>
                        <a:pt x="55" y="92"/>
                      </a:cubicBezTo>
                      <a:cubicBezTo>
                        <a:pt x="55" y="92"/>
                        <a:pt x="55" y="92"/>
                        <a:pt x="55" y="92"/>
                      </a:cubicBezTo>
                      <a:close/>
                      <a:moveTo>
                        <a:pt x="85" y="73"/>
                      </a:moveTo>
                      <a:cubicBezTo>
                        <a:pt x="85" y="80"/>
                        <a:pt x="84" y="85"/>
                        <a:pt x="81" y="88"/>
                      </a:cubicBezTo>
                      <a:cubicBezTo>
                        <a:pt x="79" y="92"/>
                        <a:pt x="76" y="93"/>
                        <a:pt x="72" y="93"/>
                      </a:cubicBezTo>
                      <a:cubicBezTo>
                        <a:pt x="63" y="93"/>
                        <a:pt x="59" y="86"/>
                        <a:pt x="59" y="75"/>
                      </a:cubicBezTo>
                      <a:cubicBezTo>
                        <a:pt x="59" y="68"/>
                        <a:pt x="60" y="63"/>
                        <a:pt x="63" y="59"/>
                      </a:cubicBezTo>
                      <a:cubicBezTo>
                        <a:pt x="65" y="56"/>
                        <a:pt x="68" y="55"/>
                        <a:pt x="72" y="55"/>
                      </a:cubicBezTo>
                      <a:cubicBezTo>
                        <a:pt x="80" y="55"/>
                        <a:pt x="85" y="61"/>
                        <a:pt x="85" y="73"/>
                      </a:cubicBezTo>
                      <a:close/>
                      <a:moveTo>
                        <a:pt x="77" y="74"/>
                      </a:moveTo>
                      <a:cubicBezTo>
                        <a:pt x="77" y="65"/>
                        <a:pt x="75" y="61"/>
                        <a:pt x="72" y="61"/>
                      </a:cubicBezTo>
                      <a:cubicBezTo>
                        <a:pt x="68" y="61"/>
                        <a:pt x="67" y="65"/>
                        <a:pt x="67" y="74"/>
                      </a:cubicBezTo>
                      <a:cubicBezTo>
                        <a:pt x="67" y="83"/>
                        <a:pt x="68" y="86"/>
                        <a:pt x="72" y="86"/>
                      </a:cubicBezTo>
                      <a:cubicBezTo>
                        <a:pt x="75" y="86"/>
                        <a:pt x="77" y="83"/>
                        <a:pt x="77" y="74"/>
                      </a:cubicBezTo>
                      <a:close/>
                      <a:moveTo>
                        <a:pt x="114" y="92"/>
                      </a:moveTo>
                      <a:cubicBezTo>
                        <a:pt x="91" y="92"/>
                        <a:pt x="91" y="92"/>
                        <a:pt x="91" y="92"/>
                      </a:cubicBezTo>
                      <a:cubicBezTo>
                        <a:pt x="91" y="86"/>
                        <a:pt x="91" y="86"/>
                        <a:pt x="91" y="86"/>
                      </a:cubicBezTo>
                      <a:cubicBezTo>
                        <a:pt x="98" y="86"/>
                        <a:pt x="98" y="86"/>
                        <a:pt x="98" y="86"/>
                      </a:cubicBezTo>
                      <a:cubicBezTo>
                        <a:pt x="98" y="63"/>
                        <a:pt x="98" y="63"/>
                        <a:pt x="98" y="63"/>
                      </a:cubicBezTo>
                      <a:cubicBezTo>
                        <a:pt x="90" y="65"/>
                        <a:pt x="90" y="65"/>
                        <a:pt x="90" y="65"/>
                      </a:cubicBezTo>
                      <a:cubicBezTo>
                        <a:pt x="90" y="58"/>
                        <a:pt x="90" y="58"/>
                        <a:pt x="90" y="58"/>
                      </a:cubicBezTo>
                      <a:cubicBezTo>
                        <a:pt x="106" y="55"/>
                        <a:pt x="106" y="55"/>
                        <a:pt x="106" y="55"/>
                      </a:cubicBezTo>
                      <a:cubicBezTo>
                        <a:pt x="106" y="86"/>
                        <a:pt x="106" y="86"/>
                        <a:pt x="106" y="86"/>
                      </a:cubicBezTo>
                      <a:cubicBezTo>
                        <a:pt x="114" y="86"/>
                        <a:pt x="114" y="86"/>
                        <a:pt x="114" y="86"/>
                      </a:cubicBezTo>
                      <a:cubicBezTo>
                        <a:pt x="114" y="92"/>
                        <a:pt x="114" y="92"/>
                        <a:pt x="114" y="92"/>
                      </a:cubicBezTo>
                      <a:cubicBezTo>
                        <a:pt x="114" y="92"/>
                        <a:pt x="114" y="92"/>
                        <a:pt x="114" y="92"/>
                      </a:cubicBezTo>
                      <a:close/>
                      <a:moveTo>
                        <a:pt x="143" y="73"/>
                      </a:moveTo>
                      <a:cubicBezTo>
                        <a:pt x="143" y="80"/>
                        <a:pt x="142" y="85"/>
                        <a:pt x="140" y="88"/>
                      </a:cubicBezTo>
                      <a:cubicBezTo>
                        <a:pt x="138" y="92"/>
                        <a:pt x="134" y="93"/>
                        <a:pt x="131" y="93"/>
                      </a:cubicBezTo>
                      <a:cubicBezTo>
                        <a:pt x="122" y="93"/>
                        <a:pt x="118" y="86"/>
                        <a:pt x="118" y="75"/>
                      </a:cubicBezTo>
                      <a:cubicBezTo>
                        <a:pt x="118" y="68"/>
                        <a:pt x="118" y="63"/>
                        <a:pt x="121" y="59"/>
                      </a:cubicBezTo>
                      <a:cubicBezTo>
                        <a:pt x="123" y="56"/>
                        <a:pt x="126" y="55"/>
                        <a:pt x="131" y="55"/>
                      </a:cubicBezTo>
                      <a:cubicBezTo>
                        <a:pt x="139" y="55"/>
                        <a:pt x="143" y="61"/>
                        <a:pt x="143" y="73"/>
                      </a:cubicBezTo>
                      <a:close/>
                      <a:moveTo>
                        <a:pt x="135" y="74"/>
                      </a:moveTo>
                      <a:cubicBezTo>
                        <a:pt x="135" y="65"/>
                        <a:pt x="134" y="61"/>
                        <a:pt x="131" y="61"/>
                      </a:cubicBezTo>
                      <a:cubicBezTo>
                        <a:pt x="127" y="61"/>
                        <a:pt x="126" y="65"/>
                        <a:pt x="126" y="74"/>
                      </a:cubicBezTo>
                      <a:cubicBezTo>
                        <a:pt x="126" y="83"/>
                        <a:pt x="127" y="86"/>
                        <a:pt x="131" y="86"/>
                      </a:cubicBezTo>
                      <a:cubicBezTo>
                        <a:pt x="134" y="86"/>
                        <a:pt x="135" y="83"/>
                        <a:pt x="135" y="74"/>
                      </a:cubicBezTo>
                      <a:close/>
                      <a:moveTo>
                        <a:pt x="27" y="128"/>
                      </a:moveTo>
                      <a:cubicBezTo>
                        <a:pt x="27" y="135"/>
                        <a:pt x="25" y="139"/>
                        <a:pt x="23" y="143"/>
                      </a:cubicBezTo>
                      <a:cubicBezTo>
                        <a:pt x="21" y="146"/>
                        <a:pt x="17" y="148"/>
                        <a:pt x="13" y="148"/>
                      </a:cubicBezTo>
                      <a:cubicBezTo>
                        <a:pt x="5" y="148"/>
                        <a:pt x="0" y="141"/>
                        <a:pt x="0" y="129"/>
                      </a:cubicBezTo>
                      <a:cubicBezTo>
                        <a:pt x="0" y="122"/>
                        <a:pt x="2" y="118"/>
                        <a:pt x="5" y="114"/>
                      </a:cubicBezTo>
                      <a:cubicBezTo>
                        <a:pt x="7" y="111"/>
                        <a:pt x="10" y="109"/>
                        <a:pt x="14" y="109"/>
                      </a:cubicBezTo>
                      <a:cubicBezTo>
                        <a:pt x="22" y="109"/>
                        <a:pt x="27" y="116"/>
                        <a:pt x="27" y="128"/>
                      </a:cubicBezTo>
                      <a:close/>
                      <a:moveTo>
                        <a:pt x="19" y="128"/>
                      </a:moveTo>
                      <a:cubicBezTo>
                        <a:pt x="19" y="120"/>
                        <a:pt x="17" y="116"/>
                        <a:pt x="14" y="116"/>
                      </a:cubicBezTo>
                      <a:cubicBezTo>
                        <a:pt x="10" y="116"/>
                        <a:pt x="9" y="120"/>
                        <a:pt x="9" y="129"/>
                      </a:cubicBezTo>
                      <a:cubicBezTo>
                        <a:pt x="9" y="137"/>
                        <a:pt x="10" y="141"/>
                        <a:pt x="14" y="141"/>
                      </a:cubicBezTo>
                      <a:cubicBezTo>
                        <a:pt x="17" y="141"/>
                        <a:pt x="19" y="137"/>
                        <a:pt x="19" y="128"/>
                      </a:cubicBezTo>
                      <a:close/>
                      <a:moveTo>
                        <a:pt x="56" y="128"/>
                      </a:moveTo>
                      <a:cubicBezTo>
                        <a:pt x="56" y="135"/>
                        <a:pt x="55" y="139"/>
                        <a:pt x="53" y="143"/>
                      </a:cubicBezTo>
                      <a:cubicBezTo>
                        <a:pt x="50" y="146"/>
                        <a:pt x="47" y="148"/>
                        <a:pt x="43" y="148"/>
                      </a:cubicBezTo>
                      <a:cubicBezTo>
                        <a:pt x="34" y="148"/>
                        <a:pt x="30" y="141"/>
                        <a:pt x="30" y="129"/>
                      </a:cubicBezTo>
                      <a:cubicBezTo>
                        <a:pt x="30" y="122"/>
                        <a:pt x="32" y="118"/>
                        <a:pt x="34" y="114"/>
                      </a:cubicBezTo>
                      <a:cubicBezTo>
                        <a:pt x="36" y="111"/>
                        <a:pt x="39" y="109"/>
                        <a:pt x="44" y="109"/>
                      </a:cubicBezTo>
                      <a:cubicBezTo>
                        <a:pt x="52" y="109"/>
                        <a:pt x="56" y="116"/>
                        <a:pt x="56" y="128"/>
                      </a:cubicBezTo>
                      <a:close/>
                      <a:moveTo>
                        <a:pt x="48" y="128"/>
                      </a:moveTo>
                      <a:cubicBezTo>
                        <a:pt x="48" y="120"/>
                        <a:pt x="46" y="116"/>
                        <a:pt x="43" y="116"/>
                      </a:cubicBezTo>
                      <a:cubicBezTo>
                        <a:pt x="40" y="116"/>
                        <a:pt x="38" y="120"/>
                        <a:pt x="38" y="129"/>
                      </a:cubicBezTo>
                      <a:cubicBezTo>
                        <a:pt x="38" y="137"/>
                        <a:pt x="40" y="141"/>
                        <a:pt x="43" y="141"/>
                      </a:cubicBezTo>
                      <a:cubicBezTo>
                        <a:pt x="46" y="141"/>
                        <a:pt x="48" y="137"/>
                        <a:pt x="48" y="128"/>
                      </a:cubicBezTo>
                      <a:close/>
                      <a:moveTo>
                        <a:pt x="85" y="147"/>
                      </a:moveTo>
                      <a:cubicBezTo>
                        <a:pt x="62" y="147"/>
                        <a:pt x="62" y="147"/>
                        <a:pt x="62" y="147"/>
                      </a:cubicBezTo>
                      <a:cubicBezTo>
                        <a:pt x="62" y="140"/>
                        <a:pt x="62" y="140"/>
                        <a:pt x="62" y="140"/>
                      </a:cubicBezTo>
                      <a:cubicBezTo>
                        <a:pt x="69" y="140"/>
                        <a:pt x="69" y="140"/>
                        <a:pt x="69" y="140"/>
                      </a:cubicBezTo>
                      <a:cubicBezTo>
                        <a:pt x="69" y="117"/>
                        <a:pt x="69" y="117"/>
                        <a:pt x="69" y="117"/>
                      </a:cubicBezTo>
                      <a:cubicBezTo>
                        <a:pt x="62" y="119"/>
                        <a:pt x="62" y="119"/>
                        <a:pt x="62" y="119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77" y="109"/>
                        <a:pt x="77" y="109"/>
                        <a:pt x="77" y="109"/>
                      </a:cubicBezTo>
                      <a:cubicBezTo>
                        <a:pt x="77" y="140"/>
                        <a:pt x="77" y="140"/>
                        <a:pt x="77" y="140"/>
                      </a:cubicBezTo>
                      <a:cubicBezTo>
                        <a:pt x="85" y="140"/>
                        <a:pt x="85" y="140"/>
                        <a:pt x="85" y="140"/>
                      </a:cubicBezTo>
                      <a:cubicBezTo>
                        <a:pt x="85" y="147"/>
                        <a:pt x="85" y="147"/>
                        <a:pt x="85" y="147"/>
                      </a:cubicBezTo>
                      <a:cubicBezTo>
                        <a:pt x="85" y="147"/>
                        <a:pt x="85" y="147"/>
                        <a:pt x="85" y="147"/>
                      </a:cubicBezTo>
                      <a:close/>
                      <a:moveTo>
                        <a:pt x="114" y="147"/>
                      </a:moveTo>
                      <a:cubicBezTo>
                        <a:pt x="91" y="147"/>
                        <a:pt x="91" y="147"/>
                        <a:pt x="91" y="147"/>
                      </a:cubicBezTo>
                      <a:cubicBezTo>
                        <a:pt x="91" y="140"/>
                        <a:pt x="91" y="140"/>
                        <a:pt x="91" y="140"/>
                      </a:cubicBezTo>
                      <a:cubicBezTo>
                        <a:pt x="99" y="140"/>
                        <a:pt x="99" y="140"/>
                        <a:pt x="99" y="140"/>
                      </a:cubicBezTo>
                      <a:cubicBezTo>
                        <a:pt x="99" y="117"/>
                        <a:pt x="99" y="117"/>
                        <a:pt x="99" y="117"/>
                      </a:cubicBezTo>
                      <a:cubicBezTo>
                        <a:pt x="91" y="119"/>
                        <a:pt x="91" y="119"/>
                        <a:pt x="91" y="119"/>
                      </a:cubicBezTo>
                      <a:cubicBezTo>
                        <a:pt x="91" y="113"/>
                        <a:pt x="91" y="113"/>
                        <a:pt x="91" y="113"/>
                      </a:cubicBezTo>
                      <a:cubicBezTo>
                        <a:pt x="107" y="109"/>
                        <a:pt x="107" y="109"/>
                        <a:pt x="107" y="109"/>
                      </a:cubicBezTo>
                      <a:cubicBezTo>
                        <a:pt x="107" y="140"/>
                        <a:pt x="107" y="140"/>
                        <a:pt x="107" y="140"/>
                      </a:cubicBezTo>
                      <a:cubicBezTo>
                        <a:pt x="114" y="140"/>
                        <a:pt x="114" y="140"/>
                        <a:pt x="114" y="140"/>
                      </a:cubicBezTo>
                      <a:cubicBezTo>
                        <a:pt x="114" y="147"/>
                        <a:pt x="114" y="147"/>
                        <a:pt x="114" y="147"/>
                      </a:cubicBezTo>
                      <a:cubicBezTo>
                        <a:pt x="114" y="147"/>
                        <a:pt x="114" y="147"/>
                        <a:pt x="114" y="147"/>
                      </a:cubicBezTo>
                      <a:close/>
                      <a:moveTo>
                        <a:pt x="143" y="147"/>
                      </a:moveTo>
                      <a:cubicBezTo>
                        <a:pt x="121" y="147"/>
                        <a:pt x="121" y="147"/>
                        <a:pt x="121" y="147"/>
                      </a:cubicBezTo>
                      <a:cubicBezTo>
                        <a:pt x="121" y="140"/>
                        <a:pt x="121" y="140"/>
                        <a:pt x="121" y="140"/>
                      </a:cubicBezTo>
                      <a:cubicBezTo>
                        <a:pt x="128" y="140"/>
                        <a:pt x="128" y="140"/>
                        <a:pt x="128" y="140"/>
                      </a:cubicBezTo>
                      <a:cubicBezTo>
                        <a:pt x="128" y="117"/>
                        <a:pt x="128" y="117"/>
                        <a:pt x="128" y="117"/>
                      </a:cubicBezTo>
                      <a:cubicBezTo>
                        <a:pt x="120" y="119"/>
                        <a:pt x="120" y="119"/>
                        <a:pt x="120" y="119"/>
                      </a:cubicBezTo>
                      <a:cubicBezTo>
                        <a:pt x="120" y="113"/>
                        <a:pt x="120" y="113"/>
                        <a:pt x="120" y="113"/>
                      </a:cubicBezTo>
                      <a:cubicBezTo>
                        <a:pt x="136" y="109"/>
                        <a:pt x="136" y="109"/>
                        <a:pt x="136" y="109"/>
                      </a:cubicBezTo>
                      <a:cubicBezTo>
                        <a:pt x="136" y="140"/>
                        <a:pt x="136" y="140"/>
                        <a:pt x="136" y="140"/>
                      </a:cubicBezTo>
                      <a:cubicBezTo>
                        <a:pt x="143" y="140"/>
                        <a:pt x="143" y="140"/>
                        <a:pt x="143" y="140"/>
                      </a:cubicBezTo>
                      <a:cubicBezTo>
                        <a:pt x="143" y="147"/>
                        <a:pt x="143" y="147"/>
                        <a:pt x="143" y="147"/>
                      </a:cubicBezTo>
                      <a:cubicBezTo>
                        <a:pt x="143" y="147"/>
                        <a:pt x="143" y="147"/>
                        <a:pt x="143" y="147"/>
                      </a:cubicBezTo>
                      <a:close/>
                      <a:moveTo>
                        <a:pt x="27" y="19"/>
                      </a:moveTo>
                      <a:cubicBezTo>
                        <a:pt x="27" y="25"/>
                        <a:pt x="25" y="30"/>
                        <a:pt x="23" y="34"/>
                      </a:cubicBezTo>
                      <a:cubicBezTo>
                        <a:pt x="21" y="37"/>
                        <a:pt x="17" y="38"/>
                        <a:pt x="13" y="38"/>
                      </a:cubicBezTo>
                      <a:cubicBezTo>
                        <a:pt x="5" y="38"/>
                        <a:pt x="0" y="32"/>
                        <a:pt x="0" y="20"/>
                      </a:cubicBezTo>
                      <a:cubicBezTo>
                        <a:pt x="0" y="13"/>
                        <a:pt x="2" y="8"/>
                        <a:pt x="5" y="5"/>
                      </a:cubicBezTo>
                      <a:cubicBezTo>
                        <a:pt x="7" y="2"/>
                        <a:pt x="10" y="0"/>
                        <a:pt x="14" y="0"/>
                      </a:cubicBezTo>
                      <a:cubicBezTo>
                        <a:pt x="22" y="0"/>
                        <a:pt x="27" y="7"/>
                        <a:pt x="27" y="19"/>
                      </a:cubicBezTo>
                      <a:close/>
                      <a:moveTo>
                        <a:pt x="19" y="19"/>
                      </a:moveTo>
                      <a:cubicBezTo>
                        <a:pt x="19" y="10"/>
                        <a:pt x="17" y="7"/>
                        <a:pt x="14" y="7"/>
                      </a:cubicBezTo>
                      <a:cubicBezTo>
                        <a:pt x="10" y="7"/>
                        <a:pt x="9" y="11"/>
                        <a:pt x="9" y="20"/>
                      </a:cubicBezTo>
                      <a:cubicBezTo>
                        <a:pt x="9" y="28"/>
                        <a:pt x="10" y="32"/>
                        <a:pt x="14" y="32"/>
                      </a:cubicBezTo>
                      <a:cubicBezTo>
                        <a:pt x="17" y="32"/>
                        <a:pt x="19" y="28"/>
                        <a:pt x="19" y="19"/>
                      </a:cubicBezTo>
                      <a:close/>
                      <a:moveTo>
                        <a:pt x="55" y="38"/>
                      </a:move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lose/>
                      <a:moveTo>
                        <a:pt x="85" y="38"/>
                      </a:moveTo>
                      <a:cubicBezTo>
                        <a:pt x="62" y="38"/>
                        <a:pt x="62" y="38"/>
                        <a:pt x="62" y="38"/>
                      </a:cubicBezTo>
                      <a:cubicBezTo>
                        <a:pt x="62" y="32"/>
                        <a:pt x="62" y="32"/>
                        <a:pt x="62" y="32"/>
                      </a:cubicBezTo>
                      <a:cubicBezTo>
                        <a:pt x="69" y="32"/>
                        <a:pt x="69" y="32"/>
                        <a:pt x="69" y="32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2" y="10"/>
                        <a:pt x="62" y="10"/>
                        <a:pt x="62" y="10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32"/>
                        <a:pt x="77" y="32"/>
                        <a:pt x="77" y="32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8"/>
                        <a:pt x="85" y="38"/>
                        <a:pt x="85" y="38"/>
                      </a:cubicBezTo>
                      <a:cubicBezTo>
                        <a:pt x="85" y="38"/>
                        <a:pt x="85" y="38"/>
                        <a:pt x="85" y="38"/>
                      </a:cubicBezTo>
                      <a:close/>
                      <a:moveTo>
                        <a:pt x="114" y="38"/>
                      </a:moveTo>
                      <a:cubicBezTo>
                        <a:pt x="91" y="38"/>
                        <a:pt x="91" y="38"/>
                        <a:pt x="91" y="38"/>
                      </a:cubicBezTo>
                      <a:cubicBezTo>
                        <a:pt x="91" y="32"/>
                        <a:pt x="91" y="32"/>
                        <a:pt x="91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1" y="10"/>
                        <a:pt x="91" y="10"/>
                        <a:pt x="91" y="10"/>
                      </a:cubicBezTo>
                      <a:cubicBezTo>
                        <a:pt x="91" y="3"/>
                        <a:pt x="91" y="3"/>
                        <a:pt x="91" y="3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32"/>
                        <a:pt x="107" y="32"/>
                        <a:pt x="107" y="32"/>
                      </a:cubicBezTo>
                      <a:cubicBezTo>
                        <a:pt x="114" y="32"/>
                        <a:pt x="114" y="32"/>
                        <a:pt x="114" y="32"/>
                      </a:cubicBezTo>
                      <a:cubicBezTo>
                        <a:pt x="114" y="38"/>
                        <a:pt x="114" y="38"/>
                        <a:pt x="114" y="38"/>
                      </a:cubicBezTo>
                      <a:cubicBezTo>
                        <a:pt x="114" y="38"/>
                        <a:pt x="114" y="38"/>
                        <a:pt x="114" y="38"/>
                      </a:cubicBezTo>
                      <a:close/>
                      <a:moveTo>
                        <a:pt x="144" y="19"/>
                      </a:moveTo>
                      <a:cubicBezTo>
                        <a:pt x="144" y="25"/>
                        <a:pt x="143" y="30"/>
                        <a:pt x="141" y="34"/>
                      </a:cubicBezTo>
                      <a:cubicBezTo>
                        <a:pt x="138" y="37"/>
                        <a:pt x="135" y="38"/>
                        <a:pt x="131" y="38"/>
                      </a:cubicBezTo>
                      <a:cubicBezTo>
                        <a:pt x="122" y="38"/>
                        <a:pt x="118" y="32"/>
                        <a:pt x="118" y="20"/>
                      </a:cubicBezTo>
                      <a:cubicBezTo>
                        <a:pt x="118" y="13"/>
                        <a:pt x="119" y="8"/>
                        <a:pt x="121" y="5"/>
                      </a:cubicBezTo>
                      <a:cubicBezTo>
                        <a:pt x="124" y="2"/>
                        <a:pt x="127" y="0"/>
                        <a:pt x="131" y="0"/>
                      </a:cubicBezTo>
                      <a:cubicBezTo>
                        <a:pt x="140" y="0"/>
                        <a:pt x="144" y="7"/>
                        <a:pt x="144" y="19"/>
                      </a:cubicBezTo>
                      <a:close/>
                      <a:moveTo>
                        <a:pt x="136" y="19"/>
                      </a:moveTo>
                      <a:cubicBezTo>
                        <a:pt x="136" y="10"/>
                        <a:pt x="134" y="7"/>
                        <a:pt x="131" y="7"/>
                      </a:cubicBezTo>
                      <a:cubicBezTo>
                        <a:pt x="128" y="7"/>
                        <a:pt x="126" y="11"/>
                        <a:pt x="126" y="20"/>
                      </a:cubicBezTo>
                      <a:cubicBezTo>
                        <a:pt x="126" y="28"/>
                        <a:pt x="128" y="32"/>
                        <a:pt x="131" y="32"/>
                      </a:cubicBezTo>
                      <a:cubicBezTo>
                        <a:pt x="134" y="32"/>
                        <a:pt x="136" y="28"/>
                        <a:pt x="136" y="1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3" name="Right Arrow 15"/>
              <p:cNvSpPr/>
              <p:nvPr/>
            </p:nvSpPr>
            <p:spPr bwMode="auto">
              <a:xfrm rot="16200000">
                <a:off x="1206993" y="1872582"/>
                <a:ext cx="485378" cy="740712"/>
              </a:xfrm>
              <a:prstGeom prst="rightArrow">
                <a:avLst>
                  <a:gd name="adj1" fmla="val 43703"/>
                  <a:gd name="adj2" fmla="val 69685"/>
                </a:avLst>
              </a:prstGeom>
              <a:solidFill>
                <a:schemeClr val="tx1"/>
              </a:solidFill>
              <a:ln w="34925">
                <a:solidFill>
                  <a:srgbClr val="FFFF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1250">
                        <a:schemeClr val="bg1"/>
                      </a:gs>
                      <a:gs pos="10417">
                        <a:schemeClr val="bg1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grpSp>
        <p:nvGrpSpPr>
          <p:cNvPr id="26" name="Group 21"/>
          <p:cNvGrpSpPr/>
          <p:nvPr/>
        </p:nvGrpSpPr>
        <p:grpSpPr>
          <a:xfrm>
            <a:off x="4461908" y="2033829"/>
            <a:ext cx="3611368" cy="1663972"/>
            <a:chOff x="4373953" y="1994131"/>
            <a:chExt cx="3540878" cy="163149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7" name="Rectangle 3"/>
            <p:cNvSpPr/>
            <p:nvPr/>
          </p:nvSpPr>
          <p:spPr bwMode="auto">
            <a:xfrm>
              <a:off x="4373953" y="1994131"/>
              <a:ext cx="3540878" cy="163149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040" dirty="0">
                  <a:solidFill>
                    <a:schemeClr val="tx1"/>
                  </a:solidFill>
                </a:rPr>
                <a:t>다양한</a:t>
              </a:r>
              <a:r>
                <a:rPr lang="en-US" altLang="ko-KR" sz="2040" dirty="0">
                  <a:solidFill>
                    <a:schemeClr val="tx1"/>
                  </a:solidFill>
                </a:rPr>
                <a:t>, </a:t>
              </a:r>
              <a:r>
                <a:rPr lang="ko-KR" altLang="en-US" sz="2040">
                  <a:solidFill>
                    <a:schemeClr val="tx1"/>
                  </a:solidFill>
                </a:rPr>
                <a:t>다중 데이터 타입</a:t>
              </a:r>
              <a:endParaRPr lang="en-US" sz="204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1"/>
            <p:cNvSpPr>
              <a:spLocks noChangeAspect="1" noEditPoints="1"/>
            </p:cNvSpPr>
            <p:nvPr/>
          </p:nvSpPr>
          <p:spPr bwMode="auto">
            <a:xfrm>
              <a:off x="4550379" y="2859274"/>
              <a:ext cx="802119" cy="621866"/>
            </a:xfrm>
            <a:custGeom>
              <a:avLst/>
              <a:gdLst>
                <a:gd name="T0" fmla="*/ 26 w 185"/>
                <a:gd name="T1" fmla="*/ 88 h 143"/>
                <a:gd name="T2" fmla="*/ 38 w 185"/>
                <a:gd name="T3" fmla="*/ 119 h 143"/>
                <a:gd name="T4" fmla="*/ 141 w 185"/>
                <a:gd name="T5" fmla="*/ 0 h 143"/>
                <a:gd name="T6" fmla="*/ 115 w 185"/>
                <a:gd name="T7" fmla="*/ 107 h 143"/>
                <a:gd name="T8" fmla="*/ 108 w 185"/>
                <a:gd name="T9" fmla="*/ 107 h 143"/>
                <a:gd name="T10" fmla="*/ 125 w 185"/>
                <a:gd name="T11" fmla="*/ 107 h 143"/>
                <a:gd name="T12" fmla="*/ 118 w 185"/>
                <a:gd name="T13" fmla="*/ 107 h 143"/>
                <a:gd name="T14" fmla="*/ 129 w 185"/>
                <a:gd name="T15" fmla="*/ 56 h 143"/>
                <a:gd name="T16" fmla="*/ 122 w 185"/>
                <a:gd name="T17" fmla="*/ 56 h 143"/>
                <a:gd name="T18" fmla="*/ 118 w 185"/>
                <a:gd name="T19" fmla="*/ 82 h 143"/>
                <a:gd name="T20" fmla="*/ 118 w 185"/>
                <a:gd name="T21" fmla="*/ 69 h 143"/>
                <a:gd name="T22" fmla="*/ 111 w 185"/>
                <a:gd name="T23" fmla="*/ 41 h 143"/>
                <a:gd name="T24" fmla="*/ 104 w 185"/>
                <a:gd name="T25" fmla="*/ 59 h 143"/>
                <a:gd name="T26" fmla="*/ 105 w 185"/>
                <a:gd name="T27" fmla="*/ 69 h 143"/>
                <a:gd name="T28" fmla="*/ 109 w 185"/>
                <a:gd name="T29" fmla="*/ 82 h 143"/>
                <a:gd name="T30" fmla="*/ 153 w 185"/>
                <a:gd name="T31" fmla="*/ 116 h 143"/>
                <a:gd name="T32" fmla="*/ 0 w 185"/>
                <a:gd name="T33" fmla="*/ 135 h 143"/>
                <a:gd name="T34" fmla="*/ 26 w 185"/>
                <a:gd name="T35" fmla="*/ 119 h 143"/>
                <a:gd name="T36" fmla="*/ 19 w 185"/>
                <a:gd name="T37" fmla="*/ 119 h 143"/>
                <a:gd name="T38" fmla="*/ 30 w 185"/>
                <a:gd name="T39" fmla="*/ 88 h 143"/>
                <a:gd name="T40" fmla="*/ 26 w 185"/>
                <a:gd name="T41" fmla="*/ 68 h 143"/>
                <a:gd name="T42" fmla="*/ 19 w 185"/>
                <a:gd name="T43" fmla="*/ 68 h 143"/>
                <a:gd name="T44" fmla="*/ 34 w 185"/>
                <a:gd name="T45" fmla="*/ 107 h 143"/>
                <a:gd name="T46" fmla="*/ 36 w 185"/>
                <a:gd name="T47" fmla="*/ 93 h 143"/>
                <a:gd name="T48" fmla="*/ 40 w 185"/>
                <a:gd name="T49" fmla="*/ 79 h 143"/>
                <a:gd name="T50" fmla="*/ 34 w 185"/>
                <a:gd name="T51" fmla="*/ 56 h 143"/>
                <a:gd name="T52" fmla="*/ 53 w 185"/>
                <a:gd name="T53" fmla="*/ 119 h 143"/>
                <a:gd name="T54" fmla="*/ 46 w 185"/>
                <a:gd name="T55" fmla="*/ 119 h 143"/>
                <a:gd name="T56" fmla="*/ 57 w 185"/>
                <a:gd name="T57" fmla="*/ 88 h 143"/>
                <a:gd name="T58" fmla="*/ 53 w 185"/>
                <a:gd name="T59" fmla="*/ 68 h 143"/>
                <a:gd name="T60" fmla="*/ 46 w 185"/>
                <a:gd name="T61" fmla="*/ 68 h 143"/>
                <a:gd name="T62" fmla="*/ 60 w 185"/>
                <a:gd name="T63" fmla="*/ 94 h 143"/>
                <a:gd name="T64" fmla="*/ 60 w 185"/>
                <a:gd name="T65" fmla="*/ 80 h 143"/>
                <a:gd name="T66" fmla="*/ 60 w 185"/>
                <a:gd name="T67" fmla="*/ 106 h 143"/>
                <a:gd name="T68" fmla="*/ 71 w 185"/>
                <a:gd name="T69" fmla="*/ 122 h 143"/>
                <a:gd name="T70" fmla="*/ 60 w 185"/>
                <a:gd name="T71" fmla="*/ 58 h 143"/>
                <a:gd name="T72" fmla="*/ 71 w 185"/>
                <a:gd name="T73" fmla="*/ 68 h 143"/>
                <a:gd name="T74" fmla="*/ 77 w 185"/>
                <a:gd name="T75" fmla="*/ 108 h 143"/>
                <a:gd name="T76" fmla="*/ 78 w 185"/>
                <a:gd name="T77" fmla="*/ 97 h 143"/>
                <a:gd name="T78" fmla="*/ 78 w 185"/>
                <a:gd name="T79" fmla="*/ 97 h 143"/>
                <a:gd name="T80" fmla="*/ 83 w 185"/>
                <a:gd name="T81" fmla="*/ 69 h 143"/>
                <a:gd name="T82" fmla="*/ 79 w 185"/>
                <a:gd name="T83" fmla="*/ 56 h 143"/>
                <a:gd name="T84" fmla="*/ 101 w 185"/>
                <a:gd name="T85" fmla="*/ 139 h 143"/>
                <a:gd name="T86" fmla="*/ 144 w 185"/>
                <a:gd name="T87" fmla="*/ 127 h 143"/>
                <a:gd name="T88" fmla="*/ 158 w 185"/>
                <a:gd name="T89" fmla="*/ 78 h 143"/>
                <a:gd name="T90" fmla="*/ 151 w 185"/>
                <a:gd name="T91" fmla="*/ 65 h 143"/>
                <a:gd name="T92" fmla="*/ 158 w 185"/>
                <a:gd name="T93" fmla="*/ 101 h 143"/>
                <a:gd name="T94" fmla="*/ 151 w 185"/>
                <a:gd name="T95" fmla="*/ 101 h 143"/>
                <a:gd name="T96" fmla="*/ 147 w 185"/>
                <a:gd name="T97" fmla="*/ 122 h 143"/>
                <a:gd name="T98" fmla="*/ 169 w 185"/>
                <a:gd name="T99" fmla="*/ 112 h 143"/>
                <a:gd name="T100" fmla="*/ 162 w 185"/>
                <a:gd name="T101" fmla="*/ 130 h 143"/>
                <a:gd name="T102" fmla="*/ 167 w 185"/>
                <a:gd name="T103" fmla="*/ 87 h 143"/>
                <a:gd name="T104" fmla="*/ 169 w 185"/>
                <a:gd name="T105" fmla="*/ 61 h 143"/>
                <a:gd name="T106" fmla="*/ 162 w 185"/>
                <a:gd name="T107" fmla="*/ 78 h 143"/>
                <a:gd name="T108" fmla="*/ 164 w 185"/>
                <a:gd name="T109" fmla="*/ 96 h 143"/>
                <a:gd name="T110" fmla="*/ 51 w 185"/>
                <a:gd name="T111" fmla="*/ 9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5" h="143">
                  <a:moveTo>
                    <a:pt x="138" y="127"/>
                  </a:moveTo>
                  <a:cubicBezTo>
                    <a:pt x="140" y="127"/>
                    <a:pt x="140" y="127"/>
                    <a:pt x="140" y="127"/>
                  </a:cubicBezTo>
                  <a:cubicBezTo>
                    <a:pt x="140" y="127"/>
                    <a:pt x="139" y="128"/>
                    <a:pt x="139" y="128"/>
                  </a:cubicBezTo>
                  <a:cubicBezTo>
                    <a:pt x="138" y="128"/>
                    <a:pt x="138" y="127"/>
                    <a:pt x="138" y="127"/>
                  </a:cubicBezTo>
                  <a:close/>
                  <a:moveTo>
                    <a:pt x="24" y="94"/>
                  </a:moveTo>
                  <a:cubicBezTo>
                    <a:pt x="25" y="94"/>
                    <a:pt x="26" y="92"/>
                    <a:pt x="26" y="88"/>
                  </a:cubicBezTo>
                  <a:cubicBezTo>
                    <a:pt x="26" y="84"/>
                    <a:pt x="25" y="82"/>
                    <a:pt x="24" y="82"/>
                  </a:cubicBezTo>
                  <a:cubicBezTo>
                    <a:pt x="22" y="82"/>
                    <a:pt x="21" y="84"/>
                    <a:pt x="21" y="88"/>
                  </a:cubicBezTo>
                  <a:cubicBezTo>
                    <a:pt x="21" y="92"/>
                    <a:pt x="22" y="94"/>
                    <a:pt x="24" y="94"/>
                  </a:cubicBezTo>
                  <a:close/>
                  <a:moveTo>
                    <a:pt x="38" y="107"/>
                  </a:moveTo>
                  <a:cubicBezTo>
                    <a:pt x="36" y="107"/>
                    <a:pt x="36" y="109"/>
                    <a:pt x="36" y="113"/>
                  </a:cubicBezTo>
                  <a:cubicBezTo>
                    <a:pt x="36" y="117"/>
                    <a:pt x="36" y="119"/>
                    <a:pt x="38" y="119"/>
                  </a:cubicBezTo>
                  <a:cubicBezTo>
                    <a:pt x="39" y="119"/>
                    <a:pt x="40" y="117"/>
                    <a:pt x="40" y="113"/>
                  </a:cubicBezTo>
                  <a:cubicBezTo>
                    <a:pt x="40" y="109"/>
                    <a:pt x="39" y="107"/>
                    <a:pt x="38" y="107"/>
                  </a:cubicBezTo>
                  <a:close/>
                  <a:moveTo>
                    <a:pt x="97" y="8"/>
                  </a:moveTo>
                  <a:cubicBezTo>
                    <a:pt x="62" y="8"/>
                    <a:pt x="62" y="8"/>
                    <a:pt x="62" y="8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8"/>
                    <a:pt x="101" y="8"/>
                    <a:pt x="101" y="8"/>
                  </a:cubicBezTo>
                  <a:lnTo>
                    <a:pt x="97" y="8"/>
                  </a:lnTo>
                  <a:close/>
                  <a:moveTo>
                    <a:pt x="115" y="107"/>
                  </a:moveTo>
                  <a:cubicBezTo>
                    <a:pt x="115" y="107"/>
                    <a:pt x="115" y="107"/>
                    <a:pt x="111" y="107"/>
                  </a:cubicBezTo>
                  <a:cubicBezTo>
                    <a:pt x="111" y="107"/>
                    <a:pt x="111" y="107"/>
                    <a:pt x="111" y="93"/>
                  </a:cubicBezTo>
                  <a:cubicBezTo>
                    <a:pt x="111" y="93"/>
                    <a:pt x="111" y="93"/>
                    <a:pt x="104" y="94"/>
                  </a:cubicBezTo>
                  <a:cubicBezTo>
                    <a:pt x="104" y="94"/>
                    <a:pt x="104" y="94"/>
                    <a:pt x="104" y="97"/>
                  </a:cubicBezTo>
                  <a:cubicBezTo>
                    <a:pt x="104" y="97"/>
                    <a:pt x="104" y="97"/>
                    <a:pt x="108" y="96"/>
                  </a:cubicBezTo>
                  <a:cubicBezTo>
                    <a:pt x="108" y="96"/>
                    <a:pt x="108" y="96"/>
                    <a:pt x="108" y="107"/>
                  </a:cubicBezTo>
                  <a:cubicBezTo>
                    <a:pt x="108" y="107"/>
                    <a:pt x="108" y="107"/>
                    <a:pt x="104" y="107"/>
                  </a:cubicBezTo>
                  <a:cubicBezTo>
                    <a:pt x="104" y="107"/>
                    <a:pt x="104" y="107"/>
                    <a:pt x="104" y="110"/>
                  </a:cubicBezTo>
                  <a:cubicBezTo>
                    <a:pt x="104" y="110"/>
                    <a:pt x="104" y="110"/>
                    <a:pt x="115" y="110"/>
                  </a:cubicBezTo>
                  <a:lnTo>
                    <a:pt x="115" y="107"/>
                  </a:lnTo>
                  <a:close/>
                  <a:moveTo>
                    <a:pt x="129" y="107"/>
                  </a:moveTo>
                  <a:cubicBezTo>
                    <a:pt x="129" y="107"/>
                    <a:pt x="129" y="107"/>
                    <a:pt x="125" y="107"/>
                  </a:cubicBezTo>
                  <a:cubicBezTo>
                    <a:pt x="125" y="107"/>
                    <a:pt x="125" y="107"/>
                    <a:pt x="125" y="93"/>
                  </a:cubicBezTo>
                  <a:cubicBezTo>
                    <a:pt x="125" y="93"/>
                    <a:pt x="125" y="93"/>
                    <a:pt x="118" y="94"/>
                  </a:cubicBezTo>
                  <a:cubicBezTo>
                    <a:pt x="118" y="94"/>
                    <a:pt x="118" y="94"/>
                    <a:pt x="118" y="97"/>
                  </a:cubicBezTo>
                  <a:cubicBezTo>
                    <a:pt x="118" y="97"/>
                    <a:pt x="118" y="97"/>
                    <a:pt x="122" y="96"/>
                  </a:cubicBezTo>
                  <a:cubicBezTo>
                    <a:pt x="122" y="96"/>
                    <a:pt x="122" y="96"/>
                    <a:pt x="122" y="107"/>
                  </a:cubicBezTo>
                  <a:cubicBezTo>
                    <a:pt x="122" y="107"/>
                    <a:pt x="122" y="107"/>
                    <a:pt x="118" y="107"/>
                  </a:cubicBezTo>
                  <a:cubicBezTo>
                    <a:pt x="118" y="107"/>
                    <a:pt x="118" y="107"/>
                    <a:pt x="118" y="110"/>
                  </a:cubicBezTo>
                  <a:cubicBezTo>
                    <a:pt x="118" y="110"/>
                    <a:pt x="118" y="110"/>
                    <a:pt x="129" y="110"/>
                  </a:cubicBezTo>
                  <a:lnTo>
                    <a:pt x="129" y="107"/>
                  </a:lnTo>
                  <a:close/>
                  <a:moveTo>
                    <a:pt x="118" y="59"/>
                  </a:moveTo>
                  <a:cubicBezTo>
                    <a:pt x="118" y="59"/>
                    <a:pt x="118" y="59"/>
                    <a:pt x="129" y="59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9" y="56"/>
                    <a:pt x="129" y="56"/>
                    <a:pt x="125" y="56"/>
                  </a:cubicBezTo>
                  <a:cubicBezTo>
                    <a:pt x="125" y="56"/>
                    <a:pt x="125" y="56"/>
                    <a:pt x="125" y="41"/>
                  </a:cubicBezTo>
                  <a:cubicBezTo>
                    <a:pt x="125" y="41"/>
                    <a:pt x="125" y="41"/>
                    <a:pt x="118" y="43"/>
                  </a:cubicBezTo>
                  <a:cubicBezTo>
                    <a:pt x="118" y="43"/>
                    <a:pt x="118" y="43"/>
                    <a:pt x="118" y="46"/>
                  </a:cubicBezTo>
                  <a:cubicBezTo>
                    <a:pt x="118" y="46"/>
                    <a:pt x="118" y="46"/>
                    <a:pt x="122" y="45"/>
                  </a:cubicBezTo>
                  <a:cubicBezTo>
                    <a:pt x="122" y="45"/>
                    <a:pt x="122" y="45"/>
                    <a:pt x="122" y="56"/>
                  </a:cubicBezTo>
                  <a:cubicBezTo>
                    <a:pt x="122" y="56"/>
                    <a:pt x="122" y="56"/>
                    <a:pt x="118" y="56"/>
                  </a:cubicBezTo>
                  <a:cubicBezTo>
                    <a:pt x="118" y="56"/>
                    <a:pt x="118" y="56"/>
                    <a:pt x="118" y="59"/>
                  </a:cubicBezTo>
                  <a:close/>
                  <a:moveTo>
                    <a:pt x="118" y="72"/>
                  </a:moveTo>
                  <a:cubicBezTo>
                    <a:pt x="118" y="72"/>
                    <a:pt x="118" y="72"/>
                    <a:pt x="121" y="71"/>
                  </a:cubicBezTo>
                  <a:cubicBezTo>
                    <a:pt x="121" y="71"/>
                    <a:pt x="121" y="71"/>
                    <a:pt x="121" y="82"/>
                  </a:cubicBezTo>
                  <a:cubicBezTo>
                    <a:pt x="121" y="82"/>
                    <a:pt x="121" y="82"/>
                    <a:pt x="118" y="82"/>
                  </a:cubicBezTo>
                  <a:cubicBezTo>
                    <a:pt x="118" y="82"/>
                    <a:pt x="118" y="82"/>
                    <a:pt x="118" y="85"/>
                  </a:cubicBezTo>
                  <a:cubicBezTo>
                    <a:pt x="118" y="85"/>
                    <a:pt x="118" y="85"/>
                    <a:pt x="129" y="85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29" y="82"/>
                    <a:pt x="129" y="82"/>
                    <a:pt x="125" y="82"/>
                  </a:cubicBezTo>
                  <a:cubicBezTo>
                    <a:pt x="125" y="82"/>
                    <a:pt x="125" y="82"/>
                    <a:pt x="125" y="67"/>
                  </a:cubicBezTo>
                  <a:cubicBezTo>
                    <a:pt x="125" y="67"/>
                    <a:pt x="125" y="67"/>
                    <a:pt x="118" y="69"/>
                  </a:cubicBezTo>
                  <a:cubicBezTo>
                    <a:pt x="118" y="69"/>
                    <a:pt x="118" y="69"/>
                    <a:pt x="118" y="72"/>
                  </a:cubicBezTo>
                  <a:close/>
                  <a:moveTo>
                    <a:pt x="104" y="59"/>
                  </a:moveTo>
                  <a:cubicBezTo>
                    <a:pt x="104" y="59"/>
                    <a:pt x="104" y="59"/>
                    <a:pt x="115" y="59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5" y="56"/>
                    <a:pt x="115" y="56"/>
                    <a:pt x="111" y="56"/>
                  </a:cubicBezTo>
                  <a:cubicBezTo>
                    <a:pt x="111" y="56"/>
                    <a:pt x="111" y="56"/>
                    <a:pt x="111" y="41"/>
                  </a:cubicBezTo>
                  <a:cubicBezTo>
                    <a:pt x="111" y="41"/>
                    <a:pt x="111" y="41"/>
                    <a:pt x="104" y="43"/>
                  </a:cubicBezTo>
                  <a:cubicBezTo>
                    <a:pt x="104" y="43"/>
                    <a:pt x="104" y="43"/>
                    <a:pt x="104" y="46"/>
                  </a:cubicBezTo>
                  <a:cubicBezTo>
                    <a:pt x="104" y="46"/>
                    <a:pt x="104" y="46"/>
                    <a:pt x="108" y="45"/>
                  </a:cubicBezTo>
                  <a:cubicBezTo>
                    <a:pt x="108" y="45"/>
                    <a:pt x="108" y="45"/>
                    <a:pt x="108" y="56"/>
                  </a:cubicBezTo>
                  <a:cubicBezTo>
                    <a:pt x="108" y="56"/>
                    <a:pt x="108" y="56"/>
                    <a:pt x="104" y="56"/>
                  </a:cubicBezTo>
                  <a:cubicBezTo>
                    <a:pt x="104" y="56"/>
                    <a:pt x="104" y="56"/>
                    <a:pt x="104" y="59"/>
                  </a:cubicBezTo>
                  <a:close/>
                  <a:moveTo>
                    <a:pt x="103" y="76"/>
                  </a:moveTo>
                  <a:cubicBezTo>
                    <a:pt x="103" y="82"/>
                    <a:pt x="105" y="85"/>
                    <a:pt x="109" y="85"/>
                  </a:cubicBezTo>
                  <a:cubicBezTo>
                    <a:pt x="111" y="85"/>
                    <a:pt x="112" y="84"/>
                    <a:pt x="113" y="83"/>
                  </a:cubicBezTo>
                  <a:cubicBezTo>
                    <a:pt x="115" y="81"/>
                    <a:pt x="115" y="79"/>
                    <a:pt x="115" y="76"/>
                  </a:cubicBezTo>
                  <a:cubicBezTo>
                    <a:pt x="115" y="70"/>
                    <a:pt x="113" y="67"/>
                    <a:pt x="109" y="67"/>
                  </a:cubicBezTo>
                  <a:cubicBezTo>
                    <a:pt x="107" y="67"/>
                    <a:pt x="106" y="68"/>
                    <a:pt x="105" y="69"/>
                  </a:cubicBezTo>
                  <a:cubicBezTo>
                    <a:pt x="103" y="71"/>
                    <a:pt x="103" y="73"/>
                    <a:pt x="103" y="76"/>
                  </a:cubicBezTo>
                  <a:close/>
                  <a:moveTo>
                    <a:pt x="109" y="82"/>
                  </a:moveTo>
                  <a:cubicBezTo>
                    <a:pt x="111" y="82"/>
                    <a:pt x="111" y="80"/>
                    <a:pt x="111" y="76"/>
                  </a:cubicBezTo>
                  <a:cubicBezTo>
                    <a:pt x="111" y="72"/>
                    <a:pt x="111" y="70"/>
                    <a:pt x="109" y="70"/>
                  </a:cubicBezTo>
                  <a:cubicBezTo>
                    <a:pt x="107" y="70"/>
                    <a:pt x="107" y="72"/>
                    <a:pt x="107" y="76"/>
                  </a:cubicBezTo>
                  <a:cubicBezTo>
                    <a:pt x="107" y="80"/>
                    <a:pt x="107" y="82"/>
                    <a:pt x="109" y="82"/>
                  </a:cubicBezTo>
                  <a:close/>
                  <a:moveTo>
                    <a:pt x="38" y="57"/>
                  </a:moveTo>
                  <a:cubicBezTo>
                    <a:pt x="36" y="57"/>
                    <a:pt x="36" y="59"/>
                    <a:pt x="36" y="63"/>
                  </a:cubicBezTo>
                  <a:cubicBezTo>
                    <a:pt x="36" y="67"/>
                    <a:pt x="36" y="69"/>
                    <a:pt x="38" y="69"/>
                  </a:cubicBezTo>
                  <a:cubicBezTo>
                    <a:pt x="39" y="69"/>
                    <a:pt x="40" y="67"/>
                    <a:pt x="40" y="63"/>
                  </a:cubicBezTo>
                  <a:cubicBezTo>
                    <a:pt x="40" y="59"/>
                    <a:pt x="39" y="57"/>
                    <a:pt x="38" y="57"/>
                  </a:cubicBezTo>
                  <a:close/>
                  <a:moveTo>
                    <a:pt x="153" y="116"/>
                  </a:moveTo>
                  <a:cubicBezTo>
                    <a:pt x="151" y="116"/>
                    <a:pt x="150" y="118"/>
                    <a:pt x="150" y="122"/>
                  </a:cubicBezTo>
                  <a:cubicBezTo>
                    <a:pt x="150" y="126"/>
                    <a:pt x="151" y="128"/>
                    <a:pt x="153" y="128"/>
                  </a:cubicBezTo>
                  <a:cubicBezTo>
                    <a:pt x="154" y="128"/>
                    <a:pt x="155" y="126"/>
                    <a:pt x="155" y="121"/>
                  </a:cubicBezTo>
                  <a:cubicBezTo>
                    <a:pt x="155" y="118"/>
                    <a:pt x="154" y="116"/>
                    <a:pt x="153" y="116"/>
                  </a:cubicBezTo>
                  <a:close/>
                  <a:moveTo>
                    <a:pt x="97" y="135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97" y="12"/>
                    <a:pt x="97" y="12"/>
                    <a:pt x="97" y="12"/>
                  </a:cubicBezTo>
                  <a:lnTo>
                    <a:pt x="97" y="135"/>
                  </a:lnTo>
                  <a:close/>
                  <a:moveTo>
                    <a:pt x="30" y="119"/>
                  </a:moveTo>
                  <a:cubicBezTo>
                    <a:pt x="30" y="119"/>
                    <a:pt x="30" y="119"/>
                    <a:pt x="26" y="119"/>
                  </a:cubicBezTo>
                  <a:cubicBezTo>
                    <a:pt x="26" y="119"/>
                    <a:pt x="26" y="119"/>
                    <a:pt x="26" y="105"/>
                  </a:cubicBezTo>
                  <a:cubicBezTo>
                    <a:pt x="26" y="105"/>
                    <a:pt x="26" y="105"/>
                    <a:pt x="19" y="106"/>
                  </a:cubicBezTo>
                  <a:cubicBezTo>
                    <a:pt x="19" y="106"/>
                    <a:pt x="19" y="106"/>
                    <a:pt x="19" y="109"/>
                  </a:cubicBezTo>
                  <a:cubicBezTo>
                    <a:pt x="19" y="109"/>
                    <a:pt x="19" y="109"/>
                    <a:pt x="22" y="108"/>
                  </a:cubicBezTo>
                  <a:cubicBezTo>
                    <a:pt x="22" y="108"/>
                    <a:pt x="22" y="108"/>
                    <a:pt x="22" y="119"/>
                  </a:cubicBezTo>
                  <a:cubicBezTo>
                    <a:pt x="22" y="119"/>
                    <a:pt x="22" y="119"/>
                    <a:pt x="19" y="119"/>
                  </a:cubicBezTo>
                  <a:cubicBezTo>
                    <a:pt x="19" y="119"/>
                    <a:pt x="19" y="119"/>
                    <a:pt x="19" y="122"/>
                  </a:cubicBezTo>
                  <a:cubicBezTo>
                    <a:pt x="19" y="122"/>
                    <a:pt x="19" y="122"/>
                    <a:pt x="30" y="122"/>
                  </a:cubicBezTo>
                  <a:lnTo>
                    <a:pt x="30" y="119"/>
                  </a:lnTo>
                  <a:close/>
                  <a:moveTo>
                    <a:pt x="24" y="97"/>
                  </a:moveTo>
                  <a:cubicBezTo>
                    <a:pt x="26" y="97"/>
                    <a:pt x="27" y="96"/>
                    <a:pt x="28" y="95"/>
                  </a:cubicBezTo>
                  <a:cubicBezTo>
                    <a:pt x="29" y="93"/>
                    <a:pt x="30" y="91"/>
                    <a:pt x="30" y="88"/>
                  </a:cubicBezTo>
                  <a:cubicBezTo>
                    <a:pt x="30" y="82"/>
                    <a:pt x="28" y="79"/>
                    <a:pt x="24" y="79"/>
                  </a:cubicBezTo>
                  <a:cubicBezTo>
                    <a:pt x="22" y="79"/>
                    <a:pt x="20" y="80"/>
                    <a:pt x="19" y="81"/>
                  </a:cubicBezTo>
                  <a:cubicBezTo>
                    <a:pt x="18" y="83"/>
                    <a:pt x="18" y="85"/>
                    <a:pt x="18" y="89"/>
                  </a:cubicBezTo>
                  <a:cubicBezTo>
                    <a:pt x="18" y="94"/>
                    <a:pt x="20" y="97"/>
                    <a:pt x="24" y="97"/>
                  </a:cubicBezTo>
                  <a:close/>
                  <a:moveTo>
                    <a:pt x="30" y="68"/>
                  </a:moveTo>
                  <a:cubicBezTo>
                    <a:pt x="30" y="68"/>
                    <a:pt x="30" y="68"/>
                    <a:pt x="26" y="68"/>
                  </a:cubicBezTo>
                  <a:cubicBezTo>
                    <a:pt x="26" y="68"/>
                    <a:pt x="26" y="68"/>
                    <a:pt x="26" y="54"/>
                  </a:cubicBezTo>
                  <a:cubicBezTo>
                    <a:pt x="26" y="54"/>
                    <a:pt x="26" y="54"/>
                    <a:pt x="19" y="55"/>
                  </a:cubicBezTo>
                  <a:cubicBezTo>
                    <a:pt x="19" y="55"/>
                    <a:pt x="19" y="55"/>
                    <a:pt x="19" y="58"/>
                  </a:cubicBezTo>
                  <a:cubicBezTo>
                    <a:pt x="19" y="58"/>
                    <a:pt x="19" y="58"/>
                    <a:pt x="22" y="58"/>
                  </a:cubicBezTo>
                  <a:cubicBezTo>
                    <a:pt x="22" y="58"/>
                    <a:pt x="22" y="58"/>
                    <a:pt x="22" y="68"/>
                  </a:cubicBezTo>
                  <a:cubicBezTo>
                    <a:pt x="22" y="68"/>
                    <a:pt x="22" y="68"/>
                    <a:pt x="19" y="68"/>
                  </a:cubicBezTo>
                  <a:cubicBezTo>
                    <a:pt x="19" y="68"/>
                    <a:pt x="19" y="68"/>
                    <a:pt x="19" y="71"/>
                  </a:cubicBezTo>
                  <a:cubicBezTo>
                    <a:pt x="19" y="71"/>
                    <a:pt x="19" y="71"/>
                    <a:pt x="30" y="71"/>
                  </a:cubicBezTo>
                  <a:lnTo>
                    <a:pt x="30" y="68"/>
                  </a:lnTo>
                  <a:close/>
                  <a:moveTo>
                    <a:pt x="44" y="113"/>
                  </a:moveTo>
                  <a:cubicBezTo>
                    <a:pt x="44" y="107"/>
                    <a:pt x="42" y="104"/>
                    <a:pt x="38" y="104"/>
                  </a:cubicBezTo>
                  <a:cubicBezTo>
                    <a:pt x="36" y="104"/>
                    <a:pt x="35" y="105"/>
                    <a:pt x="34" y="107"/>
                  </a:cubicBezTo>
                  <a:cubicBezTo>
                    <a:pt x="33" y="108"/>
                    <a:pt x="32" y="110"/>
                    <a:pt x="32" y="113"/>
                  </a:cubicBezTo>
                  <a:cubicBezTo>
                    <a:pt x="32" y="119"/>
                    <a:pt x="34" y="122"/>
                    <a:pt x="38" y="122"/>
                  </a:cubicBezTo>
                  <a:cubicBezTo>
                    <a:pt x="40" y="122"/>
                    <a:pt x="41" y="121"/>
                    <a:pt x="42" y="120"/>
                  </a:cubicBezTo>
                  <a:cubicBezTo>
                    <a:pt x="43" y="118"/>
                    <a:pt x="44" y="116"/>
                    <a:pt x="44" y="113"/>
                  </a:cubicBezTo>
                  <a:close/>
                  <a:moveTo>
                    <a:pt x="36" y="83"/>
                  </a:moveTo>
                  <a:cubicBezTo>
                    <a:pt x="36" y="83"/>
                    <a:pt x="36" y="83"/>
                    <a:pt x="36" y="93"/>
                  </a:cubicBezTo>
                  <a:cubicBezTo>
                    <a:pt x="36" y="93"/>
                    <a:pt x="36" y="93"/>
                    <a:pt x="33" y="93"/>
                  </a:cubicBezTo>
                  <a:cubicBezTo>
                    <a:pt x="33" y="93"/>
                    <a:pt x="33" y="93"/>
                    <a:pt x="33" y="97"/>
                  </a:cubicBezTo>
                  <a:cubicBezTo>
                    <a:pt x="33" y="97"/>
                    <a:pt x="33" y="97"/>
                    <a:pt x="43" y="97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93"/>
                    <a:pt x="43" y="93"/>
                    <a:pt x="40" y="93"/>
                  </a:cubicBezTo>
                  <a:cubicBezTo>
                    <a:pt x="40" y="93"/>
                    <a:pt x="40" y="93"/>
                    <a:pt x="40" y="79"/>
                  </a:cubicBezTo>
                  <a:cubicBezTo>
                    <a:pt x="40" y="79"/>
                    <a:pt x="40" y="79"/>
                    <a:pt x="33" y="81"/>
                  </a:cubicBezTo>
                  <a:cubicBezTo>
                    <a:pt x="33" y="81"/>
                    <a:pt x="33" y="81"/>
                    <a:pt x="33" y="84"/>
                  </a:cubicBezTo>
                  <a:cubicBezTo>
                    <a:pt x="33" y="84"/>
                    <a:pt x="33" y="84"/>
                    <a:pt x="36" y="83"/>
                  </a:cubicBezTo>
                  <a:close/>
                  <a:moveTo>
                    <a:pt x="44" y="63"/>
                  </a:moveTo>
                  <a:cubicBezTo>
                    <a:pt x="44" y="57"/>
                    <a:pt x="42" y="54"/>
                    <a:pt x="38" y="54"/>
                  </a:cubicBezTo>
                  <a:cubicBezTo>
                    <a:pt x="36" y="54"/>
                    <a:pt x="35" y="54"/>
                    <a:pt x="34" y="56"/>
                  </a:cubicBezTo>
                  <a:cubicBezTo>
                    <a:pt x="33" y="57"/>
                    <a:pt x="32" y="60"/>
                    <a:pt x="32" y="63"/>
                  </a:cubicBezTo>
                  <a:cubicBezTo>
                    <a:pt x="32" y="69"/>
                    <a:pt x="34" y="71"/>
                    <a:pt x="38" y="71"/>
                  </a:cubicBezTo>
                  <a:cubicBezTo>
                    <a:pt x="40" y="71"/>
                    <a:pt x="41" y="71"/>
                    <a:pt x="42" y="69"/>
                  </a:cubicBezTo>
                  <a:cubicBezTo>
                    <a:pt x="43" y="68"/>
                    <a:pt x="44" y="65"/>
                    <a:pt x="44" y="63"/>
                  </a:cubicBezTo>
                  <a:close/>
                  <a:moveTo>
                    <a:pt x="57" y="119"/>
                  </a:moveTo>
                  <a:cubicBezTo>
                    <a:pt x="57" y="119"/>
                    <a:pt x="57" y="119"/>
                    <a:pt x="53" y="119"/>
                  </a:cubicBezTo>
                  <a:cubicBezTo>
                    <a:pt x="53" y="119"/>
                    <a:pt x="53" y="119"/>
                    <a:pt x="53" y="104"/>
                  </a:cubicBezTo>
                  <a:cubicBezTo>
                    <a:pt x="53" y="104"/>
                    <a:pt x="53" y="104"/>
                    <a:pt x="46" y="106"/>
                  </a:cubicBezTo>
                  <a:cubicBezTo>
                    <a:pt x="46" y="106"/>
                    <a:pt x="46" y="106"/>
                    <a:pt x="46" y="109"/>
                  </a:cubicBezTo>
                  <a:cubicBezTo>
                    <a:pt x="46" y="109"/>
                    <a:pt x="46" y="109"/>
                    <a:pt x="50" y="108"/>
                  </a:cubicBezTo>
                  <a:cubicBezTo>
                    <a:pt x="50" y="108"/>
                    <a:pt x="50" y="108"/>
                    <a:pt x="50" y="119"/>
                  </a:cubicBezTo>
                  <a:cubicBezTo>
                    <a:pt x="50" y="119"/>
                    <a:pt x="50" y="119"/>
                    <a:pt x="46" y="119"/>
                  </a:cubicBezTo>
                  <a:cubicBezTo>
                    <a:pt x="46" y="119"/>
                    <a:pt x="46" y="119"/>
                    <a:pt x="46" y="122"/>
                  </a:cubicBezTo>
                  <a:cubicBezTo>
                    <a:pt x="46" y="122"/>
                    <a:pt x="46" y="122"/>
                    <a:pt x="57" y="122"/>
                  </a:cubicBezTo>
                  <a:lnTo>
                    <a:pt x="57" y="119"/>
                  </a:lnTo>
                  <a:close/>
                  <a:moveTo>
                    <a:pt x="51" y="97"/>
                  </a:moveTo>
                  <a:cubicBezTo>
                    <a:pt x="53" y="97"/>
                    <a:pt x="54" y="96"/>
                    <a:pt x="55" y="95"/>
                  </a:cubicBezTo>
                  <a:cubicBezTo>
                    <a:pt x="57" y="93"/>
                    <a:pt x="57" y="91"/>
                    <a:pt x="57" y="88"/>
                  </a:cubicBezTo>
                  <a:cubicBezTo>
                    <a:pt x="57" y="82"/>
                    <a:pt x="55" y="79"/>
                    <a:pt x="51" y="79"/>
                  </a:cubicBezTo>
                  <a:cubicBezTo>
                    <a:pt x="49" y="79"/>
                    <a:pt x="48" y="80"/>
                    <a:pt x="47" y="81"/>
                  </a:cubicBezTo>
                  <a:cubicBezTo>
                    <a:pt x="45" y="83"/>
                    <a:pt x="45" y="85"/>
                    <a:pt x="45" y="88"/>
                  </a:cubicBezTo>
                  <a:cubicBezTo>
                    <a:pt x="45" y="94"/>
                    <a:pt x="47" y="97"/>
                    <a:pt x="51" y="97"/>
                  </a:cubicBezTo>
                  <a:close/>
                  <a:moveTo>
                    <a:pt x="57" y="68"/>
                  </a:moveTo>
                  <a:cubicBezTo>
                    <a:pt x="57" y="68"/>
                    <a:pt x="57" y="68"/>
                    <a:pt x="53" y="68"/>
                  </a:cubicBezTo>
                  <a:cubicBezTo>
                    <a:pt x="53" y="68"/>
                    <a:pt x="53" y="68"/>
                    <a:pt x="53" y="53"/>
                  </a:cubicBezTo>
                  <a:cubicBezTo>
                    <a:pt x="53" y="53"/>
                    <a:pt x="53" y="53"/>
                    <a:pt x="46" y="55"/>
                  </a:cubicBezTo>
                  <a:cubicBezTo>
                    <a:pt x="46" y="55"/>
                    <a:pt x="46" y="55"/>
                    <a:pt x="46" y="58"/>
                  </a:cubicBezTo>
                  <a:cubicBezTo>
                    <a:pt x="46" y="58"/>
                    <a:pt x="46" y="58"/>
                    <a:pt x="50" y="57"/>
                  </a:cubicBezTo>
                  <a:cubicBezTo>
                    <a:pt x="50" y="57"/>
                    <a:pt x="50" y="57"/>
                    <a:pt x="50" y="68"/>
                  </a:cubicBezTo>
                  <a:cubicBezTo>
                    <a:pt x="50" y="68"/>
                    <a:pt x="50" y="68"/>
                    <a:pt x="46" y="68"/>
                  </a:cubicBezTo>
                  <a:cubicBezTo>
                    <a:pt x="46" y="68"/>
                    <a:pt x="46" y="68"/>
                    <a:pt x="46" y="71"/>
                  </a:cubicBezTo>
                  <a:cubicBezTo>
                    <a:pt x="46" y="71"/>
                    <a:pt x="46" y="71"/>
                    <a:pt x="57" y="71"/>
                  </a:cubicBezTo>
                  <a:lnTo>
                    <a:pt x="57" y="68"/>
                  </a:lnTo>
                  <a:close/>
                  <a:moveTo>
                    <a:pt x="63" y="83"/>
                  </a:moveTo>
                  <a:cubicBezTo>
                    <a:pt x="63" y="83"/>
                    <a:pt x="63" y="83"/>
                    <a:pt x="63" y="94"/>
                  </a:cubicBezTo>
                  <a:cubicBezTo>
                    <a:pt x="63" y="94"/>
                    <a:pt x="63" y="94"/>
                    <a:pt x="60" y="94"/>
                  </a:cubicBezTo>
                  <a:cubicBezTo>
                    <a:pt x="60" y="94"/>
                    <a:pt x="60" y="94"/>
                    <a:pt x="60" y="97"/>
                  </a:cubicBezTo>
                  <a:cubicBezTo>
                    <a:pt x="60" y="97"/>
                    <a:pt x="60" y="97"/>
                    <a:pt x="71" y="97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4"/>
                    <a:pt x="71" y="94"/>
                    <a:pt x="67" y="94"/>
                  </a:cubicBezTo>
                  <a:cubicBezTo>
                    <a:pt x="67" y="94"/>
                    <a:pt x="67" y="94"/>
                    <a:pt x="67" y="79"/>
                  </a:cubicBezTo>
                  <a:cubicBezTo>
                    <a:pt x="67" y="79"/>
                    <a:pt x="67" y="79"/>
                    <a:pt x="60" y="80"/>
                  </a:cubicBezTo>
                  <a:cubicBezTo>
                    <a:pt x="60" y="80"/>
                    <a:pt x="60" y="80"/>
                    <a:pt x="60" y="84"/>
                  </a:cubicBezTo>
                  <a:cubicBezTo>
                    <a:pt x="60" y="84"/>
                    <a:pt x="60" y="84"/>
                    <a:pt x="63" y="83"/>
                  </a:cubicBezTo>
                  <a:close/>
                  <a:moveTo>
                    <a:pt x="71" y="119"/>
                  </a:moveTo>
                  <a:cubicBezTo>
                    <a:pt x="71" y="119"/>
                    <a:pt x="71" y="119"/>
                    <a:pt x="67" y="119"/>
                  </a:cubicBezTo>
                  <a:cubicBezTo>
                    <a:pt x="67" y="119"/>
                    <a:pt x="67" y="119"/>
                    <a:pt x="67" y="104"/>
                  </a:cubicBezTo>
                  <a:cubicBezTo>
                    <a:pt x="67" y="104"/>
                    <a:pt x="67" y="104"/>
                    <a:pt x="60" y="106"/>
                  </a:cubicBezTo>
                  <a:cubicBezTo>
                    <a:pt x="60" y="106"/>
                    <a:pt x="60" y="106"/>
                    <a:pt x="60" y="109"/>
                  </a:cubicBezTo>
                  <a:cubicBezTo>
                    <a:pt x="60" y="109"/>
                    <a:pt x="60" y="109"/>
                    <a:pt x="64" y="108"/>
                  </a:cubicBezTo>
                  <a:cubicBezTo>
                    <a:pt x="64" y="108"/>
                    <a:pt x="64" y="108"/>
                    <a:pt x="64" y="119"/>
                  </a:cubicBezTo>
                  <a:cubicBezTo>
                    <a:pt x="64" y="119"/>
                    <a:pt x="64" y="119"/>
                    <a:pt x="60" y="119"/>
                  </a:cubicBezTo>
                  <a:cubicBezTo>
                    <a:pt x="60" y="119"/>
                    <a:pt x="60" y="119"/>
                    <a:pt x="60" y="122"/>
                  </a:cubicBezTo>
                  <a:cubicBezTo>
                    <a:pt x="60" y="122"/>
                    <a:pt x="60" y="122"/>
                    <a:pt x="71" y="122"/>
                  </a:cubicBezTo>
                  <a:lnTo>
                    <a:pt x="71" y="119"/>
                  </a:lnTo>
                  <a:close/>
                  <a:moveTo>
                    <a:pt x="71" y="68"/>
                  </a:moveTo>
                  <a:cubicBezTo>
                    <a:pt x="71" y="68"/>
                    <a:pt x="71" y="68"/>
                    <a:pt x="67" y="68"/>
                  </a:cubicBezTo>
                  <a:cubicBezTo>
                    <a:pt x="67" y="68"/>
                    <a:pt x="67" y="68"/>
                    <a:pt x="67" y="53"/>
                  </a:cubicBezTo>
                  <a:cubicBezTo>
                    <a:pt x="67" y="53"/>
                    <a:pt x="67" y="53"/>
                    <a:pt x="60" y="55"/>
                  </a:cubicBezTo>
                  <a:cubicBezTo>
                    <a:pt x="60" y="55"/>
                    <a:pt x="60" y="55"/>
                    <a:pt x="60" y="58"/>
                  </a:cubicBezTo>
                  <a:cubicBezTo>
                    <a:pt x="60" y="58"/>
                    <a:pt x="60" y="58"/>
                    <a:pt x="64" y="57"/>
                  </a:cubicBezTo>
                  <a:cubicBezTo>
                    <a:pt x="64" y="57"/>
                    <a:pt x="64" y="57"/>
                    <a:pt x="64" y="68"/>
                  </a:cubicBezTo>
                  <a:cubicBezTo>
                    <a:pt x="64" y="68"/>
                    <a:pt x="64" y="68"/>
                    <a:pt x="60" y="68"/>
                  </a:cubicBezTo>
                  <a:cubicBezTo>
                    <a:pt x="60" y="68"/>
                    <a:pt x="60" y="68"/>
                    <a:pt x="60" y="71"/>
                  </a:cubicBezTo>
                  <a:cubicBezTo>
                    <a:pt x="60" y="71"/>
                    <a:pt x="60" y="71"/>
                    <a:pt x="71" y="71"/>
                  </a:cubicBezTo>
                  <a:lnTo>
                    <a:pt x="71" y="68"/>
                  </a:lnTo>
                  <a:close/>
                  <a:moveTo>
                    <a:pt x="85" y="119"/>
                  </a:moveTo>
                  <a:cubicBezTo>
                    <a:pt x="85" y="119"/>
                    <a:pt x="85" y="119"/>
                    <a:pt x="81" y="119"/>
                  </a:cubicBezTo>
                  <a:cubicBezTo>
                    <a:pt x="81" y="119"/>
                    <a:pt x="81" y="119"/>
                    <a:pt x="81" y="104"/>
                  </a:cubicBezTo>
                  <a:cubicBezTo>
                    <a:pt x="81" y="104"/>
                    <a:pt x="81" y="104"/>
                    <a:pt x="74" y="106"/>
                  </a:cubicBezTo>
                  <a:cubicBezTo>
                    <a:pt x="74" y="106"/>
                    <a:pt x="74" y="106"/>
                    <a:pt x="74" y="109"/>
                  </a:cubicBezTo>
                  <a:cubicBezTo>
                    <a:pt x="74" y="109"/>
                    <a:pt x="74" y="109"/>
                    <a:pt x="77" y="108"/>
                  </a:cubicBezTo>
                  <a:cubicBezTo>
                    <a:pt x="77" y="108"/>
                    <a:pt x="77" y="108"/>
                    <a:pt x="77" y="119"/>
                  </a:cubicBezTo>
                  <a:cubicBezTo>
                    <a:pt x="77" y="119"/>
                    <a:pt x="77" y="119"/>
                    <a:pt x="74" y="119"/>
                  </a:cubicBezTo>
                  <a:cubicBezTo>
                    <a:pt x="74" y="119"/>
                    <a:pt x="74" y="119"/>
                    <a:pt x="74" y="122"/>
                  </a:cubicBezTo>
                  <a:cubicBezTo>
                    <a:pt x="74" y="122"/>
                    <a:pt x="74" y="122"/>
                    <a:pt x="85" y="122"/>
                  </a:cubicBezTo>
                  <a:lnTo>
                    <a:pt x="85" y="119"/>
                  </a:lnTo>
                  <a:close/>
                  <a:moveTo>
                    <a:pt x="78" y="97"/>
                  </a:moveTo>
                  <a:cubicBezTo>
                    <a:pt x="80" y="97"/>
                    <a:pt x="82" y="96"/>
                    <a:pt x="83" y="95"/>
                  </a:cubicBezTo>
                  <a:cubicBezTo>
                    <a:pt x="84" y="93"/>
                    <a:pt x="84" y="91"/>
                    <a:pt x="84" y="88"/>
                  </a:cubicBezTo>
                  <a:cubicBezTo>
                    <a:pt x="84" y="82"/>
                    <a:pt x="82" y="79"/>
                    <a:pt x="79" y="79"/>
                  </a:cubicBezTo>
                  <a:cubicBezTo>
                    <a:pt x="76" y="79"/>
                    <a:pt x="75" y="80"/>
                    <a:pt x="74" y="81"/>
                  </a:cubicBezTo>
                  <a:cubicBezTo>
                    <a:pt x="73" y="83"/>
                    <a:pt x="73" y="85"/>
                    <a:pt x="73" y="88"/>
                  </a:cubicBezTo>
                  <a:cubicBezTo>
                    <a:pt x="73" y="94"/>
                    <a:pt x="75" y="97"/>
                    <a:pt x="78" y="97"/>
                  </a:cubicBezTo>
                  <a:close/>
                  <a:moveTo>
                    <a:pt x="85" y="62"/>
                  </a:moveTo>
                  <a:cubicBezTo>
                    <a:pt x="85" y="56"/>
                    <a:pt x="83" y="53"/>
                    <a:pt x="79" y="53"/>
                  </a:cubicBezTo>
                  <a:cubicBezTo>
                    <a:pt x="77" y="53"/>
                    <a:pt x="75" y="54"/>
                    <a:pt x="74" y="56"/>
                  </a:cubicBezTo>
                  <a:cubicBezTo>
                    <a:pt x="73" y="57"/>
                    <a:pt x="73" y="60"/>
                    <a:pt x="73" y="63"/>
                  </a:cubicBezTo>
                  <a:cubicBezTo>
                    <a:pt x="73" y="68"/>
                    <a:pt x="75" y="71"/>
                    <a:pt x="79" y="71"/>
                  </a:cubicBezTo>
                  <a:cubicBezTo>
                    <a:pt x="81" y="71"/>
                    <a:pt x="82" y="71"/>
                    <a:pt x="83" y="69"/>
                  </a:cubicBezTo>
                  <a:cubicBezTo>
                    <a:pt x="84" y="67"/>
                    <a:pt x="85" y="65"/>
                    <a:pt x="85" y="62"/>
                  </a:cubicBezTo>
                  <a:close/>
                  <a:moveTo>
                    <a:pt x="79" y="56"/>
                  </a:moveTo>
                  <a:cubicBezTo>
                    <a:pt x="77" y="56"/>
                    <a:pt x="76" y="59"/>
                    <a:pt x="76" y="63"/>
                  </a:cubicBezTo>
                  <a:cubicBezTo>
                    <a:pt x="76" y="66"/>
                    <a:pt x="77" y="68"/>
                    <a:pt x="79" y="68"/>
                  </a:cubicBezTo>
                  <a:cubicBezTo>
                    <a:pt x="80" y="68"/>
                    <a:pt x="81" y="66"/>
                    <a:pt x="81" y="62"/>
                  </a:cubicBezTo>
                  <a:cubicBezTo>
                    <a:pt x="81" y="58"/>
                    <a:pt x="80" y="56"/>
                    <a:pt x="79" y="56"/>
                  </a:cubicBezTo>
                  <a:close/>
                  <a:moveTo>
                    <a:pt x="185" y="20"/>
                  </a:moveTo>
                  <a:cubicBezTo>
                    <a:pt x="185" y="143"/>
                    <a:pt x="185" y="143"/>
                    <a:pt x="185" y="143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01" y="139"/>
                    <a:pt x="101" y="139"/>
                    <a:pt x="101" y="139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4" y="129"/>
                    <a:pt x="136" y="131"/>
                    <a:pt x="139" y="131"/>
                  </a:cubicBezTo>
                  <a:cubicBezTo>
                    <a:pt x="141" y="131"/>
                    <a:pt x="142" y="130"/>
                    <a:pt x="143" y="128"/>
                  </a:cubicBezTo>
                  <a:cubicBezTo>
                    <a:pt x="144" y="128"/>
                    <a:pt x="144" y="127"/>
                    <a:pt x="144" y="127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45" y="20"/>
                    <a:pt x="145" y="20"/>
                    <a:pt x="145" y="20"/>
                  </a:cubicBezTo>
                  <a:lnTo>
                    <a:pt x="185" y="20"/>
                  </a:lnTo>
                  <a:close/>
                  <a:moveTo>
                    <a:pt x="148" y="78"/>
                  </a:moveTo>
                  <a:cubicBezTo>
                    <a:pt x="148" y="78"/>
                    <a:pt x="148" y="78"/>
                    <a:pt x="158" y="78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5" y="76"/>
                  </a:cubicBezTo>
                  <a:cubicBezTo>
                    <a:pt x="155" y="76"/>
                    <a:pt x="155" y="76"/>
                    <a:pt x="155" y="61"/>
                  </a:cubicBezTo>
                  <a:cubicBezTo>
                    <a:pt x="155" y="61"/>
                    <a:pt x="155" y="61"/>
                    <a:pt x="148" y="62"/>
                  </a:cubicBezTo>
                  <a:cubicBezTo>
                    <a:pt x="148" y="62"/>
                    <a:pt x="148" y="62"/>
                    <a:pt x="148" y="65"/>
                  </a:cubicBezTo>
                  <a:cubicBezTo>
                    <a:pt x="148" y="65"/>
                    <a:pt x="148" y="65"/>
                    <a:pt x="151" y="65"/>
                  </a:cubicBezTo>
                  <a:cubicBezTo>
                    <a:pt x="151" y="65"/>
                    <a:pt x="151" y="65"/>
                    <a:pt x="151" y="76"/>
                  </a:cubicBezTo>
                  <a:cubicBezTo>
                    <a:pt x="151" y="76"/>
                    <a:pt x="151" y="76"/>
                    <a:pt x="148" y="76"/>
                  </a:cubicBezTo>
                  <a:cubicBezTo>
                    <a:pt x="148" y="76"/>
                    <a:pt x="148" y="76"/>
                    <a:pt x="148" y="78"/>
                  </a:cubicBezTo>
                  <a:close/>
                  <a:moveTo>
                    <a:pt x="148" y="104"/>
                  </a:moveTo>
                  <a:cubicBezTo>
                    <a:pt x="148" y="104"/>
                    <a:pt x="148" y="104"/>
                    <a:pt x="158" y="104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5" y="101"/>
                  </a:cubicBezTo>
                  <a:cubicBezTo>
                    <a:pt x="155" y="101"/>
                    <a:pt x="155" y="101"/>
                    <a:pt x="155" y="87"/>
                  </a:cubicBezTo>
                  <a:cubicBezTo>
                    <a:pt x="155" y="87"/>
                    <a:pt x="155" y="87"/>
                    <a:pt x="148" y="88"/>
                  </a:cubicBezTo>
                  <a:cubicBezTo>
                    <a:pt x="148" y="88"/>
                    <a:pt x="148" y="88"/>
                    <a:pt x="148" y="91"/>
                  </a:cubicBezTo>
                  <a:cubicBezTo>
                    <a:pt x="148" y="91"/>
                    <a:pt x="148" y="91"/>
                    <a:pt x="151" y="91"/>
                  </a:cubicBezTo>
                  <a:cubicBezTo>
                    <a:pt x="151" y="91"/>
                    <a:pt x="151" y="91"/>
                    <a:pt x="151" y="101"/>
                  </a:cubicBezTo>
                  <a:cubicBezTo>
                    <a:pt x="151" y="101"/>
                    <a:pt x="151" y="101"/>
                    <a:pt x="148" y="101"/>
                  </a:cubicBezTo>
                  <a:cubicBezTo>
                    <a:pt x="148" y="101"/>
                    <a:pt x="148" y="101"/>
                    <a:pt x="148" y="104"/>
                  </a:cubicBezTo>
                  <a:close/>
                  <a:moveTo>
                    <a:pt x="159" y="121"/>
                  </a:moveTo>
                  <a:cubicBezTo>
                    <a:pt x="159" y="116"/>
                    <a:pt x="157" y="112"/>
                    <a:pt x="153" y="112"/>
                  </a:cubicBezTo>
                  <a:cubicBezTo>
                    <a:pt x="151" y="112"/>
                    <a:pt x="149" y="113"/>
                    <a:pt x="148" y="115"/>
                  </a:cubicBezTo>
                  <a:cubicBezTo>
                    <a:pt x="147" y="117"/>
                    <a:pt x="147" y="119"/>
                    <a:pt x="147" y="122"/>
                  </a:cubicBezTo>
                  <a:cubicBezTo>
                    <a:pt x="147" y="128"/>
                    <a:pt x="149" y="131"/>
                    <a:pt x="153" y="131"/>
                  </a:cubicBezTo>
                  <a:cubicBezTo>
                    <a:pt x="155" y="131"/>
                    <a:pt x="156" y="130"/>
                    <a:pt x="157" y="128"/>
                  </a:cubicBezTo>
                  <a:cubicBezTo>
                    <a:pt x="158" y="127"/>
                    <a:pt x="159" y="125"/>
                    <a:pt x="159" y="121"/>
                  </a:cubicBezTo>
                  <a:close/>
                  <a:moveTo>
                    <a:pt x="173" y="127"/>
                  </a:moveTo>
                  <a:cubicBezTo>
                    <a:pt x="173" y="127"/>
                    <a:pt x="173" y="127"/>
                    <a:pt x="169" y="127"/>
                  </a:cubicBezTo>
                  <a:cubicBezTo>
                    <a:pt x="169" y="127"/>
                    <a:pt x="169" y="127"/>
                    <a:pt x="169" y="112"/>
                  </a:cubicBezTo>
                  <a:cubicBezTo>
                    <a:pt x="169" y="112"/>
                    <a:pt x="169" y="112"/>
                    <a:pt x="162" y="114"/>
                  </a:cubicBezTo>
                  <a:cubicBezTo>
                    <a:pt x="162" y="114"/>
                    <a:pt x="162" y="114"/>
                    <a:pt x="162" y="117"/>
                  </a:cubicBezTo>
                  <a:cubicBezTo>
                    <a:pt x="162" y="117"/>
                    <a:pt x="162" y="117"/>
                    <a:pt x="165" y="116"/>
                  </a:cubicBezTo>
                  <a:cubicBezTo>
                    <a:pt x="165" y="116"/>
                    <a:pt x="165" y="116"/>
                    <a:pt x="165" y="127"/>
                  </a:cubicBezTo>
                  <a:cubicBezTo>
                    <a:pt x="165" y="127"/>
                    <a:pt x="165" y="127"/>
                    <a:pt x="162" y="127"/>
                  </a:cubicBezTo>
                  <a:cubicBezTo>
                    <a:pt x="162" y="127"/>
                    <a:pt x="162" y="127"/>
                    <a:pt x="162" y="130"/>
                  </a:cubicBezTo>
                  <a:cubicBezTo>
                    <a:pt x="162" y="130"/>
                    <a:pt x="162" y="130"/>
                    <a:pt x="173" y="130"/>
                  </a:cubicBezTo>
                  <a:lnTo>
                    <a:pt x="173" y="127"/>
                  </a:lnTo>
                  <a:close/>
                  <a:moveTo>
                    <a:pt x="166" y="105"/>
                  </a:moveTo>
                  <a:cubicBezTo>
                    <a:pt x="169" y="105"/>
                    <a:pt x="170" y="104"/>
                    <a:pt x="171" y="102"/>
                  </a:cubicBezTo>
                  <a:cubicBezTo>
                    <a:pt x="172" y="101"/>
                    <a:pt x="173" y="99"/>
                    <a:pt x="173" y="95"/>
                  </a:cubicBezTo>
                  <a:cubicBezTo>
                    <a:pt x="173" y="90"/>
                    <a:pt x="171" y="87"/>
                    <a:pt x="167" y="87"/>
                  </a:cubicBezTo>
                  <a:cubicBezTo>
                    <a:pt x="165" y="87"/>
                    <a:pt x="163" y="87"/>
                    <a:pt x="162" y="89"/>
                  </a:cubicBezTo>
                  <a:cubicBezTo>
                    <a:pt x="161" y="91"/>
                    <a:pt x="160" y="93"/>
                    <a:pt x="160" y="96"/>
                  </a:cubicBezTo>
                  <a:cubicBezTo>
                    <a:pt x="160" y="102"/>
                    <a:pt x="162" y="105"/>
                    <a:pt x="166" y="105"/>
                  </a:cubicBezTo>
                  <a:close/>
                  <a:moveTo>
                    <a:pt x="173" y="76"/>
                  </a:moveTo>
                  <a:cubicBezTo>
                    <a:pt x="173" y="76"/>
                    <a:pt x="173" y="76"/>
                    <a:pt x="169" y="76"/>
                  </a:cubicBezTo>
                  <a:cubicBezTo>
                    <a:pt x="169" y="76"/>
                    <a:pt x="169" y="76"/>
                    <a:pt x="169" y="61"/>
                  </a:cubicBezTo>
                  <a:cubicBezTo>
                    <a:pt x="169" y="61"/>
                    <a:pt x="169" y="61"/>
                    <a:pt x="162" y="62"/>
                  </a:cubicBezTo>
                  <a:cubicBezTo>
                    <a:pt x="162" y="62"/>
                    <a:pt x="162" y="62"/>
                    <a:pt x="162" y="65"/>
                  </a:cubicBezTo>
                  <a:cubicBezTo>
                    <a:pt x="162" y="65"/>
                    <a:pt x="162" y="65"/>
                    <a:pt x="165" y="65"/>
                  </a:cubicBezTo>
                  <a:cubicBezTo>
                    <a:pt x="165" y="65"/>
                    <a:pt x="165" y="65"/>
                    <a:pt x="165" y="76"/>
                  </a:cubicBezTo>
                  <a:cubicBezTo>
                    <a:pt x="165" y="76"/>
                    <a:pt x="165" y="76"/>
                    <a:pt x="162" y="76"/>
                  </a:cubicBezTo>
                  <a:cubicBezTo>
                    <a:pt x="162" y="76"/>
                    <a:pt x="162" y="76"/>
                    <a:pt x="162" y="78"/>
                  </a:cubicBezTo>
                  <a:cubicBezTo>
                    <a:pt x="162" y="78"/>
                    <a:pt x="162" y="78"/>
                    <a:pt x="173" y="78"/>
                  </a:cubicBezTo>
                  <a:lnTo>
                    <a:pt x="173" y="76"/>
                  </a:lnTo>
                  <a:close/>
                  <a:moveTo>
                    <a:pt x="166" y="102"/>
                  </a:moveTo>
                  <a:cubicBezTo>
                    <a:pt x="168" y="102"/>
                    <a:pt x="169" y="100"/>
                    <a:pt x="169" y="96"/>
                  </a:cubicBezTo>
                  <a:cubicBezTo>
                    <a:pt x="169" y="92"/>
                    <a:pt x="168" y="90"/>
                    <a:pt x="166" y="90"/>
                  </a:cubicBezTo>
                  <a:cubicBezTo>
                    <a:pt x="165" y="90"/>
                    <a:pt x="164" y="92"/>
                    <a:pt x="164" y="96"/>
                  </a:cubicBezTo>
                  <a:cubicBezTo>
                    <a:pt x="164" y="100"/>
                    <a:pt x="165" y="102"/>
                    <a:pt x="166" y="102"/>
                  </a:cubicBezTo>
                  <a:close/>
                  <a:moveTo>
                    <a:pt x="51" y="94"/>
                  </a:moveTo>
                  <a:cubicBezTo>
                    <a:pt x="53" y="94"/>
                    <a:pt x="53" y="92"/>
                    <a:pt x="53" y="88"/>
                  </a:cubicBezTo>
                  <a:cubicBezTo>
                    <a:pt x="53" y="84"/>
                    <a:pt x="53" y="82"/>
                    <a:pt x="51" y="82"/>
                  </a:cubicBezTo>
                  <a:cubicBezTo>
                    <a:pt x="49" y="82"/>
                    <a:pt x="49" y="84"/>
                    <a:pt x="49" y="88"/>
                  </a:cubicBezTo>
                  <a:cubicBezTo>
                    <a:pt x="49" y="92"/>
                    <a:pt x="49" y="94"/>
                    <a:pt x="51" y="94"/>
                  </a:cubicBezTo>
                  <a:close/>
                  <a:moveTo>
                    <a:pt x="78" y="94"/>
                  </a:moveTo>
                  <a:cubicBezTo>
                    <a:pt x="80" y="94"/>
                    <a:pt x="81" y="92"/>
                    <a:pt x="81" y="88"/>
                  </a:cubicBezTo>
                  <a:cubicBezTo>
                    <a:pt x="81" y="84"/>
                    <a:pt x="80" y="82"/>
                    <a:pt x="78" y="82"/>
                  </a:cubicBezTo>
                  <a:cubicBezTo>
                    <a:pt x="77" y="82"/>
                    <a:pt x="76" y="84"/>
                    <a:pt x="76" y="88"/>
                  </a:cubicBezTo>
                  <a:cubicBezTo>
                    <a:pt x="76" y="92"/>
                    <a:pt x="77" y="94"/>
                    <a:pt x="78" y="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48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방식의</a:t>
            </a:r>
            <a:r>
              <a:rPr lang="en-US" altLang="ko-KR" dirty="0"/>
              <a:t> </a:t>
            </a:r>
            <a:r>
              <a:rPr lang="ko-KR" altLang="en-US"/>
              <a:t>한계점</a:t>
            </a:r>
          </a:p>
        </p:txBody>
      </p:sp>
      <p:sp>
        <p:nvSpPr>
          <p:cNvPr id="132" name="Rectangle 209">
            <a:hlinkClick r:id="rId2" action="ppaction://hlinksldjump"/>
          </p:cNvPr>
          <p:cNvSpPr/>
          <p:nvPr/>
        </p:nvSpPr>
        <p:spPr bwMode="auto">
          <a:xfrm>
            <a:off x="3667350" y="2495225"/>
            <a:ext cx="8261370" cy="2412139"/>
          </a:xfrm>
          <a:prstGeom prst="rect">
            <a:avLst/>
          </a:prstGeom>
          <a:solidFill>
            <a:srgbClr val="E6E6E6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34464" rIns="179285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endParaRPr lang="en-US" sz="1372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85841">
                    <a:srgbClr val="000000"/>
                  </a:gs>
                  <a:gs pos="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210">
            <a:hlinkClick r:id="rId2" action="ppaction://hlinksldjump"/>
          </p:cNvPr>
          <p:cNvSpPr/>
          <p:nvPr/>
        </p:nvSpPr>
        <p:spPr bwMode="auto">
          <a:xfrm>
            <a:off x="9006052" y="2710744"/>
            <a:ext cx="2717293" cy="198109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BI &amp; analytics</a:t>
            </a:r>
          </a:p>
        </p:txBody>
      </p:sp>
      <p:sp>
        <p:nvSpPr>
          <p:cNvPr id="134" name="Rectangle 211">
            <a:hlinkClick r:id="rId2" action="ppaction://hlinksldjump"/>
          </p:cNvPr>
          <p:cNvSpPr/>
          <p:nvPr/>
        </p:nvSpPr>
        <p:spPr bwMode="auto">
          <a:xfrm>
            <a:off x="5857492" y="2710744"/>
            <a:ext cx="2717293" cy="1981099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Data warehouse</a:t>
            </a:r>
          </a:p>
        </p:txBody>
      </p:sp>
      <p:sp>
        <p:nvSpPr>
          <p:cNvPr id="135" name="Rectangle 212">
            <a:hlinkClick r:id="rId2" action="ppaction://hlinksldjump"/>
          </p:cNvPr>
          <p:cNvSpPr/>
          <p:nvPr/>
        </p:nvSpPr>
        <p:spPr bwMode="auto">
          <a:xfrm>
            <a:off x="3846744" y="2710744"/>
            <a:ext cx="1579482" cy="1981099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ETL</a:t>
            </a:r>
            <a:endParaRPr lang="en-US" sz="17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6637">
                    <a:srgbClr val="FFFFFF"/>
                  </a:gs>
                  <a:gs pos="11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48166" y="4107530"/>
            <a:ext cx="864380" cy="162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1504">
                      <a:schemeClr val="bg1"/>
                    </a:gs>
                    <a:gs pos="4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sz="1176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11504">
                      <a:srgbClr val="FFFFFF"/>
                    </a:gs>
                    <a:gs pos="49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Dashboards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554659" y="4107530"/>
            <a:ext cx="729181" cy="162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1504">
                      <a:schemeClr val="bg1"/>
                    </a:gs>
                    <a:gs pos="4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sz="1176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11504">
                      <a:srgbClr val="FFFFFF"/>
                    </a:gs>
                    <a:gs pos="49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Reporting</a:t>
            </a:r>
          </a:p>
        </p:txBody>
      </p:sp>
      <p:pic>
        <p:nvPicPr>
          <p:cNvPr id="138" name="Picture 2" descr="\\MAGNUM\Projects\Microsoft\Cloud Power FY12\Design\ICONS_PNG\Pie.png"/>
          <p:cNvPicPr>
            <a:picLocks noChangeAspect="1" noChangeArrowheads="1"/>
          </p:cNvPicPr>
          <p:nvPr/>
        </p:nvPicPr>
        <p:blipFill rotWithShape="1">
          <a:blip r:embed="rId3" cstate="print">
            <a:lum bright="100000"/>
          </a:blip>
          <a:srcRect l="7278" t="7278" r="7278" b="7278"/>
          <a:stretch/>
        </p:blipFill>
        <p:spPr bwMode="auto">
          <a:xfrm>
            <a:off x="9408986" y="3319355"/>
            <a:ext cx="744358" cy="692657"/>
          </a:xfrm>
          <a:prstGeom prst="rect">
            <a:avLst/>
          </a:prstGeom>
          <a:noFill/>
          <a:ln w="15875">
            <a:noFill/>
          </a:ln>
        </p:spPr>
      </p:pic>
      <p:sp>
        <p:nvSpPr>
          <p:cNvPr id="139" name="Freeform 6"/>
          <p:cNvSpPr>
            <a:spLocks noChangeAspect="1" noEditPoints="1"/>
          </p:cNvSpPr>
          <p:nvPr/>
        </p:nvSpPr>
        <p:spPr bwMode="black">
          <a:xfrm>
            <a:off x="10642795" y="3335638"/>
            <a:ext cx="554527" cy="660090"/>
          </a:xfrm>
          <a:custGeom>
            <a:avLst/>
            <a:gdLst>
              <a:gd name="T0" fmla="*/ 326 w 813"/>
              <a:gd name="T1" fmla="*/ 0 h 1040"/>
              <a:gd name="T2" fmla="*/ 121 w 813"/>
              <a:gd name="T3" fmla="*/ 174 h 1040"/>
              <a:gd name="T4" fmla="*/ 121 w 813"/>
              <a:gd name="T5" fmla="*/ 254 h 1040"/>
              <a:gd name="T6" fmla="*/ 0 w 813"/>
              <a:gd name="T7" fmla="*/ 357 h 1040"/>
              <a:gd name="T8" fmla="*/ 0 w 813"/>
              <a:gd name="T9" fmla="*/ 1040 h 1040"/>
              <a:gd name="T10" fmla="*/ 692 w 813"/>
              <a:gd name="T11" fmla="*/ 1040 h 1040"/>
              <a:gd name="T12" fmla="*/ 692 w 813"/>
              <a:gd name="T13" fmla="*/ 857 h 1040"/>
              <a:gd name="T14" fmla="*/ 813 w 813"/>
              <a:gd name="T15" fmla="*/ 857 h 1040"/>
              <a:gd name="T16" fmla="*/ 813 w 813"/>
              <a:gd name="T17" fmla="*/ 0 h 1040"/>
              <a:gd name="T18" fmla="*/ 326 w 813"/>
              <a:gd name="T19" fmla="*/ 0 h 1040"/>
              <a:gd name="T20" fmla="*/ 619 w 813"/>
              <a:gd name="T21" fmla="*/ 978 h 1040"/>
              <a:gd name="T22" fmla="*/ 73 w 813"/>
              <a:gd name="T23" fmla="*/ 978 h 1040"/>
              <a:gd name="T24" fmla="*/ 73 w 813"/>
              <a:gd name="T25" fmla="*/ 424 h 1040"/>
              <a:gd name="T26" fmla="*/ 121 w 813"/>
              <a:gd name="T27" fmla="*/ 424 h 1040"/>
              <a:gd name="T28" fmla="*/ 121 w 813"/>
              <a:gd name="T29" fmla="*/ 857 h 1040"/>
              <a:gd name="T30" fmla="*/ 619 w 813"/>
              <a:gd name="T31" fmla="*/ 857 h 1040"/>
              <a:gd name="T32" fmla="*/ 619 w 813"/>
              <a:gd name="T33" fmla="*/ 978 h 1040"/>
              <a:gd name="T34" fmla="*/ 740 w 813"/>
              <a:gd name="T35" fmla="*/ 796 h 1040"/>
              <a:gd name="T36" fmla="*/ 194 w 813"/>
              <a:gd name="T37" fmla="*/ 796 h 1040"/>
              <a:gd name="T38" fmla="*/ 194 w 813"/>
              <a:gd name="T39" fmla="*/ 241 h 1040"/>
              <a:gd name="T40" fmla="*/ 404 w 813"/>
              <a:gd name="T41" fmla="*/ 241 h 1040"/>
              <a:gd name="T42" fmla="*/ 404 w 813"/>
              <a:gd name="T43" fmla="*/ 62 h 1040"/>
              <a:gd name="T44" fmla="*/ 740 w 813"/>
              <a:gd name="T45" fmla="*/ 62 h 1040"/>
              <a:gd name="T46" fmla="*/ 740 w 813"/>
              <a:gd name="T47" fmla="*/ 79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3" h="1040">
                <a:moveTo>
                  <a:pt x="326" y="0"/>
                </a:moveTo>
                <a:lnTo>
                  <a:pt x="121" y="174"/>
                </a:lnTo>
                <a:lnTo>
                  <a:pt x="121" y="254"/>
                </a:lnTo>
                <a:lnTo>
                  <a:pt x="0" y="357"/>
                </a:lnTo>
                <a:lnTo>
                  <a:pt x="0" y="1040"/>
                </a:lnTo>
                <a:lnTo>
                  <a:pt x="692" y="1040"/>
                </a:lnTo>
                <a:lnTo>
                  <a:pt x="692" y="857"/>
                </a:lnTo>
                <a:lnTo>
                  <a:pt x="813" y="857"/>
                </a:lnTo>
                <a:lnTo>
                  <a:pt x="813" y="0"/>
                </a:lnTo>
                <a:lnTo>
                  <a:pt x="326" y="0"/>
                </a:lnTo>
                <a:close/>
                <a:moveTo>
                  <a:pt x="619" y="978"/>
                </a:moveTo>
                <a:lnTo>
                  <a:pt x="73" y="978"/>
                </a:lnTo>
                <a:lnTo>
                  <a:pt x="73" y="424"/>
                </a:lnTo>
                <a:lnTo>
                  <a:pt x="121" y="424"/>
                </a:lnTo>
                <a:lnTo>
                  <a:pt x="121" y="857"/>
                </a:lnTo>
                <a:lnTo>
                  <a:pt x="619" y="857"/>
                </a:lnTo>
                <a:lnTo>
                  <a:pt x="619" y="978"/>
                </a:lnTo>
                <a:close/>
                <a:moveTo>
                  <a:pt x="740" y="796"/>
                </a:moveTo>
                <a:lnTo>
                  <a:pt x="194" y="796"/>
                </a:lnTo>
                <a:lnTo>
                  <a:pt x="194" y="241"/>
                </a:lnTo>
                <a:lnTo>
                  <a:pt x="404" y="241"/>
                </a:lnTo>
                <a:lnTo>
                  <a:pt x="404" y="62"/>
                </a:lnTo>
                <a:lnTo>
                  <a:pt x="740" y="62"/>
                </a:lnTo>
                <a:lnTo>
                  <a:pt x="740" y="796"/>
                </a:lnTo>
                <a:close/>
              </a:path>
            </a:pathLst>
          </a:custGeom>
          <a:solidFill>
            <a:schemeClr val="bg1"/>
          </a:solidFill>
          <a:ln w="7" cap="flat">
            <a:noFill/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896175"/>
            <a:endParaRPr lang="en-US" sz="1667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ight Arrow 217"/>
          <p:cNvSpPr/>
          <p:nvPr/>
        </p:nvSpPr>
        <p:spPr bwMode="auto">
          <a:xfrm>
            <a:off x="3407331" y="3541357"/>
            <a:ext cx="425626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1" name="Group 218"/>
          <p:cNvGrpSpPr/>
          <p:nvPr/>
        </p:nvGrpSpPr>
        <p:grpSpPr>
          <a:xfrm>
            <a:off x="4280383" y="3307207"/>
            <a:ext cx="716897" cy="1157560"/>
            <a:chOff x="1654067" y="3061822"/>
            <a:chExt cx="316629" cy="432723"/>
          </a:xfrm>
        </p:grpSpPr>
        <p:sp>
          <p:nvSpPr>
            <p:cNvPr id="142" name="Freeform 219"/>
            <p:cNvSpPr/>
            <p:nvPr/>
          </p:nvSpPr>
          <p:spPr>
            <a:xfrm>
              <a:off x="1654067" y="3061822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6" dirty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43" name="Oval 220"/>
            <p:cNvSpPr/>
            <p:nvPr/>
          </p:nvSpPr>
          <p:spPr>
            <a:xfrm>
              <a:off x="1683843" y="3075398"/>
              <a:ext cx="257076" cy="86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44" name="Right Arrow 221"/>
          <p:cNvSpPr/>
          <p:nvPr/>
        </p:nvSpPr>
        <p:spPr bwMode="auto">
          <a:xfrm>
            <a:off x="5426717" y="3541357"/>
            <a:ext cx="430284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45" name="Picture 2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3104848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pic>
        <p:nvPicPr>
          <p:cNvPr id="146" name="Picture 2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3617871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pic>
        <p:nvPicPr>
          <p:cNvPr id="147" name="Picture 2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4147871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148" name="Right Arrow 225"/>
          <p:cNvSpPr/>
          <p:nvPr/>
        </p:nvSpPr>
        <p:spPr bwMode="auto">
          <a:xfrm>
            <a:off x="8575276" y="3541357"/>
            <a:ext cx="430284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Curved Down Arrow 226"/>
          <p:cNvSpPr/>
          <p:nvPr/>
        </p:nvSpPr>
        <p:spPr bwMode="auto">
          <a:xfrm>
            <a:off x="4416275" y="2996456"/>
            <a:ext cx="523707" cy="310550"/>
          </a:xfrm>
          <a:prstGeom prst="curvedDown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0" name="Straight Arrow Connector 227"/>
          <p:cNvCxnSpPr/>
          <p:nvPr/>
        </p:nvCxnSpPr>
        <p:spPr>
          <a:xfrm flipV="1">
            <a:off x="7345768" y="3273984"/>
            <a:ext cx="482699" cy="545860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228"/>
          <p:cNvCxnSpPr>
            <a:endCxn id="147" idx="1"/>
          </p:cNvCxnSpPr>
          <p:nvPr/>
        </p:nvCxnSpPr>
        <p:spPr>
          <a:xfrm>
            <a:off x="7345696" y="3814128"/>
            <a:ext cx="505466" cy="536921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29"/>
          <p:cNvCxnSpPr>
            <a:endCxn id="146" idx="1"/>
          </p:cNvCxnSpPr>
          <p:nvPr/>
        </p:nvCxnSpPr>
        <p:spPr>
          <a:xfrm>
            <a:off x="7356670" y="3819844"/>
            <a:ext cx="494493" cy="1204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230"/>
          <p:cNvGrpSpPr/>
          <p:nvPr/>
        </p:nvGrpSpPr>
        <p:grpSpPr>
          <a:xfrm>
            <a:off x="6146140" y="3290542"/>
            <a:ext cx="1210529" cy="1125200"/>
            <a:chOff x="1729819" y="2834923"/>
            <a:chExt cx="316629" cy="432723"/>
          </a:xfrm>
        </p:grpSpPr>
        <p:sp>
          <p:nvSpPr>
            <p:cNvPr id="154" name="Freeform 231"/>
            <p:cNvSpPr/>
            <p:nvPr/>
          </p:nvSpPr>
          <p:spPr>
            <a:xfrm>
              <a:off x="1729819" y="2834923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5" name="Oval 232"/>
            <p:cNvSpPr/>
            <p:nvPr/>
          </p:nvSpPr>
          <p:spPr>
            <a:xfrm>
              <a:off x="1758170" y="2852266"/>
              <a:ext cx="257076" cy="86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6" name="Group 233"/>
          <p:cNvGrpSpPr/>
          <p:nvPr/>
        </p:nvGrpSpPr>
        <p:grpSpPr>
          <a:xfrm>
            <a:off x="3609449" y="1751299"/>
            <a:ext cx="2917231" cy="903043"/>
            <a:chOff x="2269714" y="4361895"/>
            <a:chExt cx="2975728" cy="921151"/>
          </a:xfrm>
        </p:grpSpPr>
        <p:sp>
          <p:nvSpPr>
            <p:cNvPr id="157" name="Rectangle 234"/>
            <p:cNvSpPr/>
            <p:nvPr/>
          </p:nvSpPr>
          <p:spPr bwMode="auto">
            <a:xfrm>
              <a:off x="2269714" y="4675193"/>
              <a:ext cx="2975728" cy="60785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>
                <a:lnSpc>
                  <a:spcPct val="90000"/>
                </a:lnSpc>
              </a:pPr>
              <a:r>
                <a:rPr lang="ko-KR" alt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데이터 볼륨 증가</a:t>
              </a:r>
              <a:endParaRPr lang="en-US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58" name="Group 235"/>
            <p:cNvGrpSpPr/>
            <p:nvPr/>
          </p:nvGrpSpPr>
          <p:grpSpPr>
            <a:xfrm>
              <a:off x="2393081" y="4361895"/>
              <a:ext cx="365760" cy="370523"/>
              <a:chOff x="2393081" y="4361895"/>
              <a:chExt cx="365760" cy="370523"/>
            </a:xfrm>
          </p:grpSpPr>
          <p:sp>
            <p:nvSpPr>
              <p:cNvPr id="159" name="Oval 236"/>
              <p:cNvSpPr/>
              <p:nvPr/>
            </p:nvSpPr>
            <p:spPr>
              <a:xfrm>
                <a:off x="2393081" y="436189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 b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93081" y="4366658"/>
                <a:ext cx="365760" cy="365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 defTabSz="914102">
                  <a:lnSpc>
                    <a:spcPct val="90000"/>
                  </a:lnSpc>
                </a:pPr>
                <a:r>
                  <a:rPr lang="en-US" sz="17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</a:p>
            </p:txBody>
          </p:sp>
        </p:grpSp>
      </p:grpSp>
      <p:sp>
        <p:nvSpPr>
          <p:cNvPr id="161" name="Lightning Bolt 259"/>
          <p:cNvSpPr/>
          <p:nvPr/>
        </p:nvSpPr>
        <p:spPr bwMode="auto">
          <a:xfrm rot="7027223">
            <a:off x="6006219" y="3347436"/>
            <a:ext cx="1504407" cy="1200396"/>
          </a:xfrm>
          <a:prstGeom prst="lightningBol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1622">
              <a:lnSpc>
                <a:spcPct val="90000"/>
              </a:lnSpc>
            </a:pPr>
            <a:endParaRPr lang="en-US" sz="17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6637">
                    <a:srgbClr val="FFFFFF"/>
                  </a:gs>
                  <a:gs pos="11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271">
            <a:hlinkClick r:id="rId2" action="ppaction://hlinksldjump"/>
          </p:cNvPr>
          <p:cNvSpPr/>
          <p:nvPr/>
        </p:nvSpPr>
        <p:spPr bwMode="auto">
          <a:xfrm>
            <a:off x="269240" y="2712174"/>
            <a:ext cx="3140280" cy="1981099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Source Systems</a:t>
            </a:r>
          </a:p>
        </p:txBody>
      </p:sp>
      <p:grpSp>
        <p:nvGrpSpPr>
          <p:cNvPr id="163" name="Group 238"/>
          <p:cNvGrpSpPr/>
          <p:nvPr/>
        </p:nvGrpSpPr>
        <p:grpSpPr>
          <a:xfrm>
            <a:off x="346771" y="3363390"/>
            <a:ext cx="2989625" cy="428117"/>
            <a:chOff x="1302113" y="2217128"/>
            <a:chExt cx="3049573" cy="436702"/>
          </a:xfrm>
        </p:grpSpPr>
        <p:sp>
          <p:nvSpPr>
            <p:cNvPr id="164" name="Freeform 240"/>
            <p:cNvSpPr/>
            <p:nvPr/>
          </p:nvSpPr>
          <p:spPr>
            <a:xfrm>
              <a:off x="130211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5" name="Oval 241"/>
            <p:cNvSpPr/>
            <p:nvPr/>
          </p:nvSpPr>
          <p:spPr>
            <a:xfrm>
              <a:off x="1331889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6" name="Freeform 243"/>
            <p:cNvSpPr/>
            <p:nvPr/>
          </p:nvSpPr>
          <p:spPr>
            <a:xfrm>
              <a:off x="2077556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7" name="Oval 244"/>
            <p:cNvSpPr/>
            <p:nvPr/>
          </p:nvSpPr>
          <p:spPr>
            <a:xfrm>
              <a:off x="2107332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8" name="Freeform 246"/>
            <p:cNvSpPr/>
            <p:nvPr/>
          </p:nvSpPr>
          <p:spPr>
            <a:xfrm>
              <a:off x="2881076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9" name="Oval 247"/>
            <p:cNvSpPr/>
            <p:nvPr/>
          </p:nvSpPr>
          <p:spPr>
            <a:xfrm>
              <a:off x="2910852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0" name="Freeform 249"/>
            <p:cNvSpPr/>
            <p:nvPr/>
          </p:nvSpPr>
          <p:spPr>
            <a:xfrm>
              <a:off x="3665446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1" name="Oval 250"/>
            <p:cNvSpPr/>
            <p:nvPr/>
          </p:nvSpPr>
          <p:spPr>
            <a:xfrm>
              <a:off x="3695222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2" name="Freeform 251"/>
            <p:cNvSpPr/>
            <p:nvPr/>
          </p:nvSpPr>
          <p:spPr>
            <a:xfrm>
              <a:off x="1671724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3" name="Oval 252"/>
            <p:cNvSpPr/>
            <p:nvPr/>
          </p:nvSpPr>
          <p:spPr>
            <a:xfrm>
              <a:off x="1701500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4" name="Freeform 253"/>
            <p:cNvSpPr/>
            <p:nvPr/>
          </p:nvSpPr>
          <p:spPr>
            <a:xfrm>
              <a:off x="2447167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5" name="Oval 254"/>
            <p:cNvSpPr/>
            <p:nvPr/>
          </p:nvSpPr>
          <p:spPr>
            <a:xfrm>
              <a:off x="2476943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6" name="Freeform 255"/>
            <p:cNvSpPr/>
            <p:nvPr/>
          </p:nvSpPr>
          <p:spPr>
            <a:xfrm>
              <a:off x="3250687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7" name="Oval 256"/>
            <p:cNvSpPr/>
            <p:nvPr/>
          </p:nvSpPr>
          <p:spPr>
            <a:xfrm>
              <a:off x="3280463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8" name="Freeform 257"/>
            <p:cNvSpPr/>
            <p:nvPr/>
          </p:nvSpPr>
          <p:spPr>
            <a:xfrm>
              <a:off x="4035057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9" name="Oval 258"/>
            <p:cNvSpPr/>
            <p:nvPr/>
          </p:nvSpPr>
          <p:spPr>
            <a:xfrm>
              <a:off x="4064833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80" name="Group 272"/>
          <p:cNvGrpSpPr/>
          <p:nvPr/>
        </p:nvGrpSpPr>
        <p:grpSpPr>
          <a:xfrm>
            <a:off x="517961" y="3479555"/>
            <a:ext cx="2637140" cy="761283"/>
            <a:chOff x="1277547" y="2217128"/>
            <a:chExt cx="2690020" cy="776548"/>
          </a:xfrm>
        </p:grpSpPr>
        <p:sp>
          <p:nvSpPr>
            <p:cNvPr id="181" name="TextBox 180"/>
            <p:cNvSpPr txBox="1"/>
            <p:nvPr/>
          </p:nvSpPr>
          <p:spPr>
            <a:xfrm>
              <a:off x="1277547" y="27981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OLTP</a:t>
              </a:r>
            </a:p>
          </p:txBody>
        </p:sp>
        <p:sp>
          <p:nvSpPr>
            <p:cNvPr id="182" name="Freeform 274"/>
            <p:cNvSpPr/>
            <p:nvPr/>
          </p:nvSpPr>
          <p:spPr>
            <a:xfrm>
              <a:off x="130211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3" name="Oval 275"/>
            <p:cNvSpPr/>
            <p:nvPr/>
          </p:nvSpPr>
          <p:spPr>
            <a:xfrm>
              <a:off x="1331889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057539" y="27981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ERP</a:t>
              </a:r>
            </a:p>
          </p:txBody>
        </p:sp>
        <p:sp>
          <p:nvSpPr>
            <p:cNvPr id="185" name="Freeform 277"/>
            <p:cNvSpPr/>
            <p:nvPr/>
          </p:nvSpPr>
          <p:spPr>
            <a:xfrm>
              <a:off x="2077556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6" name="Oval 278"/>
            <p:cNvSpPr/>
            <p:nvPr/>
          </p:nvSpPr>
          <p:spPr>
            <a:xfrm>
              <a:off x="2107332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817437" y="27967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CRM</a:t>
              </a:r>
            </a:p>
          </p:txBody>
        </p:sp>
        <p:sp>
          <p:nvSpPr>
            <p:cNvPr id="188" name="Freeform 280"/>
            <p:cNvSpPr/>
            <p:nvPr/>
          </p:nvSpPr>
          <p:spPr>
            <a:xfrm>
              <a:off x="284200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9" name="Oval 281"/>
            <p:cNvSpPr/>
            <p:nvPr/>
          </p:nvSpPr>
          <p:spPr>
            <a:xfrm>
              <a:off x="2871779" y="2226954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601807" y="2796741"/>
              <a:ext cx="365760" cy="196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LOB</a:t>
              </a:r>
            </a:p>
          </p:txBody>
        </p:sp>
        <p:sp>
          <p:nvSpPr>
            <p:cNvPr id="191" name="Freeform 283"/>
            <p:cNvSpPr/>
            <p:nvPr/>
          </p:nvSpPr>
          <p:spPr>
            <a:xfrm>
              <a:off x="362637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2" name="Oval 284"/>
            <p:cNvSpPr/>
            <p:nvPr/>
          </p:nvSpPr>
          <p:spPr>
            <a:xfrm>
              <a:off x="3656149" y="2226954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93" name="Rectangle 106"/>
          <p:cNvSpPr/>
          <p:nvPr/>
        </p:nvSpPr>
        <p:spPr bwMode="auto">
          <a:xfrm>
            <a:off x="5890243" y="1291016"/>
            <a:ext cx="1030889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50x</a:t>
            </a:r>
            <a:r>
              <a:rPr 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2010-2020</a:t>
            </a:r>
          </a:p>
          <a:p>
            <a:pPr defTabSz="895482" latinLnBrk="0">
              <a:lnSpc>
                <a:spcPct val="90000"/>
              </a:lnSpc>
              <a:defRPr/>
            </a:pP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데이터 증가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09"/>
          <p:cNvSpPr/>
          <p:nvPr/>
        </p:nvSpPr>
        <p:spPr bwMode="auto">
          <a:xfrm>
            <a:off x="8290463" y="1291016"/>
            <a:ext cx="1007053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40ZB </a:t>
            </a:r>
            <a:r>
              <a:rPr 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2020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년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10"/>
          <p:cNvSpPr/>
          <p:nvPr/>
        </p:nvSpPr>
        <p:spPr bwMode="auto">
          <a:xfrm>
            <a:off x="6944857" y="1291016"/>
            <a:ext cx="1321878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1 Trillion</a:t>
            </a:r>
            <a:r>
              <a: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웹 사이트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96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54" y="670817"/>
            <a:ext cx="2050497" cy="20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93" grpId="0" animBg="1"/>
      <p:bldP spid="194" grpId="0" animBg="1"/>
      <p:bldP spid="19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</a:t>
            </a:r>
            <a:r>
              <a:rPr lang="ko-KR" altLang="en-US"/>
              <a:t>는 완성된 플랫폼을 필요로 함</a:t>
            </a:r>
          </a:p>
        </p:txBody>
      </p:sp>
      <p:sp>
        <p:nvSpPr>
          <p:cNvPr id="260" name="Rectangle 141"/>
          <p:cNvSpPr/>
          <p:nvPr/>
        </p:nvSpPr>
        <p:spPr bwMode="auto">
          <a:xfrm>
            <a:off x="370192" y="3171720"/>
            <a:ext cx="8182719" cy="1380548"/>
          </a:xfrm>
          <a:prstGeom prst="rect">
            <a:avLst/>
          </a:prstGeom>
          <a:solidFill>
            <a:srgbClr val="FFFFFF">
              <a:lumMod val="90000"/>
            </a:srgb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767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데이터 관리와 </a:t>
            </a:r>
            <a:r>
              <a:rPr kumimoji="0" lang="ko-KR" altLang="en-US" sz="204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프로세싱</a:t>
            </a: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1" name="Rectangle 163"/>
          <p:cNvSpPr/>
          <p:nvPr/>
        </p:nvSpPr>
        <p:spPr bwMode="auto">
          <a:xfrm>
            <a:off x="370192" y="1682773"/>
            <a:ext cx="8182719" cy="1380548"/>
          </a:xfrm>
          <a:prstGeom prst="rect">
            <a:avLst/>
          </a:prstGeom>
          <a:solidFill>
            <a:srgbClr val="FFFFFF">
              <a:lumMod val="90000"/>
            </a:srgb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767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BI </a:t>
            </a:r>
            <a:r>
              <a:rPr kumimoji="0" lang="ko-KR" altLang="en-US" sz="204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와 분석</a:t>
            </a: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2" name="Group 164"/>
          <p:cNvGrpSpPr/>
          <p:nvPr/>
        </p:nvGrpSpPr>
        <p:grpSpPr>
          <a:xfrm>
            <a:off x="370192" y="2222366"/>
            <a:ext cx="1993109" cy="840954"/>
            <a:chOff x="286972" y="2951390"/>
            <a:chExt cx="1993392" cy="841074"/>
          </a:xfrm>
          <a:solidFill>
            <a:srgbClr val="0072C6">
              <a:lumMod val="75000"/>
            </a:srgbClr>
          </a:solidFill>
        </p:grpSpPr>
        <p:sp>
          <p:nvSpPr>
            <p:cNvPr id="263" name="Rectangle 174"/>
            <p:cNvSpPr/>
            <p:nvPr/>
          </p:nvSpPr>
          <p:spPr>
            <a:xfrm>
              <a:off x="286972" y="2951390"/>
              <a:ext cx="1993392" cy="841074"/>
            </a:xfrm>
            <a:prstGeom prst="rect">
              <a:avLst/>
            </a:prstGeom>
            <a:grpFill/>
          </p:spPr>
          <p:txBody>
            <a:bodyPr wrap="square" lIns="182854" tIns="146283" rIns="182854" bIns="146283">
              <a:noAutofit/>
            </a:bodyPr>
            <a:lstStyle/>
            <a:p>
              <a:pPr marL="0" marR="0" lvl="0" indent="0" defTabSz="931863" eaLnBrk="1" fontAlgn="base" latinLnBrk="0" hangingPunct="1">
                <a:lnSpc>
                  <a:spcPct val="90000"/>
                </a:lnSpc>
                <a:spcBef>
                  <a:spcPts val="153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99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셀프</a:t>
              </a:r>
              <a:r>
                <a:rPr kumimoji="0" lang="en-US" altLang="ko-KR" sz="15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ea typeface="MS PGothic" charset="0"/>
                </a:rPr>
                <a:t> </a:t>
              </a:r>
              <a:r>
                <a:rPr kumimoji="0" lang="ko-KR" alt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서비스</a:t>
              </a:r>
              <a:endPara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pic>
          <p:nvPicPr>
            <p:cNvPr id="264" name="Picture 20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9043" y="3264275"/>
              <a:ext cx="450017" cy="426692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65" name="Group 165"/>
          <p:cNvGrpSpPr/>
          <p:nvPr/>
        </p:nvGrpSpPr>
        <p:grpSpPr>
          <a:xfrm>
            <a:off x="2417503" y="2222365"/>
            <a:ext cx="1993109" cy="840954"/>
            <a:chOff x="2334574" y="2951389"/>
            <a:chExt cx="1993392" cy="841074"/>
          </a:xfrm>
          <a:solidFill>
            <a:srgbClr val="0072C6">
              <a:lumMod val="75000"/>
            </a:srgbClr>
          </a:solidFill>
        </p:grpSpPr>
        <p:sp>
          <p:nvSpPr>
            <p:cNvPr id="266" name="Rectangle 172"/>
            <p:cNvSpPr/>
            <p:nvPr/>
          </p:nvSpPr>
          <p:spPr>
            <a:xfrm>
              <a:off x="2334574" y="2951389"/>
              <a:ext cx="1993392" cy="841074"/>
            </a:xfrm>
            <a:prstGeom prst="rect">
              <a:avLst/>
            </a:prstGeom>
            <a:grpFill/>
          </p:spPr>
          <p:txBody>
            <a:bodyPr wrap="square" lIns="182854" tIns="146283" rIns="182854" bIns="146283">
              <a:noAutofit/>
            </a:bodyPr>
            <a:lstStyle/>
            <a:p>
              <a:pPr marL="0" marR="0" lvl="0" indent="0" defTabSz="931863" eaLnBrk="1" fontAlgn="base" latinLnBrk="0" hangingPunct="1">
                <a:lnSpc>
                  <a:spcPct val="90000"/>
                </a:lnSpc>
                <a:spcBef>
                  <a:spcPts val="153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협업</a:t>
              </a:r>
              <a:endPara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pic>
          <p:nvPicPr>
            <p:cNvPr id="267" name="Picture 17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00" y="3329136"/>
              <a:ext cx="596900" cy="368154"/>
            </a:xfrm>
            <a:prstGeom prst="rect">
              <a:avLst/>
            </a:prstGeom>
            <a:grpFill/>
          </p:spPr>
        </p:pic>
      </p:grpSp>
      <p:grpSp>
        <p:nvGrpSpPr>
          <p:cNvPr id="268" name="Group 166"/>
          <p:cNvGrpSpPr/>
          <p:nvPr/>
        </p:nvGrpSpPr>
        <p:grpSpPr>
          <a:xfrm>
            <a:off x="4464814" y="2222365"/>
            <a:ext cx="1993109" cy="850478"/>
            <a:chOff x="4382175" y="2951389"/>
            <a:chExt cx="1993392" cy="850599"/>
          </a:xfrm>
          <a:solidFill>
            <a:srgbClr val="0072C6">
              <a:lumMod val="75000"/>
            </a:srgbClr>
          </a:solidFill>
        </p:grpSpPr>
        <p:sp>
          <p:nvSpPr>
            <p:cNvPr id="269" name="Rectangle 170"/>
            <p:cNvSpPr/>
            <p:nvPr/>
          </p:nvSpPr>
          <p:spPr>
            <a:xfrm>
              <a:off x="4382175" y="2951389"/>
              <a:ext cx="1993392" cy="841074"/>
            </a:xfrm>
            <a:prstGeom prst="rect">
              <a:avLst/>
            </a:prstGeom>
            <a:grpFill/>
          </p:spPr>
          <p:txBody>
            <a:bodyPr wrap="square" lIns="182854" tIns="146283" rIns="182854" bIns="146283">
              <a:noAutofit/>
            </a:bodyPr>
            <a:lstStyle/>
            <a:p>
              <a:pPr marL="0" marR="0" lvl="0" indent="0" defTabSz="931863" eaLnBrk="1" fontAlgn="base" latinLnBrk="0" hangingPunct="1">
                <a:lnSpc>
                  <a:spcPct val="90000"/>
                </a:lnSpc>
                <a:spcBef>
                  <a:spcPts val="153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기업 응용 프로그램</a:t>
              </a:r>
              <a:endPara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pic>
          <p:nvPicPr>
            <p:cNvPr id="270" name="Picture 7" descr="\\MAGNUM\Projects\Microsoft\Cloud Power FY12\Design\ICONS_PNG\Gears.png"/>
            <p:cNvPicPr>
              <a:picLocks noChangeAspect="1" noChangeArrowheads="1"/>
            </p:cNvPicPr>
            <p:nvPr/>
          </p:nvPicPr>
          <p:blipFill>
            <a:blip r:embed="rId4" cstate="email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407" y="3136927"/>
              <a:ext cx="665060" cy="665061"/>
            </a:xfrm>
            <a:prstGeom prst="rect">
              <a:avLst/>
            </a:prstGeom>
            <a:noFill/>
          </p:spPr>
        </p:pic>
      </p:grpSp>
      <p:grpSp>
        <p:nvGrpSpPr>
          <p:cNvPr id="271" name="Group 167"/>
          <p:cNvGrpSpPr/>
          <p:nvPr/>
        </p:nvGrpSpPr>
        <p:grpSpPr>
          <a:xfrm>
            <a:off x="6512127" y="2222365"/>
            <a:ext cx="2040785" cy="840954"/>
            <a:chOff x="6429778" y="2951389"/>
            <a:chExt cx="2041074" cy="841074"/>
          </a:xfrm>
          <a:solidFill>
            <a:srgbClr val="0072C6">
              <a:lumMod val="75000"/>
            </a:srgbClr>
          </a:solidFill>
        </p:grpSpPr>
        <p:sp>
          <p:nvSpPr>
            <p:cNvPr id="272" name="Rectangle 168"/>
            <p:cNvSpPr/>
            <p:nvPr/>
          </p:nvSpPr>
          <p:spPr>
            <a:xfrm>
              <a:off x="6429778" y="2951389"/>
              <a:ext cx="2041074" cy="841074"/>
            </a:xfrm>
            <a:prstGeom prst="rect">
              <a:avLst/>
            </a:prstGeom>
            <a:grpFill/>
          </p:spPr>
          <p:txBody>
            <a:bodyPr wrap="square" lIns="182854" tIns="146283" rIns="182854" bIns="146283">
              <a:noAutofit/>
            </a:bodyPr>
            <a:lstStyle/>
            <a:p>
              <a:pPr marL="0" marR="0" lvl="0" indent="0" defTabSz="931863" eaLnBrk="1" fontAlgn="base" latinLnBrk="0" hangingPunct="1">
                <a:lnSpc>
                  <a:spcPct val="90000"/>
                </a:lnSpc>
                <a:spcBef>
                  <a:spcPts val="153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데이터 탐색</a:t>
              </a:r>
              <a:endPara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sp>
          <p:nvSpPr>
            <p:cNvPr id="273" name="Freeform 8"/>
            <p:cNvSpPr>
              <a:spLocks noEditPoints="1"/>
            </p:cNvSpPr>
            <p:nvPr/>
          </p:nvSpPr>
          <p:spPr bwMode="black">
            <a:xfrm rot="1598130">
              <a:off x="7912122" y="3185168"/>
              <a:ext cx="437379" cy="43720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7702" tIns="38851" rIns="77702" bIns="388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</p:grpSp>
      <p:grpSp>
        <p:nvGrpSpPr>
          <p:cNvPr id="274" name="Group 113"/>
          <p:cNvGrpSpPr/>
          <p:nvPr/>
        </p:nvGrpSpPr>
        <p:grpSpPr>
          <a:xfrm>
            <a:off x="3651901" y="3668707"/>
            <a:ext cx="1549044" cy="883512"/>
            <a:chOff x="3556860" y="4385508"/>
            <a:chExt cx="1591056" cy="841248"/>
          </a:xfrm>
          <a:solidFill>
            <a:srgbClr val="0072C6"/>
          </a:solidFill>
        </p:grpSpPr>
        <p:sp>
          <p:nvSpPr>
            <p:cNvPr id="275" name="Rectangle 114"/>
            <p:cNvSpPr/>
            <p:nvPr/>
          </p:nvSpPr>
          <p:spPr>
            <a:xfrm>
              <a:off x="3556860" y="4385508"/>
              <a:ext cx="1591056" cy="841248"/>
            </a:xfrm>
            <a:prstGeom prst="rect">
              <a:avLst/>
            </a:prstGeom>
            <a:grpFill/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분석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pic>
          <p:nvPicPr>
            <p:cNvPr id="276" name="Picture 3" descr="C:\Users\Jonahs\Dropbox\Projects SCOTT\MEET Windows Azure\source\Background\tile-icon-bigdata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234" y="4704074"/>
              <a:ext cx="398857" cy="398857"/>
            </a:xfrm>
            <a:prstGeom prst="rect">
              <a:avLst/>
            </a:prstGeom>
            <a:grpFill/>
            <a:extLst/>
          </p:spPr>
        </p:pic>
      </p:grpSp>
      <p:grpSp>
        <p:nvGrpSpPr>
          <p:cNvPr id="277" name="Group 116"/>
          <p:cNvGrpSpPr/>
          <p:nvPr/>
        </p:nvGrpSpPr>
        <p:grpSpPr>
          <a:xfrm>
            <a:off x="369843" y="3668708"/>
            <a:ext cx="1555146" cy="881084"/>
            <a:chOff x="286972" y="4385508"/>
            <a:chExt cx="1591056" cy="841248"/>
          </a:xfrm>
          <a:solidFill>
            <a:srgbClr val="0072C6"/>
          </a:solidFill>
        </p:grpSpPr>
        <p:sp>
          <p:nvSpPr>
            <p:cNvPr id="278" name="Rectangle 117"/>
            <p:cNvSpPr/>
            <p:nvPr/>
          </p:nvSpPr>
          <p:spPr>
            <a:xfrm>
              <a:off x="286972" y="4385508"/>
              <a:ext cx="1591056" cy="841248"/>
            </a:xfrm>
            <a:prstGeom prst="rect">
              <a:avLst/>
            </a:prstGeom>
            <a:grpFill/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관계형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pic>
          <p:nvPicPr>
            <p:cNvPr id="279" name="Picture 11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48171" y="4709918"/>
              <a:ext cx="346166" cy="416855"/>
            </a:xfrm>
            <a:prstGeom prst="rect">
              <a:avLst/>
            </a:prstGeom>
            <a:grpFill/>
          </p:spPr>
        </p:pic>
      </p:grpSp>
      <p:grpSp>
        <p:nvGrpSpPr>
          <p:cNvPr id="280" name="Group 127"/>
          <p:cNvGrpSpPr/>
          <p:nvPr/>
        </p:nvGrpSpPr>
        <p:grpSpPr>
          <a:xfrm>
            <a:off x="6937200" y="3668708"/>
            <a:ext cx="1680353" cy="1029231"/>
            <a:chOff x="6835908" y="4385508"/>
            <a:chExt cx="1702493" cy="980472"/>
          </a:xfrm>
          <a:solidFill>
            <a:srgbClr val="0072C6"/>
          </a:solidFill>
        </p:grpSpPr>
        <p:sp>
          <p:nvSpPr>
            <p:cNvPr id="281" name="Rectangle 128"/>
            <p:cNvSpPr/>
            <p:nvPr/>
          </p:nvSpPr>
          <p:spPr>
            <a:xfrm>
              <a:off x="6835908" y="4385508"/>
              <a:ext cx="1634944" cy="841248"/>
            </a:xfrm>
            <a:prstGeom prst="rect">
              <a:avLst/>
            </a:prstGeom>
            <a:grpFill/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내부</a:t>
              </a:r>
              <a:r>
                <a:rPr kumimoji="0" lang="en-US" altLang="ko-KR" sz="163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ea typeface="MS PGothic" charset="0"/>
                </a:rPr>
                <a:t>, </a:t>
              </a:r>
              <a:r>
                <a:rPr kumimoji="0" lang="ko-KR" altLang="en-US" sz="1632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외부 데이터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861372" y="4643973"/>
              <a:ext cx="677029" cy="722007"/>
            </a:xfrm>
            <a:prstGeom prst="rect">
              <a:avLst/>
            </a:prstGeom>
            <a:noFill/>
          </p:spPr>
          <p:txBody>
            <a:bodyPr wrap="square" lIns="158520" tIns="126815" rIns="158520" bIns="126815" rtlCol="0">
              <a:sp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6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ea typeface="MS PGothic" charset="0"/>
                  <a:sym typeface="Wingdings" panose="05000000000000000000" pitchFamily="2" charset="2"/>
                </a:rPr>
                <a:t></a:t>
              </a:r>
              <a:endParaRPr kumimoji="0" lang="en-US" sz="3468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</p:grpSp>
      <p:sp>
        <p:nvSpPr>
          <p:cNvPr id="283" name="Rectangle 134"/>
          <p:cNvSpPr/>
          <p:nvPr/>
        </p:nvSpPr>
        <p:spPr bwMode="auto">
          <a:xfrm>
            <a:off x="371829" y="4711178"/>
            <a:ext cx="8176966" cy="1408231"/>
          </a:xfrm>
          <a:prstGeom prst="rect">
            <a:avLst/>
          </a:prstGeom>
          <a:solidFill>
            <a:srgbClr val="EFEFEF">
              <a:lumMod val="90000"/>
            </a:srgb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92388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40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인프라</a:t>
            </a:r>
            <a:endParaRPr lang="en-US" sz="2040" kern="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"/>
              <a:ea typeface="MS PGothic" charset="0"/>
            </a:endParaRPr>
          </a:p>
        </p:txBody>
      </p:sp>
      <p:grpSp>
        <p:nvGrpSpPr>
          <p:cNvPr id="284" name="Group 89"/>
          <p:cNvGrpSpPr/>
          <p:nvPr/>
        </p:nvGrpSpPr>
        <p:grpSpPr>
          <a:xfrm>
            <a:off x="375945" y="5261414"/>
            <a:ext cx="1991708" cy="857995"/>
            <a:chOff x="286972" y="5819801"/>
            <a:chExt cx="1952832" cy="841248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285" name="Rectangle 135"/>
            <p:cNvSpPr/>
            <p:nvPr/>
          </p:nvSpPr>
          <p:spPr>
            <a:xfrm>
              <a:off x="286972" y="5819801"/>
              <a:ext cx="1952832" cy="841248"/>
            </a:xfrm>
            <a:prstGeom prst="rect">
              <a:avLst/>
            </a:prstGeom>
            <a:grpFill/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확장성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pic>
          <p:nvPicPr>
            <p:cNvPr id="286" name="Picture 137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5718" y="6132849"/>
              <a:ext cx="405653" cy="423425"/>
            </a:xfrm>
            <a:prstGeom prst="rect">
              <a:avLst/>
            </a:prstGeom>
            <a:grpFill/>
          </p:spPr>
        </p:pic>
      </p:grpSp>
      <p:grpSp>
        <p:nvGrpSpPr>
          <p:cNvPr id="287" name="Group 4"/>
          <p:cNvGrpSpPr/>
          <p:nvPr/>
        </p:nvGrpSpPr>
        <p:grpSpPr>
          <a:xfrm>
            <a:off x="2421992" y="5261414"/>
            <a:ext cx="1991708" cy="857995"/>
            <a:chOff x="2339613" y="5935658"/>
            <a:chExt cx="1991708" cy="857995"/>
          </a:xfrm>
        </p:grpSpPr>
        <p:sp>
          <p:nvSpPr>
            <p:cNvPr id="288" name="Rectangle 138"/>
            <p:cNvSpPr/>
            <p:nvPr/>
          </p:nvSpPr>
          <p:spPr>
            <a:xfrm>
              <a:off x="2339613" y="5935658"/>
              <a:ext cx="1991708" cy="857995"/>
            </a:xfrm>
            <a:prstGeom prst="rect">
              <a:avLst/>
            </a:prstGeom>
            <a:solidFill>
              <a:srgbClr val="0072C6">
                <a:lumMod val="60000"/>
                <a:lumOff val="40000"/>
              </a:srgbClr>
            </a:solidFill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가상화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grpSp>
          <p:nvGrpSpPr>
            <p:cNvPr id="289" name="Group 3"/>
            <p:cNvGrpSpPr/>
            <p:nvPr/>
          </p:nvGrpSpPr>
          <p:grpSpPr>
            <a:xfrm>
              <a:off x="3656930" y="6252801"/>
              <a:ext cx="563090" cy="443706"/>
              <a:chOff x="3656930" y="6252801"/>
              <a:chExt cx="563090" cy="443706"/>
            </a:xfrm>
            <a:solidFill>
              <a:srgbClr val="FFFFFF"/>
            </a:solidFill>
          </p:grpSpPr>
          <p:sp>
            <p:nvSpPr>
              <p:cNvPr id="290" name="Freeform 175"/>
              <p:cNvSpPr>
                <a:spLocks/>
              </p:cNvSpPr>
              <p:nvPr/>
            </p:nvSpPr>
            <p:spPr bwMode="black">
              <a:xfrm>
                <a:off x="3730151" y="6370505"/>
                <a:ext cx="23327" cy="20499"/>
              </a:xfrm>
              <a:custGeom>
                <a:avLst/>
                <a:gdLst>
                  <a:gd name="T0" fmla="*/ 36 w 36"/>
                  <a:gd name="T1" fmla="*/ 15 h 31"/>
                  <a:gd name="T2" fmla="*/ 28 w 36"/>
                  <a:gd name="T3" fmla="*/ 0 h 31"/>
                  <a:gd name="T4" fmla="*/ 0 w 36"/>
                  <a:gd name="T5" fmla="*/ 16 h 31"/>
                  <a:gd name="T6" fmla="*/ 8 w 36"/>
                  <a:gd name="T7" fmla="*/ 31 h 31"/>
                  <a:gd name="T8" fmla="*/ 36 w 3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1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1" name="Freeform 176"/>
              <p:cNvSpPr>
                <a:spLocks/>
              </p:cNvSpPr>
              <p:nvPr/>
            </p:nvSpPr>
            <p:spPr bwMode="black">
              <a:xfrm>
                <a:off x="3872706" y="6291154"/>
                <a:ext cx="23327" cy="19838"/>
              </a:xfrm>
              <a:custGeom>
                <a:avLst/>
                <a:gdLst>
                  <a:gd name="T0" fmla="*/ 36 w 36"/>
                  <a:gd name="T1" fmla="*/ 14 h 30"/>
                  <a:gd name="T2" fmla="*/ 28 w 36"/>
                  <a:gd name="T3" fmla="*/ 0 h 30"/>
                  <a:gd name="T4" fmla="*/ 0 w 36"/>
                  <a:gd name="T5" fmla="*/ 15 h 30"/>
                  <a:gd name="T6" fmla="*/ 8 w 36"/>
                  <a:gd name="T7" fmla="*/ 30 h 30"/>
                  <a:gd name="T8" fmla="*/ 36 w 3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4"/>
                    </a:moveTo>
                    <a:lnTo>
                      <a:pt x="28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2" name="Freeform 245"/>
              <p:cNvSpPr>
                <a:spLocks/>
              </p:cNvSpPr>
              <p:nvPr/>
            </p:nvSpPr>
            <p:spPr bwMode="black">
              <a:xfrm>
                <a:off x="3787173" y="6338765"/>
                <a:ext cx="23327" cy="19838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6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3" name="Freeform 246"/>
              <p:cNvSpPr>
                <a:spLocks/>
              </p:cNvSpPr>
              <p:nvPr/>
            </p:nvSpPr>
            <p:spPr bwMode="black">
              <a:xfrm>
                <a:off x="3815684" y="6322895"/>
                <a:ext cx="23327" cy="19838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5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4" name="Freeform 247"/>
              <p:cNvSpPr>
                <a:spLocks/>
              </p:cNvSpPr>
              <p:nvPr/>
            </p:nvSpPr>
            <p:spPr bwMode="black">
              <a:xfrm>
                <a:off x="3844195" y="6307024"/>
                <a:ext cx="23975" cy="19838"/>
              </a:xfrm>
              <a:custGeom>
                <a:avLst/>
                <a:gdLst>
                  <a:gd name="T0" fmla="*/ 37 w 37"/>
                  <a:gd name="T1" fmla="*/ 14 h 30"/>
                  <a:gd name="T2" fmla="*/ 29 w 37"/>
                  <a:gd name="T3" fmla="*/ 0 h 30"/>
                  <a:gd name="T4" fmla="*/ 0 w 37"/>
                  <a:gd name="T5" fmla="*/ 15 h 30"/>
                  <a:gd name="T6" fmla="*/ 8 w 37"/>
                  <a:gd name="T7" fmla="*/ 30 h 30"/>
                  <a:gd name="T8" fmla="*/ 37 w 37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37" y="1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5" name="Freeform 248"/>
              <p:cNvSpPr>
                <a:spLocks/>
              </p:cNvSpPr>
              <p:nvPr/>
            </p:nvSpPr>
            <p:spPr bwMode="black">
              <a:xfrm>
                <a:off x="3657578" y="6499451"/>
                <a:ext cx="12959" cy="21822"/>
              </a:xfrm>
              <a:custGeom>
                <a:avLst/>
                <a:gdLst>
                  <a:gd name="T0" fmla="*/ 40 w 41"/>
                  <a:gd name="T1" fmla="*/ 60 h 71"/>
                  <a:gd name="T2" fmla="*/ 36 w 41"/>
                  <a:gd name="T3" fmla="*/ 7 h 71"/>
                  <a:gd name="T4" fmla="*/ 35 w 41"/>
                  <a:gd name="T5" fmla="*/ 0 h 71"/>
                  <a:gd name="T6" fmla="*/ 0 w 41"/>
                  <a:gd name="T7" fmla="*/ 2 h 71"/>
                  <a:gd name="T8" fmla="*/ 0 w 41"/>
                  <a:gd name="T9" fmla="*/ 10 h 71"/>
                  <a:gd name="T10" fmla="*/ 5 w 41"/>
                  <a:gd name="T11" fmla="*/ 64 h 71"/>
                  <a:gd name="T12" fmla="*/ 6 w 41"/>
                  <a:gd name="T13" fmla="*/ 71 h 71"/>
                  <a:gd name="T14" fmla="*/ 41 w 41"/>
                  <a:gd name="T15" fmla="*/ 67 h 71"/>
                  <a:gd name="T16" fmla="*/ 40 w 41"/>
                  <a:gd name="T17" fmla="*/ 6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71">
                    <a:moveTo>
                      <a:pt x="40" y="60"/>
                    </a:moveTo>
                    <a:cubicBezTo>
                      <a:pt x="38" y="45"/>
                      <a:pt x="37" y="27"/>
                      <a:pt x="36" y="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29"/>
                      <a:pt x="3" y="48"/>
                      <a:pt x="5" y="64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41" y="67"/>
                      <a:pt x="41" y="67"/>
                      <a:pt x="41" y="67"/>
                    </a:cubicBezTo>
                    <a:lnTo>
                      <a:pt x="40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6" name="Freeform 249"/>
              <p:cNvSpPr>
                <a:spLocks/>
              </p:cNvSpPr>
              <p:nvPr/>
            </p:nvSpPr>
            <p:spPr bwMode="black">
              <a:xfrm>
                <a:off x="3700344" y="6385053"/>
                <a:ext cx="23327" cy="13225"/>
              </a:xfrm>
              <a:custGeom>
                <a:avLst/>
                <a:gdLst>
                  <a:gd name="T0" fmla="*/ 51 w 77"/>
                  <a:gd name="T1" fmla="*/ 44 h 44"/>
                  <a:gd name="T2" fmla="*/ 70 w 77"/>
                  <a:gd name="T3" fmla="*/ 41 h 44"/>
                  <a:gd name="T4" fmla="*/ 77 w 77"/>
                  <a:gd name="T5" fmla="*/ 39 h 44"/>
                  <a:gd name="T6" fmla="*/ 67 w 77"/>
                  <a:gd name="T7" fmla="*/ 5 h 44"/>
                  <a:gd name="T8" fmla="*/ 60 w 77"/>
                  <a:gd name="T9" fmla="*/ 8 h 44"/>
                  <a:gd name="T10" fmla="*/ 18 w 77"/>
                  <a:gd name="T11" fmla="*/ 2 h 44"/>
                  <a:gd name="T12" fmla="*/ 11 w 77"/>
                  <a:gd name="T13" fmla="*/ 0 h 44"/>
                  <a:gd name="T14" fmla="*/ 0 w 77"/>
                  <a:gd name="T15" fmla="*/ 33 h 44"/>
                  <a:gd name="T16" fmla="*/ 7 w 77"/>
                  <a:gd name="T17" fmla="*/ 36 h 44"/>
                  <a:gd name="T18" fmla="*/ 51 w 77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44">
                    <a:moveTo>
                      <a:pt x="51" y="44"/>
                    </a:moveTo>
                    <a:cubicBezTo>
                      <a:pt x="58" y="44"/>
                      <a:pt x="64" y="43"/>
                      <a:pt x="70" y="41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10"/>
                      <a:pt x="38" y="8"/>
                      <a:pt x="18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25" y="41"/>
                      <a:pt x="39" y="44"/>
                      <a:pt x="5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7" name="Freeform 250"/>
              <p:cNvSpPr>
                <a:spLocks/>
              </p:cNvSpPr>
              <p:nvPr/>
            </p:nvSpPr>
            <p:spPr bwMode="black">
              <a:xfrm>
                <a:off x="3656930" y="6466388"/>
                <a:ext cx="11016" cy="21822"/>
              </a:xfrm>
              <a:custGeom>
                <a:avLst/>
                <a:gdLst>
                  <a:gd name="T0" fmla="*/ 36 w 36"/>
                  <a:gd name="T1" fmla="*/ 61 h 70"/>
                  <a:gd name="T2" fmla="*/ 35 w 36"/>
                  <a:gd name="T3" fmla="*/ 22 h 70"/>
                  <a:gd name="T4" fmla="*/ 35 w 36"/>
                  <a:gd name="T5" fmla="*/ 8 h 70"/>
                  <a:gd name="T6" fmla="*/ 35 w 36"/>
                  <a:gd name="T7" fmla="*/ 1 h 70"/>
                  <a:gd name="T8" fmla="*/ 0 w 36"/>
                  <a:gd name="T9" fmla="*/ 0 h 70"/>
                  <a:gd name="T10" fmla="*/ 0 w 36"/>
                  <a:gd name="T11" fmla="*/ 8 h 70"/>
                  <a:gd name="T12" fmla="*/ 0 w 36"/>
                  <a:gd name="T13" fmla="*/ 22 h 70"/>
                  <a:gd name="T14" fmla="*/ 1 w 36"/>
                  <a:gd name="T15" fmla="*/ 62 h 70"/>
                  <a:gd name="T16" fmla="*/ 1 w 36"/>
                  <a:gd name="T17" fmla="*/ 70 h 70"/>
                  <a:gd name="T18" fmla="*/ 36 w 36"/>
                  <a:gd name="T19" fmla="*/ 68 h 70"/>
                  <a:gd name="T20" fmla="*/ 36 w 36"/>
                  <a:gd name="T21" fmla="*/ 6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0">
                    <a:moveTo>
                      <a:pt x="36" y="61"/>
                    </a:moveTo>
                    <a:cubicBezTo>
                      <a:pt x="35" y="47"/>
                      <a:pt x="35" y="34"/>
                      <a:pt x="35" y="22"/>
                    </a:cubicBezTo>
                    <a:cubicBezTo>
                      <a:pt x="35" y="17"/>
                      <a:pt x="35" y="13"/>
                      <a:pt x="35" y="8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7"/>
                      <a:pt x="0" y="22"/>
                    </a:cubicBezTo>
                    <a:cubicBezTo>
                      <a:pt x="0" y="34"/>
                      <a:pt x="0" y="48"/>
                      <a:pt x="1" y="62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36" y="68"/>
                      <a:pt x="36" y="68"/>
                      <a:pt x="36" y="68"/>
                    </a:cubicBezTo>
                    <a:lnTo>
                      <a:pt x="36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8" name="Freeform 251"/>
              <p:cNvSpPr>
                <a:spLocks/>
              </p:cNvSpPr>
              <p:nvPr/>
            </p:nvSpPr>
            <p:spPr bwMode="black">
              <a:xfrm>
                <a:off x="3901217" y="6275284"/>
                <a:ext cx="23975" cy="19838"/>
              </a:xfrm>
              <a:custGeom>
                <a:avLst/>
                <a:gdLst>
                  <a:gd name="T0" fmla="*/ 37 w 37"/>
                  <a:gd name="T1" fmla="*/ 14 h 30"/>
                  <a:gd name="T2" fmla="*/ 29 w 37"/>
                  <a:gd name="T3" fmla="*/ 0 h 30"/>
                  <a:gd name="T4" fmla="*/ 0 w 37"/>
                  <a:gd name="T5" fmla="*/ 15 h 30"/>
                  <a:gd name="T6" fmla="*/ 8 w 37"/>
                  <a:gd name="T7" fmla="*/ 30 h 30"/>
                  <a:gd name="T8" fmla="*/ 37 w 37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37" y="1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299" name="Freeform 252"/>
              <p:cNvSpPr>
                <a:spLocks/>
              </p:cNvSpPr>
              <p:nvPr/>
            </p:nvSpPr>
            <p:spPr bwMode="black">
              <a:xfrm>
                <a:off x="3657578" y="6433325"/>
                <a:ext cx="14255" cy="22483"/>
              </a:xfrm>
              <a:custGeom>
                <a:avLst/>
                <a:gdLst>
                  <a:gd name="T0" fmla="*/ 36 w 46"/>
                  <a:gd name="T1" fmla="*/ 64 h 72"/>
                  <a:gd name="T2" fmla="*/ 37 w 46"/>
                  <a:gd name="T3" fmla="*/ 61 h 72"/>
                  <a:gd name="T4" fmla="*/ 46 w 46"/>
                  <a:gd name="T5" fmla="*/ 21 h 72"/>
                  <a:gd name="T6" fmla="*/ 46 w 46"/>
                  <a:gd name="T7" fmla="*/ 7 h 72"/>
                  <a:gd name="T8" fmla="*/ 45 w 46"/>
                  <a:gd name="T9" fmla="*/ 0 h 72"/>
                  <a:gd name="T10" fmla="*/ 10 w 46"/>
                  <a:gd name="T11" fmla="*/ 2 h 72"/>
                  <a:gd name="T12" fmla="*/ 11 w 46"/>
                  <a:gd name="T13" fmla="*/ 10 h 72"/>
                  <a:gd name="T14" fmla="*/ 11 w 46"/>
                  <a:gd name="T15" fmla="*/ 21 h 72"/>
                  <a:gd name="T16" fmla="*/ 8 w 46"/>
                  <a:gd name="T17" fmla="*/ 42 h 72"/>
                  <a:gd name="T18" fmla="*/ 2 w 46"/>
                  <a:gd name="T19" fmla="*/ 56 h 72"/>
                  <a:gd name="T20" fmla="*/ 0 w 46"/>
                  <a:gd name="T21" fmla="*/ 63 h 72"/>
                  <a:gd name="T22" fmla="*/ 34 w 46"/>
                  <a:gd name="T23" fmla="*/ 72 h 72"/>
                  <a:gd name="T24" fmla="*/ 36 w 46"/>
                  <a:gd name="T25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72">
                    <a:moveTo>
                      <a:pt x="36" y="64"/>
                    </a:moveTo>
                    <a:cubicBezTo>
                      <a:pt x="37" y="62"/>
                      <a:pt x="37" y="61"/>
                      <a:pt x="37" y="61"/>
                    </a:cubicBezTo>
                    <a:cubicBezTo>
                      <a:pt x="43" y="51"/>
                      <a:pt x="46" y="38"/>
                      <a:pt x="46" y="21"/>
                    </a:cubicBezTo>
                    <a:cubicBezTo>
                      <a:pt x="46" y="17"/>
                      <a:pt x="46" y="12"/>
                      <a:pt x="46" y="7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4"/>
                      <a:pt x="11" y="17"/>
                      <a:pt x="11" y="21"/>
                    </a:cubicBezTo>
                    <a:cubicBezTo>
                      <a:pt x="11" y="35"/>
                      <a:pt x="9" y="40"/>
                      <a:pt x="8" y="42"/>
                    </a:cubicBezTo>
                    <a:cubicBezTo>
                      <a:pt x="5" y="46"/>
                      <a:pt x="3" y="50"/>
                      <a:pt x="2" y="5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34" y="72"/>
                      <a:pt x="34" y="72"/>
                      <a:pt x="34" y="72"/>
                    </a:cubicBezTo>
                    <a:lnTo>
                      <a:pt x="3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0" name="Freeform 253"/>
              <p:cNvSpPr>
                <a:spLocks/>
              </p:cNvSpPr>
              <p:nvPr/>
            </p:nvSpPr>
            <p:spPr bwMode="black">
              <a:xfrm>
                <a:off x="3657578" y="6398940"/>
                <a:ext cx="14255" cy="23805"/>
              </a:xfrm>
              <a:custGeom>
                <a:avLst/>
                <a:gdLst>
                  <a:gd name="T0" fmla="*/ 5 w 46"/>
                  <a:gd name="T1" fmla="*/ 76 h 76"/>
                  <a:gd name="T2" fmla="*/ 39 w 46"/>
                  <a:gd name="T3" fmla="*/ 70 h 76"/>
                  <a:gd name="T4" fmla="*/ 38 w 46"/>
                  <a:gd name="T5" fmla="*/ 63 h 76"/>
                  <a:gd name="T6" fmla="*/ 36 w 46"/>
                  <a:gd name="T7" fmla="*/ 46 h 76"/>
                  <a:gd name="T8" fmla="*/ 43 w 46"/>
                  <a:gd name="T9" fmla="*/ 21 h 76"/>
                  <a:gd name="T10" fmla="*/ 46 w 46"/>
                  <a:gd name="T11" fmla="*/ 14 h 76"/>
                  <a:gd name="T12" fmla="*/ 13 w 46"/>
                  <a:gd name="T13" fmla="*/ 0 h 76"/>
                  <a:gd name="T14" fmla="*/ 11 w 46"/>
                  <a:gd name="T15" fmla="*/ 7 h 76"/>
                  <a:gd name="T16" fmla="*/ 0 w 46"/>
                  <a:gd name="T17" fmla="*/ 46 h 76"/>
                  <a:gd name="T18" fmla="*/ 3 w 46"/>
                  <a:gd name="T19" fmla="*/ 69 h 76"/>
                  <a:gd name="T20" fmla="*/ 5 w 46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6">
                    <a:moveTo>
                      <a:pt x="5" y="76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7" y="58"/>
                      <a:pt x="36" y="49"/>
                      <a:pt x="36" y="46"/>
                    </a:cubicBezTo>
                    <a:cubicBezTo>
                      <a:pt x="36" y="43"/>
                      <a:pt x="37" y="35"/>
                      <a:pt x="43" y="2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8"/>
                      <a:pt x="0" y="34"/>
                      <a:pt x="0" y="46"/>
                    </a:cubicBezTo>
                    <a:cubicBezTo>
                      <a:pt x="0" y="51"/>
                      <a:pt x="1" y="58"/>
                      <a:pt x="3" y="69"/>
                    </a:cubicBezTo>
                    <a:lnTo>
                      <a:pt x="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1" name="Freeform 254"/>
              <p:cNvSpPr>
                <a:spLocks/>
              </p:cNvSpPr>
              <p:nvPr/>
            </p:nvSpPr>
            <p:spPr bwMode="black">
              <a:xfrm>
                <a:off x="4079409" y="6317605"/>
                <a:ext cx="23975" cy="19838"/>
              </a:xfrm>
              <a:custGeom>
                <a:avLst/>
                <a:gdLst>
                  <a:gd name="T0" fmla="*/ 53 w 77"/>
                  <a:gd name="T1" fmla="*/ 61 h 64"/>
                  <a:gd name="T2" fmla="*/ 60 w 77"/>
                  <a:gd name="T3" fmla="*/ 64 h 64"/>
                  <a:gd name="T4" fmla="*/ 77 w 77"/>
                  <a:gd name="T5" fmla="*/ 34 h 64"/>
                  <a:gd name="T6" fmla="*/ 70 w 77"/>
                  <a:gd name="T7" fmla="*/ 30 h 64"/>
                  <a:gd name="T8" fmla="*/ 23 w 77"/>
                  <a:gd name="T9" fmla="*/ 4 h 64"/>
                  <a:gd name="T10" fmla="*/ 17 w 77"/>
                  <a:gd name="T11" fmla="*/ 0 h 64"/>
                  <a:gd name="T12" fmla="*/ 0 w 77"/>
                  <a:gd name="T13" fmla="*/ 31 h 64"/>
                  <a:gd name="T14" fmla="*/ 6 w 77"/>
                  <a:gd name="T15" fmla="*/ 35 h 64"/>
                  <a:gd name="T16" fmla="*/ 53 w 77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3" y="61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4" y="21"/>
                      <a:pt x="39" y="12"/>
                      <a:pt x="23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4" y="45"/>
                      <a:pt x="39" y="53"/>
                      <a:pt x="53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2" name="Freeform 255"/>
              <p:cNvSpPr>
                <a:spLocks/>
              </p:cNvSpPr>
              <p:nvPr/>
            </p:nvSpPr>
            <p:spPr bwMode="black">
              <a:xfrm>
                <a:off x="4163646" y="6368522"/>
                <a:ext cx="23975" cy="21160"/>
              </a:xfrm>
              <a:custGeom>
                <a:avLst/>
                <a:gdLst>
                  <a:gd name="T0" fmla="*/ 51 w 77"/>
                  <a:gd name="T1" fmla="*/ 63 h 67"/>
                  <a:gd name="T2" fmla="*/ 57 w 77"/>
                  <a:gd name="T3" fmla="*/ 67 h 67"/>
                  <a:gd name="T4" fmla="*/ 77 w 77"/>
                  <a:gd name="T5" fmla="*/ 38 h 67"/>
                  <a:gd name="T6" fmla="*/ 71 w 77"/>
                  <a:gd name="T7" fmla="*/ 34 h 67"/>
                  <a:gd name="T8" fmla="*/ 26 w 77"/>
                  <a:gd name="T9" fmla="*/ 4 h 67"/>
                  <a:gd name="T10" fmla="*/ 19 w 77"/>
                  <a:gd name="T11" fmla="*/ 0 h 67"/>
                  <a:gd name="T12" fmla="*/ 0 w 77"/>
                  <a:gd name="T13" fmla="*/ 29 h 67"/>
                  <a:gd name="T14" fmla="*/ 7 w 77"/>
                  <a:gd name="T15" fmla="*/ 33 h 67"/>
                  <a:gd name="T16" fmla="*/ 51 w 77"/>
                  <a:gd name="T17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7">
                    <a:moveTo>
                      <a:pt x="51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58" y="25"/>
                      <a:pt x="42" y="15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23" y="44"/>
                      <a:pt x="38" y="54"/>
                      <a:pt x="5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3" name="Freeform 256"/>
              <p:cNvSpPr>
                <a:spLocks/>
              </p:cNvSpPr>
              <p:nvPr/>
            </p:nvSpPr>
            <p:spPr bwMode="black">
              <a:xfrm>
                <a:off x="4136431" y="6350668"/>
                <a:ext cx="23327" cy="20499"/>
              </a:xfrm>
              <a:custGeom>
                <a:avLst/>
                <a:gdLst>
                  <a:gd name="T0" fmla="*/ 52 w 77"/>
                  <a:gd name="T1" fmla="*/ 62 h 66"/>
                  <a:gd name="T2" fmla="*/ 58 w 77"/>
                  <a:gd name="T3" fmla="*/ 66 h 66"/>
                  <a:gd name="T4" fmla="*/ 77 w 77"/>
                  <a:gd name="T5" fmla="*/ 36 h 66"/>
                  <a:gd name="T6" fmla="*/ 70 w 77"/>
                  <a:gd name="T7" fmla="*/ 32 h 66"/>
                  <a:gd name="T8" fmla="*/ 24 w 77"/>
                  <a:gd name="T9" fmla="*/ 4 h 66"/>
                  <a:gd name="T10" fmla="*/ 18 w 77"/>
                  <a:gd name="T11" fmla="*/ 0 h 66"/>
                  <a:gd name="T12" fmla="*/ 0 w 77"/>
                  <a:gd name="T13" fmla="*/ 31 h 66"/>
                  <a:gd name="T14" fmla="*/ 6 w 77"/>
                  <a:gd name="T15" fmla="*/ 35 h 66"/>
                  <a:gd name="T16" fmla="*/ 52 w 77"/>
                  <a:gd name="T17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62"/>
                    </a:moveTo>
                    <a:cubicBezTo>
                      <a:pt x="58" y="66"/>
                      <a:pt x="58" y="66"/>
                      <a:pt x="58" y="6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56" y="23"/>
                      <a:pt x="41" y="14"/>
                      <a:pt x="24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3" y="44"/>
                      <a:pt x="38" y="53"/>
                      <a:pt x="5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4" name="Freeform 257"/>
              <p:cNvSpPr>
                <a:spLocks/>
              </p:cNvSpPr>
              <p:nvPr/>
            </p:nvSpPr>
            <p:spPr bwMode="black">
              <a:xfrm>
                <a:off x="4206412" y="6417455"/>
                <a:ext cx="13608" cy="23144"/>
              </a:xfrm>
              <a:custGeom>
                <a:avLst/>
                <a:gdLst>
                  <a:gd name="T0" fmla="*/ 2 w 44"/>
                  <a:gd name="T1" fmla="*/ 15 h 73"/>
                  <a:gd name="T2" fmla="*/ 9 w 44"/>
                  <a:gd name="T3" fmla="*/ 65 h 73"/>
                  <a:gd name="T4" fmla="*/ 9 w 44"/>
                  <a:gd name="T5" fmla="*/ 73 h 73"/>
                  <a:gd name="T6" fmla="*/ 44 w 44"/>
                  <a:gd name="T7" fmla="*/ 70 h 73"/>
                  <a:gd name="T8" fmla="*/ 44 w 44"/>
                  <a:gd name="T9" fmla="*/ 62 h 73"/>
                  <a:gd name="T10" fmla="*/ 36 w 44"/>
                  <a:gd name="T11" fmla="*/ 7 h 73"/>
                  <a:gd name="T12" fmla="*/ 35 w 44"/>
                  <a:gd name="T13" fmla="*/ 0 h 73"/>
                  <a:gd name="T14" fmla="*/ 0 w 44"/>
                  <a:gd name="T15" fmla="*/ 7 h 73"/>
                  <a:gd name="T16" fmla="*/ 2 w 44"/>
                  <a:gd name="T17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73">
                    <a:moveTo>
                      <a:pt x="2" y="15"/>
                    </a:moveTo>
                    <a:cubicBezTo>
                      <a:pt x="5" y="29"/>
                      <a:pt x="7" y="46"/>
                      <a:pt x="9" y="65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2" y="42"/>
                      <a:pt x="39" y="24"/>
                      <a:pt x="36" y="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5" name="Freeform 258"/>
              <p:cNvSpPr>
                <a:spLocks/>
              </p:cNvSpPr>
              <p:nvPr/>
            </p:nvSpPr>
            <p:spPr bwMode="black">
              <a:xfrm>
                <a:off x="4190213" y="6387698"/>
                <a:ext cx="22679" cy="21822"/>
              </a:xfrm>
              <a:custGeom>
                <a:avLst/>
                <a:gdLst>
                  <a:gd name="T0" fmla="*/ 38 w 73"/>
                  <a:gd name="T1" fmla="*/ 65 h 71"/>
                  <a:gd name="T2" fmla="*/ 42 w 73"/>
                  <a:gd name="T3" fmla="*/ 71 h 71"/>
                  <a:gd name="T4" fmla="*/ 73 w 73"/>
                  <a:gd name="T5" fmla="*/ 55 h 71"/>
                  <a:gd name="T6" fmla="*/ 69 w 73"/>
                  <a:gd name="T7" fmla="*/ 48 h 71"/>
                  <a:gd name="T8" fmla="*/ 28 w 73"/>
                  <a:gd name="T9" fmla="*/ 5 h 71"/>
                  <a:gd name="T10" fmla="*/ 22 w 73"/>
                  <a:gd name="T11" fmla="*/ 0 h 71"/>
                  <a:gd name="T12" fmla="*/ 0 w 73"/>
                  <a:gd name="T13" fmla="*/ 28 h 71"/>
                  <a:gd name="T14" fmla="*/ 6 w 73"/>
                  <a:gd name="T15" fmla="*/ 33 h 71"/>
                  <a:gd name="T16" fmla="*/ 38 w 73"/>
                  <a:gd name="T17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1">
                    <a:moveTo>
                      <a:pt x="38" y="65"/>
                    </a:moveTo>
                    <a:cubicBezTo>
                      <a:pt x="42" y="71"/>
                      <a:pt x="42" y="71"/>
                      <a:pt x="42" y="71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3" y="36"/>
                      <a:pt x="50" y="23"/>
                      <a:pt x="28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30" y="52"/>
                      <a:pt x="37" y="62"/>
                      <a:pt x="38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6" name="Freeform 259"/>
              <p:cNvSpPr>
                <a:spLocks/>
              </p:cNvSpPr>
              <p:nvPr/>
            </p:nvSpPr>
            <p:spPr bwMode="black">
              <a:xfrm>
                <a:off x="4107920" y="6334136"/>
                <a:ext cx="23975" cy="19838"/>
              </a:xfrm>
              <a:custGeom>
                <a:avLst/>
                <a:gdLst>
                  <a:gd name="T0" fmla="*/ 52 w 77"/>
                  <a:gd name="T1" fmla="*/ 60 h 64"/>
                  <a:gd name="T2" fmla="*/ 59 w 77"/>
                  <a:gd name="T3" fmla="*/ 64 h 64"/>
                  <a:gd name="T4" fmla="*/ 77 w 77"/>
                  <a:gd name="T5" fmla="*/ 34 h 64"/>
                  <a:gd name="T6" fmla="*/ 70 w 77"/>
                  <a:gd name="T7" fmla="*/ 30 h 64"/>
                  <a:gd name="T8" fmla="*/ 24 w 77"/>
                  <a:gd name="T9" fmla="*/ 3 h 64"/>
                  <a:gd name="T10" fmla="*/ 17 w 77"/>
                  <a:gd name="T11" fmla="*/ 0 h 64"/>
                  <a:gd name="T12" fmla="*/ 0 w 77"/>
                  <a:gd name="T13" fmla="*/ 30 h 64"/>
                  <a:gd name="T14" fmla="*/ 6 w 77"/>
                  <a:gd name="T15" fmla="*/ 34 h 64"/>
                  <a:gd name="T16" fmla="*/ 52 w 77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2" y="60"/>
                    </a:move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5" y="22"/>
                      <a:pt x="40" y="13"/>
                      <a:pt x="24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2" y="43"/>
                      <a:pt x="38" y="52"/>
                      <a:pt x="5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7" name="Freeform 260"/>
              <p:cNvSpPr>
                <a:spLocks/>
              </p:cNvSpPr>
              <p:nvPr/>
            </p:nvSpPr>
            <p:spPr bwMode="black">
              <a:xfrm>
                <a:off x="3988045" y="6264704"/>
                <a:ext cx="23975" cy="20499"/>
              </a:xfrm>
              <a:custGeom>
                <a:avLst/>
                <a:gdLst>
                  <a:gd name="T0" fmla="*/ 52 w 77"/>
                  <a:gd name="T1" fmla="*/ 62 h 66"/>
                  <a:gd name="T2" fmla="*/ 59 w 77"/>
                  <a:gd name="T3" fmla="*/ 66 h 66"/>
                  <a:gd name="T4" fmla="*/ 77 w 77"/>
                  <a:gd name="T5" fmla="*/ 36 h 66"/>
                  <a:gd name="T6" fmla="*/ 71 w 77"/>
                  <a:gd name="T7" fmla="*/ 32 h 66"/>
                  <a:gd name="T8" fmla="*/ 24 w 77"/>
                  <a:gd name="T9" fmla="*/ 4 h 66"/>
                  <a:gd name="T10" fmla="*/ 18 w 77"/>
                  <a:gd name="T11" fmla="*/ 0 h 66"/>
                  <a:gd name="T12" fmla="*/ 0 w 77"/>
                  <a:gd name="T13" fmla="*/ 31 h 66"/>
                  <a:gd name="T14" fmla="*/ 7 w 77"/>
                  <a:gd name="T15" fmla="*/ 35 h 66"/>
                  <a:gd name="T16" fmla="*/ 52 w 77"/>
                  <a:gd name="T17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62"/>
                    </a:moveTo>
                    <a:cubicBezTo>
                      <a:pt x="59" y="66"/>
                      <a:pt x="59" y="66"/>
                      <a:pt x="59" y="6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54" y="21"/>
                      <a:pt x="39" y="12"/>
                      <a:pt x="24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1" y="42"/>
                      <a:pt x="36" y="51"/>
                      <a:pt x="5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8" name="Freeform 261"/>
              <p:cNvSpPr>
                <a:spLocks/>
              </p:cNvSpPr>
              <p:nvPr/>
            </p:nvSpPr>
            <p:spPr bwMode="black">
              <a:xfrm>
                <a:off x="3960830" y="6252801"/>
                <a:ext cx="22031" cy="16532"/>
              </a:xfrm>
              <a:custGeom>
                <a:avLst/>
                <a:gdLst>
                  <a:gd name="T0" fmla="*/ 10 w 73"/>
                  <a:gd name="T1" fmla="*/ 35 h 52"/>
                  <a:gd name="T2" fmla="*/ 15 w 73"/>
                  <a:gd name="T3" fmla="*/ 35 h 52"/>
                  <a:gd name="T4" fmla="*/ 51 w 73"/>
                  <a:gd name="T5" fmla="*/ 48 h 52"/>
                  <a:gd name="T6" fmla="*/ 58 w 73"/>
                  <a:gd name="T7" fmla="*/ 52 h 52"/>
                  <a:gd name="T8" fmla="*/ 73 w 73"/>
                  <a:gd name="T9" fmla="*/ 20 h 52"/>
                  <a:gd name="T10" fmla="*/ 66 w 73"/>
                  <a:gd name="T11" fmla="*/ 17 h 52"/>
                  <a:gd name="T12" fmla="*/ 19 w 73"/>
                  <a:gd name="T13" fmla="*/ 0 h 52"/>
                  <a:gd name="T14" fmla="*/ 10 w 73"/>
                  <a:gd name="T15" fmla="*/ 0 h 52"/>
                  <a:gd name="T16" fmla="*/ 10 w 73"/>
                  <a:gd name="T17" fmla="*/ 0 h 52"/>
                  <a:gd name="T18" fmla="*/ 0 w 73"/>
                  <a:gd name="T19" fmla="*/ 0 h 52"/>
                  <a:gd name="T20" fmla="*/ 1 w 73"/>
                  <a:gd name="T21" fmla="*/ 35 h 52"/>
                  <a:gd name="T22" fmla="*/ 10 w 73"/>
                  <a:gd name="T23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52">
                    <a:moveTo>
                      <a:pt x="10" y="35"/>
                    </a:moveTo>
                    <a:cubicBezTo>
                      <a:pt x="11" y="35"/>
                      <a:pt x="13" y="35"/>
                      <a:pt x="15" y="35"/>
                    </a:cubicBezTo>
                    <a:cubicBezTo>
                      <a:pt x="19" y="36"/>
                      <a:pt x="30" y="38"/>
                      <a:pt x="51" y="48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46" y="7"/>
                      <a:pt x="31" y="2"/>
                      <a:pt x="19" y="0"/>
                    </a:cubicBezTo>
                    <a:cubicBezTo>
                      <a:pt x="16" y="0"/>
                      <a:pt x="13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5"/>
                      <a:pt x="1" y="35"/>
                      <a:pt x="1" y="35"/>
                    </a:cubicBezTo>
                    <a:lnTo>
                      <a:pt x="1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09" name="Freeform 262"/>
              <p:cNvSpPr>
                <a:spLocks/>
              </p:cNvSpPr>
              <p:nvPr/>
            </p:nvSpPr>
            <p:spPr bwMode="black">
              <a:xfrm>
                <a:off x="3929079" y="6257430"/>
                <a:ext cx="23327" cy="20499"/>
              </a:xfrm>
              <a:custGeom>
                <a:avLst/>
                <a:gdLst>
                  <a:gd name="T0" fmla="*/ 27 w 76"/>
                  <a:gd name="T1" fmla="*/ 61 h 66"/>
                  <a:gd name="T2" fmla="*/ 69 w 76"/>
                  <a:gd name="T3" fmla="*/ 35 h 66"/>
                  <a:gd name="T4" fmla="*/ 76 w 76"/>
                  <a:gd name="T5" fmla="*/ 31 h 66"/>
                  <a:gd name="T6" fmla="*/ 60 w 76"/>
                  <a:gd name="T7" fmla="*/ 0 h 66"/>
                  <a:gd name="T8" fmla="*/ 53 w 76"/>
                  <a:gd name="T9" fmla="*/ 3 h 66"/>
                  <a:gd name="T10" fmla="*/ 6 w 76"/>
                  <a:gd name="T11" fmla="*/ 33 h 66"/>
                  <a:gd name="T12" fmla="*/ 0 w 76"/>
                  <a:gd name="T13" fmla="*/ 38 h 66"/>
                  <a:gd name="T14" fmla="*/ 21 w 76"/>
                  <a:gd name="T15" fmla="*/ 66 h 66"/>
                  <a:gd name="T16" fmla="*/ 27 w 76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6">
                    <a:moveTo>
                      <a:pt x="27" y="61"/>
                    </a:moveTo>
                    <a:cubicBezTo>
                      <a:pt x="37" y="54"/>
                      <a:pt x="52" y="43"/>
                      <a:pt x="69" y="35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34" y="13"/>
                      <a:pt x="17" y="25"/>
                      <a:pt x="6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1" y="66"/>
                      <a:pt x="21" y="66"/>
                      <a:pt x="21" y="66"/>
                    </a:cubicBezTo>
                    <a:lnTo>
                      <a:pt x="27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0" name="Freeform 263"/>
              <p:cNvSpPr>
                <a:spLocks/>
              </p:cNvSpPr>
              <p:nvPr/>
            </p:nvSpPr>
            <p:spPr bwMode="black">
              <a:xfrm>
                <a:off x="3663410" y="6529208"/>
                <a:ext cx="23327" cy="20499"/>
              </a:xfrm>
              <a:custGeom>
                <a:avLst/>
                <a:gdLst>
                  <a:gd name="T0" fmla="*/ 31 w 76"/>
                  <a:gd name="T1" fmla="*/ 5 h 67"/>
                  <a:gd name="T2" fmla="*/ 26 w 76"/>
                  <a:gd name="T3" fmla="*/ 0 h 67"/>
                  <a:gd name="T4" fmla="*/ 0 w 76"/>
                  <a:gd name="T5" fmla="*/ 23 h 67"/>
                  <a:gd name="T6" fmla="*/ 5 w 76"/>
                  <a:gd name="T7" fmla="*/ 29 h 67"/>
                  <a:gd name="T8" fmla="*/ 53 w 76"/>
                  <a:gd name="T9" fmla="*/ 64 h 67"/>
                  <a:gd name="T10" fmla="*/ 59 w 76"/>
                  <a:gd name="T11" fmla="*/ 67 h 67"/>
                  <a:gd name="T12" fmla="*/ 76 w 76"/>
                  <a:gd name="T13" fmla="*/ 36 h 67"/>
                  <a:gd name="T14" fmla="*/ 69 w 76"/>
                  <a:gd name="T15" fmla="*/ 33 h 67"/>
                  <a:gd name="T16" fmla="*/ 31 w 76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7">
                    <a:moveTo>
                      <a:pt x="31" y="5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8" y="43"/>
                      <a:pt x="38" y="56"/>
                      <a:pt x="53" y="64"/>
                    </a:cubicBezTo>
                    <a:cubicBezTo>
                      <a:pt x="59" y="67"/>
                      <a:pt x="59" y="67"/>
                      <a:pt x="59" y="67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52" y="23"/>
                      <a:pt x="38" y="14"/>
                      <a:pt x="3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1" name="Freeform 264"/>
              <p:cNvSpPr>
                <a:spLocks/>
              </p:cNvSpPr>
              <p:nvPr/>
            </p:nvSpPr>
            <p:spPr bwMode="black">
              <a:xfrm>
                <a:off x="4050898" y="6301734"/>
                <a:ext cx="23327" cy="19838"/>
              </a:xfrm>
              <a:custGeom>
                <a:avLst/>
                <a:gdLst>
                  <a:gd name="T0" fmla="*/ 54 w 77"/>
                  <a:gd name="T1" fmla="*/ 60 h 64"/>
                  <a:gd name="T2" fmla="*/ 60 w 77"/>
                  <a:gd name="T3" fmla="*/ 64 h 64"/>
                  <a:gd name="T4" fmla="*/ 77 w 77"/>
                  <a:gd name="T5" fmla="*/ 33 h 64"/>
                  <a:gd name="T6" fmla="*/ 71 w 77"/>
                  <a:gd name="T7" fmla="*/ 29 h 64"/>
                  <a:gd name="T8" fmla="*/ 23 w 77"/>
                  <a:gd name="T9" fmla="*/ 4 h 64"/>
                  <a:gd name="T10" fmla="*/ 17 w 77"/>
                  <a:gd name="T11" fmla="*/ 0 h 64"/>
                  <a:gd name="T12" fmla="*/ 0 w 77"/>
                  <a:gd name="T13" fmla="*/ 31 h 64"/>
                  <a:gd name="T14" fmla="*/ 7 w 77"/>
                  <a:gd name="T15" fmla="*/ 35 h 64"/>
                  <a:gd name="T16" fmla="*/ 54 w 77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4" y="60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4" y="20"/>
                      <a:pt x="38" y="12"/>
                      <a:pt x="23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1" y="43"/>
                      <a:pt x="37" y="51"/>
                      <a:pt x="5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2" name="Freeform 265"/>
              <p:cNvSpPr>
                <a:spLocks/>
              </p:cNvSpPr>
              <p:nvPr/>
            </p:nvSpPr>
            <p:spPr bwMode="black">
              <a:xfrm>
                <a:off x="4015908" y="6281896"/>
                <a:ext cx="29807" cy="23805"/>
              </a:xfrm>
              <a:custGeom>
                <a:avLst/>
                <a:gdLst>
                  <a:gd name="T0" fmla="*/ 21 w 97"/>
                  <a:gd name="T1" fmla="*/ 44 h 76"/>
                  <a:gd name="T2" fmla="*/ 26 w 97"/>
                  <a:gd name="T3" fmla="*/ 47 h 76"/>
                  <a:gd name="T4" fmla="*/ 27 w 97"/>
                  <a:gd name="T5" fmla="*/ 48 h 76"/>
                  <a:gd name="T6" fmla="*/ 74 w 97"/>
                  <a:gd name="T7" fmla="*/ 73 h 76"/>
                  <a:gd name="T8" fmla="*/ 80 w 97"/>
                  <a:gd name="T9" fmla="*/ 76 h 76"/>
                  <a:gd name="T10" fmla="*/ 97 w 97"/>
                  <a:gd name="T11" fmla="*/ 45 h 76"/>
                  <a:gd name="T12" fmla="*/ 90 w 97"/>
                  <a:gd name="T13" fmla="*/ 41 h 76"/>
                  <a:gd name="T14" fmla="*/ 44 w 97"/>
                  <a:gd name="T15" fmla="*/ 17 h 76"/>
                  <a:gd name="T16" fmla="*/ 44 w 97"/>
                  <a:gd name="T17" fmla="*/ 17 h 76"/>
                  <a:gd name="T18" fmla="*/ 25 w 97"/>
                  <a:gd name="T19" fmla="*/ 5 h 76"/>
                  <a:gd name="T20" fmla="*/ 19 w 97"/>
                  <a:gd name="T21" fmla="*/ 0 h 76"/>
                  <a:gd name="T22" fmla="*/ 0 w 97"/>
                  <a:gd name="T23" fmla="*/ 30 h 76"/>
                  <a:gd name="T24" fmla="*/ 6 w 97"/>
                  <a:gd name="T25" fmla="*/ 34 h 76"/>
                  <a:gd name="T26" fmla="*/ 21 w 97"/>
                  <a:gd name="T27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76">
                    <a:moveTo>
                      <a:pt x="21" y="44"/>
                    </a:moveTo>
                    <a:cubicBezTo>
                      <a:pt x="24" y="46"/>
                      <a:pt x="26" y="47"/>
                      <a:pt x="26" y="47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9" y="49"/>
                      <a:pt x="46" y="58"/>
                      <a:pt x="74" y="73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60" y="26"/>
                      <a:pt x="49" y="20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37" y="12"/>
                      <a:pt x="25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8"/>
                      <a:pt x="18" y="42"/>
                      <a:pt x="2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3" name="Freeform 266"/>
              <p:cNvSpPr>
                <a:spLocks/>
              </p:cNvSpPr>
              <p:nvPr/>
            </p:nvSpPr>
            <p:spPr bwMode="black">
              <a:xfrm>
                <a:off x="3758662" y="6354635"/>
                <a:ext cx="23327" cy="19838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6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4" name="Freeform 267"/>
              <p:cNvSpPr>
                <a:spLocks/>
              </p:cNvSpPr>
              <p:nvPr/>
            </p:nvSpPr>
            <p:spPr bwMode="black">
              <a:xfrm>
                <a:off x="4098201" y="6563593"/>
                <a:ext cx="23327" cy="19838"/>
              </a:xfrm>
              <a:custGeom>
                <a:avLst/>
                <a:gdLst>
                  <a:gd name="T0" fmla="*/ 0 w 36"/>
                  <a:gd name="T1" fmla="*/ 16 h 30"/>
                  <a:gd name="T2" fmla="*/ 8 w 36"/>
                  <a:gd name="T3" fmla="*/ 30 h 30"/>
                  <a:gd name="T4" fmla="*/ 36 w 36"/>
                  <a:gd name="T5" fmla="*/ 14 h 30"/>
                  <a:gd name="T6" fmla="*/ 28 w 36"/>
                  <a:gd name="T7" fmla="*/ 0 h 30"/>
                  <a:gd name="T8" fmla="*/ 0 w 36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0" y="16"/>
                    </a:moveTo>
                    <a:lnTo>
                      <a:pt x="8" y="30"/>
                    </a:lnTo>
                    <a:lnTo>
                      <a:pt x="36" y="14"/>
                    </a:lnTo>
                    <a:lnTo>
                      <a:pt x="28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5" name="Freeform 268"/>
              <p:cNvSpPr>
                <a:spLocks/>
              </p:cNvSpPr>
              <p:nvPr/>
            </p:nvSpPr>
            <p:spPr bwMode="black">
              <a:xfrm>
                <a:off x="4041827" y="6597318"/>
                <a:ext cx="23327" cy="20499"/>
              </a:xfrm>
              <a:custGeom>
                <a:avLst/>
                <a:gdLst>
                  <a:gd name="T0" fmla="*/ 52 w 77"/>
                  <a:gd name="T1" fmla="*/ 4 h 66"/>
                  <a:gd name="T2" fmla="*/ 6 w 77"/>
                  <a:gd name="T3" fmla="*/ 32 h 66"/>
                  <a:gd name="T4" fmla="*/ 0 w 77"/>
                  <a:gd name="T5" fmla="*/ 36 h 66"/>
                  <a:gd name="T6" fmla="*/ 18 w 77"/>
                  <a:gd name="T7" fmla="*/ 66 h 66"/>
                  <a:gd name="T8" fmla="*/ 24 w 77"/>
                  <a:gd name="T9" fmla="*/ 62 h 66"/>
                  <a:gd name="T10" fmla="*/ 70 w 77"/>
                  <a:gd name="T11" fmla="*/ 34 h 66"/>
                  <a:gd name="T12" fmla="*/ 77 w 77"/>
                  <a:gd name="T13" fmla="*/ 31 h 66"/>
                  <a:gd name="T14" fmla="*/ 59 w 77"/>
                  <a:gd name="T15" fmla="*/ 0 h 66"/>
                  <a:gd name="T16" fmla="*/ 52 w 77"/>
                  <a:gd name="T17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4"/>
                    </a:moveTo>
                    <a:cubicBezTo>
                      <a:pt x="35" y="14"/>
                      <a:pt x="20" y="23"/>
                      <a:pt x="6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39" y="53"/>
                      <a:pt x="54" y="44"/>
                      <a:pt x="70" y="34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6" name="Freeform 269"/>
              <p:cNvSpPr>
                <a:spLocks/>
              </p:cNvSpPr>
              <p:nvPr/>
            </p:nvSpPr>
            <p:spPr bwMode="black">
              <a:xfrm>
                <a:off x="4069690" y="6580125"/>
                <a:ext cx="23975" cy="20499"/>
              </a:xfrm>
              <a:custGeom>
                <a:avLst/>
                <a:gdLst>
                  <a:gd name="T0" fmla="*/ 52 w 77"/>
                  <a:gd name="T1" fmla="*/ 4 h 65"/>
                  <a:gd name="T2" fmla="*/ 6 w 77"/>
                  <a:gd name="T3" fmla="*/ 31 h 65"/>
                  <a:gd name="T4" fmla="*/ 0 w 77"/>
                  <a:gd name="T5" fmla="*/ 35 h 65"/>
                  <a:gd name="T6" fmla="*/ 17 w 77"/>
                  <a:gd name="T7" fmla="*/ 65 h 65"/>
                  <a:gd name="T8" fmla="*/ 24 w 77"/>
                  <a:gd name="T9" fmla="*/ 61 h 65"/>
                  <a:gd name="T10" fmla="*/ 70 w 77"/>
                  <a:gd name="T11" fmla="*/ 34 h 65"/>
                  <a:gd name="T12" fmla="*/ 77 w 77"/>
                  <a:gd name="T13" fmla="*/ 31 h 65"/>
                  <a:gd name="T14" fmla="*/ 59 w 77"/>
                  <a:gd name="T15" fmla="*/ 0 h 65"/>
                  <a:gd name="T16" fmla="*/ 52 w 77"/>
                  <a:gd name="T1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5">
                    <a:moveTo>
                      <a:pt x="52" y="4"/>
                    </a:moveTo>
                    <a:cubicBezTo>
                      <a:pt x="37" y="13"/>
                      <a:pt x="21" y="22"/>
                      <a:pt x="6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39" y="52"/>
                      <a:pt x="55" y="44"/>
                      <a:pt x="70" y="34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7" name="Freeform 270"/>
              <p:cNvSpPr>
                <a:spLocks/>
              </p:cNvSpPr>
              <p:nvPr/>
            </p:nvSpPr>
            <p:spPr bwMode="black">
              <a:xfrm>
                <a:off x="3988045" y="6633026"/>
                <a:ext cx="22031" cy="22483"/>
              </a:xfrm>
              <a:custGeom>
                <a:avLst/>
                <a:gdLst>
                  <a:gd name="T0" fmla="*/ 45 w 72"/>
                  <a:gd name="T1" fmla="*/ 5 h 72"/>
                  <a:gd name="T2" fmla="*/ 10 w 72"/>
                  <a:gd name="T3" fmla="*/ 38 h 72"/>
                  <a:gd name="T4" fmla="*/ 4 w 72"/>
                  <a:gd name="T5" fmla="*/ 48 h 72"/>
                  <a:gd name="T6" fmla="*/ 0 w 72"/>
                  <a:gd name="T7" fmla="*/ 54 h 72"/>
                  <a:gd name="T8" fmla="*/ 30 w 72"/>
                  <a:gd name="T9" fmla="*/ 72 h 72"/>
                  <a:gd name="T10" fmla="*/ 34 w 72"/>
                  <a:gd name="T11" fmla="*/ 66 h 72"/>
                  <a:gd name="T12" fmla="*/ 39 w 72"/>
                  <a:gd name="T13" fmla="*/ 57 h 72"/>
                  <a:gd name="T14" fmla="*/ 66 w 72"/>
                  <a:gd name="T15" fmla="*/ 33 h 72"/>
                  <a:gd name="T16" fmla="*/ 72 w 72"/>
                  <a:gd name="T17" fmla="*/ 28 h 72"/>
                  <a:gd name="T18" fmla="*/ 51 w 72"/>
                  <a:gd name="T19" fmla="*/ 0 h 72"/>
                  <a:gd name="T20" fmla="*/ 45 w 72"/>
                  <a:gd name="T21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2">
                    <a:moveTo>
                      <a:pt x="45" y="5"/>
                    </a:moveTo>
                    <a:cubicBezTo>
                      <a:pt x="26" y="19"/>
                      <a:pt x="15" y="29"/>
                      <a:pt x="10" y="38"/>
                    </a:cubicBezTo>
                    <a:cubicBezTo>
                      <a:pt x="8" y="41"/>
                      <a:pt x="6" y="44"/>
                      <a:pt x="4" y="4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6" y="63"/>
                      <a:pt x="37" y="60"/>
                      <a:pt x="39" y="57"/>
                    </a:cubicBezTo>
                    <a:cubicBezTo>
                      <a:pt x="40" y="55"/>
                      <a:pt x="45" y="49"/>
                      <a:pt x="66" y="33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8" name="Freeform 271"/>
              <p:cNvSpPr>
                <a:spLocks/>
              </p:cNvSpPr>
              <p:nvPr/>
            </p:nvSpPr>
            <p:spPr bwMode="black">
              <a:xfrm>
                <a:off x="4013964" y="6614511"/>
                <a:ext cx="23327" cy="20499"/>
              </a:xfrm>
              <a:custGeom>
                <a:avLst/>
                <a:gdLst>
                  <a:gd name="T0" fmla="*/ 51 w 77"/>
                  <a:gd name="T1" fmla="*/ 4 h 66"/>
                  <a:gd name="T2" fmla="*/ 6 w 77"/>
                  <a:gd name="T3" fmla="*/ 33 h 66"/>
                  <a:gd name="T4" fmla="*/ 0 w 77"/>
                  <a:gd name="T5" fmla="*/ 37 h 66"/>
                  <a:gd name="T6" fmla="*/ 19 w 77"/>
                  <a:gd name="T7" fmla="*/ 66 h 66"/>
                  <a:gd name="T8" fmla="*/ 25 w 77"/>
                  <a:gd name="T9" fmla="*/ 62 h 66"/>
                  <a:gd name="T10" fmla="*/ 70 w 77"/>
                  <a:gd name="T11" fmla="*/ 34 h 66"/>
                  <a:gd name="T12" fmla="*/ 77 w 77"/>
                  <a:gd name="T13" fmla="*/ 30 h 66"/>
                  <a:gd name="T14" fmla="*/ 58 w 77"/>
                  <a:gd name="T15" fmla="*/ 0 h 66"/>
                  <a:gd name="T16" fmla="*/ 51 w 77"/>
                  <a:gd name="T17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1" y="4"/>
                    </a:moveTo>
                    <a:cubicBezTo>
                      <a:pt x="35" y="14"/>
                      <a:pt x="19" y="24"/>
                      <a:pt x="6" y="3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39" y="53"/>
                      <a:pt x="54" y="44"/>
                      <a:pt x="70" y="3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19" name="Freeform 272"/>
              <p:cNvSpPr>
                <a:spLocks/>
              </p:cNvSpPr>
              <p:nvPr/>
            </p:nvSpPr>
            <p:spPr bwMode="black">
              <a:xfrm>
                <a:off x="4126064" y="6547062"/>
                <a:ext cx="23975" cy="19838"/>
              </a:xfrm>
              <a:custGeom>
                <a:avLst/>
                <a:gdLst>
                  <a:gd name="T0" fmla="*/ 0 w 37"/>
                  <a:gd name="T1" fmla="*/ 16 h 30"/>
                  <a:gd name="T2" fmla="*/ 9 w 37"/>
                  <a:gd name="T3" fmla="*/ 30 h 30"/>
                  <a:gd name="T4" fmla="*/ 37 w 37"/>
                  <a:gd name="T5" fmla="*/ 14 h 30"/>
                  <a:gd name="T6" fmla="*/ 28 w 37"/>
                  <a:gd name="T7" fmla="*/ 0 h 30"/>
                  <a:gd name="T8" fmla="*/ 0 w 37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0" y="16"/>
                    </a:moveTo>
                    <a:lnTo>
                      <a:pt x="9" y="30"/>
                    </a:lnTo>
                    <a:lnTo>
                      <a:pt x="37" y="14"/>
                    </a:lnTo>
                    <a:lnTo>
                      <a:pt x="28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0" name="Freeform 273"/>
              <p:cNvSpPr>
                <a:spLocks/>
              </p:cNvSpPr>
              <p:nvPr/>
            </p:nvSpPr>
            <p:spPr bwMode="black">
              <a:xfrm>
                <a:off x="3668594" y="6378440"/>
                <a:ext cx="23975" cy="16532"/>
              </a:xfrm>
              <a:custGeom>
                <a:avLst/>
                <a:gdLst>
                  <a:gd name="T0" fmla="*/ 27 w 77"/>
                  <a:gd name="T1" fmla="*/ 5 h 53"/>
                  <a:gd name="T2" fmla="*/ 5 w 77"/>
                  <a:gd name="T3" fmla="*/ 24 h 53"/>
                  <a:gd name="T4" fmla="*/ 0 w 77"/>
                  <a:gd name="T5" fmla="*/ 30 h 53"/>
                  <a:gd name="T6" fmla="*/ 26 w 77"/>
                  <a:gd name="T7" fmla="*/ 53 h 53"/>
                  <a:gd name="T8" fmla="*/ 31 w 77"/>
                  <a:gd name="T9" fmla="*/ 47 h 53"/>
                  <a:gd name="T10" fmla="*/ 43 w 77"/>
                  <a:gd name="T11" fmla="*/ 37 h 53"/>
                  <a:gd name="T12" fmla="*/ 61 w 77"/>
                  <a:gd name="T13" fmla="*/ 39 h 53"/>
                  <a:gd name="T14" fmla="*/ 68 w 77"/>
                  <a:gd name="T15" fmla="*/ 41 h 53"/>
                  <a:gd name="T16" fmla="*/ 77 w 77"/>
                  <a:gd name="T17" fmla="*/ 8 h 53"/>
                  <a:gd name="T18" fmla="*/ 70 w 77"/>
                  <a:gd name="T19" fmla="*/ 6 h 53"/>
                  <a:gd name="T20" fmla="*/ 27 w 77"/>
                  <a:gd name="T21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53">
                    <a:moveTo>
                      <a:pt x="27" y="5"/>
                    </a:moveTo>
                    <a:cubicBezTo>
                      <a:pt x="20" y="9"/>
                      <a:pt x="12" y="15"/>
                      <a:pt x="5" y="2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5" y="42"/>
                      <a:pt x="40" y="39"/>
                      <a:pt x="43" y="37"/>
                    </a:cubicBezTo>
                    <a:cubicBezTo>
                      <a:pt x="43" y="37"/>
                      <a:pt x="46" y="35"/>
                      <a:pt x="61" y="39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51" y="0"/>
                      <a:pt x="38" y="0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1" name="Freeform 274"/>
              <p:cNvSpPr>
                <a:spLocks/>
              </p:cNvSpPr>
              <p:nvPr/>
            </p:nvSpPr>
            <p:spPr bwMode="black">
              <a:xfrm>
                <a:off x="4203173" y="6484242"/>
                <a:ext cx="14904" cy="23144"/>
              </a:xfrm>
              <a:custGeom>
                <a:avLst/>
                <a:gdLst>
                  <a:gd name="T0" fmla="*/ 13 w 49"/>
                  <a:gd name="T1" fmla="*/ 7 h 75"/>
                  <a:gd name="T2" fmla="*/ 2 w 49"/>
                  <a:gd name="T3" fmla="*/ 57 h 75"/>
                  <a:gd name="T4" fmla="*/ 0 w 49"/>
                  <a:gd name="T5" fmla="*/ 64 h 75"/>
                  <a:gd name="T6" fmla="*/ 34 w 49"/>
                  <a:gd name="T7" fmla="*/ 75 h 75"/>
                  <a:gd name="T8" fmla="*/ 36 w 49"/>
                  <a:gd name="T9" fmla="*/ 67 h 75"/>
                  <a:gd name="T10" fmla="*/ 48 w 49"/>
                  <a:gd name="T11" fmla="*/ 13 h 75"/>
                  <a:gd name="T12" fmla="*/ 49 w 49"/>
                  <a:gd name="T13" fmla="*/ 5 h 75"/>
                  <a:gd name="T14" fmla="*/ 15 w 49"/>
                  <a:gd name="T15" fmla="*/ 0 h 75"/>
                  <a:gd name="T16" fmla="*/ 13 w 49"/>
                  <a:gd name="T1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75">
                    <a:moveTo>
                      <a:pt x="13" y="7"/>
                    </a:moveTo>
                    <a:cubicBezTo>
                      <a:pt x="10" y="26"/>
                      <a:pt x="7" y="43"/>
                      <a:pt x="2" y="5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41" y="52"/>
                      <a:pt x="45" y="34"/>
                      <a:pt x="48" y="1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2" name="Freeform 275"/>
              <p:cNvSpPr>
                <a:spLocks/>
              </p:cNvSpPr>
              <p:nvPr/>
            </p:nvSpPr>
            <p:spPr bwMode="black">
              <a:xfrm>
                <a:off x="4209004" y="6451841"/>
                <a:ext cx="11016" cy="21822"/>
              </a:xfrm>
              <a:custGeom>
                <a:avLst/>
                <a:gdLst>
                  <a:gd name="T0" fmla="*/ 2 w 38"/>
                  <a:gd name="T1" fmla="*/ 0 h 70"/>
                  <a:gd name="T2" fmla="*/ 2 w 38"/>
                  <a:gd name="T3" fmla="*/ 8 h 70"/>
                  <a:gd name="T4" fmla="*/ 0 w 38"/>
                  <a:gd name="T5" fmla="*/ 60 h 70"/>
                  <a:gd name="T6" fmla="*/ 0 w 38"/>
                  <a:gd name="T7" fmla="*/ 67 h 70"/>
                  <a:gd name="T8" fmla="*/ 35 w 38"/>
                  <a:gd name="T9" fmla="*/ 70 h 70"/>
                  <a:gd name="T10" fmla="*/ 35 w 38"/>
                  <a:gd name="T11" fmla="*/ 62 h 70"/>
                  <a:gd name="T12" fmla="*/ 38 w 38"/>
                  <a:gd name="T13" fmla="*/ 8 h 70"/>
                  <a:gd name="T14" fmla="*/ 38 w 38"/>
                  <a:gd name="T15" fmla="*/ 0 h 70"/>
                  <a:gd name="T16" fmla="*/ 2 w 38"/>
                  <a:gd name="T1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70">
                    <a:moveTo>
                      <a:pt x="2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2" y="25"/>
                      <a:pt x="2" y="43"/>
                      <a:pt x="0" y="6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2"/>
                      <a:pt x="35" y="62"/>
                      <a:pt x="35" y="62"/>
                    </a:cubicBezTo>
                    <a:cubicBezTo>
                      <a:pt x="37" y="44"/>
                      <a:pt x="38" y="26"/>
                      <a:pt x="38" y="8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3" name="Freeform 276"/>
              <p:cNvSpPr>
                <a:spLocks/>
              </p:cNvSpPr>
              <p:nvPr/>
            </p:nvSpPr>
            <p:spPr bwMode="black">
              <a:xfrm>
                <a:off x="3972494" y="6660799"/>
                <a:ext cx="19439" cy="23805"/>
              </a:xfrm>
              <a:custGeom>
                <a:avLst/>
                <a:gdLst>
                  <a:gd name="T0" fmla="*/ 32 w 63"/>
                  <a:gd name="T1" fmla="*/ 0 h 76"/>
                  <a:gd name="T2" fmla="*/ 29 w 63"/>
                  <a:gd name="T3" fmla="*/ 7 h 76"/>
                  <a:gd name="T4" fmla="*/ 5 w 63"/>
                  <a:gd name="T5" fmla="*/ 50 h 76"/>
                  <a:gd name="T6" fmla="*/ 0 w 63"/>
                  <a:gd name="T7" fmla="*/ 57 h 76"/>
                  <a:gd name="T8" fmla="*/ 30 w 63"/>
                  <a:gd name="T9" fmla="*/ 76 h 76"/>
                  <a:gd name="T10" fmla="*/ 34 w 63"/>
                  <a:gd name="T11" fmla="*/ 70 h 76"/>
                  <a:gd name="T12" fmla="*/ 60 w 63"/>
                  <a:gd name="T13" fmla="*/ 22 h 76"/>
                  <a:gd name="T14" fmla="*/ 63 w 63"/>
                  <a:gd name="T15" fmla="*/ 16 h 76"/>
                  <a:gd name="T16" fmla="*/ 49 w 63"/>
                  <a:gd name="T17" fmla="*/ 7 h 76"/>
                  <a:gd name="T18" fmla="*/ 32 w 63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6">
                    <a:moveTo>
                      <a:pt x="32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0" y="23"/>
                      <a:pt x="13" y="38"/>
                      <a:pt x="5" y="5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43" y="56"/>
                      <a:pt x="51" y="40"/>
                      <a:pt x="60" y="22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49" y="7"/>
                      <a:pt x="49" y="7"/>
                      <a:pt x="49" y="7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4" name="Freeform 277"/>
              <p:cNvSpPr>
                <a:spLocks/>
              </p:cNvSpPr>
              <p:nvPr/>
            </p:nvSpPr>
            <p:spPr bwMode="black">
              <a:xfrm>
                <a:off x="4154574" y="6529869"/>
                <a:ext cx="23327" cy="20499"/>
              </a:xfrm>
              <a:custGeom>
                <a:avLst/>
                <a:gdLst>
                  <a:gd name="T0" fmla="*/ 52 w 76"/>
                  <a:gd name="T1" fmla="*/ 3 h 65"/>
                  <a:gd name="T2" fmla="*/ 6 w 76"/>
                  <a:gd name="T3" fmla="*/ 31 h 65"/>
                  <a:gd name="T4" fmla="*/ 0 w 76"/>
                  <a:gd name="T5" fmla="*/ 35 h 65"/>
                  <a:gd name="T6" fmla="*/ 17 w 76"/>
                  <a:gd name="T7" fmla="*/ 65 h 65"/>
                  <a:gd name="T8" fmla="*/ 24 w 76"/>
                  <a:gd name="T9" fmla="*/ 61 h 65"/>
                  <a:gd name="T10" fmla="*/ 70 w 76"/>
                  <a:gd name="T11" fmla="*/ 33 h 65"/>
                  <a:gd name="T12" fmla="*/ 76 w 76"/>
                  <a:gd name="T13" fmla="*/ 30 h 65"/>
                  <a:gd name="T14" fmla="*/ 58 w 76"/>
                  <a:gd name="T15" fmla="*/ 0 h 65"/>
                  <a:gd name="T16" fmla="*/ 52 w 76"/>
                  <a:gd name="T17" fmla="*/ 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5">
                    <a:moveTo>
                      <a:pt x="52" y="3"/>
                    </a:moveTo>
                    <a:cubicBezTo>
                      <a:pt x="38" y="12"/>
                      <a:pt x="22" y="21"/>
                      <a:pt x="6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41" y="51"/>
                      <a:pt x="56" y="42"/>
                      <a:pt x="70" y="33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5" name="Freeform 278"/>
              <p:cNvSpPr>
                <a:spLocks/>
              </p:cNvSpPr>
              <p:nvPr/>
            </p:nvSpPr>
            <p:spPr bwMode="black">
              <a:xfrm>
                <a:off x="4182437" y="6511354"/>
                <a:ext cx="23327" cy="21160"/>
              </a:xfrm>
              <a:custGeom>
                <a:avLst/>
                <a:gdLst>
                  <a:gd name="T0" fmla="*/ 49 w 77"/>
                  <a:gd name="T1" fmla="*/ 5 h 68"/>
                  <a:gd name="T2" fmla="*/ 7 w 77"/>
                  <a:gd name="T3" fmla="*/ 34 h 68"/>
                  <a:gd name="T4" fmla="*/ 0 w 77"/>
                  <a:gd name="T5" fmla="*/ 39 h 68"/>
                  <a:gd name="T6" fmla="*/ 19 w 77"/>
                  <a:gd name="T7" fmla="*/ 68 h 68"/>
                  <a:gd name="T8" fmla="*/ 26 w 77"/>
                  <a:gd name="T9" fmla="*/ 64 h 68"/>
                  <a:gd name="T10" fmla="*/ 71 w 77"/>
                  <a:gd name="T11" fmla="*/ 33 h 68"/>
                  <a:gd name="T12" fmla="*/ 77 w 77"/>
                  <a:gd name="T13" fmla="*/ 28 h 68"/>
                  <a:gd name="T14" fmla="*/ 55 w 77"/>
                  <a:gd name="T15" fmla="*/ 0 h 68"/>
                  <a:gd name="T16" fmla="*/ 49 w 77"/>
                  <a:gd name="T17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8">
                    <a:moveTo>
                      <a:pt x="49" y="5"/>
                    </a:moveTo>
                    <a:cubicBezTo>
                      <a:pt x="40" y="12"/>
                      <a:pt x="26" y="22"/>
                      <a:pt x="7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46" y="51"/>
                      <a:pt x="61" y="41"/>
                      <a:pt x="71" y="33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4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6" name="Freeform 279"/>
              <p:cNvSpPr>
                <a:spLocks/>
              </p:cNvSpPr>
              <p:nvPr/>
            </p:nvSpPr>
            <p:spPr bwMode="black">
              <a:xfrm>
                <a:off x="3780693" y="6586738"/>
                <a:ext cx="23327" cy="20499"/>
              </a:xfrm>
              <a:custGeom>
                <a:avLst/>
                <a:gdLst>
                  <a:gd name="T0" fmla="*/ 24 w 77"/>
                  <a:gd name="T1" fmla="*/ 4 h 65"/>
                  <a:gd name="T2" fmla="*/ 18 w 77"/>
                  <a:gd name="T3" fmla="*/ 0 h 65"/>
                  <a:gd name="T4" fmla="*/ 0 w 77"/>
                  <a:gd name="T5" fmla="*/ 30 h 65"/>
                  <a:gd name="T6" fmla="*/ 7 w 77"/>
                  <a:gd name="T7" fmla="*/ 34 h 65"/>
                  <a:gd name="T8" fmla="*/ 53 w 77"/>
                  <a:gd name="T9" fmla="*/ 61 h 65"/>
                  <a:gd name="T10" fmla="*/ 59 w 77"/>
                  <a:gd name="T11" fmla="*/ 65 h 65"/>
                  <a:gd name="T12" fmla="*/ 77 w 77"/>
                  <a:gd name="T13" fmla="*/ 34 h 65"/>
                  <a:gd name="T14" fmla="*/ 71 w 77"/>
                  <a:gd name="T15" fmla="*/ 31 h 65"/>
                  <a:gd name="T16" fmla="*/ 24 w 77"/>
                  <a:gd name="T1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5">
                    <a:moveTo>
                      <a:pt x="24" y="4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2" y="43"/>
                      <a:pt x="37" y="52"/>
                      <a:pt x="53" y="61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55" y="22"/>
                      <a:pt x="40" y="13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7" name="Freeform 280"/>
              <p:cNvSpPr>
                <a:spLocks/>
              </p:cNvSpPr>
              <p:nvPr/>
            </p:nvSpPr>
            <p:spPr bwMode="black">
              <a:xfrm>
                <a:off x="3808556" y="6603269"/>
                <a:ext cx="23327" cy="20499"/>
              </a:xfrm>
              <a:custGeom>
                <a:avLst/>
                <a:gdLst>
                  <a:gd name="T0" fmla="*/ 0 w 36"/>
                  <a:gd name="T1" fmla="*/ 15 h 31"/>
                  <a:gd name="T2" fmla="*/ 28 w 36"/>
                  <a:gd name="T3" fmla="*/ 31 h 31"/>
                  <a:gd name="T4" fmla="*/ 36 w 36"/>
                  <a:gd name="T5" fmla="*/ 17 h 31"/>
                  <a:gd name="T6" fmla="*/ 8 w 36"/>
                  <a:gd name="T7" fmla="*/ 0 h 31"/>
                  <a:gd name="T8" fmla="*/ 0 w 3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">
                    <a:moveTo>
                      <a:pt x="0" y="15"/>
                    </a:moveTo>
                    <a:lnTo>
                      <a:pt x="28" y="31"/>
                    </a:lnTo>
                    <a:lnTo>
                      <a:pt x="36" y="17"/>
                    </a:lnTo>
                    <a:lnTo>
                      <a:pt x="8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8" name="Freeform 281"/>
              <p:cNvSpPr>
                <a:spLocks/>
              </p:cNvSpPr>
              <p:nvPr/>
            </p:nvSpPr>
            <p:spPr bwMode="black">
              <a:xfrm>
                <a:off x="3752182" y="6570206"/>
                <a:ext cx="23975" cy="19838"/>
              </a:xfrm>
              <a:custGeom>
                <a:avLst/>
                <a:gdLst>
                  <a:gd name="T0" fmla="*/ 24 w 77"/>
                  <a:gd name="T1" fmla="*/ 4 h 64"/>
                  <a:gd name="T2" fmla="*/ 17 w 77"/>
                  <a:gd name="T3" fmla="*/ 0 h 64"/>
                  <a:gd name="T4" fmla="*/ 0 w 77"/>
                  <a:gd name="T5" fmla="*/ 31 h 64"/>
                  <a:gd name="T6" fmla="*/ 6 w 77"/>
                  <a:gd name="T7" fmla="*/ 34 h 64"/>
                  <a:gd name="T8" fmla="*/ 53 w 77"/>
                  <a:gd name="T9" fmla="*/ 61 h 64"/>
                  <a:gd name="T10" fmla="*/ 59 w 77"/>
                  <a:gd name="T11" fmla="*/ 64 h 64"/>
                  <a:gd name="T12" fmla="*/ 77 w 77"/>
                  <a:gd name="T13" fmla="*/ 34 h 64"/>
                  <a:gd name="T14" fmla="*/ 70 w 77"/>
                  <a:gd name="T15" fmla="*/ 30 h 64"/>
                  <a:gd name="T16" fmla="*/ 24 w 77"/>
                  <a:gd name="T1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24" y="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1" y="42"/>
                      <a:pt x="36" y="51"/>
                      <a:pt x="53" y="6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3" y="20"/>
                      <a:pt x="38" y="12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29" name="Freeform 282"/>
              <p:cNvSpPr>
                <a:spLocks/>
              </p:cNvSpPr>
              <p:nvPr/>
            </p:nvSpPr>
            <p:spPr bwMode="black">
              <a:xfrm>
                <a:off x="3723672" y="6554336"/>
                <a:ext cx="23327" cy="19838"/>
              </a:xfrm>
              <a:custGeom>
                <a:avLst/>
                <a:gdLst>
                  <a:gd name="T0" fmla="*/ 23 w 77"/>
                  <a:gd name="T1" fmla="*/ 3 h 63"/>
                  <a:gd name="T2" fmla="*/ 16 w 77"/>
                  <a:gd name="T3" fmla="*/ 0 h 63"/>
                  <a:gd name="T4" fmla="*/ 0 w 77"/>
                  <a:gd name="T5" fmla="*/ 31 h 63"/>
                  <a:gd name="T6" fmla="*/ 7 w 77"/>
                  <a:gd name="T7" fmla="*/ 35 h 63"/>
                  <a:gd name="T8" fmla="*/ 54 w 77"/>
                  <a:gd name="T9" fmla="*/ 59 h 63"/>
                  <a:gd name="T10" fmla="*/ 60 w 77"/>
                  <a:gd name="T11" fmla="*/ 63 h 63"/>
                  <a:gd name="T12" fmla="*/ 77 w 77"/>
                  <a:gd name="T13" fmla="*/ 32 h 63"/>
                  <a:gd name="T14" fmla="*/ 71 w 77"/>
                  <a:gd name="T15" fmla="*/ 29 h 63"/>
                  <a:gd name="T16" fmla="*/ 23 w 77"/>
                  <a:gd name="T17" fmla="*/ 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3">
                    <a:moveTo>
                      <a:pt x="23" y="3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0" y="41"/>
                      <a:pt x="36" y="50"/>
                      <a:pt x="54" y="59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2" y="18"/>
                      <a:pt x="36" y="10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30" name="Freeform 283"/>
              <p:cNvSpPr>
                <a:spLocks/>
              </p:cNvSpPr>
              <p:nvPr/>
            </p:nvSpPr>
            <p:spPr bwMode="black">
              <a:xfrm>
                <a:off x="3693217" y="6545078"/>
                <a:ext cx="23327" cy="14548"/>
              </a:xfrm>
              <a:custGeom>
                <a:avLst/>
                <a:gdLst>
                  <a:gd name="T0" fmla="*/ 60 w 76"/>
                  <a:gd name="T1" fmla="*/ 10 h 47"/>
                  <a:gd name="T2" fmla="*/ 58 w 76"/>
                  <a:gd name="T3" fmla="*/ 10 h 47"/>
                  <a:gd name="T4" fmla="*/ 18 w 76"/>
                  <a:gd name="T5" fmla="*/ 2 h 47"/>
                  <a:gd name="T6" fmla="*/ 11 w 76"/>
                  <a:gd name="T7" fmla="*/ 0 h 47"/>
                  <a:gd name="T8" fmla="*/ 0 w 76"/>
                  <a:gd name="T9" fmla="*/ 33 h 47"/>
                  <a:gd name="T10" fmla="*/ 7 w 76"/>
                  <a:gd name="T11" fmla="*/ 35 h 47"/>
                  <a:gd name="T12" fmla="*/ 55 w 76"/>
                  <a:gd name="T13" fmla="*/ 45 h 47"/>
                  <a:gd name="T14" fmla="*/ 60 w 76"/>
                  <a:gd name="T15" fmla="*/ 45 h 47"/>
                  <a:gd name="T16" fmla="*/ 61 w 76"/>
                  <a:gd name="T17" fmla="*/ 45 h 47"/>
                  <a:gd name="T18" fmla="*/ 68 w 76"/>
                  <a:gd name="T19" fmla="*/ 47 h 47"/>
                  <a:gd name="T20" fmla="*/ 76 w 76"/>
                  <a:gd name="T21" fmla="*/ 13 h 47"/>
                  <a:gd name="T22" fmla="*/ 69 w 76"/>
                  <a:gd name="T23" fmla="*/ 11 h 47"/>
                  <a:gd name="T24" fmla="*/ 60 w 76"/>
                  <a:gd name="T25" fmla="*/ 1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47">
                    <a:moveTo>
                      <a:pt x="60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49" y="11"/>
                      <a:pt x="35" y="8"/>
                      <a:pt x="18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0" y="40"/>
                      <a:pt x="39" y="45"/>
                      <a:pt x="55" y="45"/>
                    </a:cubicBezTo>
                    <a:cubicBezTo>
                      <a:pt x="57" y="45"/>
                      <a:pt x="59" y="45"/>
                      <a:pt x="60" y="45"/>
                    </a:cubicBezTo>
                    <a:cubicBezTo>
                      <a:pt x="60" y="45"/>
                      <a:pt x="61" y="45"/>
                      <a:pt x="61" y="45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6" y="10"/>
                      <a:pt x="63" y="10"/>
                      <a:pt x="6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31" name="Freeform 284"/>
              <p:cNvSpPr>
                <a:spLocks/>
              </p:cNvSpPr>
              <p:nvPr/>
            </p:nvSpPr>
            <p:spPr bwMode="black">
              <a:xfrm>
                <a:off x="3947223" y="6683943"/>
                <a:ext cx="22679" cy="12564"/>
              </a:xfrm>
              <a:custGeom>
                <a:avLst/>
                <a:gdLst>
                  <a:gd name="T0" fmla="*/ 57 w 74"/>
                  <a:gd name="T1" fmla="*/ 3 h 40"/>
                  <a:gd name="T2" fmla="*/ 53 w 74"/>
                  <a:gd name="T3" fmla="*/ 4 h 40"/>
                  <a:gd name="T4" fmla="*/ 11 w 74"/>
                  <a:gd name="T5" fmla="*/ 4 h 40"/>
                  <a:gd name="T6" fmla="*/ 3 w 74"/>
                  <a:gd name="T7" fmla="*/ 3 h 40"/>
                  <a:gd name="T8" fmla="*/ 0 w 74"/>
                  <a:gd name="T9" fmla="*/ 38 h 40"/>
                  <a:gd name="T10" fmla="*/ 7 w 74"/>
                  <a:gd name="T11" fmla="*/ 39 h 40"/>
                  <a:gd name="T12" fmla="*/ 32 w 74"/>
                  <a:gd name="T13" fmla="*/ 40 h 40"/>
                  <a:gd name="T14" fmla="*/ 60 w 74"/>
                  <a:gd name="T15" fmla="*/ 38 h 40"/>
                  <a:gd name="T16" fmla="*/ 67 w 74"/>
                  <a:gd name="T17" fmla="*/ 36 h 40"/>
                  <a:gd name="T18" fmla="*/ 74 w 74"/>
                  <a:gd name="T19" fmla="*/ 34 h 40"/>
                  <a:gd name="T20" fmla="*/ 64 w 74"/>
                  <a:gd name="T21" fmla="*/ 0 h 40"/>
                  <a:gd name="T22" fmla="*/ 57 w 74"/>
                  <a:gd name="T23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40">
                    <a:moveTo>
                      <a:pt x="57" y="3"/>
                    </a:moveTo>
                    <a:cubicBezTo>
                      <a:pt x="56" y="3"/>
                      <a:pt x="55" y="3"/>
                      <a:pt x="53" y="4"/>
                    </a:cubicBezTo>
                    <a:cubicBezTo>
                      <a:pt x="43" y="5"/>
                      <a:pt x="28" y="6"/>
                      <a:pt x="11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16" y="40"/>
                      <a:pt x="25" y="40"/>
                      <a:pt x="32" y="40"/>
                    </a:cubicBezTo>
                    <a:cubicBezTo>
                      <a:pt x="43" y="40"/>
                      <a:pt x="52" y="40"/>
                      <a:pt x="60" y="38"/>
                    </a:cubicBezTo>
                    <a:cubicBezTo>
                      <a:pt x="62" y="38"/>
                      <a:pt x="65" y="37"/>
                      <a:pt x="67" y="36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5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32" name="Freeform 285"/>
              <p:cNvSpPr>
                <a:spLocks/>
              </p:cNvSpPr>
              <p:nvPr/>
            </p:nvSpPr>
            <p:spPr bwMode="black">
              <a:xfrm>
                <a:off x="3890849" y="6655509"/>
                <a:ext cx="20087" cy="24467"/>
              </a:xfrm>
              <a:custGeom>
                <a:avLst/>
                <a:gdLst>
                  <a:gd name="T0" fmla="*/ 49 w 64"/>
                  <a:gd name="T1" fmla="*/ 34 h 78"/>
                  <a:gd name="T2" fmla="*/ 49 w 64"/>
                  <a:gd name="T3" fmla="*/ 33 h 78"/>
                  <a:gd name="T4" fmla="*/ 33 w 64"/>
                  <a:gd name="T5" fmla="*/ 6 h 78"/>
                  <a:gd name="T6" fmla="*/ 29 w 64"/>
                  <a:gd name="T7" fmla="*/ 0 h 78"/>
                  <a:gd name="T8" fmla="*/ 0 w 64"/>
                  <a:gd name="T9" fmla="*/ 19 h 78"/>
                  <a:gd name="T10" fmla="*/ 4 w 64"/>
                  <a:gd name="T11" fmla="*/ 26 h 78"/>
                  <a:gd name="T12" fmla="*/ 18 w 64"/>
                  <a:gd name="T13" fmla="*/ 50 h 78"/>
                  <a:gd name="T14" fmla="*/ 31 w 64"/>
                  <a:gd name="T15" fmla="*/ 72 h 78"/>
                  <a:gd name="T16" fmla="*/ 35 w 64"/>
                  <a:gd name="T17" fmla="*/ 78 h 78"/>
                  <a:gd name="T18" fmla="*/ 64 w 64"/>
                  <a:gd name="T19" fmla="*/ 59 h 78"/>
                  <a:gd name="T20" fmla="*/ 60 w 64"/>
                  <a:gd name="T21" fmla="*/ 52 h 78"/>
                  <a:gd name="T22" fmla="*/ 49 w 64"/>
                  <a:gd name="T23" fmla="*/ 3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78">
                    <a:moveTo>
                      <a:pt x="49" y="34"/>
                    </a:moveTo>
                    <a:cubicBezTo>
                      <a:pt x="49" y="33"/>
                      <a:pt x="49" y="33"/>
                      <a:pt x="49" y="33"/>
                    </a:cubicBezTo>
                    <a:cubicBezTo>
                      <a:pt x="44" y="25"/>
                      <a:pt x="39" y="15"/>
                      <a:pt x="33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9" y="34"/>
                      <a:pt x="14" y="43"/>
                      <a:pt x="18" y="50"/>
                    </a:cubicBezTo>
                    <a:cubicBezTo>
                      <a:pt x="22" y="58"/>
                      <a:pt x="27" y="65"/>
                      <a:pt x="31" y="72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57" y="47"/>
                      <a:pt x="53" y="41"/>
                      <a:pt x="4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33" name="Freeform 286"/>
              <p:cNvSpPr>
                <a:spLocks/>
              </p:cNvSpPr>
              <p:nvPr/>
            </p:nvSpPr>
            <p:spPr bwMode="black">
              <a:xfrm>
                <a:off x="3865578" y="6636332"/>
                <a:ext cx="22679" cy="19838"/>
              </a:xfrm>
              <a:custGeom>
                <a:avLst/>
                <a:gdLst>
                  <a:gd name="T0" fmla="*/ 23 w 75"/>
                  <a:gd name="T1" fmla="*/ 4 h 62"/>
                  <a:gd name="T2" fmla="*/ 17 w 75"/>
                  <a:gd name="T3" fmla="*/ 0 h 62"/>
                  <a:gd name="T4" fmla="*/ 0 w 75"/>
                  <a:gd name="T5" fmla="*/ 31 h 62"/>
                  <a:gd name="T6" fmla="*/ 6 w 75"/>
                  <a:gd name="T7" fmla="*/ 35 h 62"/>
                  <a:gd name="T8" fmla="*/ 57 w 75"/>
                  <a:gd name="T9" fmla="*/ 59 h 62"/>
                  <a:gd name="T10" fmla="*/ 66 w 75"/>
                  <a:gd name="T11" fmla="*/ 62 h 62"/>
                  <a:gd name="T12" fmla="*/ 75 w 75"/>
                  <a:gd name="T13" fmla="*/ 28 h 62"/>
                  <a:gd name="T14" fmla="*/ 66 w 75"/>
                  <a:gd name="T15" fmla="*/ 25 h 62"/>
                  <a:gd name="T16" fmla="*/ 23 w 75"/>
                  <a:gd name="T17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2">
                    <a:moveTo>
                      <a:pt x="23" y="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2" y="54"/>
                      <a:pt x="52" y="58"/>
                      <a:pt x="57" y="59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58" y="23"/>
                      <a:pt x="2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34" name="Freeform 287"/>
              <p:cNvSpPr>
                <a:spLocks/>
              </p:cNvSpPr>
              <p:nvPr/>
            </p:nvSpPr>
            <p:spPr bwMode="black">
              <a:xfrm>
                <a:off x="3914176" y="6677992"/>
                <a:ext cx="23327" cy="15870"/>
              </a:xfrm>
              <a:custGeom>
                <a:avLst/>
                <a:gdLst>
                  <a:gd name="T0" fmla="*/ 19 w 76"/>
                  <a:gd name="T1" fmla="*/ 3 h 52"/>
                  <a:gd name="T2" fmla="*/ 12 w 76"/>
                  <a:gd name="T3" fmla="*/ 0 h 52"/>
                  <a:gd name="T4" fmla="*/ 0 w 76"/>
                  <a:gd name="T5" fmla="*/ 33 h 52"/>
                  <a:gd name="T6" fmla="*/ 7 w 76"/>
                  <a:gd name="T7" fmla="*/ 36 h 52"/>
                  <a:gd name="T8" fmla="*/ 61 w 76"/>
                  <a:gd name="T9" fmla="*/ 51 h 52"/>
                  <a:gd name="T10" fmla="*/ 68 w 76"/>
                  <a:gd name="T11" fmla="*/ 52 h 52"/>
                  <a:gd name="T12" fmla="*/ 76 w 76"/>
                  <a:gd name="T13" fmla="*/ 18 h 52"/>
                  <a:gd name="T14" fmla="*/ 68 w 76"/>
                  <a:gd name="T15" fmla="*/ 16 h 52"/>
                  <a:gd name="T16" fmla="*/ 19 w 76"/>
                  <a:gd name="T17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2">
                    <a:moveTo>
                      <a:pt x="19" y="3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23" y="41"/>
                      <a:pt x="41" y="46"/>
                      <a:pt x="61" y="51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50" y="12"/>
                      <a:pt x="33" y="8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35" name="Freeform 288"/>
              <p:cNvSpPr>
                <a:spLocks/>
              </p:cNvSpPr>
              <p:nvPr/>
            </p:nvSpPr>
            <p:spPr bwMode="black">
              <a:xfrm>
                <a:off x="3837067" y="6620462"/>
                <a:ext cx="23327" cy="19838"/>
              </a:xfrm>
              <a:custGeom>
                <a:avLst/>
                <a:gdLst>
                  <a:gd name="T0" fmla="*/ 24 w 77"/>
                  <a:gd name="T1" fmla="*/ 3 h 64"/>
                  <a:gd name="T2" fmla="*/ 17 w 77"/>
                  <a:gd name="T3" fmla="*/ 0 h 64"/>
                  <a:gd name="T4" fmla="*/ 0 w 77"/>
                  <a:gd name="T5" fmla="*/ 30 h 64"/>
                  <a:gd name="T6" fmla="*/ 6 w 77"/>
                  <a:gd name="T7" fmla="*/ 34 h 64"/>
                  <a:gd name="T8" fmla="*/ 53 w 77"/>
                  <a:gd name="T9" fmla="*/ 61 h 64"/>
                  <a:gd name="T10" fmla="*/ 59 w 77"/>
                  <a:gd name="T11" fmla="*/ 64 h 64"/>
                  <a:gd name="T12" fmla="*/ 77 w 77"/>
                  <a:gd name="T13" fmla="*/ 34 h 64"/>
                  <a:gd name="T14" fmla="*/ 70 w 77"/>
                  <a:gd name="T15" fmla="*/ 30 h 64"/>
                  <a:gd name="T16" fmla="*/ 24 w 77"/>
                  <a:gd name="T17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24" y="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3" y="43"/>
                      <a:pt x="38" y="52"/>
                      <a:pt x="53" y="6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6" y="22"/>
                      <a:pt x="41" y="13"/>
                      <a:pt x="2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36" name="Freeform 289"/>
              <p:cNvSpPr>
                <a:spLocks noEditPoints="1"/>
              </p:cNvSpPr>
              <p:nvPr/>
            </p:nvSpPr>
            <p:spPr bwMode="black">
              <a:xfrm>
                <a:off x="3697104" y="6283881"/>
                <a:ext cx="489221" cy="371628"/>
              </a:xfrm>
              <a:custGeom>
                <a:avLst/>
                <a:gdLst>
                  <a:gd name="T0" fmla="*/ 1583 w 1601"/>
                  <a:gd name="T1" fmla="*/ 409 h 1191"/>
                  <a:gd name="T2" fmla="*/ 891 w 1601"/>
                  <a:gd name="T3" fmla="*/ 6 h 1191"/>
                  <a:gd name="T4" fmla="*/ 841 w 1601"/>
                  <a:gd name="T5" fmla="*/ 6 h 1191"/>
                  <a:gd name="T6" fmla="*/ 861 w 1601"/>
                  <a:gd name="T7" fmla="*/ 834 h 1191"/>
                  <a:gd name="T8" fmla="*/ 596 w 1601"/>
                  <a:gd name="T9" fmla="*/ 987 h 1191"/>
                  <a:gd name="T10" fmla="*/ 148 w 1601"/>
                  <a:gd name="T11" fmla="*/ 797 h 1191"/>
                  <a:gd name="T12" fmla="*/ 200 w 1601"/>
                  <a:gd name="T13" fmla="*/ 762 h 1191"/>
                  <a:gd name="T14" fmla="*/ 886 w 1601"/>
                  <a:gd name="T15" fmla="*/ 1163 h 1191"/>
                  <a:gd name="T16" fmla="*/ 853 w 1601"/>
                  <a:gd name="T17" fmla="*/ 1191 h 1191"/>
                  <a:gd name="T18" fmla="*/ 677 w 1601"/>
                  <a:gd name="T19" fmla="*/ 1097 h 1191"/>
                  <a:gd name="T20" fmla="*/ 730 w 1601"/>
                  <a:gd name="T21" fmla="*/ 1062 h 1191"/>
                  <a:gd name="T22" fmla="*/ 831 w 1601"/>
                  <a:gd name="T23" fmla="*/ 926 h 1191"/>
                  <a:gd name="T24" fmla="*/ 56 w 1601"/>
                  <a:gd name="T25" fmla="*/ 679 h 1191"/>
                  <a:gd name="T26" fmla="*/ 66 w 1601"/>
                  <a:gd name="T27" fmla="*/ 687 h 1191"/>
                  <a:gd name="T28" fmla="*/ 27 w 1601"/>
                  <a:gd name="T29" fmla="*/ 728 h 1191"/>
                  <a:gd name="T30" fmla="*/ 0 w 1601"/>
                  <a:gd name="T31" fmla="*/ 691 h 1191"/>
                  <a:gd name="T32" fmla="*/ 17 w 1601"/>
                  <a:gd name="T33" fmla="*/ 416 h 1191"/>
                  <a:gd name="T34" fmla="*/ 96 w 1601"/>
                  <a:gd name="T35" fmla="*/ 442 h 1191"/>
                  <a:gd name="T36" fmla="*/ 877 w 1601"/>
                  <a:gd name="T37" fmla="*/ 881 h 1191"/>
                  <a:gd name="T38" fmla="*/ 1600 w 1601"/>
                  <a:gd name="T39" fmla="*/ 438 h 1191"/>
                  <a:gd name="T40" fmla="*/ 1601 w 1601"/>
                  <a:gd name="T41" fmla="*/ 669 h 1191"/>
                  <a:gd name="T42" fmla="*/ 919 w 1601"/>
                  <a:gd name="T43" fmla="*/ 1087 h 1191"/>
                  <a:gd name="T44" fmla="*/ 894 w 1601"/>
                  <a:gd name="T45" fmla="*/ 853 h 1191"/>
                  <a:gd name="T46" fmla="*/ 525 w 1601"/>
                  <a:gd name="T47" fmla="*/ 886 h 1191"/>
                  <a:gd name="T48" fmla="*/ 316 w 1601"/>
                  <a:gd name="T49" fmla="*/ 770 h 1191"/>
                  <a:gd name="T50" fmla="*/ 300 w 1601"/>
                  <a:gd name="T51" fmla="*/ 721 h 1191"/>
                  <a:gd name="T52" fmla="*/ 523 w 1601"/>
                  <a:gd name="T53" fmla="*/ 822 h 1191"/>
                  <a:gd name="T54" fmla="*/ 539 w 1601"/>
                  <a:gd name="T55" fmla="*/ 870 h 1191"/>
                  <a:gd name="T56" fmla="*/ 712 w 1601"/>
                  <a:gd name="T57" fmla="*/ 1033 h 1191"/>
                  <a:gd name="T58" fmla="*/ 648 w 1601"/>
                  <a:gd name="T59" fmla="*/ 1091 h 1191"/>
                  <a:gd name="T60" fmla="*/ 617 w 1601"/>
                  <a:gd name="T61" fmla="*/ 1070 h 1191"/>
                  <a:gd name="T62" fmla="*/ 625 w 1601"/>
                  <a:gd name="T63" fmla="*/ 914 h 1191"/>
                  <a:gd name="T64" fmla="*/ 712 w 1601"/>
                  <a:gd name="T65" fmla="*/ 885 h 1191"/>
                  <a:gd name="T66" fmla="*/ 708 w 1601"/>
                  <a:gd name="T67" fmla="*/ 909 h 1191"/>
                  <a:gd name="T68" fmla="*/ 659 w 1601"/>
                  <a:gd name="T69" fmla="*/ 1044 h 1191"/>
                  <a:gd name="T70" fmla="*/ 712 w 1601"/>
                  <a:gd name="T71" fmla="*/ 1033 h 1191"/>
                  <a:gd name="T72" fmla="*/ 177 w 1601"/>
                  <a:gd name="T73" fmla="*/ 756 h 1191"/>
                  <a:gd name="T74" fmla="*/ 92 w 1601"/>
                  <a:gd name="T75" fmla="*/ 786 h 1191"/>
                  <a:gd name="T76" fmla="*/ 86 w 1601"/>
                  <a:gd name="T77" fmla="*/ 632 h 1191"/>
                  <a:gd name="T78" fmla="*/ 154 w 1601"/>
                  <a:gd name="T79" fmla="*/ 580 h 1191"/>
                  <a:gd name="T80" fmla="*/ 181 w 1601"/>
                  <a:gd name="T81" fmla="*/ 585 h 1191"/>
                  <a:gd name="T82" fmla="*/ 129 w 1601"/>
                  <a:gd name="T83" fmla="*/ 637 h 1191"/>
                  <a:gd name="T84" fmla="*/ 154 w 1601"/>
                  <a:gd name="T85" fmla="*/ 729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1" h="1191">
                    <a:moveTo>
                      <a:pt x="861" y="834"/>
                    </a:moveTo>
                    <a:cubicBezTo>
                      <a:pt x="1583" y="409"/>
                      <a:pt x="1583" y="409"/>
                      <a:pt x="1583" y="409"/>
                    </a:cubicBezTo>
                    <a:cubicBezTo>
                      <a:pt x="1581" y="407"/>
                      <a:pt x="1579" y="406"/>
                      <a:pt x="1576" y="404"/>
                    </a:cubicBezTo>
                    <a:cubicBezTo>
                      <a:pt x="891" y="6"/>
                      <a:pt x="891" y="6"/>
                      <a:pt x="891" y="6"/>
                    </a:cubicBezTo>
                    <a:cubicBezTo>
                      <a:pt x="884" y="2"/>
                      <a:pt x="875" y="0"/>
                      <a:pt x="866" y="0"/>
                    </a:cubicBezTo>
                    <a:cubicBezTo>
                      <a:pt x="857" y="0"/>
                      <a:pt x="848" y="2"/>
                      <a:pt x="841" y="6"/>
                    </a:cubicBezTo>
                    <a:cubicBezTo>
                      <a:pt x="130" y="422"/>
                      <a:pt x="130" y="422"/>
                      <a:pt x="130" y="422"/>
                    </a:cubicBezTo>
                    <a:lnTo>
                      <a:pt x="861" y="834"/>
                    </a:lnTo>
                    <a:close/>
                    <a:moveTo>
                      <a:pt x="200" y="762"/>
                    </a:moveTo>
                    <a:cubicBezTo>
                      <a:pt x="596" y="987"/>
                      <a:pt x="596" y="987"/>
                      <a:pt x="596" y="987"/>
                    </a:cubicBezTo>
                    <a:cubicBezTo>
                      <a:pt x="596" y="1051"/>
                      <a:pt x="596" y="1051"/>
                      <a:pt x="596" y="1051"/>
                    </a:cubicBezTo>
                    <a:cubicBezTo>
                      <a:pt x="148" y="797"/>
                      <a:pt x="148" y="797"/>
                      <a:pt x="148" y="797"/>
                    </a:cubicBezTo>
                    <a:cubicBezTo>
                      <a:pt x="188" y="773"/>
                      <a:pt x="188" y="773"/>
                      <a:pt x="188" y="773"/>
                    </a:cubicBezTo>
                    <a:cubicBezTo>
                      <a:pt x="192" y="771"/>
                      <a:pt x="197" y="767"/>
                      <a:pt x="200" y="762"/>
                    </a:cubicBezTo>
                    <a:close/>
                    <a:moveTo>
                      <a:pt x="886" y="897"/>
                    </a:moveTo>
                    <a:cubicBezTo>
                      <a:pt x="886" y="1163"/>
                      <a:pt x="886" y="1163"/>
                      <a:pt x="886" y="1163"/>
                    </a:cubicBezTo>
                    <a:cubicBezTo>
                      <a:pt x="884" y="1173"/>
                      <a:pt x="878" y="1182"/>
                      <a:pt x="870" y="1187"/>
                    </a:cubicBezTo>
                    <a:cubicBezTo>
                      <a:pt x="865" y="1190"/>
                      <a:pt x="859" y="1191"/>
                      <a:pt x="853" y="1191"/>
                    </a:cubicBezTo>
                    <a:cubicBezTo>
                      <a:pt x="847" y="1191"/>
                      <a:pt x="840" y="1190"/>
                      <a:pt x="834" y="1186"/>
                    </a:cubicBezTo>
                    <a:cubicBezTo>
                      <a:pt x="677" y="1097"/>
                      <a:pt x="677" y="1097"/>
                      <a:pt x="677" y="1097"/>
                    </a:cubicBezTo>
                    <a:cubicBezTo>
                      <a:pt x="718" y="1073"/>
                      <a:pt x="718" y="1073"/>
                      <a:pt x="718" y="1073"/>
                    </a:cubicBezTo>
                    <a:cubicBezTo>
                      <a:pt x="723" y="1071"/>
                      <a:pt x="727" y="1067"/>
                      <a:pt x="730" y="1062"/>
                    </a:cubicBezTo>
                    <a:cubicBezTo>
                      <a:pt x="831" y="1120"/>
                      <a:pt x="831" y="1120"/>
                      <a:pt x="831" y="1120"/>
                    </a:cubicBezTo>
                    <a:cubicBezTo>
                      <a:pt x="831" y="926"/>
                      <a:pt x="831" y="926"/>
                      <a:pt x="831" y="926"/>
                    </a:cubicBezTo>
                    <a:cubicBezTo>
                      <a:pt x="56" y="483"/>
                      <a:pt x="56" y="483"/>
                      <a:pt x="56" y="483"/>
                    </a:cubicBezTo>
                    <a:cubicBezTo>
                      <a:pt x="56" y="679"/>
                      <a:pt x="56" y="679"/>
                      <a:pt x="56" y="679"/>
                    </a:cubicBezTo>
                    <a:cubicBezTo>
                      <a:pt x="57" y="681"/>
                      <a:pt x="57" y="681"/>
                      <a:pt x="57" y="681"/>
                    </a:cubicBezTo>
                    <a:cubicBezTo>
                      <a:pt x="66" y="687"/>
                      <a:pt x="66" y="687"/>
                      <a:pt x="66" y="687"/>
                    </a:cubicBezTo>
                    <a:cubicBezTo>
                      <a:pt x="66" y="750"/>
                      <a:pt x="66" y="750"/>
                      <a:pt x="66" y="750"/>
                    </a:cubicBezTo>
                    <a:cubicBezTo>
                      <a:pt x="27" y="728"/>
                      <a:pt x="27" y="728"/>
                      <a:pt x="27" y="728"/>
                    </a:cubicBezTo>
                    <a:cubicBezTo>
                      <a:pt x="4" y="710"/>
                      <a:pt x="4" y="710"/>
                      <a:pt x="4" y="710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0" y="434"/>
                      <a:pt x="6" y="423"/>
                      <a:pt x="17" y="416"/>
                    </a:cubicBezTo>
                    <a:cubicBezTo>
                      <a:pt x="28" y="410"/>
                      <a:pt x="41" y="410"/>
                      <a:pt x="53" y="417"/>
                    </a:cubicBezTo>
                    <a:cubicBezTo>
                      <a:pt x="96" y="442"/>
                      <a:pt x="96" y="442"/>
                      <a:pt x="96" y="442"/>
                    </a:cubicBezTo>
                    <a:cubicBezTo>
                      <a:pt x="97" y="441"/>
                      <a:pt x="97" y="441"/>
                      <a:pt x="97" y="441"/>
                    </a:cubicBezTo>
                    <a:cubicBezTo>
                      <a:pt x="877" y="881"/>
                      <a:pt x="877" y="881"/>
                      <a:pt x="877" y="881"/>
                    </a:cubicBezTo>
                    <a:cubicBezTo>
                      <a:pt x="881" y="883"/>
                      <a:pt x="886" y="892"/>
                      <a:pt x="886" y="897"/>
                    </a:cubicBezTo>
                    <a:close/>
                    <a:moveTo>
                      <a:pt x="1600" y="438"/>
                    </a:moveTo>
                    <a:cubicBezTo>
                      <a:pt x="1601" y="441"/>
                      <a:pt x="1601" y="444"/>
                      <a:pt x="1601" y="448"/>
                    </a:cubicBezTo>
                    <a:cubicBezTo>
                      <a:pt x="1601" y="669"/>
                      <a:pt x="1601" y="669"/>
                      <a:pt x="1601" y="669"/>
                    </a:cubicBezTo>
                    <a:cubicBezTo>
                      <a:pt x="1601" y="686"/>
                      <a:pt x="1591" y="704"/>
                      <a:pt x="1576" y="712"/>
                    </a:cubicBezTo>
                    <a:cubicBezTo>
                      <a:pt x="919" y="1087"/>
                      <a:pt x="919" y="1087"/>
                      <a:pt x="919" y="1087"/>
                    </a:cubicBezTo>
                    <a:cubicBezTo>
                      <a:pt x="919" y="897"/>
                      <a:pt x="919" y="897"/>
                      <a:pt x="919" y="897"/>
                    </a:cubicBezTo>
                    <a:cubicBezTo>
                      <a:pt x="919" y="880"/>
                      <a:pt x="909" y="862"/>
                      <a:pt x="894" y="853"/>
                    </a:cubicBezTo>
                    <a:lnTo>
                      <a:pt x="1600" y="438"/>
                    </a:lnTo>
                    <a:close/>
                    <a:moveTo>
                      <a:pt x="525" y="886"/>
                    </a:moveTo>
                    <a:cubicBezTo>
                      <a:pt x="522" y="886"/>
                      <a:pt x="519" y="885"/>
                      <a:pt x="516" y="884"/>
                    </a:cubicBezTo>
                    <a:cubicBezTo>
                      <a:pt x="316" y="770"/>
                      <a:pt x="316" y="770"/>
                      <a:pt x="316" y="770"/>
                    </a:cubicBezTo>
                    <a:cubicBezTo>
                      <a:pt x="307" y="765"/>
                      <a:pt x="300" y="753"/>
                      <a:pt x="300" y="742"/>
                    </a:cubicBezTo>
                    <a:cubicBezTo>
                      <a:pt x="300" y="721"/>
                      <a:pt x="300" y="721"/>
                      <a:pt x="300" y="721"/>
                    </a:cubicBezTo>
                    <a:cubicBezTo>
                      <a:pt x="300" y="708"/>
                      <a:pt x="311" y="701"/>
                      <a:pt x="323" y="708"/>
                    </a:cubicBezTo>
                    <a:cubicBezTo>
                      <a:pt x="523" y="822"/>
                      <a:pt x="523" y="822"/>
                      <a:pt x="523" y="822"/>
                    </a:cubicBezTo>
                    <a:cubicBezTo>
                      <a:pt x="532" y="827"/>
                      <a:pt x="539" y="839"/>
                      <a:pt x="539" y="849"/>
                    </a:cubicBezTo>
                    <a:cubicBezTo>
                      <a:pt x="539" y="870"/>
                      <a:pt x="539" y="870"/>
                      <a:pt x="539" y="870"/>
                    </a:cubicBezTo>
                    <a:cubicBezTo>
                      <a:pt x="539" y="880"/>
                      <a:pt x="533" y="886"/>
                      <a:pt x="525" y="886"/>
                    </a:cubicBezTo>
                    <a:close/>
                    <a:moveTo>
                      <a:pt x="712" y="1033"/>
                    </a:moveTo>
                    <a:cubicBezTo>
                      <a:pt x="718" y="1040"/>
                      <a:pt x="716" y="1051"/>
                      <a:pt x="708" y="1056"/>
                    </a:cubicBezTo>
                    <a:cubicBezTo>
                      <a:pt x="648" y="1091"/>
                      <a:pt x="648" y="1091"/>
                      <a:pt x="648" y="1091"/>
                    </a:cubicBezTo>
                    <a:cubicBezTo>
                      <a:pt x="640" y="1096"/>
                      <a:pt x="626" y="1090"/>
                      <a:pt x="622" y="1086"/>
                    </a:cubicBezTo>
                    <a:cubicBezTo>
                      <a:pt x="618" y="1082"/>
                      <a:pt x="617" y="1070"/>
                      <a:pt x="617" y="1070"/>
                    </a:cubicBezTo>
                    <a:cubicBezTo>
                      <a:pt x="617" y="932"/>
                      <a:pt x="617" y="932"/>
                      <a:pt x="617" y="932"/>
                    </a:cubicBezTo>
                    <a:cubicBezTo>
                      <a:pt x="617" y="932"/>
                      <a:pt x="618" y="918"/>
                      <a:pt x="625" y="914"/>
                    </a:cubicBezTo>
                    <a:cubicBezTo>
                      <a:pt x="684" y="880"/>
                      <a:pt x="684" y="880"/>
                      <a:pt x="684" y="880"/>
                    </a:cubicBezTo>
                    <a:cubicBezTo>
                      <a:pt x="693" y="875"/>
                      <a:pt x="706" y="878"/>
                      <a:pt x="712" y="885"/>
                    </a:cubicBezTo>
                    <a:cubicBezTo>
                      <a:pt x="712" y="885"/>
                      <a:pt x="712" y="885"/>
                      <a:pt x="712" y="885"/>
                    </a:cubicBezTo>
                    <a:cubicBezTo>
                      <a:pt x="717" y="893"/>
                      <a:pt x="716" y="904"/>
                      <a:pt x="708" y="909"/>
                    </a:cubicBezTo>
                    <a:cubicBezTo>
                      <a:pt x="659" y="937"/>
                      <a:pt x="659" y="937"/>
                      <a:pt x="659" y="937"/>
                    </a:cubicBezTo>
                    <a:cubicBezTo>
                      <a:pt x="659" y="1044"/>
                      <a:pt x="659" y="1044"/>
                      <a:pt x="659" y="1044"/>
                    </a:cubicBezTo>
                    <a:cubicBezTo>
                      <a:pt x="684" y="1029"/>
                      <a:pt x="684" y="1029"/>
                      <a:pt x="684" y="1029"/>
                    </a:cubicBezTo>
                    <a:cubicBezTo>
                      <a:pt x="693" y="1024"/>
                      <a:pt x="706" y="1025"/>
                      <a:pt x="712" y="1033"/>
                    </a:cubicBezTo>
                    <a:close/>
                    <a:moveTo>
                      <a:pt x="182" y="733"/>
                    </a:moveTo>
                    <a:cubicBezTo>
                      <a:pt x="188" y="740"/>
                      <a:pt x="186" y="751"/>
                      <a:pt x="177" y="756"/>
                    </a:cubicBezTo>
                    <a:cubicBezTo>
                      <a:pt x="118" y="791"/>
                      <a:pt x="118" y="791"/>
                      <a:pt x="118" y="791"/>
                    </a:cubicBezTo>
                    <a:cubicBezTo>
                      <a:pt x="109" y="796"/>
                      <a:pt x="96" y="790"/>
                      <a:pt x="92" y="786"/>
                    </a:cubicBezTo>
                    <a:cubicBezTo>
                      <a:pt x="88" y="782"/>
                      <a:pt x="86" y="770"/>
                      <a:pt x="86" y="770"/>
                    </a:cubicBezTo>
                    <a:cubicBezTo>
                      <a:pt x="86" y="632"/>
                      <a:pt x="86" y="632"/>
                      <a:pt x="86" y="632"/>
                    </a:cubicBezTo>
                    <a:cubicBezTo>
                      <a:pt x="86" y="632"/>
                      <a:pt x="88" y="618"/>
                      <a:pt x="95" y="614"/>
                    </a:cubicBezTo>
                    <a:cubicBezTo>
                      <a:pt x="154" y="580"/>
                      <a:pt x="154" y="580"/>
                      <a:pt x="154" y="580"/>
                    </a:cubicBezTo>
                    <a:cubicBezTo>
                      <a:pt x="163" y="575"/>
                      <a:pt x="176" y="578"/>
                      <a:pt x="181" y="585"/>
                    </a:cubicBezTo>
                    <a:cubicBezTo>
                      <a:pt x="181" y="585"/>
                      <a:pt x="181" y="585"/>
                      <a:pt x="181" y="585"/>
                    </a:cubicBezTo>
                    <a:cubicBezTo>
                      <a:pt x="187" y="593"/>
                      <a:pt x="186" y="604"/>
                      <a:pt x="177" y="609"/>
                    </a:cubicBezTo>
                    <a:cubicBezTo>
                      <a:pt x="129" y="637"/>
                      <a:pt x="129" y="637"/>
                      <a:pt x="129" y="637"/>
                    </a:cubicBezTo>
                    <a:cubicBezTo>
                      <a:pt x="129" y="744"/>
                      <a:pt x="129" y="744"/>
                      <a:pt x="129" y="744"/>
                    </a:cubicBezTo>
                    <a:cubicBezTo>
                      <a:pt x="154" y="729"/>
                      <a:pt x="154" y="729"/>
                      <a:pt x="154" y="729"/>
                    </a:cubicBezTo>
                    <a:cubicBezTo>
                      <a:pt x="163" y="724"/>
                      <a:pt x="176" y="725"/>
                      <a:pt x="182" y="7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260" tIns="39631" rIns="79260" bIns="3963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130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4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</p:grpSp>
      </p:grpSp>
      <p:grpSp>
        <p:nvGrpSpPr>
          <p:cNvPr id="337" name="Group 93"/>
          <p:cNvGrpSpPr/>
          <p:nvPr/>
        </p:nvGrpSpPr>
        <p:grpSpPr>
          <a:xfrm>
            <a:off x="6514085" y="5261414"/>
            <a:ext cx="2038827" cy="857995"/>
            <a:chOff x="6305302" y="5819801"/>
            <a:chExt cx="1999031" cy="841248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338" name="Rectangle 136"/>
            <p:cNvSpPr/>
            <p:nvPr/>
          </p:nvSpPr>
          <p:spPr>
            <a:xfrm>
              <a:off x="6305302" y="5819801"/>
              <a:ext cx="1999031" cy="841248"/>
            </a:xfrm>
            <a:prstGeom prst="rect">
              <a:avLst/>
            </a:prstGeom>
            <a:grpFill/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서비스 품질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sp>
          <p:nvSpPr>
            <p:cNvPr id="339" name="Freeform 84"/>
            <p:cNvSpPr>
              <a:spLocks noEditPoints="1"/>
            </p:cNvSpPr>
            <p:nvPr/>
          </p:nvSpPr>
          <p:spPr bwMode="black">
            <a:xfrm>
              <a:off x="7823733" y="6132849"/>
              <a:ext cx="334354" cy="407993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1342" tIns="35671" rIns="71342" bIns="3567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130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4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</p:grpSp>
      <p:grpSp>
        <p:nvGrpSpPr>
          <p:cNvPr id="340" name="Group 92"/>
          <p:cNvGrpSpPr/>
          <p:nvPr/>
        </p:nvGrpSpPr>
        <p:grpSpPr>
          <a:xfrm>
            <a:off x="4462290" y="5260390"/>
            <a:ext cx="1991708" cy="857995"/>
            <a:chOff x="4299192" y="5819801"/>
            <a:chExt cx="1952832" cy="841248"/>
          </a:xfrm>
          <a:solidFill>
            <a:srgbClr val="0072C6">
              <a:lumMod val="60000"/>
              <a:lumOff val="40000"/>
            </a:srgbClr>
          </a:solidFill>
        </p:grpSpPr>
        <p:sp>
          <p:nvSpPr>
            <p:cNvPr id="341" name="Rectangle 139"/>
            <p:cNvSpPr/>
            <p:nvPr/>
          </p:nvSpPr>
          <p:spPr>
            <a:xfrm>
              <a:off x="4299192" y="5819801"/>
              <a:ext cx="1952832" cy="841248"/>
            </a:xfrm>
            <a:prstGeom prst="rect">
              <a:avLst/>
            </a:prstGeom>
            <a:grpFill/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보안과 신원확인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pic>
          <p:nvPicPr>
            <p:cNvPr id="342" name="Picture 7" descr="C:\Users\Jonahs\Dropbox\Projects SCOTT\MEET Windows Azure\source\Background\tile-icon-identity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093" y="6179699"/>
              <a:ext cx="358318" cy="365760"/>
            </a:xfrm>
            <a:prstGeom prst="rect">
              <a:avLst/>
            </a:prstGeom>
            <a:grpFill/>
            <a:extLst/>
          </p:spPr>
        </p:pic>
      </p:grpSp>
      <p:grpSp>
        <p:nvGrpSpPr>
          <p:cNvPr id="343" name="Group 88"/>
          <p:cNvGrpSpPr/>
          <p:nvPr/>
        </p:nvGrpSpPr>
        <p:grpSpPr>
          <a:xfrm>
            <a:off x="2008021" y="3668707"/>
            <a:ext cx="1569957" cy="883512"/>
            <a:chOff x="1887191" y="4258182"/>
            <a:chExt cx="1539313" cy="866267"/>
          </a:xfrm>
          <a:solidFill>
            <a:srgbClr val="0072C6"/>
          </a:solidFill>
        </p:grpSpPr>
        <p:sp>
          <p:nvSpPr>
            <p:cNvPr id="344" name="Rectangle 120"/>
            <p:cNvSpPr/>
            <p:nvPr/>
          </p:nvSpPr>
          <p:spPr>
            <a:xfrm>
              <a:off x="1887191" y="4258182"/>
              <a:ext cx="1518808" cy="866267"/>
            </a:xfrm>
            <a:prstGeom prst="rect">
              <a:avLst/>
            </a:prstGeom>
            <a:grpFill/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비 </a:t>
              </a:r>
              <a:r>
                <a:rPr kumimoji="0" lang="ko-KR" altLang="en-US" sz="1632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관계형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pic>
          <p:nvPicPr>
            <p:cNvPr id="345" name="Picture 290"/>
            <p:cNvPicPr>
              <a:picLocks noChangeAspect="1"/>
            </p:cNvPicPr>
            <p:nvPr/>
          </p:nvPicPr>
          <p:blipFill>
            <a:blip r:embed="rId9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1642" y="4690352"/>
              <a:ext cx="564862" cy="403820"/>
            </a:xfrm>
            <a:prstGeom prst="rect">
              <a:avLst/>
            </a:prstGeom>
            <a:noFill/>
          </p:spPr>
        </p:pic>
      </p:grpSp>
      <p:sp>
        <p:nvSpPr>
          <p:cNvPr id="346" name="Rectangle 90"/>
          <p:cNvSpPr/>
          <p:nvPr/>
        </p:nvSpPr>
        <p:spPr bwMode="auto">
          <a:xfrm>
            <a:off x="8585479" y="1270855"/>
            <a:ext cx="3648519" cy="3108256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28" tIns="146262" rIns="182854" bIns="14626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242844" fontAlgn="base" latinLnBrk="0">
              <a:lnSpc>
                <a:spcPct val="90000"/>
              </a:lnSpc>
              <a:spcBef>
                <a:spcPts val="1199"/>
              </a:spcBef>
              <a:spcAft>
                <a:spcPct val="0"/>
              </a:spcAft>
              <a:buSzPct val="75000"/>
              <a:buFont typeface="Wingdings" pitchFamily="2" charset="2"/>
              <a:buChar char="§"/>
            </a:pPr>
            <a:endParaRPr lang="en-US" sz="2856" kern="0" spc="-30" dirty="0">
              <a:gradFill>
                <a:gsLst>
                  <a:gs pos="5298">
                    <a:srgbClr val="505050"/>
                  </a:gs>
                  <a:gs pos="26490">
                    <a:srgbClr val="505050"/>
                  </a:gs>
                </a:gsLst>
                <a:lin ang="162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342834" indent="-342834" defTabSz="1242844" fontAlgn="base" latinLnBrk="0">
              <a:lnSpc>
                <a:spcPct val="90000"/>
              </a:lnSpc>
              <a:spcBef>
                <a:spcPts val="1199"/>
              </a:spcBef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ko-KR" alt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사용자 중심의 </a:t>
            </a:r>
            <a:r>
              <a:rPr lang="ko-KR" altLang="en-US" sz="2856" kern="0" spc="-30" dirty="0" err="1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확장성</a:t>
            </a:r>
            <a:r>
              <a:rPr lang="ko-KR" alt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 있는 </a:t>
            </a:r>
            <a:r>
              <a:rPr lang="en-US" altLang="ko-KR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BI</a:t>
            </a:r>
            <a:endParaRPr lang="en-US" sz="2856" kern="0" spc="-30" dirty="0">
              <a:gradFill>
                <a:gsLst>
                  <a:gs pos="5298">
                    <a:srgbClr val="505050"/>
                  </a:gs>
                  <a:gs pos="26490">
                    <a:srgbClr val="505050"/>
                  </a:gs>
                </a:gsLst>
                <a:lin ang="162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342834" indent="-342834" defTabSz="1242844" fontAlgn="base" latinLnBrk="0">
              <a:lnSpc>
                <a:spcPct val="90000"/>
              </a:lnSpc>
              <a:spcBef>
                <a:spcPts val="1199"/>
              </a:spcBef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ko-KR" alt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실시간</a:t>
            </a:r>
            <a:r>
              <a:rPr 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 </a:t>
            </a:r>
            <a:r>
              <a:rPr lang="ko-KR" altLang="en-US" sz="2856" kern="0" spc="-3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통찰력</a:t>
            </a:r>
            <a:endParaRPr lang="en-US" sz="2856" kern="0" spc="-30" dirty="0">
              <a:gradFill>
                <a:gsLst>
                  <a:gs pos="5298">
                    <a:srgbClr val="505050"/>
                  </a:gs>
                  <a:gs pos="26490">
                    <a:srgbClr val="505050"/>
                  </a:gs>
                </a:gsLst>
                <a:lin ang="162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342834" indent="-342834" defTabSz="1242844" fontAlgn="base" latinLnBrk="0">
              <a:lnSpc>
                <a:spcPct val="90000"/>
              </a:lnSpc>
              <a:spcBef>
                <a:spcPts val="1199"/>
              </a:spcBef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ko-KR" alt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보안</a:t>
            </a:r>
            <a:r>
              <a:rPr 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, </a:t>
            </a:r>
            <a:r>
              <a:rPr lang="ko-KR" altLang="en-US" sz="2856" kern="0" spc="-3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거버넌스</a:t>
            </a:r>
            <a:r>
              <a:rPr 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, </a:t>
            </a:r>
            <a:br>
              <a:rPr 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ko-KR" altLang="en-US" sz="2856" kern="0" spc="-3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규정 준수</a:t>
            </a:r>
            <a:endParaRPr lang="en-US" sz="2856" kern="0" spc="-30" dirty="0">
              <a:gradFill>
                <a:gsLst>
                  <a:gs pos="5298">
                    <a:srgbClr val="505050"/>
                  </a:gs>
                  <a:gs pos="26490">
                    <a:srgbClr val="505050"/>
                  </a:gs>
                </a:gsLst>
                <a:lin ang="162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342834" indent="-342834" defTabSz="1242844" fontAlgn="base" latinLnBrk="0">
              <a:lnSpc>
                <a:spcPct val="90000"/>
              </a:lnSpc>
              <a:spcBef>
                <a:spcPts val="1199"/>
              </a:spcBef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ko-KR" altLang="en-US" sz="2856" kern="0" spc="-30" dirty="0" err="1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클라우드와</a:t>
            </a:r>
            <a:r>
              <a:rPr lang="ko-KR" alt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 온</a:t>
            </a:r>
            <a:r>
              <a:rPr lang="en-US" altLang="ko-KR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-</a:t>
            </a:r>
            <a:r>
              <a:rPr lang="ko-KR" altLang="en-US" sz="2856" kern="0" spc="-3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프레미스</a:t>
            </a:r>
            <a:br>
              <a:rPr lang="en-US" sz="2856" kern="0" spc="-30" dirty="0">
                <a:gradFill>
                  <a:gsLst>
                    <a:gs pos="5298">
                      <a:srgbClr val="505050"/>
                    </a:gs>
                    <a:gs pos="26490">
                      <a:srgbClr val="505050"/>
                    </a:gs>
                  </a:gsLst>
                  <a:lin ang="162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2856" kern="0" spc="-30" dirty="0">
              <a:gradFill>
                <a:gsLst>
                  <a:gs pos="5298">
                    <a:srgbClr val="505050"/>
                  </a:gs>
                  <a:gs pos="26490">
                    <a:srgbClr val="505050"/>
                  </a:gs>
                </a:gsLst>
                <a:lin ang="162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47" name="Gruppieren 1"/>
          <p:cNvGrpSpPr/>
          <p:nvPr/>
        </p:nvGrpSpPr>
        <p:grpSpPr>
          <a:xfrm>
            <a:off x="5300282" y="3668707"/>
            <a:ext cx="1549044" cy="883512"/>
            <a:chOff x="5217903" y="4342951"/>
            <a:chExt cx="1549044" cy="883512"/>
          </a:xfrm>
          <a:solidFill>
            <a:srgbClr val="0072C6"/>
          </a:solidFill>
        </p:grpSpPr>
        <p:sp>
          <p:nvSpPr>
            <p:cNvPr id="348" name="Rectangle 131"/>
            <p:cNvSpPr/>
            <p:nvPr/>
          </p:nvSpPr>
          <p:spPr>
            <a:xfrm>
              <a:off x="5217903" y="4342951"/>
              <a:ext cx="1549044" cy="883512"/>
            </a:xfrm>
            <a:prstGeom prst="rect">
              <a:avLst/>
            </a:prstGeom>
            <a:grpFill/>
          </p:spPr>
          <p:txBody>
            <a:bodyPr wrap="square" lIns="186521" tIns="149217" rIns="186521" bIns="149217">
              <a:noAutofit/>
            </a:bodyPr>
            <a:lstStyle/>
            <a:p>
              <a:pPr marL="0" marR="0" lvl="0" indent="0" defTabSz="951304" eaLnBrk="1" fontAlgn="base" latinLnBrk="0" hangingPunct="1">
                <a:lnSpc>
                  <a:spcPct val="90000"/>
                </a:lnSpc>
                <a:spcBef>
                  <a:spcPts val="156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32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</a:rPr>
                <a:t>스트리밍</a:t>
              </a: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grpSp>
          <p:nvGrpSpPr>
            <p:cNvPr id="349" name="Group 68"/>
            <p:cNvGrpSpPr/>
            <p:nvPr/>
          </p:nvGrpSpPr>
          <p:grpSpPr>
            <a:xfrm>
              <a:off x="6286154" y="4821238"/>
              <a:ext cx="327371" cy="297663"/>
              <a:chOff x="-2509838" y="2986083"/>
              <a:chExt cx="738188" cy="692156"/>
            </a:xfrm>
            <a:grpFill/>
          </p:grpSpPr>
          <p:sp>
            <p:nvSpPr>
              <p:cNvPr id="350" name="Freeform 7"/>
              <p:cNvSpPr>
                <a:spLocks/>
              </p:cNvSpPr>
              <p:nvPr/>
            </p:nvSpPr>
            <p:spPr bwMode="auto">
              <a:xfrm>
                <a:off x="-2495553" y="2986083"/>
                <a:ext cx="79375" cy="182562"/>
              </a:xfrm>
              <a:custGeom>
                <a:avLst/>
                <a:gdLst>
                  <a:gd name="T0" fmla="*/ 21 w 21"/>
                  <a:gd name="T1" fmla="*/ 0 h 49"/>
                  <a:gd name="T2" fmla="*/ 21 w 21"/>
                  <a:gd name="T3" fmla="*/ 49 h 49"/>
                  <a:gd name="T4" fmla="*/ 11 w 21"/>
                  <a:gd name="T5" fmla="*/ 49 h 49"/>
                  <a:gd name="T6" fmla="*/ 11 w 21"/>
                  <a:gd name="T7" fmla="*/ 12 h 49"/>
                  <a:gd name="T8" fmla="*/ 8 w 21"/>
                  <a:gd name="T9" fmla="*/ 13 h 49"/>
                  <a:gd name="T10" fmla="*/ 6 w 21"/>
                  <a:gd name="T11" fmla="*/ 15 h 49"/>
                  <a:gd name="T12" fmla="*/ 3 w 21"/>
                  <a:gd name="T13" fmla="*/ 16 h 49"/>
                  <a:gd name="T14" fmla="*/ 0 w 21"/>
                  <a:gd name="T15" fmla="*/ 16 h 49"/>
                  <a:gd name="T16" fmla="*/ 0 w 21"/>
                  <a:gd name="T17" fmla="*/ 7 h 49"/>
                  <a:gd name="T18" fmla="*/ 8 w 21"/>
                  <a:gd name="T19" fmla="*/ 4 h 49"/>
                  <a:gd name="T20" fmla="*/ 15 w 21"/>
                  <a:gd name="T21" fmla="*/ 0 h 49"/>
                  <a:gd name="T22" fmla="*/ 21 w 21"/>
                  <a:gd name="T2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9">
                    <a:moveTo>
                      <a:pt x="21" y="0"/>
                    </a:moveTo>
                    <a:cubicBezTo>
                      <a:pt x="21" y="49"/>
                      <a:pt x="21" y="49"/>
                      <a:pt x="2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2"/>
                      <a:pt x="9" y="13"/>
                      <a:pt x="8" y="13"/>
                    </a:cubicBezTo>
                    <a:cubicBezTo>
                      <a:pt x="8" y="14"/>
                      <a:pt x="7" y="14"/>
                      <a:pt x="6" y="15"/>
                    </a:cubicBezTo>
                    <a:cubicBezTo>
                      <a:pt x="5" y="15"/>
                      <a:pt x="4" y="15"/>
                      <a:pt x="3" y="16"/>
                    </a:cubicBezTo>
                    <a:cubicBezTo>
                      <a:pt x="2" y="16"/>
                      <a:pt x="1" y="16"/>
                      <a:pt x="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6"/>
                      <a:pt x="6" y="5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1" name="Freeform 8"/>
              <p:cNvSpPr>
                <a:spLocks noEditPoints="1"/>
              </p:cNvSpPr>
              <p:nvPr/>
            </p:nvSpPr>
            <p:spPr bwMode="auto">
              <a:xfrm>
                <a:off x="-2352675" y="2986088"/>
                <a:ext cx="127000" cy="182563"/>
              </a:xfrm>
              <a:custGeom>
                <a:avLst/>
                <a:gdLst>
                  <a:gd name="T0" fmla="*/ 17 w 34"/>
                  <a:gd name="T1" fmla="*/ 49 h 49"/>
                  <a:gd name="T2" fmla="*/ 0 w 34"/>
                  <a:gd name="T3" fmla="*/ 26 h 49"/>
                  <a:gd name="T4" fmla="*/ 4 w 34"/>
                  <a:gd name="T5" fmla="*/ 7 h 49"/>
                  <a:gd name="T6" fmla="*/ 17 w 34"/>
                  <a:gd name="T7" fmla="*/ 0 h 49"/>
                  <a:gd name="T8" fmla="*/ 34 w 34"/>
                  <a:gd name="T9" fmla="*/ 25 h 49"/>
                  <a:gd name="T10" fmla="*/ 29 w 34"/>
                  <a:gd name="T11" fmla="*/ 43 h 49"/>
                  <a:gd name="T12" fmla="*/ 17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5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7" y="49"/>
                    </a:moveTo>
                    <a:cubicBezTo>
                      <a:pt x="5" y="49"/>
                      <a:pt x="0" y="42"/>
                      <a:pt x="0" y="26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3"/>
                      <a:pt x="12" y="0"/>
                      <a:pt x="17" y="0"/>
                    </a:cubicBezTo>
                    <a:cubicBezTo>
                      <a:pt x="28" y="0"/>
                      <a:pt x="34" y="8"/>
                      <a:pt x="34" y="25"/>
                    </a:cubicBezTo>
                    <a:cubicBezTo>
                      <a:pt x="34" y="33"/>
                      <a:pt x="32" y="39"/>
                      <a:pt x="29" y="43"/>
                    </a:cubicBezTo>
                    <a:cubicBezTo>
                      <a:pt x="26" y="47"/>
                      <a:pt x="22" y="49"/>
                      <a:pt x="17" y="49"/>
                    </a:cubicBezTo>
                    <a:close/>
                    <a:moveTo>
                      <a:pt x="17" y="8"/>
                    </a:moveTo>
                    <a:cubicBezTo>
                      <a:pt x="12" y="8"/>
                      <a:pt x="10" y="14"/>
                      <a:pt x="10" y="25"/>
                    </a:cubicBezTo>
                    <a:cubicBezTo>
                      <a:pt x="10" y="36"/>
                      <a:pt x="12" y="41"/>
                      <a:pt x="17" y="41"/>
                    </a:cubicBezTo>
                    <a:cubicBezTo>
                      <a:pt x="21" y="41"/>
                      <a:pt x="23" y="36"/>
                      <a:pt x="23" y="25"/>
                    </a:cubicBezTo>
                    <a:cubicBezTo>
                      <a:pt x="23" y="14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2" name="Freeform 9"/>
              <p:cNvSpPr>
                <a:spLocks/>
              </p:cNvSpPr>
              <p:nvPr/>
            </p:nvSpPr>
            <p:spPr bwMode="auto">
              <a:xfrm>
                <a:off x="-2190750" y="2986088"/>
                <a:ext cx="77788" cy="182563"/>
              </a:xfrm>
              <a:custGeom>
                <a:avLst/>
                <a:gdLst>
                  <a:gd name="T0" fmla="*/ 21 w 21"/>
                  <a:gd name="T1" fmla="*/ 0 h 49"/>
                  <a:gd name="T2" fmla="*/ 21 w 21"/>
                  <a:gd name="T3" fmla="*/ 49 h 49"/>
                  <a:gd name="T4" fmla="*/ 10 w 21"/>
                  <a:gd name="T5" fmla="*/ 49 h 49"/>
                  <a:gd name="T6" fmla="*/ 10 w 21"/>
                  <a:gd name="T7" fmla="*/ 12 h 49"/>
                  <a:gd name="T8" fmla="*/ 8 w 21"/>
                  <a:gd name="T9" fmla="*/ 13 h 49"/>
                  <a:gd name="T10" fmla="*/ 6 w 21"/>
                  <a:gd name="T11" fmla="*/ 15 h 49"/>
                  <a:gd name="T12" fmla="*/ 3 w 21"/>
                  <a:gd name="T13" fmla="*/ 16 h 49"/>
                  <a:gd name="T14" fmla="*/ 0 w 21"/>
                  <a:gd name="T15" fmla="*/ 16 h 49"/>
                  <a:gd name="T16" fmla="*/ 0 w 21"/>
                  <a:gd name="T17" fmla="*/ 7 h 49"/>
                  <a:gd name="T18" fmla="*/ 8 w 21"/>
                  <a:gd name="T19" fmla="*/ 4 h 49"/>
                  <a:gd name="T20" fmla="*/ 14 w 21"/>
                  <a:gd name="T21" fmla="*/ 0 h 49"/>
                  <a:gd name="T22" fmla="*/ 21 w 21"/>
                  <a:gd name="T2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9">
                    <a:moveTo>
                      <a:pt x="21" y="0"/>
                    </a:moveTo>
                    <a:cubicBezTo>
                      <a:pt x="21" y="49"/>
                      <a:pt x="21" y="49"/>
                      <a:pt x="21" y="4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8" y="13"/>
                    </a:cubicBezTo>
                    <a:cubicBezTo>
                      <a:pt x="8" y="14"/>
                      <a:pt x="7" y="14"/>
                      <a:pt x="6" y="15"/>
                    </a:cubicBezTo>
                    <a:cubicBezTo>
                      <a:pt x="5" y="15"/>
                      <a:pt x="4" y="15"/>
                      <a:pt x="3" y="16"/>
                    </a:cubicBezTo>
                    <a:cubicBezTo>
                      <a:pt x="2" y="16"/>
                      <a:pt x="1" y="16"/>
                      <a:pt x="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6"/>
                      <a:pt x="6" y="5"/>
                      <a:pt x="8" y="4"/>
                    </a:cubicBezTo>
                    <a:cubicBezTo>
                      <a:pt x="10" y="3"/>
                      <a:pt x="12" y="2"/>
                      <a:pt x="14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3" name="Freeform 10"/>
              <p:cNvSpPr>
                <a:spLocks noEditPoints="1"/>
              </p:cNvSpPr>
              <p:nvPr/>
            </p:nvSpPr>
            <p:spPr bwMode="auto">
              <a:xfrm>
                <a:off x="-2509838" y="3240088"/>
                <a:ext cx="127000" cy="184150"/>
              </a:xfrm>
              <a:custGeom>
                <a:avLst/>
                <a:gdLst>
                  <a:gd name="T0" fmla="*/ 17 w 34"/>
                  <a:gd name="T1" fmla="*/ 49 h 49"/>
                  <a:gd name="T2" fmla="*/ 0 w 34"/>
                  <a:gd name="T3" fmla="*/ 25 h 49"/>
                  <a:gd name="T4" fmla="*/ 4 w 34"/>
                  <a:gd name="T5" fmla="*/ 7 h 49"/>
                  <a:gd name="T6" fmla="*/ 18 w 34"/>
                  <a:gd name="T7" fmla="*/ 0 h 49"/>
                  <a:gd name="T8" fmla="*/ 34 w 34"/>
                  <a:gd name="T9" fmla="*/ 24 h 49"/>
                  <a:gd name="T10" fmla="*/ 30 w 34"/>
                  <a:gd name="T11" fmla="*/ 43 h 49"/>
                  <a:gd name="T12" fmla="*/ 17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5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7" y="49"/>
                    </a:moveTo>
                    <a:cubicBezTo>
                      <a:pt x="5" y="49"/>
                      <a:pt x="0" y="41"/>
                      <a:pt x="0" y="25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9" y="0"/>
                      <a:pt x="34" y="8"/>
                      <a:pt x="34" y="24"/>
                    </a:cubicBezTo>
                    <a:cubicBezTo>
                      <a:pt x="34" y="32"/>
                      <a:pt x="33" y="39"/>
                      <a:pt x="30" y="43"/>
                    </a:cubicBezTo>
                    <a:cubicBezTo>
                      <a:pt x="27" y="47"/>
                      <a:pt x="22" y="49"/>
                      <a:pt x="17" y="49"/>
                    </a:cubicBezTo>
                    <a:close/>
                    <a:moveTo>
                      <a:pt x="17" y="8"/>
                    </a:moveTo>
                    <a:cubicBezTo>
                      <a:pt x="13" y="8"/>
                      <a:pt x="10" y="14"/>
                      <a:pt x="10" y="25"/>
                    </a:cubicBezTo>
                    <a:cubicBezTo>
                      <a:pt x="10" y="36"/>
                      <a:pt x="13" y="41"/>
                      <a:pt x="17" y="41"/>
                    </a:cubicBezTo>
                    <a:cubicBezTo>
                      <a:pt x="21" y="41"/>
                      <a:pt x="23" y="36"/>
                      <a:pt x="23" y="25"/>
                    </a:cubicBezTo>
                    <a:cubicBezTo>
                      <a:pt x="23" y="14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4" name="Freeform 11"/>
              <p:cNvSpPr>
                <a:spLocks/>
              </p:cNvSpPr>
              <p:nvPr/>
            </p:nvSpPr>
            <p:spPr bwMode="auto">
              <a:xfrm>
                <a:off x="-2338391" y="3240083"/>
                <a:ext cx="79375" cy="180974"/>
              </a:xfrm>
              <a:custGeom>
                <a:avLst/>
                <a:gdLst>
                  <a:gd name="T0" fmla="*/ 21 w 21"/>
                  <a:gd name="T1" fmla="*/ 0 h 48"/>
                  <a:gd name="T2" fmla="*/ 21 w 21"/>
                  <a:gd name="T3" fmla="*/ 48 h 48"/>
                  <a:gd name="T4" fmla="*/ 10 w 21"/>
                  <a:gd name="T5" fmla="*/ 48 h 48"/>
                  <a:gd name="T6" fmla="*/ 10 w 21"/>
                  <a:gd name="T7" fmla="*/ 12 h 48"/>
                  <a:gd name="T8" fmla="*/ 8 w 21"/>
                  <a:gd name="T9" fmla="*/ 13 h 48"/>
                  <a:gd name="T10" fmla="*/ 6 w 21"/>
                  <a:gd name="T11" fmla="*/ 14 h 48"/>
                  <a:gd name="T12" fmla="*/ 3 w 21"/>
                  <a:gd name="T13" fmla="*/ 15 h 48"/>
                  <a:gd name="T14" fmla="*/ 0 w 21"/>
                  <a:gd name="T15" fmla="*/ 16 h 48"/>
                  <a:gd name="T16" fmla="*/ 0 w 21"/>
                  <a:gd name="T17" fmla="*/ 7 h 48"/>
                  <a:gd name="T18" fmla="*/ 8 w 21"/>
                  <a:gd name="T19" fmla="*/ 4 h 48"/>
                  <a:gd name="T20" fmla="*/ 14 w 21"/>
                  <a:gd name="T21" fmla="*/ 0 h 48"/>
                  <a:gd name="T22" fmla="*/ 21 w 21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8">
                    <a:moveTo>
                      <a:pt x="21" y="0"/>
                    </a:moveTo>
                    <a:cubicBezTo>
                      <a:pt x="21" y="48"/>
                      <a:pt x="21" y="48"/>
                      <a:pt x="21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8" y="13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5" y="15"/>
                      <a:pt x="4" y="15"/>
                      <a:pt x="3" y="15"/>
                    </a:cubicBezTo>
                    <a:cubicBezTo>
                      <a:pt x="2" y="16"/>
                      <a:pt x="1" y="16"/>
                      <a:pt x="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6"/>
                      <a:pt x="6" y="5"/>
                      <a:pt x="8" y="4"/>
                    </a:cubicBezTo>
                    <a:cubicBezTo>
                      <a:pt x="10" y="3"/>
                      <a:pt x="13" y="1"/>
                      <a:pt x="14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5" name="Freeform 12"/>
              <p:cNvSpPr>
                <a:spLocks noEditPoints="1"/>
              </p:cNvSpPr>
              <p:nvPr/>
            </p:nvSpPr>
            <p:spPr bwMode="auto">
              <a:xfrm>
                <a:off x="-2206625" y="3240088"/>
                <a:ext cx="127000" cy="184150"/>
              </a:xfrm>
              <a:custGeom>
                <a:avLst/>
                <a:gdLst>
                  <a:gd name="T0" fmla="*/ 16 w 34"/>
                  <a:gd name="T1" fmla="*/ 49 h 49"/>
                  <a:gd name="T2" fmla="*/ 0 w 34"/>
                  <a:gd name="T3" fmla="*/ 25 h 49"/>
                  <a:gd name="T4" fmla="*/ 4 w 34"/>
                  <a:gd name="T5" fmla="*/ 7 h 49"/>
                  <a:gd name="T6" fmla="*/ 17 w 34"/>
                  <a:gd name="T7" fmla="*/ 0 h 49"/>
                  <a:gd name="T8" fmla="*/ 34 w 34"/>
                  <a:gd name="T9" fmla="*/ 24 h 49"/>
                  <a:gd name="T10" fmla="*/ 29 w 34"/>
                  <a:gd name="T11" fmla="*/ 43 h 49"/>
                  <a:gd name="T12" fmla="*/ 16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5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6" y="49"/>
                    </a:moveTo>
                    <a:cubicBezTo>
                      <a:pt x="5" y="49"/>
                      <a:pt x="0" y="41"/>
                      <a:pt x="0" y="25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2" y="0"/>
                      <a:pt x="17" y="0"/>
                    </a:cubicBezTo>
                    <a:cubicBezTo>
                      <a:pt x="28" y="0"/>
                      <a:pt x="34" y="8"/>
                      <a:pt x="34" y="24"/>
                    </a:cubicBezTo>
                    <a:cubicBezTo>
                      <a:pt x="34" y="32"/>
                      <a:pt x="32" y="39"/>
                      <a:pt x="29" y="43"/>
                    </a:cubicBezTo>
                    <a:cubicBezTo>
                      <a:pt x="26" y="47"/>
                      <a:pt x="22" y="49"/>
                      <a:pt x="16" y="49"/>
                    </a:cubicBezTo>
                    <a:close/>
                    <a:moveTo>
                      <a:pt x="17" y="8"/>
                    </a:moveTo>
                    <a:cubicBezTo>
                      <a:pt x="12" y="8"/>
                      <a:pt x="10" y="14"/>
                      <a:pt x="10" y="25"/>
                    </a:cubicBezTo>
                    <a:cubicBezTo>
                      <a:pt x="10" y="36"/>
                      <a:pt x="12" y="41"/>
                      <a:pt x="17" y="41"/>
                    </a:cubicBezTo>
                    <a:cubicBezTo>
                      <a:pt x="21" y="41"/>
                      <a:pt x="23" y="36"/>
                      <a:pt x="23" y="25"/>
                    </a:cubicBezTo>
                    <a:cubicBezTo>
                      <a:pt x="23" y="14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6" name="Freeform 13"/>
              <p:cNvSpPr>
                <a:spLocks noEditPoints="1"/>
              </p:cNvSpPr>
              <p:nvPr/>
            </p:nvSpPr>
            <p:spPr bwMode="auto">
              <a:xfrm>
                <a:off x="-2509838" y="3495676"/>
                <a:ext cx="127000" cy="182563"/>
              </a:xfrm>
              <a:custGeom>
                <a:avLst/>
                <a:gdLst>
                  <a:gd name="T0" fmla="*/ 17 w 34"/>
                  <a:gd name="T1" fmla="*/ 49 h 49"/>
                  <a:gd name="T2" fmla="*/ 0 w 34"/>
                  <a:gd name="T3" fmla="*/ 25 h 49"/>
                  <a:gd name="T4" fmla="*/ 4 w 34"/>
                  <a:gd name="T5" fmla="*/ 6 h 49"/>
                  <a:gd name="T6" fmla="*/ 18 w 34"/>
                  <a:gd name="T7" fmla="*/ 0 h 49"/>
                  <a:gd name="T8" fmla="*/ 34 w 34"/>
                  <a:gd name="T9" fmla="*/ 24 h 49"/>
                  <a:gd name="T10" fmla="*/ 30 w 34"/>
                  <a:gd name="T11" fmla="*/ 42 h 49"/>
                  <a:gd name="T12" fmla="*/ 17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4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7" y="49"/>
                    </a:moveTo>
                    <a:cubicBezTo>
                      <a:pt x="5" y="49"/>
                      <a:pt x="0" y="41"/>
                      <a:pt x="0" y="25"/>
                    </a:cubicBezTo>
                    <a:cubicBezTo>
                      <a:pt x="0" y="17"/>
                      <a:pt x="1" y="11"/>
                      <a:pt x="4" y="6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9" y="0"/>
                      <a:pt x="34" y="8"/>
                      <a:pt x="34" y="24"/>
                    </a:cubicBezTo>
                    <a:cubicBezTo>
                      <a:pt x="34" y="32"/>
                      <a:pt x="33" y="38"/>
                      <a:pt x="30" y="42"/>
                    </a:cubicBezTo>
                    <a:cubicBezTo>
                      <a:pt x="27" y="47"/>
                      <a:pt x="22" y="49"/>
                      <a:pt x="17" y="49"/>
                    </a:cubicBezTo>
                    <a:close/>
                    <a:moveTo>
                      <a:pt x="17" y="8"/>
                    </a:moveTo>
                    <a:cubicBezTo>
                      <a:pt x="13" y="8"/>
                      <a:pt x="10" y="14"/>
                      <a:pt x="10" y="25"/>
                    </a:cubicBezTo>
                    <a:cubicBezTo>
                      <a:pt x="10" y="36"/>
                      <a:pt x="13" y="41"/>
                      <a:pt x="17" y="41"/>
                    </a:cubicBezTo>
                    <a:cubicBezTo>
                      <a:pt x="21" y="41"/>
                      <a:pt x="23" y="35"/>
                      <a:pt x="23" y="24"/>
                    </a:cubicBezTo>
                    <a:cubicBezTo>
                      <a:pt x="23" y="13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7" name="Freeform 14"/>
              <p:cNvSpPr>
                <a:spLocks noEditPoints="1"/>
              </p:cNvSpPr>
              <p:nvPr/>
            </p:nvSpPr>
            <p:spPr bwMode="auto">
              <a:xfrm>
                <a:off x="-2352675" y="3495676"/>
                <a:ext cx="127000" cy="182563"/>
              </a:xfrm>
              <a:custGeom>
                <a:avLst/>
                <a:gdLst>
                  <a:gd name="T0" fmla="*/ 17 w 34"/>
                  <a:gd name="T1" fmla="*/ 49 h 49"/>
                  <a:gd name="T2" fmla="*/ 0 w 34"/>
                  <a:gd name="T3" fmla="*/ 25 h 49"/>
                  <a:gd name="T4" fmla="*/ 4 w 34"/>
                  <a:gd name="T5" fmla="*/ 6 h 49"/>
                  <a:gd name="T6" fmla="*/ 17 w 34"/>
                  <a:gd name="T7" fmla="*/ 0 h 49"/>
                  <a:gd name="T8" fmla="*/ 34 w 34"/>
                  <a:gd name="T9" fmla="*/ 24 h 49"/>
                  <a:gd name="T10" fmla="*/ 29 w 34"/>
                  <a:gd name="T11" fmla="*/ 42 h 49"/>
                  <a:gd name="T12" fmla="*/ 17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4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7" y="49"/>
                    </a:moveTo>
                    <a:cubicBezTo>
                      <a:pt x="5" y="49"/>
                      <a:pt x="0" y="41"/>
                      <a:pt x="0" y="25"/>
                    </a:cubicBezTo>
                    <a:cubicBezTo>
                      <a:pt x="0" y="17"/>
                      <a:pt x="1" y="11"/>
                      <a:pt x="4" y="6"/>
                    </a:cubicBezTo>
                    <a:cubicBezTo>
                      <a:pt x="7" y="2"/>
                      <a:pt x="12" y="0"/>
                      <a:pt x="17" y="0"/>
                    </a:cubicBezTo>
                    <a:cubicBezTo>
                      <a:pt x="28" y="0"/>
                      <a:pt x="34" y="8"/>
                      <a:pt x="34" y="24"/>
                    </a:cubicBezTo>
                    <a:cubicBezTo>
                      <a:pt x="34" y="32"/>
                      <a:pt x="32" y="38"/>
                      <a:pt x="29" y="42"/>
                    </a:cubicBezTo>
                    <a:cubicBezTo>
                      <a:pt x="26" y="47"/>
                      <a:pt x="22" y="49"/>
                      <a:pt x="17" y="49"/>
                    </a:cubicBezTo>
                    <a:close/>
                    <a:moveTo>
                      <a:pt x="17" y="8"/>
                    </a:moveTo>
                    <a:cubicBezTo>
                      <a:pt x="12" y="8"/>
                      <a:pt x="10" y="14"/>
                      <a:pt x="10" y="25"/>
                    </a:cubicBezTo>
                    <a:cubicBezTo>
                      <a:pt x="10" y="36"/>
                      <a:pt x="12" y="41"/>
                      <a:pt x="17" y="41"/>
                    </a:cubicBezTo>
                    <a:cubicBezTo>
                      <a:pt x="21" y="41"/>
                      <a:pt x="23" y="35"/>
                      <a:pt x="23" y="24"/>
                    </a:cubicBezTo>
                    <a:cubicBezTo>
                      <a:pt x="23" y="13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8" name="Freeform 15"/>
              <p:cNvSpPr>
                <a:spLocks/>
              </p:cNvSpPr>
              <p:nvPr/>
            </p:nvSpPr>
            <p:spPr bwMode="auto">
              <a:xfrm>
                <a:off x="-2190750" y="3495676"/>
                <a:ext cx="77788" cy="179388"/>
              </a:xfrm>
              <a:custGeom>
                <a:avLst/>
                <a:gdLst>
                  <a:gd name="T0" fmla="*/ 21 w 21"/>
                  <a:gd name="T1" fmla="*/ 0 h 48"/>
                  <a:gd name="T2" fmla="*/ 21 w 21"/>
                  <a:gd name="T3" fmla="*/ 48 h 48"/>
                  <a:gd name="T4" fmla="*/ 10 w 21"/>
                  <a:gd name="T5" fmla="*/ 48 h 48"/>
                  <a:gd name="T6" fmla="*/ 10 w 21"/>
                  <a:gd name="T7" fmla="*/ 11 h 48"/>
                  <a:gd name="T8" fmla="*/ 8 w 21"/>
                  <a:gd name="T9" fmla="*/ 13 h 48"/>
                  <a:gd name="T10" fmla="*/ 6 w 21"/>
                  <a:gd name="T11" fmla="*/ 14 h 48"/>
                  <a:gd name="T12" fmla="*/ 3 w 21"/>
                  <a:gd name="T13" fmla="*/ 15 h 48"/>
                  <a:gd name="T14" fmla="*/ 0 w 21"/>
                  <a:gd name="T15" fmla="*/ 16 h 48"/>
                  <a:gd name="T16" fmla="*/ 0 w 21"/>
                  <a:gd name="T17" fmla="*/ 7 h 48"/>
                  <a:gd name="T18" fmla="*/ 8 w 21"/>
                  <a:gd name="T19" fmla="*/ 4 h 48"/>
                  <a:gd name="T20" fmla="*/ 14 w 21"/>
                  <a:gd name="T21" fmla="*/ 0 h 48"/>
                  <a:gd name="T22" fmla="*/ 21 w 21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8">
                    <a:moveTo>
                      <a:pt x="21" y="0"/>
                    </a:moveTo>
                    <a:cubicBezTo>
                      <a:pt x="21" y="48"/>
                      <a:pt x="21" y="48"/>
                      <a:pt x="21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8" y="13"/>
                    </a:cubicBezTo>
                    <a:cubicBezTo>
                      <a:pt x="8" y="13"/>
                      <a:pt x="7" y="14"/>
                      <a:pt x="6" y="14"/>
                    </a:cubicBezTo>
                    <a:cubicBezTo>
                      <a:pt x="5" y="14"/>
                      <a:pt x="4" y="15"/>
                      <a:pt x="3" y="15"/>
                    </a:cubicBezTo>
                    <a:cubicBezTo>
                      <a:pt x="2" y="15"/>
                      <a:pt x="1" y="15"/>
                      <a:pt x="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6"/>
                      <a:pt x="6" y="5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59" name="Freeform 16"/>
              <p:cNvSpPr>
                <a:spLocks/>
              </p:cNvSpPr>
              <p:nvPr/>
            </p:nvSpPr>
            <p:spPr bwMode="auto">
              <a:xfrm>
                <a:off x="-1884363" y="2986088"/>
                <a:ext cx="79375" cy="182563"/>
              </a:xfrm>
              <a:custGeom>
                <a:avLst/>
                <a:gdLst>
                  <a:gd name="T0" fmla="*/ 21 w 21"/>
                  <a:gd name="T1" fmla="*/ 0 h 49"/>
                  <a:gd name="T2" fmla="*/ 21 w 21"/>
                  <a:gd name="T3" fmla="*/ 49 h 49"/>
                  <a:gd name="T4" fmla="*/ 10 w 21"/>
                  <a:gd name="T5" fmla="*/ 49 h 49"/>
                  <a:gd name="T6" fmla="*/ 10 w 21"/>
                  <a:gd name="T7" fmla="*/ 12 h 49"/>
                  <a:gd name="T8" fmla="*/ 8 w 21"/>
                  <a:gd name="T9" fmla="*/ 13 h 49"/>
                  <a:gd name="T10" fmla="*/ 6 w 21"/>
                  <a:gd name="T11" fmla="*/ 15 h 49"/>
                  <a:gd name="T12" fmla="*/ 3 w 21"/>
                  <a:gd name="T13" fmla="*/ 16 h 49"/>
                  <a:gd name="T14" fmla="*/ 0 w 21"/>
                  <a:gd name="T15" fmla="*/ 16 h 49"/>
                  <a:gd name="T16" fmla="*/ 0 w 21"/>
                  <a:gd name="T17" fmla="*/ 7 h 49"/>
                  <a:gd name="T18" fmla="*/ 8 w 21"/>
                  <a:gd name="T19" fmla="*/ 4 h 49"/>
                  <a:gd name="T20" fmla="*/ 15 w 21"/>
                  <a:gd name="T21" fmla="*/ 0 h 49"/>
                  <a:gd name="T22" fmla="*/ 21 w 21"/>
                  <a:gd name="T2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9">
                    <a:moveTo>
                      <a:pt x="21" y="0"/>
                    </a:moveTo>
                    <a:cubicBezTo>
                      <a:pt x="21" y="49"/>
                      <a:pt x="21" y="49"/>
                      <a:pt x="21" y="4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8" y="13"/>
                    </a:cubicBezTo>
                    <a:cubicBezTo>
                      <a:pt x="8" y="14"/>
                      <a:pt x="7" y="14"/>
                      <a:pt x="6" y="15"/>
                    </a:cubicBezTo>
                    <a:cubicBezTo>
                      <a:pt x="5" y="15"/>
                      <a:pt x="4" y="15"/>
                      <a:pt x="3" y="16"/>
                    </a:cubicBezTo>
                    <a:cubicBezTo>
                      <a:pt x="2" y="16"/>
                      <a:pt x="1" y="16"/>
                      <a:pt x="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6"/>
                      <a:pt x="6" y="5"/>
                      <a:pt x="8" y="4"/>
                    </a:cubicBezTo>
                    <a:cubicBezTo>
                      <a:pt x="10" y="3"/>
                      <a:pt x="13" y="2"/>
                      <a:pt x="15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60" name="Freeform 17"/>
              <p:cNvSpPr>
                <a:spLocks noEditPoints="1"/>
              </p:cNvSpPr>
              <p:nvPr/>
            </p:nvSpPr>
            <p:spPr bwMode="auto">
              <a:xfrm>
                <a:off x="-1898650" y="3240088"/>
                <a:ext cx="127000" cy="184150"/>
              </a:xfrm>
              <a:custGeom>
                <a:avLst/>
                <a:gdLst>
                  <a:gd name="T0" fmla="*/ 17 w 34"/>
                  <a:gd name="T1" fmla="*/ 49 h 49"/>
                  <a:gd name="T2" fmla="*/ 0 w 34"/>
                  <a:gd name="T3" fmla="*/ 25 h 49"/>
                  <a:gd name="T4" fmla="*/ 4 w 34"/>
                  <a:gd name="T5" fmla="*/ 7 h 49"/>
                  <a:gd name="T6" fmla="*/ 17 w 34"/>
                  <a:gd name="T7" fmla="*/ 0 h 49"/>
                  <a:gd name="T8" fmla="*/ 34 w 34"/>
                  <a:gd name="T9" fmla="*/ 24 h 49"/>
                  <a:gd name="T10" fmla="*/ 29 w 34"/>
                  <a:gd name="T11" fmla="*/ 43 h 49"/>
                  <a:gd name="T12" fmla="*/ 17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5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7" y="49"/>
                    </a:moveTo>
                    <a:cubicBezTo>
                      <a:pt x="5" y="49"/>
                      <a:pt x="0" y="41"/>
                      <a:pt x="0" y="25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2" y="0"/>
                      <a:pt x="17" y="0"/>
                    </a:cubicBezTo>
                    <a:cubicBezTo>
                      <a:pt x="28" y="0"/>
                      <a:pt x="34" y="8"/>
                      <a:pt x="34" y="24"/>
                    </a:cubicBezTo>
                    <a:cubicBezTo>
                      <a:pt x="34" y="32"/>
                      <a:pt x="32" y="39"/>
                      <a:pt x="29" y="43"/>
                    </a:cubicBezTo>
                    <a:cubicBezTo>
                      <a:pt x="26" y="47"/>
                      <a:pt x="22" y="49"/>
                      <a:pt x="17" y="49"/>
                    </a:cubicBezTo>
                    <a:close/>
                    <a:moveTo>
                      <a:pt x="17" y="8"/>
                    </a:moveTo>
                    <a:cubicBezTo>
                      <a:pt x="12" y="8"/>
                      <a:pt x="10" y="14"/>
                      <a:pt x="10" y="25"/>
                    </a:cubicBezTo>
                    <a:cubicBezTo>
                      <a:pt x="10" y="36"/>
                      <a:pt x="12" y="41"/>
                      <a:pt x="17" y="41"/>
                    </a:cubicBezTo>
                    <a:cubicBezTo>
                      <a:pt x="21" y="41"/>
                      <a:pt x="23" y="36"/>
                      <a:pt x="23" y="25"/>
                    </a:cubicBezTo>
                    <a:cubicBezTo>
                      <a:pt x="23" y="14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61" name="Freeform 18"/>
              <p:cNvSpPr>
                <a:spLocks noEditPoints="1"/>
              </p:cNvSpPr>
              <p:nvPr/>
            </p:nvSpPr>
            <p:spPr bwMode="auto">
              <a:xfrm>
                <a:off x="-1898650" y="3495676"/>
                <a:ext cx="127000" cy="182563"/>
              </a:xfrm>
              <a:custGeom>
                <a:avLst/>
                <a:gdLst>
                  <a:gd name="T0" fmla="*/ 17 w 34"/>
                  <a:gd name="T1" fmla="*/ 49 h 49"/>
                  <a:gd name="T2" fmla="*/ 0 w 34"/>
                  <a:gd name="T3" fmla="*/ 25 h 49"/>
                  <a:gd name="T4" fmla="*/ 4 w 34"/>
                  <a:gd name="T5" fmla="*/ 6 h 49"/>
                  <a:gd name="T6" fmla="*/ 17 w 34"/>
                  <a:gd name="T7" fmla="*/ 0 h 49"/>
                  <a:gd name="T8" fmla="*/ 34 w 34"/>
                  <a:gd name="T9" fmla="*/ 24 h 49"/>
                  <a:gd name="T10" fmla="*/ 29 w 34"/>
                  <a:gd name="T11" fmla="*/ 42 h 49"/>
                  <a:gd name="T12" fmla="*/ 17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4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7" y="49"/>
                    </a:moveTo>
                    <a:cubicBezTo>
                      <a:pt x="5" y="49"/>
                      <a:pt x="0" y="41"/>
                      <a:pt x="0" y="25"/>
                    </a:cubicBezTo>
                    <a:cubicBezTo>
                      <a:pt x="0" y="17"/>
                      <a:pt x="1" y="11"/>
                      <a:pt x="4" y="6"/>
                    </a:cubicBezTo>
                    <a:cubicBezTo>
                      <a:pt x="7" y="2"/>
                      <a:pt x="12" y="0"/>
                      <a:pt x="17" y="0"/>
                    </a:cubicBezTo>
                    <a:cubicBezTo>
                      <a:pt x="28" y="0"/>
                      <a:pt x="34" y="8"/>
                      <a:pt x="34" y="24"/>
                    </a:cubicBezTo>
                    <a:cubicBezTo>
                      <a:pt x="34" y="32"/>
                      <a:pt x="32" y="38"/>
                      <a:pt x="29" y="42"/>
                    </a:cubicBezTo>
                    <a:cubicBezTo>
                      <a:pt x="26" y="47"/>
                      <a:pt x="22" y="49"/>
                      <a:pt x="17" y="49"/>
                    </a:cubicBezTo>
                    <a:close/>
                    <a:moveTo>
                      <a:pt x="17" y="8"/>
                    </a:moveTo>
                    <a:cubicBezTo>
                      <a:pt x="12" y="8"/>
                      <a:pt x="10" y="14"/>
                      <a:pt x="10" y="25"/>
                    </a:cubicBezTo>
                    <a:cubicBezTo>
                      <a:pt x="10" y="36"/>
                      <a:pt x="12" y="41"/>
                      <a:pt x="17" y="41"/>
                    </a:cubicBezTo>
                    <a:cubicBezTo>
                      <a:pt x="21" y="41"/>
                      <a:pt x="23" y="35"/>
                      <a:pt x="23" y="24"/>
                    </a:cubicBezTo>
                    <a:cubicBezTo>
                      <a:pt x="23" y="13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62" name="Freeform 19"/>
              <p:cNvSpPr>
                <a:spLocks noEditPoints="1"/>
              </p:cNvSpPr>
              <p:nvPr/>
            </p:nvSpPr>
            <p:spPr bwMode="auto">
              <a:xfrm>
                <a:off x="-2055813" y="2986088"/>
                <a:ext cx="127000" cy="182563"/>
              </a:xfrm>
              <a:custGeom>
                <a:avLst/>
                <a:gdLst>
                  <a:gd name="T0" fmla="*/ 17 w 34"/>
                  <a:gd name="T1" fmla="*/ 49 h 49"/>
                  <a:gd name="T2" fmla="*/ 0 w 34"/>
                  <a:gd name="T3" fmla="*/ 26 h 49"/>
                  <a:gd name="T4" fmla="*/ 4 w 34"/>
                  <a:gd name="T5" fmla="*/ 7 h 49"/>
                  <a:gd name="T6" fmla="*/ 18 w 34"/>
                  <a:gd name="T7" fmla="*/ 0 h 49"/>
                  <a:gd name="T8" fmla="*/ 34 w 34"/>
                  <a:gd name="T9" fmla="*/ 25 h 49"/>
                  <a:gd name="T10" fmla="*/ 30 w 34"/>
                  <a:gd name="T11" fmla="*/ 43 h 49"/>
                  <a:gd name="T12" fmla="*/ 17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5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7" y="49"/>
                    </a:moveTo>
                    <a:cubicBezTo>
                      <a:pt x="5" y="49"/>
                      <a:pt x="0" y="42"/>
                      <a:pt x="0" y="26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3"/>
                      <a:pt x="12" y="0"/>
                      <a:pt x="18" y="0"/>
                    </a:cubicBezTo>
                    <a:cubicBezTo>
                      <a:pt x="29" y="0"/>
                      <a:pt x="34" y="8"/>
                      <a:pt x="34" y="25"/>
                    </a:cubicBezTo>
                    <a:cubicBezTo>
                      <a:pt x="34" y="33"/>
                      <a:pt x="33" y="39"/>
                      <a:pt x="30" y="43"/>
                    </a:cubicBezTo>
                    <a:cubicBezTo>
                      <a:pt x="27" y="47"/>
                      <a:pt x="22" y="49"/>
                      <a:pt x="17" y="49"/>
                    </a:cubicBezTo>
                    <a:close/>
                    <a:moveTo>
                      <a:pt x="17" y="8"/>
                    </a:moveTo>
                    <a:cubicBezTo>
                      <a:pt x="13" y="8"/>
                      <a:pt x="10" y="14"/>
                      <a:pt x="10" y="25"/>
                    </a:cubicBezTo>
                    <a:cubicBezTo>
                      <a:pt x="10" y="36"/>
                      <a:pt x="13" y="41"/>
                      <a:pt x="17" y="41"/>
                    </a:cubicBezTo>
                    <a:cubicBezTo>
                      <a:pt x="21" y="41"/>
                      <a:pt x="23" y="36"/>
                      <a:pt x="23" y="25"/>
                    </a:cubicBezTo>
                    <a:cubicBezTo>
                      <a:pt x="23" y="14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63" name="Freeform 20"/>
              <p:cNvSpPr>
                <a:spLocks/>
              </p:cNvSpPr>
              <p:nvPr/>
            </p:nvSpPr>
            <p:spPr bwMode="auto">
              <a:xfrm>
                <a:off x="-2041525" y="3240088"/>
                <a:ext cx="79375" cy="180975"/>
              </a:xfrm>
              <a:custGeom>
                <a:avLst/>
                <a:gdLst>
                  <a:gd name="T0" fmla="*/ 21 w 21"/>
                  <a:gd name="T1" fmla="*/ 0 h 48"/>
                  <a:gd name="T2" fmla="*/ 21 w 21"/>
                  <a:gd name="T3" fmla="*/ 48 h 48"/>
                  <a:gd name="T4" fmla="*/ 11 w 21"/>
                  <a:gd name="T5" fmla="*/ 48 h 48"/>
                  <a:gd name="T6" fmla="*/ 11 w 21"/>
                  <a:gd name="T7" fmla="*/ 12 h 48"/>
                  <a:gd name="T8" fmla="*/ 9 w 21"/>
                  <a:gd name="T9" fmla="*/ 13 h 48"/>
                  <a:gd name="T10" fmla="*/ 6 w 21"/>
                  <a:gd name="T11" fmla="*/ 14 h 48"/>
                  <a:gd name="T12" fmla="*/ 3 w 21"/>
                  <a:gd name="T13" fmla="*/ 15 h 48"/>
                  <a:gd name="T14" fmla="*/ 0 w 21"/>
                  <a:gd name="T15" fmla="*/ 16 h 48"/>
                  <a:gd name="T16" fmla="*/ 0 w 21"/>
                  <a:gd name="T17" fmla="*/ 7 h 48"/>
                  <a:gd name="T18" fmla="*/ 8 w 21"/>
                  <a:gd name="T19" fmla="*/ 4 h 48"/>
                  <a:gd name="T20" fmla="*/ 15 w 21"/>
                  <a:gd name="T21" fmla="*/ 0 h 48"/>
                  <a:gd name="T22" fmla="*/ 21 w 21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8">
                    <a:moveTo>
                      <a:pt x="21" y="0"/>
                    </a:moveTo>
                    <a:cubicBezTo>
                      <a:pt x="21" y="48"/>
                      <a:pt x="21" y="48"/>
                      <a:pt x="2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5" y="15"/>
                      <a:pt x="4" y="15"/>
                      <a:pt x="3" y="15"/>
                    </a:cubicBezTo>
                    <a:cubicBezTo>
                      <a:pt x="2" y="16"/>
                      <a:pt x="1" y="16"/>
                      <a:pt x="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6"/>
                      <a:pt x="6" y="5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364" name="Freeform 21"/>
              <p:cNvSpPr>
                <a:spLocks noEditPoints="1"/>
              </p:cNvSpPr>
              <p:nvPr/>
            </p:nvSpPr>
            <p:spPr bwMode="auto">
              <a:xfrm>
                <a:off x="-2055813" y="3495676"/>
                <a:ext cx="127000" cy="182563"/>
              </a:xfrm>
              <a:custGeom>
                <a:avLst/>
                <a:gdLst>
                  <a:gd name="T0" fmla="*/ 17 w 34"/>
                  <a:gd name="T1" fmla="*/ 49 h 49"/>
                  <a:gd name="T2" fmla="*/ 0 w 34"/>
                  <a:gd name="T3" fmla="*/ 25 h 49"/>
                  <a:gd name="T4" fmla="*/ 4 w 34"/>
                  <a:gd name="T5" fmla="*/ 6 h 49"/>
                  <a:gd name="T6" fmla="*/ 18 w 34"/>
                  <a:gd name="T7" fmla="*/ 0 h 49"/>
                  <a:gd name="T8" fmla="*/ 34 w 34"/>
                  <a:gd name="T9" fmla="*/ 24 h 49"/>
                  <a:gd name="T10" fmla="*/ 30 w 34"/>
                  <a:gd name="T11" fmla="*/ 42 h 49"/>
                  <a:gd name="T12" fmla="*/ 17 w 34"/>
                  <a:gd name="T13" fmla="*/ 49 h 49"/>
                  <a:gd name="T14" fmla="*/ 17 w 34"/>
                  <a:gd name="T15" fmla="*/ 8 h 49"/>
                  <a:gd name="T16" fmla="*/ 10 w 34"/>
                  <a:gd name="T17" fmla="*/ 25 h 49"/>
                  <a:gd name="T18" fmla="*/ 17 w 34"/>
                  <a:gd name="T19" fmla="*/ 41 h 49"/>
                  <a:gd name="T20" fmla="*/ 23 w 34"/>
                  <a:gd name="T21" fmla="*/ 24 h 49"/>
                  <a:gd name="T22" fmla="*/ 17 w 34"/>
                  <a:gd name="T23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9">
                    <a:moveTo>
                      <a:pt x="17" y="49"/>
                    </a:moveTo>
                    <a:cubicBezTo>
                      <a:pt x="5" y="49"/>
                      <a:pt x="0" y="41"/>
                      <a:pt x="0" y="25"/>
                    </a:cubicBezTo>
                    <a:cubicBezTo>
                      <a:pt x="0" y="17"/>
                      <a:pt x="1" y="11"/>
                      <a:pt x="4" y="6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9" y="0"/>
                      <a:pt x="34" y="8"/>
                      <a:pt x="34" y="24"/>
                    </a:cubicBezTo>
                    <a:cubicBezTo>
                      <a:pt x="34" y="32"/>
                      <a:pt x="33" y="38"/>
                      <a:pt x="30" y="42"/>
                    </a:cubicBezTo>
                    <a:cubicBezTo>
                      <a:pt x="27" y="47"/>
                      <a:pt x="22" y="49"/>
                      <a:pt x="17" y="49"/>
                    </a:cubicBezTo>
                    <a:close/>
                    <a:moveTo>
                      <a:pt x="17" y="8"/>
                    </a:moveTo>
                    <a:cubicBezTo>
                      <a:pt x="13" y="8"/>
                      <a:pt x="10" y="14"/>
                      <a:pt x="10" y="25"/>
                    </a:cubicBezTo>
                    <a:cubicBezTo>
                      <a:pt x="10" y="36"/>
                      <a:pt x="13" y="41"/>
                      <a:pt x="17" y="41"/>
                    </a:cubicBezTo>
                    <a:cubicBezTo>
                      <a:pt x="21" y="41"/>
                      <a:pt x="23" y="35"/>
                      <a:pt x="23" y="24"/>
                    </a:cubicBezTo>
                    <a:cubicBezTo>
                      <a:pt x="23" y="13"/>
                      <a:pt x="21" y="8"/>
                      <a:pt x="1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9944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charset="0"/>
                  <a:ea typeface="MS PGothic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854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 Data: </a:t>
            </a:r>
            <a:r>
              <a:rPr lang="ko-KR" altLang="en-US"/>
              <a:t>요구사항 식별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52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Big </a:t>
            </a:r>
            <a:r>
              <a:rPr lang="en-US" altLang="ko-KR" dirty="0"/>
              <a:t>Data | </a:t>
            </a:r>
            <a:r>
              <a:rPr lang="ko-KR" altLang="en-US" dirty="0"/>
              <a:t>기회 식별 체크리스트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76018"/>
              </p:ext>
            </p:extLst>
          </p:nvPr>
        </p:nvGraphicFramePr>
        <p:xfrm>
          <a:off x="400465" y="1212849"/>
          <a:ext cx="11763738" cy="391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고객이 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Big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Data 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솔루션을 사용하고 있는 것으로 확인됩니까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저장된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데이터 중 적어도 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20%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가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비 구조적 데이터 소스에 저장되어 있습니까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저장된 데이터의 크기가 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1~2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년 내에 적어도 두 배 이상이 될 것으로 예상됩니까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저장된 데이터의 크기가 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30TB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이상입니까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비즈니스 분석 솔루션과 그 작업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(Business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Intelligence 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또는 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Warehousing)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이 전체 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IT 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예산의 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10%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를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차지합니까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고객사가</a:t>
                      </a:r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Big Data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성향이 높은 산업군 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소매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금융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공공 등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에 속하나요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전통적으로 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Big Data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로 분류되는 비즈니스 요구 또는 프로세스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기만 탐지 행위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교차 판매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위험요소 분석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b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소셜 네트워킹 분석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가 있습니까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고객이 세 가지 또는 그 이상의 비 구조적 데이터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(XML,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ETL, plain text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등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에서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데이터를 수집합니까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9.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데이터 볼륨이 확실히 큰 규모의 데이터 소스에서 비롯됩니까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 (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서버 로그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클릭스트림 데이터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금융 트랜잭션 등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ko-KR" alt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데이터 </a:t>
                      </a:r>
                      <a:r>
                        <a:rPr lang="ko-KR" altLang="en-US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청결성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(Cleanliness)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에 문제가 있습니까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 (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중복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ko-KR" altLang="en-US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정규화 되지 않은 데이터</a:t>
                      </a:r>
                      <a:r>
                        <a:rPr lang="en-US" altLang="ko-KR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ko-KR" altLang="en-US" sz="1600" baseline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에러 등</a:t>
                      </a:r>
                      <a:r>
                        <a:rPr lang="en-US" altLang="ko-KR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  <a:endParaRPr lang="ko-KR" altLang="en-US" sz="16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5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Wingdings"/>
                        </a:rPr>
                        <a:t>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Calibri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400465" y="5129529"/>
            <a:ext cx="6216650" cy="6299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</a:rPr>
              <a:t>Gray = Technology Focused</a:t>
            </a:r>
          </a:p>
          <a:p>
            <a:pPr>
              <a:lnSpc>
                <a:spcPct val="115000"/>
              </a:lnSpc>
            </a:pPr>
            <a:r>
              <a:rPr lang="en-US" altLang="ko-KR" sz="16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</a:rPr>
              <a:t>Other = Business Focused; </a:t>
            </a:r>
          </a:p>
        </p:txBody>
      </p:sp>
    </p:spTree>
    <p:extLst>
      <p:ext uri="{BB962C8B-B14F-4D97-AF65-F5344CB8AC3E}">
        <p14:creationId xmlns:p14="http://schemas.microsoft.com/office/powerpoint/2010/main" val="322595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/>
              <a:t>검토</a:t>
            </a:r>
          </a:p>
        </p:txBody>
      </p:sp>
      <p:sp>
        <p:nvSpPr>
          <p:cNvPr id="4" name="Rectangle 4"/>
          <p:cNvSpPr/>
          <p:nvPr/>
        </p:nvSpPr>
        <p:spPr bwMode="auto">
          <a:xfrm>
            <a:off x="427037" y="1592262"/>
            <a:ext cx="11658600" cy="4800600"/>
          </a:xfrm>
          <a:prstGeom prst="rect">
            <a:avLst/>
          </a:prstGeom>
          <a:solidFill>
            <a:srgbClr val="0072C6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39" tIns="186481" rIns="158509" bIns="186481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결과가 데이터 혼합에 대한 가능성을 보여 주었는가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342900" marR="0" lvl="0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결과가 사실이라고 할 만큼 좋아 보이는가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marR="0" lvl="0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비즈니스 관련 질문에 해당이 없을 경우</a:t>
            </a: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  <a:p>
            <a:pPr marL="931863" marR="0" lvl="2" indent="-17463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가지 빅 </a:t>
            </a: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데이터 </a:t>
            </a:r>
            <a:r>
              <a:rPr kumimoji="0" lang="ko-KR" altLang="en-US" sz="2400" b="0" i="0" u="none" strike="noStrike" kern="0" cap="none" spc="-41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가치 영역</a:t>
            </a: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1275642" marR="0" lvl="2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투명성과 </a:t>
            </a:r>
            <a:r>
              <a:rPr kumimoji="0" lang="ko-KR" altLang="en-US" sz="2400" b="0" i="0" u="none" strike="noStrike" kern="0" cap="none" spc="-41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사용성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5642" marR="0" lvl="2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정확성과 상세한 성능 정보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5642" marR="0" lvl="2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고객의 엄밀한 분할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5642" marR="0" lvl="2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철학적인 분석</a:t>
            </a:r>
            <a:r>
              <a:rPr kumimoji="0" lang="en-US" altLang="ko-KR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Sophisticated analytics)</a:t>
            </a:r>
          </a:p>
          <a:p>
            <a:pPr marL="1275642" marR="0" lvl="2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다음 세대의 제품과 서비스 개발</a:t>
            </a:r>
            <a:endParaRPr kumimoji="0" lang="en-US" sz="2400" b="0" i="0" u="none" strike="noStrike" kern="0" cap="none" spc="-41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59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간단하게</a:t>
            </a:r>
            <a:r>
              <a:rPr lang="en-US" altLang="ko-KR" dirty="0"/>
              <a:t>, </a:t>
            </a:r>
            <a:r>
              <a:rPr lang="ko-KR" altLang="en-US"/>
              <a:t>알아봐야 하는 것은</a:t>
            </a:r>
            <a:r>
              <a:rPr lang="en-US" altLang="ko-KR" dirty="0"/>
              <a:t>…</a:t>
            </a:r>
            <a:endParaRPr lang="ko-KR" altLang="en-US"/>
          </a:p>
        </p:txBody>
      </p:sp>
      <p:sp>
        <p:nvSpPr>
          <p:cNvPr id="4" name="Rectangle 4"/>
          <p:cNvSpPr/>
          <p:nvPr/>
        </p:nvSpPr>
        <p:spPr bwMode="auto">
          <a:xfrm>
            <a:off x="427037" y="1591791"/>
            <a:ext cx="11658600" cy="3962400"/>
          </a:xfrm>
          <a:prstGeom prst="rect">
            <a:avLst/>
          </a:prstGeom>
          <a:solidFill>
            <a:srgbClr val="0072C6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39" tIns="186481" rIns="158509" bIns="186481" numCol="1" rtlCol="0" anchor="ctr" anchorCtr="0" compatLnSpc="1">
            <a:prstTxWarp prst="textNoShape">
              <a:avLst/>
            </a:prstTxWarp>
          </a:bodyPr>
          <a:lstStyle/>
          <a:p>
            <a:pPr marL="342900" marR="0" lvl="1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Volume</a:t>
            </a:r>
          </a:p>
          <a:p>
            <a:pPr marL="342900" marR="0" lvl="1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Format </a:t>
            </a:r>
          </a:p>
          <a:p>
            <a:pPr marL="342900" marR="0" lvl="1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Quality</a:t>
            </a:r>
          </a:p>
          <a:p>
            <a:pPr marL="342900" marR="0" lvl="1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Delivery</a:t>
            </a:r>
          </a:p>
          <a:p>
            <a:pPr marL="342900" marR="0" lvl="1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Processing </a:t>
            </a:r>
          </a:p>
          <a:p>
            <a:pPr marL="342900" marR="0" lvl="1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Scalability</a:t>
            </a:r>
          </a:p>
          <a:p>
            <a:pPr marL="342900" marR="0" lvl="1" indent="-342900" defTabSz="932114" eaLnBrk="1" fontAlgn="base" latinLnBrk="0" hangingPunct="1">
              <a:lnSpc>
                <a:spcPct val="100000"/>
              </a:lnSpc>
              <a:spcBef>
                <a:spcPts val="102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41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Lack of clarity</a:t>
            </a:r>
          </a:p>
        </p:txBody>
      </p:sp>
    </p:spTree>
    <p:extLst>
      <p:ext uri="{BB962C8B-B14F-4D97-AF65-F5344CB8AC3E}">
        <p14:creationId xmlns:p14="http://schemas.microsoft.com/office/powerpoint/2010/main" val="1253481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" b="15445"/>
          <a:stretch/>
        </p:blipFill>
        <p:spPr>
          <a:xfrm>
            <a:off x="6675437" y="1519274"/>
            <a:ext cx="5410200" cy="5181600"/>
          </a:xfrm>
          <a:prstGeom prst="rect">
            <a:avLst/>
          </a:prstGeom>
          <a:noFill/>
          <a:ln>
            <a:solidFill>
              <a:srgbClr val="FFFFFF">
                <a:lumMod val="75000"/>
              </a:srgb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74639" y="1485604"/>
            <a:ext cx="5867398" cy="46997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2C6"/>
                </a:solidFill>
                <a:latin typeface="Segoe UI Light"/>
                <a:ea typeface="MS PGothic" charset="0"/>
              </a:rPr>
              <a:t>Know Big Data</a:t>
            </a:r>
            <a:endParaRPr lang="en-US" sz="2000" dirty="0">
              <a:solidFill>
                <a:srgbClr val="0072C6"/>
              </a:solidFill>
              <a:latin typeface="Segoe UI" charset="0"/>
              <a:ea typeface="MS PGothic" charset="0"/>
            </a:endParaRPr>
          </a:p>
          <a:p>
            <a:pPr marL="285750" indent="-285750"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  <a:ea typeface="MS PGothic" charset="0"/>
              </a:rPr>
              <a:t>Buzz Words(</a:t>
            </a:r>
            <a:r>
              <a:rPr lang="ko-KR" altLang="en-US" sz="20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</a:rPr>
              <a:t>유행어</a:t>
            </a:r>
            <a:r>
              <a:rPr lang="en-US" altLang="ko-KR" sz="20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  <a:ea typeface="MS PGothic" charset="0"/>
              </a:rPr>
              <a:t>)</a:t>
            </a:r>
            <a:endParaRPr lang="en-US" sz="20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" charset="0"/>
              <a:ea typeface="MS PGothic" charset="0"/>
            </a:endParaRPr>
          </a:p>
          <a:p>
            <a:pPr marL="285750" indent="-285750"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  <a:ea typeface="MS PGothic" charset="0"/>
              </a:rPr>
              <a:t>Projects </a:t>
            </a:r>
          </a:p>
          <a:p>
            <a:pPr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/>
              <a:ea typeface="MS PGothic" charset="0"/>
            </a:endParaRPr>
          </a:p>
          <a:p>
            <a:pPr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2C6"/>
                </a:solidFill>
                <a:latin typeface="Segoe UI Light"/>
                <a:ea typeface="MS PGothic" charset="0"/>
              </a:rPr>
              <a:t>Lifecycle</a:t>
            </a:r>
            <a:endParaRPr lang="en-US" sz="2000" dirty="0">
              <a:solidFill>
                <a:srgbClr val="0072C6"/>
              </a:solidFill>
              <a:latin typeface="Segoe UI" charset="0"/>
              <a:ea typeface="MS PGothic" charset="0"/>
            </a:endParaRPr>
          </a:p>
          <a:p>
            <a:pPr marL="285750" indent="-285750"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</a:rPr>
              <a:t>패러다임이 어떻게 동작하는지</a:t>
            </a:r>
            <a:endParaRPr lang="en-US" sz="20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" charset="0"/>
              <a:ea typeface="MS PGothic" charset="0"/>
            </a:endParaRPr>
          </a:p>
          <a:p>
            <a:pPr marL="285750" indent="-285750"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</a:rPr>
              <a:t>핵심 요소에 대한 </a:t>
            </a:r>
            <a:r>
              <a:rPr lang="ko-KR" altLang="en-US" sz="20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</a:rPr>
              <a:t>히애</a:t>
            </a:r>
            <a:endParaRPr lang="en-US" sz="20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" charset="0"/>
              <a:ea typeface="MS PGothic" charset="0"/>
            </a:endParaRPr>
          </a:p>
          <a:p>
            <a:pPr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0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  <a:ea typeface="MS PGothic" charset="0"/>
              </a:rPr>
            </a:br>
            <a:r>
              <a:rPr lang="en-US" sz="3600" dirty="0">
                <a:solidFill>
                  <a:srgbClr val="0072C6"/>
                </a:solidFill>
                <a:latin typeface="Segoe UI Light"/>
                <a:ea typeface="MS PGothic" charset="0"/>
              </a:rPr>
              <a:t>Opportunity</a:t>
            </a:r>
            <a:endParaRPr lang="en-US" sz="2000" dirty="0">
              <a:solidFill>
                <a:srgbClr val="0072C6"/>
              </a:solidFill>
              <a:latin typeface="Segoe UI" charset="0"/>
              <a:ea typeface="MS PGothic" charset="0"/>
            </a:endParaRPr>
          </a:p>
          <a:p>
            <a:pPr marL="285750" indent="-285750"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</a:rPr>
              <a:t>검증</a:t>
            </a:r>
            <a:endParaRPr lang="en-US" sz="20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" charset="0"/>
              <a:ea typeface="MS PGothic" charset="0"/>
            </a:endParaRPr>
          </a:p>
          <a:p>
            <a:pPr marL="285750" indent="-285750" defTabSz="931863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charset="0"/>
              </a:rPr>
              <a:t>포지셔닝</a:t>
            </a:r>
            <a:endParaRPr lang="en-US" sz="20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방식의 한계점</a:t>
            </a:r>
          </a:p>
        </p:txBody>
      </p:sp>
      <p:sp>
        <p:nvSpPr>
          <p:cNvPr id="3" name="Rectangle 209">
            <a:hlinkClick r:id="rId2" action="ppaction://hlinksldjump"/>
          </p:cNvPr>
          <p:cNvSpPr/>
          <p:nvPr/>
        </p:nvSpPr>
        <p:spPr bwMode="auto">
          <a:xfrm>
            <a:off x="3667350" y="2495225"/>
            <a:ext cx="8261370" cy="2412139"/>
          </a:xfrm>
          <a:prstGeom prst="rect">
            <a:avLst/>
          </a:prstGeom>
          <a:solidFill>
            <a:srgbClr val="E6E6E6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34464" rIns="179285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endParaRPr lang="en-US" sz="1372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85841">
                    <a:srgbClr val="000000"/>
                  </a:gs>
                  <a:gs pos="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210">
            <a:hlinkClick r:id="rId2" action="ppaction://hlinksldjump"/>
          </p:cNvPr>
          <p:cNvSpPr/>
          <p:nvPr/>
        </p:nvSpPr>
        <p:spPr bwMode="auto">
          <a:xfrm>
            <a:off x="9006052" y="2710744"/>
            <a:ext cx="2717293" cy="198109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BI &amp; analytics</a:t>
            </a:r>
          </a:p>
        </p:txBody>
      </p:sp>
      <p:sp>
        <p:nvSpPr>
          <p:cNvPr id="5" name="Rectangle 211">
            <a:hlinkClick r:id="rId2" action="ppaction://hlinksldjump"/>
          </p:cNvPr>
          <p:cNvSpPr/>
          <p:nvPr/>
        </p:nvSpPr>
        <p:spPr bwMode="auto">
          <a:xfrm>
            <a:off x="5857492" y="2710744"/>
            <a:ext cx="2717293" cy="1981099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Data warehouse</a:t>
            </a:r>
          </a:p>
        </p:txBody>
      </p:sp>
      <p:sp>
        <p:nvSpPr>
          <p:cNvPr id="6" name="Rectangle 212">
            <a:hlinkClick r:id="rId2" action="ppaction://hlinksldjump"/>
          </p:cNvPr>
          <p:cNvSpPr/>
          <p:nvPr/>
        </p:nvSpPr>
        <p:spPr bwMode="auto">
          <a:xfrm>
            <a:off x="3846744" y="2710744"/>
            <a:ext cx="1579482" cy="1981099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ETL</a:t>
            </a:r>
            <a:endParaRPr lang="en-US" sz="17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6637">
                    <a:srgbClr val="FFFFFF"/>
                  </a:gs>
                  <a:gs pos="11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8166" y="4107530"/>
            <a:ext cx="864380" cy="162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1504">
                      <a:schemeClr val="bg1"/>
                    </a:gs>
                    <a:gs pos="4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sz="1176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11504">
                      <a:srgbClr val="FFFFFF"/>
                    </a:gs>
                    <a:gs pos="49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Dashboards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659" y="4107530"/>
            <a:ext cx="729181" cy="162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1504">
                      <a:schemeClr val="bg1"/>
                    </a:gs>
                    <a:gs pos="4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sz="1176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11504">
                      <a:srgbClr val="FFFFFF"/>
                    </a:gs>
                    <a:gs pos="49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Reporting</a:t>
            </a:r>
          </a:p>
        </p:txBody>
      </p:sp>
      <p:pic>
        <p:nvPicPr>
          <p:cNvPr id="9" name="Picture 2" descr="\\MAGNUM\Projects\Microsoft\Cloud Power FY12\Design\ICONS_PNG\Pie.png"/>
          <p:cNvPicPr>
            <a:picLocks noChangeAspect="1" noChangeArrowheads="1"/>
          </p:cNvPicPr>
          <p:nvPr/>
        </p:nvPicPr>
        <p:blipFill rotWithShape="1">
          <a:blip r:embed="rId3" cstate="print">
            <a:lum bright="100000"/>
          </a:blip>
          <a:srcRect l="7278" t="7278" r="7278" b="7278"/>
          <a:stretch/>
        </p:blipFill>
        <p:spPr bwMode="auto">
          <a:xfrm>
            <a:off x="9408986" y="3319355"/>
            <a:ext cx="744358" cy="692657"/>
          </a:xfrm>
          <a:prstGeom prst="rect">
            <a:avLst/>
          </a:prstGeom>
          <a:noFill/>
          <a:ln w="15875">
            <a:noFill/>
          </a:ln>
        </p:spPr>
      </p:pic>
      <p:sp>
        <p:nvSpPr>
          <p:cNvPr id="10" name="Freeform 6"/>
          <p:cNvSpPr>
            <a:spLocks noChangeAspect="1" noEditPoints="1"/>
          </p:cNvSpPr>
          <p:nvPr/>
        </p:nvSpPr>
        <p:spPr bwMode="black">
          <a:xfrm>
            <a:off x="10642795" y="3335638"/>
            <a:ext cx="554527" cy="660090"/>
          </a:xfrm>
          <a:custGeom>
            <a:avLst/>
            <a:gdLst>
              <a:gd name="T0" fmla="*/ 326 w 813"/>
              <a:gd name="T1" fmla="*/ 0 h 1040"/>
              <a:gd name="T2" fmla="*/ 121 w 813"/>
              <a:gd name="T3" fmla="*/ 174 h 1040"/>
              <a:gd name="T4" fmla="*/ 121 w 813"/>
              <a:gd name="T5" fmla="*/ 254 h 1040"/>
              <a:gd name="T6" fmla="*/ 0 w 813"/>
              <a:gd name="T7" fmla="*/ 357 h 1040"/>
              <a:gd name="T8" fmla="*/ 0 w 813"/>
              <a:gd name="T9" fmla="*/ 1040 h 1040"/>
              <a:gd name="T10" fmla="*/ 692 w 813"/>
              <a:gd name="T11" fmla="*/ 1040 h 1040"/>
              <a:gd name="T12" fmla="*/ 692 w 813"/>
              <a:gd name="T13" fmla="*/ 857 h 1040"/>
              <a:gd name="T14" fmla="*/ 813 w 813"/>
              <a:gd name="T15" fmla="*/ 857 h 1040"/>
              <a:gd name="T16" fmla="*/ 813 w 813"/>
              <a:gd name="T17" fmla="*/ 0 h 1040"/>
              <a:gd name="T18" fmla="*/ 326 w 813"/>
              <a:gd name="T19" fmla="*/ 0 h 1040"/>
              <a:gd name="T20" fmla="*/ 619 w 813"/>
              <a:gd name="T21" fmla="*/ 978 h 1040"/>
              <a:gd name="T22" fmla="*/ 73 w 813"/>
              <a:gd name="T23" fmla="*/ 978 h 1040"/>
              <a:gd name="T24" fmla="*/ 73 w 813"/>
              <a:gd name="T25" fmla="*/ 424 h 1040"/>
              <a:gd name="T26" fmla="*/ 121 w 813"/>
              <a:gd name="T27" fmla="*/ 424 h 1040"/>
              <a:gd name="T28" fmla="*/ 121 w 813"/>
              <a:gd name="T29" fmla="*/ 857 h 1040"/>
              <a:gd name="T30" fmla="*/ 619 w 813"/>
              <a:gd name="T31" fmla="*/ 857 h 1040"/>
              <a:gd name="T32" fmla="*/ 619 w 813"/>
              <a:gd name="T33" fmla="*/ 978 h 1040"/>
              <a:gd name="T34" fmla="*/ 740 w 813"/>
              <a:gd name="T35" fmla="*/ 796 h 1040"/>
              <a:gd name="T36" fmla="*/ 194 w 813"/>
              <a:gd name="T37" fmla="*/ 796 h 1040"/>
              <a:gd name="T38" fmla="*/ 194 w 813"/>
              <a:gd name="T39" fmla="*/ 241 h 1040"/>
              <a:gd name="T40" fmla="*/ 404 w 813"/>
              <a:gd name="T41" fmla="*/ 241 h 1040"/>
              <a:gd name="T42" fmla="*/ 404 w 813"/>
              <a:gd name="T43" fmla="*/ 62 h 1040"/>
              <a:gd name="T44" fmla="*/ 740 w 813"/>
              <a:gd name="T45" fmla="*/ 62 h 1040"/>
              <a:gd name="T46" fmla="*/ 740 w 813"/>
              <a:gd name="T47" fmla="*/ 79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3" h="1040">
                <a:moveTo>
                  <a:pt x="326" y="0"/>
                </a:moveTo>
                <a:lnTo>
                  <a:pt x="121" y="174"/>
                </a:lnTo>
                <a:lnTo>
                  <a:pt x="121" y="254"/>
                </a:lnTo>
                <a:lnTo>
                  <a:pt x="0" y="357"/>
                </a:lnTo>
                <a:lnTo>
                  <a:pt x="0" y="1040"/>
                </a:lnTo>
                <a:lnTo>
                  <a:pt x="692" y="1040"/>
                </a:lnTo>
                <a:lnTo>
                  <a:pt x="692" y="857"/>
                </a:lnTo>
                <a:lnTo>
                  <a:pt x="813" y="857"/>
                </a:lnTo>
                <a:lnTo>
                  <a:pt x="813" y="0"/>
                </a:lnTo>
                <a:lnTo>
                  <a:pt x="326" y="0"/>
                </a:lnTo>
                <a:close/>
                <a:moveTo>
                  <a:pt x="619" y="978"/>
                </a:moveTo>
                <a:lnTo>
                  <a:pt x="73" y="978"/>
                </a:lnTo>
                <a:lnTo>
                  <a:pt x="73" y="424"/>
                </a:lnTo>
                <a:lnTo>
                  <a:pt x="121" y="424"/>
                </a:lnTo>
                <a:lnTo>
                  <a:pt x="121" y="857"/>
                </a:lnTo>
                <a:lnTo>
                  <a:pt x="619" y="857"/>
                </a:lnTo>
                <a:lnTo>
                  <a:pt x="619" y="978"/>
                </a:lnTo>
                <a:close/>
                <a:moveTo>
                  <a:pt x="740" y="796"/>
                </a:moveTo>
                <a:lnTo>
                  <a:pt x="194" y="796"/>
                </a:lnTo>
                <a:lnTo>
                  <a:pt x="194" y="241"/>
                </a:lnTo>
                <a:lnTo>
                  <a:pt x="404" y="241"/>
                </a:lnTo>
                <a:lnTo>
                  <a:pt x="404" y="62"/>
                </a:lnTo>
                <a:lnTo>
                  <a:pt x="740" y="62"/>
                </a:lnTo>
                <a:lnTo>
                  <a:pt x="740" y="796"/>
                </a:lnTo>
                <a:close/>
              </a:path>
            </a:pathLst>
          </a:custGeom>
          <a:solidFill>
            <a:schemeClr val="bg1"/>
          </a:solidFill>
          <a:ln w="7" cap="flat">
            <a:noFill/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896175"/>
            <a:endParaRPr lang="en-US" sz="1667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217"/>
          <p:cNvSpPr/>
          <p:nvPr/>
        </p:nvSpPr>
        <p:spPr bwMode="auto">
          <a:xfrm>
            <a:off x="3407331" y="3541357"/>
            <a:ext cx="425626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218"/>
          <p:cNvGrpSpPr/>
          <p:nvPr/>
        </p:nvGrpSpPr>
        <p:grpSpPr>
          <a:xfrm>
            <a:off x="4280383" y="3307207"/>
            <a:ext cx="716897" cy="1157560"/>
            <a:chOff x="1654067" y="3061822"/>
            <a:chExt cx="316629" cy="432723"/>
          </a:xfrm>
        </p:grpSpPr>
        <p:sp>
          <p:nvSpPr>
            <p:cNvPr id="13" name="Freeform 219"/>
            <p:cNvSpPr/>
            <p:nvPr/>
          </p:nvSpPr>
          <p:spPr>
            <a:xfrm>
              <a:off x="1654067" y="3061822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6" dirty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4" name="Oval 220"/>
            <p:cNvSpPr/>
            <p:nvPr/>
          </p:nvSpPr>
          <p:spPr>
            <a:xfrm>
              <a:off x="1683843" y="3075398"/>
              <a:ext cx="257076" cy="86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Right Arrow 221"/>
          <p:cNvSpPr/>
          <p:nvPr/>
        </p:nvSpPr>
        <p:spPr bwMode="auto">
          <a:xfrm>
            <a:off x="5426717" y="3541357"/>
            <a:ext cx="430284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2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3104848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pic>
        <p:nvPicPr>
          <p:cNvPr id="17" name="Picture 2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3617871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pic>
        <p:nvPicPr>
          <p:cNvPr id="18" name="Picture 2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4147871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19" name="Right Arrow 225"/>
          <p:cNvSpPr/>
          <p:nvPr/>
        </p:nvSpPr>
        <p:spPr bwMode="auto">
          <a:xfrm>
            <a:off x="8575276" y="3541357"/>
            <a:ext cx="430284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rved Down Arrow 226"/>
          <p:cNvSpPr/>
          <p:nvPr/>
        </p:nvSpPr>
        <p:spPr bwMode="auto">
          <a:xfrm>
            <a:off x="4416275" y="2996456"/>
            <a:ext cx="523707" cy="310550"/>
          </a:xfrm>
          <a:prstGeom prst="curvedDown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Arrow Connector 227"/>
          <p:cNvCxnSpPr/>
          <p:nvPr/>
        </p:nvCxnSpPr>
        <p:spPr>
          <a:xfrm flipV="1">
            <a:off x="7345768" y="3273984"/>
            <a:ext cx="482699" cy="545860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8"/>
          <p:cNvCxnSpPr>
            <a:endCxn id="18" idx="1"/>
          </p:cNvCxnSpPr>
          <p:nvPr/>
        </p:nvCxnSpPr>
        <p:spPr>
          <a:xfrm>
            <a:off x="7345696" y="3814128"/>
            <a:ext cx="505466" cy="536921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9"/>
          <p:cNvCxnSpPr>
            <a:endCxn id="17" idx="1"/>
          </p:cNvCxnSpPr>
          <p:nvPr/>
        </p:nvCxnSpPr>
        <p:spPr>
          <a:xfrm>
            <a:off x="7356670" y="3819844"/>
            <a:ext cx="494493" cy="1204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0"/>
          <p:cNvGrpSpPr/>
          <p:nvPr/>
        </p:nvGrpSpPr>
        <p:grpSpPr>
          <a:xfrm>
            <a:off x="6146140" y="3290542"/>
            <a:ext cx="1210529" cy="1125200"/>
            <a:chOff x="1729819" y="2834923"/>
            <a:chExt cx="316629" cy="432723"/>
          </a:xfrm>
        </p:grpSpPr>
        <p:sp>
          <p:nvSpPr>
            <p:cNvPr id="25" name="Freeform 231"/>
            <p:cNvSpPr/>
            <p:nvPr/>
          </p:nvSpPr>
          <p:spPr>
            <a:xfrm>
              <a:off x="1729819" y="2834923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Oval 232"/>
            <p:cNvSpPr/>
            <p:nvPr/>
          </p:nvSpPr>
          <p:spPr>
            <a:xfrm>
              <a:off x="1758170" y="2852266"/>
              <a:ext cx="257076" cy="86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Group 233"/>
          <p:cNvGrpSpPr/>
          <p:nvPr/>
        </p:nvGrpSpPr>
        <p:grpSpPr>
          <a:xfrm>
            <a:off x="3609449" y="1751299"/>
            <a:ext cx="2917231" cy="903043"/>
            <a:chOff x="2269714" y="4361895"/>
            <a:chExt cx="2975728" cy="921151"/>
          </a:xfrm>
        </p:grpSpPr>
        <p:sp>
          <p:nvSpPr>
            <p:cNvPr id="28" name="Rectangle 234"/>
            <p:cNvSpPr/>
            <p:nvPr/>
          </p:nvSpPr>
          <p:spPr bwMode="auto">
            <a:xfrm>
              <a:off x="2269714" y="4675193"/>
              <a:ext cx="2975728" cy="60785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>
                <a:lnSpc>
                  <a:spcPct val="90000"/>
                </a:lnSpc>
              </a:pPr>
              <a:r>
                <a:rPr lang="ko-KR" alt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데이터 볼륨 증가</a:t>
              </a:r>
              <a:endParaRPr lang="en-US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9" name="Group 235"/>
            <p:cNvGrpSpPr/>
            <p:nvPr/>
          </p:nvGrpSpPr>
          <p:grpSpPr>
            <a:xfrm>
              <a:off x="2393081" y="4361895"/>
              <a:ext cx="365760" cy="370523"/>
              <a:chOff x="2393081" y="4361895"/>
              <a:chExt cx="365760" cy="370523"/>
            </a:xfrm>
          </p:grpSpPr>
          <p:sp>
            <p:nvSpPr>
              <p:cNvPr id="30" name="Oval 236"/>
              <p:cNvSpPr/>
              <p:nvPr/>
            </p:nvSpPr>
            <p:spPr>
              <a:xfrm>
                <a:off x="2393081" y="436189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 b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93081" y="4366658"/>
                <a:ext cx="365760" cy="365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 defTabSz="914102">
                  <a:lnSpc>
                    <a:spcPct val="90000"/>
                  </a:lnSpc>
                </a:pPr>
                <a:r>
                  <a:rPr lang="en-US" sz="17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</a:p>
            </p:txBody>
          </p:sp>
        </p:grpSp>
      </p:grpSp>
      <p:sp>
        <p:nvSpPr>
          <p:cNvPr id="32" name="Lightning Bolt 259"/>
          <p:cNvSpPr/>
          <p:nvPr/>
        </p:nvSpPr>
        <p:spPr bwMode="auto">
          <a:xfrm rot="7027223">
            <a:off x="6006219" y="3347436"/>
            <a:ext cx="1504407" cy="1200396"/>
          </a:xfrm>
          <a:prstGeom prst="lightningBol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1622">
              <a:lnSpc>
                <a:spcPct val="90000"/>
              </a:lnSpc>
            </a:pPr>
            <a:endParaRPr lang="en-US" sz="17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6637">
                    <a:srgbClr val="FFFFFF"/>
                  </a:gs>
                  <a:gs pos="11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271">
            <a:hlinkClick r:id="rId2" action="ppaction://hlinksldjump"/>
          </p:cNvPr>
          <p:cNvSpPr/>
          <p:nvPr/>
        </p:nvSpPr>
        <p:spPr bwMode="auto">
          <a:xfrm>
            <a:off x="269240" y="2712174"/>
            <a:ext cx="3140280" cy="1981099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Source Systems</a:t>
            </a:r>
          </a:p>
        </p:txBody>
      </p:sp>
      <p:grpSp>
        <p:nvGrpSpPr>
          <p:cNvPr id="34" name="Group 238"/>
          <p:cNvGrpSpPr/>
          <p:nvPr/>
        </p:nvGrpSpPr>
        <p:grpSpPr>
          <a:xfrm>
            <a:off x="346771" y="3363390"/>
            <a:ext cx="2989625" cy="428117"/>
            <a:chOff x="1302113" y="2217128"/>
            <a:chExt cx="3049573" cy="436702"/>
          </a:xfrm>
        </p:grpSpPr>
        <p:sp>
          <p:nvSpPr>
            <p:cNvPr id="35" name="Freeform 240"/>
            <p:cNvSpPr/>
            <p:nvPr/>
          </p:nvSpPr>
          <p:spPr>
            <a:xfrm>
              <a:off x="130211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Oval 241"/>
            <p:cNvSpPr/>
            <p:nvPr/>
          </p:nvSpPr>
          <p:spPr>
            <a:xfrm>
              <a:off x="1331889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 243"/>
            <p:cNvSpPr/>
            <p:nvPr/>
          </p:nvSpPr>
          <p:spPr>
            <a:xfrm>
              <a:off x="2077556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Oval 244"/>
            <p:cNvSpPr/>
            <p:nvPr/>
          </p:nvSpPr>
          <p:spPr>
            <a:xfrm>
              <a:off x="2107332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 246"/>
            <p:cNvSpPr/>
            <p:nvPr/>
          </p:nvSpPr>
          <p:spPr>
            <a:xfrm>
              <a:off x="2881076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Oval 247"/>
            <p:cNvSpPr/>
            <p:nvPr/>
          </p:nvSpPr>
          <p:spPr>
            <a:xfrm>
              <a:off x="2910852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Freeform 249"/>
            <p:cNvSpPr/>
            <p:nvPr/>
          </p:nvSpPr>
          <p:spPr>
            <a:xfrm>
              <a:off x="3665446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Oval 250"/>
            <p:cNvSpPr/>
            <p:nvPr/>
          </p:nvSpPr>
          <p:spPr>
            <a:xfrm>
              <a:off x="3695222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 251"/>
            <p:cNvSpPr/>
            <p:nvPr/>
          </p:nvSpPr>
          <p:spPr>
            <a:xfrm>
              <a:off x="1671724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Oval 252"/>
            <p:cNvSpPr/>
            <p:nvPr/>
          </p:nvSpPr>
          <p:spPr>
            <a:xfrm>
              <a:off x="1701500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 253"/>
            <p:cNvSpPr/>
            <p:nvPr/>
          </p:nvSpPr>
          <p:spPr>
            <a:xfrm>
              <a:off x="2447167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Oval 254"/>
            <p:cNvSpPr/>
            <p:nvPr/>
          </p:nvSpPr>
          <p:spPr>
            <a:xfrm>
              <a:off x="2476943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Freeform 255"/>
            <p:cNvSpPr/>
            <p:nvPr/>
          </p:nvSpPr>
          <p:spPr>
            <a:xfrm>
              <a:off x="3250687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Oval 256"/>
            <p:cNvSpPr/>
            <p:nvPr/>
          </p:nvSpPr>
          <p:spPr>
            <a:xfrm>
              <a:off x="3280463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Freeform 257"/>
            <p:cNvSpPr/>
            <p:nvPr/>
          </p:nvSpPr>
          <p:spPr>
            <a:xfrm>
              <a:off x="4035057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Oval 258"/>
            <p:cNvSpPr/>
            <p:nvPr/>
          </p:nvSpPr>
          <p:spPr>
            <a:xfrm>
              <a:off x="4064833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1" name="Group 272"/>
          <p:cNvGrpSpPr/>
          <p:nvPr/>
        </p:nvGrpSpPr>
        <p:grpSpPr>
          <a:xfrm>
            <a:off x="517961" y="3479555"/>
            <a:ext cx="2637140" cy="761283"/>
            <a:chOff x="1277547" y="2217128"/>
            <a:chExt cx="2690020" cy="776548"/>
          </a:xfrm>
        </p:grpSpPr>
        <p:sp>
          <p:nvSpPr>
            <p:cNvPr id="52" name="TextBox 51"/>
            <p:cNvSpPr txBox="1"/>
            <p:nvPr/>
          </p:nvSpPr>
          <p:spPr>
            <a:xfrm>
              <a:off x="1277547" y="27981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OLTP</a:t>
              </a:r>
            </a:p>
          </p:txBody>
        </p:sp>
        <p:sp>
          <p:nvSpPr>
            <p:cNvPr id="53" name="Freeform 274"/>
            <p:cNvSpPr/>
            <p:nvPr/>
          </p:nvSpPr>
          <p:spPr>
            <a:xfrm>
              <a:off x="130211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Oval 275"/>
            <p:cNvSpPr/>
            <p:nvPr/>
          </p:nvSpPr>
          <p:spPr>
            <a:xfrm>
              <a:off x="1331889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539" y="27981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ERP</a:t>
              </a:r>
            </a:p>
          </p:txBody>
        </p:sp>
        <p:sp>
          <p:nvSpPr>
            <p:cNvPr id="56" name="Freeform 277"/>
            <p:cNvSpPr/>
            <p:nvPr/>
          </p:nvSpPr>
          <p:spPr>
            <a:xfrm>
              <a:off x="2077556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Oval 278"/>
            <p:cNvSpPr/>
            <p:nvPr/>
          </p:nvSpPr>
          <p:spPr>
            <a:xfrm>
              <a:off x="2107332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7437" y="27967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CRM</a:t>
              </a:r>
            </a:p>
          </p:txBody>
        </p:sp>
        <p:sp>
          <p:nvSpPr>
            <p:cNvPr id="59" name="Freeform 280"/>
            <p:cNvSpPr/>
            <p:nvPr/>
          </p:nvSpPr>
          <p:spPr>
            <a:xfrm>
              <a:off x="284200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Oval 281"/>
            <p:cNvSpPr/>
            <p:nvPr/>
          </p:nvSpPr>
          <p:spPr>
            <a:xfrm>
              <a:off x="2871779" y="2226954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1807" y="2796741"/>
              <a:ext cx="365760" cy="196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LOB</a:t>
              </a:r>
            </a:p>
          </p:txBody>
        </p:sp>
        <p:sp>
          <p:nvSpPr>
            <p:cNvPr id="62" name="Freeform 283"/>
            <p:cNvSpPr/>
            <p:nvPr/>
          </p:nvSpPr>
          <p:spPr>
            <a:xfrm>
              <a:off x="362637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Oval 284"/>
            <p:cNvSpPr/>
            <p:nvPr/>
          </p:nvSpPr>
          <p:spPr>
            <a:xfrm>
              <a:off x="3656149" y="2226954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4" name="Rectangle 106"/>
          <p:cNvSpPr/>
          <p:nvPr/>
        </p:nvSpPr>
        <p:spPr bwMode="auto">
          <a:xfrm>
            <a:off x="5890243" y="1291016"/>
            <a:ext cx="1030889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204M</a:t>
            </a:r>
          </a:p>
          <a:p>
            <a:pPr defTabSz="895482" latinLnBrk="0">
              <a:lnSpc>
                <a:spcPct val="90000"/>
              </a:lnSpc>
              <a:defRPr/>
            </a:pPr>
            <a:r>
              <a:rPr lang="ko-KR" alt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매분 전송되는 전자메일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109"/>
          <p:cNvSpPr/>
          <p:nvPr/>
        </p:nvSpPr>
        <p:spPr bwMode="auto">
          <a:xfrm>
            <a:off x="8209004" y="1291016"/>
            <a:ext cx="1088513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340M</a:t>
            </a:r>
            <a:endParaRPr lang="en-US" sz="470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defTabSz="895482" latinLnBrk="0">
              <a:lnSpc>
                <a:spcPct val="90000"/>
              </a:lnSpc>
              <a:defRPr/>
            </a:pPr>
            <a:r>
              <a:rPr lang="ko-KR" alt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하루 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전송되는 </a:t>
            </a:r>
            <a:r>
              <a:rPr lang="en-US" altLang="ko-KR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Tweet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Rectangle 110"/>
          <p:cNvSpPr/>
          <p:nvPr/>
        </p:nvSpPr>
        <p:spPr bwMode="auto">
          <a:xfrm>
            <a:off x="6944859" y="1291016"/>
            <a:ext cx="1240419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231B</a:t>
            </a:r>
            <a:endParaRPr lang="en-US" sz="470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defTabSz="895482" latinLnBrk="0">
              <a:lnSpc>
                <a:spcPct val="90000"/>
              </a:lnSpc>
              <a:defRPr/>
            </a:pPr>
            <a:r>
              <a:rPr 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2012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년</a:t>
            </a:r>
            <a:endParaRPr lang="en-US" altLang="ko-KR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defTabSz="895482" latinLnBrk="0">
              <a:lnSpc>
                <a:spcPct val="90000"/>
              </a:lnSpc>
              <a:defRPr/>
            </a:pPr>
            <a:r>
              <a:rPr lang="ko-KR" alt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미국의 전자상거래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67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54" y="670817"/>
            <a:ext cx="2050497" cy="2050497"/>
          </a:xfrm>
          <a:prstGeom prst="rect">
            <a:avLst/>
          </a:prstGeom>
        </p:spPr>
      </p:pic>
      <p:grpSp>
        <p:nvGrpSpPr>
          <p:cNvPr id="68" name="Group 72"/>
          <p:cNvGrpSpPr/>
          <p:nvPr/>
        </p:nvGrpSpPr>
        <p:grpSpPr>
          <a:xfrm>
            <a:off x="9374770" y="1751299"/>
            <a:ext cx="2711071" cy="814056"/>
            <a:chOff x="9181924" y="1785919"/>
            <a:chExt cx="2765434" cy="830380"/>
          </a:xfrm>
        </p:grpSpPr>
        <p:grpSp>
          <p:nvGrpSpPr>
            <p:cNvPr id="69" name="Group 73"/>
            <p:cNvGrpSpPr/>
            <p:nvPr/>
          </p:nvGrpSpPr>
          <p:grpSpPr>
            <a:xfrm>
              <a:off x="9181924" y="1833664"/>
              <a:ext cx="843937" cy="631099"/>
              <a:chOff x="9523115" y="2546730"/>
              <a:chExt cx="749631" cy="603503"/>
            </a:xfrm>
            <a:solidFill>
              <a:schemeClr val="bg2">
                <a:lumMod val="90000"/>
              </a:schemeClr>
            </a:solidFill>
          </p:grpSpPr>
          <p:sp>
            <p:nvSpPr>
              <p:cNvPr id="75" name="Freeform 57"/>
              <p:cNvSpPr>
                <a:spLocks/>
              </p:cNvSpPr>
              <p:nvPr/>
            </p:nvSpPr>
            <p:spPr bwMode="auto">
              <a:xfrm>
                <a:off x="9990721" y="2546730"/>
                <a:ext cx="282025" cy="518749"/>
              </a:xfrm>
              <a:custGeom>
                <a:avLst/>
                <a:gdLst>
                  <a:gd name="T0" fmla="*/ 146 w 150"/>
                  <a:gd name="T1" fmla="*/ 130 h 275"/>
                  <a:gd name="T2" fmla="*/ 98 w 150"/>
                  <a:gd name="T3" fmla="*/ 105 h 275"/>
                  <a:gd name="T4" fmla="*/ 98 w 150"/>
                  <a:gd name="T5" fmla="*/ 88 h 275"/>
                  <a:gd name="T6" fmla="*/ 105 w 150"/>
                  <a:gd name="T7" fmla="*/ 75 h 275"/>
                  <a:gd name="T8" fmla="*/ 111 w 150"/>
                  <a:gd name="T9" fmla="*/ 67 h 275"/>
                  <a:gd name="T10" fmla="*/ 113 w 150"/>
                  <a:gd name="T11" fmla="*/ 54 h 275"/>
                  <a:gd name="T12" fmla="*/ 109 w 150"/>
                  <a:gd name="T13" fmla="*/ 46 h 275"/>
                  <a:gd name="T14" fmla="*/ 70 w 150"/>
                  <a:gd name="T15" fmla="*/ 0 h 275"/>
                  <a:gd name="T16" fmla="*/ 32 w 150"/>
                  <a:gd name="T17" fmla="*/ 46 h 275"/>
                  <a:gd name="T18" fmla="*/ 28 w 150"/>
                  <a:gd name="T19" fmla="*/ 54 h 275"/>
                  <a:gd name="T20" fmla="*/ 30 w 150"/>
                  <a:gd name="T21" fmla="*/ 67 h 275"/>
                  <a:gd name="T22" fmla="*/ 36 w 150"/>
                  <a:gd name="T23" fmla="*/ 75 h 275"/>
                  <a:gd name="T24" fmla="*/ 43 w 150"/>
                  <a:gd name="T25" fmla="*/ 88 h 275"/>
                  <a:gd name="T26" fmla="*/ 43 w 150"/>
                  <a:gd name="T27" fmla="*/ 105 h 275"/>
                  <a:gd name="T28" fmla="*/ 0 w 150"/>
                  <a:gd name="T29" fmla="*/ 124 h 275"/>
                  <a:gd name="T30" fmla="*/ 22 w 150"/>
                  <a:gd name="T31" fmla="*/ 133 h 275"/>
                  <a:gd name="T32" fmla="*/ 50 w 150"/>
                  <a:gd name="T33" fmla="*/ 159 h 275"/>
                  <a:gd name="T34" fmla="*/ 51 w 150"/>
                  <a:gd name="T35" fmla="*/ 275 h 275"/>
                  <a:gd name="T36" fmla="*/ 70 w 150"/>
                  <a:gd name="T37" fmla="*/ 275 h 275"/>
                  <a:gd name="T38" fmla="*/ 146 w 150"/>
                  <a:gd name="T39" fmla="*/ 249 h 275"/>
                  <a:gd name="T40" fmla="*/ 146 w 150"/>
                  <a:gd name="T41" fmla="*/ 13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275">
                    <a:moveTo>
                      <a:pt x="146" y="130"/>
                    </a:moveTo>
                    <a:cubicBezTo>
                      <a:pt x="145" y="123"/>
                      <a:pt x="116" y="110"/>
                      <a:pt x="98" y="10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1" y="84"/>
                      <a:pt x="103" y="80"/>
                      <a:pt x="105" y="75"/>
                    </a:cubicBezTo>
                    <a:cubicBezTo>
                      <a:pt x="108" y="74"/>
                      <a:pt x="111" y="71"/>
                      <a:pt x="111" y="67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3" y="51"/>
                      <a:pt x="112" y="47"/>
                      <a:pt x="109" y="46"/>
                    </a:cubicBezTo>
                    <a:cubicBezTo>
                      <a:pt x="108" y="17"/>
                      <a:pt x="99" y="0"/>
                      <a:pt x="70" y="0"/>
                    </a:cubicBezTo>
                    <a:cubicBezTo>
                      <a:pt x="42" y="0"/>
                      <a:pt x="32" y="17"/>
                      <a:pt x="32" y="46"/>
                    </a:cubicBezTo>
                    <a:cubicBezTo>
                      <a:pt x="29" y="47"/>
                      <a:pt x="28" y="51"/>
                      <a:pt x="28" y="54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30" y="71"/>
                      <a:pt x="33" y="74"/>
                      <a:pt x="36" y="75"/>
                    </a:cubicBezTo>
                    <a:cubicBezTo>
                      <a:pt x="38" y="80"/>
                      <a:pt x="40" y="84"/>
                      <a:pt x="43" y="88"/>
                    </a:cubicBezTo>
                    <a:cubicBezTo>
                      <a:pt x="43" y="105"/>
                      <a:pt x="43" y="105"/>
                      <a:pt x="43" y="105"/>
                    </a:cubicBezTo>
                    <a:cubicBezTo>
                      <a:pt x="29" y="109"/>
                      <a:pt x="9" y="117"/>
                      <a:pt x="0" y="124"/>
                    </a:cubicBezTo>
                    <a:cubicBezTo>
                      <a:pt x="7" y="126"/>
                      <a:pt x="15" y="129"/>
                      <a:pt x="22" y="133"/>
                    </a:cubicBezTo>
                    <a:cubicBezTo>
                      <a:pt x="40" y="142"/>
                      <a:pt x="48" y="149"/>
                      <a:pt x="50" y="159"/>
                    </a:cubicBezTo>
                    <a:cubicBezTo>
                      <a:pt x="52" y="174"/>
                      <a:pt x="54" y="228"/>
                      <a:pt x="51" y="275"/>
                    </a:cubicBezTo>
                    <a:cubicBezTo>
                      <a:pt x="57" y="275"/>
                      <a:pt x="64" y="275"/>
                      <a:pt x="70" y="275"/>
                    </a:cubicBezTo>
                    <a:cubicBezTo>
                      <a:pt x="110" y="275"/>
                      <a:pt x="144" y="270"/>
                      <a:pt x="146" y="249"/>
                    </a:cubicBezTo>
                    <a:cubicBezTo>
                      <a:pt x="150" y="203"/>
                      <a:pt x="148" y="144"/>
                      <a:pt x="146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reeform 58"/>
              <p:cNvSpPr>
                <a:spLocks/>
              </p:cNvSpPr>
              <p:nvPr/>
            </p:nvSpPr>
            <p:spPr bwMode="auto">
              <a:xfrm>
                <a:off x="9523115" y="2546730"/>
                <a:ext cx="283486" cy="518749"/>
              </a:xfrm>
              <a:custGeom>
                <a:avLst/>
                <a:gdLst>
                  <a:gd name="T0" fmla="*/ 101 w 150"/>
                  <a:gd name="T1" fmla="*/ 159 h 275"/>
                  <a:gd name="T2" fmla="*/ 129 w 150"/>
                  <a:gd name="T3" fmla="*/ 133 h 275"/>
                  <a:gd name="T4" fmla="*/ 150 w 150"/>
                  <a:gd name="T5" fmla="*/ 124 h 275"/>
                  <a:gd name="T6" fmla="*/ 108 w 150"/>
                  <a:gd name="T7" fmla="*/ 105 h 275"/>
                  <a:gd name="T8" fmla="*/ 108 w 150"/>
                  <a:gd name="T9" fmla="*/ 88 h 275"/>
                  <a:gd name="T10" fmla="*/ 114 w 150"/>
                  <a:gd name="T11" fmla="*/ 75 h 275"/>
                  <a:gd name="T12" fmla="*/ 121 w 150"/>
                  <a:gd name="T13" fmla="*/ 67 h 275"/>
                  <a:gd name="T14" fmla="*/ 122 w 150"/>
                  <a:gd name="T15" fmla="*/ 54 h 275"/>
                  <a:gd name="T16" fmla="*/ 119 w 150"/>
                  <a:gd name="T17" fmla="*/ 46 h 275"/>
                  <a:gd name="T18" fmla="*/ 80 w 150"/>
                  <a:gd name="T19" fmla="*/ 0 h 275"/>
                  <a:gd name="T20" fmla="*/ 41 w 150"/>
                  <a:gd name="T21" fmla="*/ 46 h 275"/>
                  <a:gd name="T22" fmla="*/ 38 w 150"/>
                  <a:gd name="T23" fmla="*/ 54 h 275"/>
                  <a:gd name="T24" fmla="*/ 39 w 150"/>
                  <a:gd name="T25" fmla="*/ 67 h 275"/>
                  <a:gd name="T26" fmla="*/ 46 w 150"/>
                  <a:gd name="T27" fmla="*/ 75 h 275"/>
                  <a:gd name="T28" fmla="*/ 52 w 150"/>
                  <a:gd name="T29" fmla="*/ 88 h 275"/>
                  <a:gd name="T30" fmla="*/ 52 w 150"/>
                  <a:gd name="T31" fmla="*/ 105 h 275"/>
                  <a:gd name="T32" fmla="*/ 4 w 150"/>
                  <a:gd name="T33" fmla="*/ 130 h 275"/>
                  <a:gd name="T34" fmla="*/ 4 w 150"/>
                  <a:gd name="T35" fmla="*/ 249 h 275"/>
                  <a:gd name="T36" fmla="*/ 80 w 150"/>
                  <a:gd name="T37" fmla="*/ 275 h 275"/>
                  <a:gd name="T38" fmla="*/ 99 w 150"/>
                  <a:gd name="T39" fmla="*/ 275 h 275"/>
                  <a:gd name="T40" fmla="*/ 101 w 150"/>
                  <a:gd name="T41" fmla="*/ 15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275">
                    <a:moveTo>
                      <a:pt x="101" y="159"/>
                    </a:moveTo>
                    <a:cubicBezTo>
                      <a:pt x="102" y="149"/>
                      <a:pt x="110" y="142"/>
                      <a:pt x="129" y="133"/>
                    </a:cubicBezTo>
                    <a:cubicBezTo>
                      <a:pt x="135" y="129"/>
                      <a:pt x="143" y="126"/>
                      <a:pt x="150" y="124"/>
                    </a:cubicBezTo>
                    <a:cubicBezTo>
                      <a:pt x="141" y="117"/>
                      <a:pt x="122" y="109"/>
                      <a:pt x="108" y="105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10" y="84"/>
                      <a:pt x="113" y="80"/>
                      <a:pt x="114" y="75"/>
                    </a:cubicBezTo>
                    <a:cubicBezTo>
                      <a:pt x="118" y="74"/>
                      <a:pt x="120" y="71"/>
                      <a:pt x="121" y="67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1"/>
                      <a:pt x="121" y="47"/>
                      <a:pt x="119" y="46"/>
                    </a:cubicBezTo>
                    <a:cubicBezTo>
                      <a:pt x="118" y="17"/>
                      <a:pt x="109" y="0"/>
                      <a:pt x="80" y="0"/>
                    </a:cubicBezTo>
                    <a:cubicBezTo>
                      <a:pt x="51" y="0"/>
                      <a:pt x="42" y="17"/>
                      <a:pt x="41" y="46"/>
                    </a:cubicBezTo>
                    <a:cubicBezTo>
                      <a:pt x="39" y="47"/>
                      <a:pt x="37" y="51"/>
                      <a:pt x="38" y="54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71"/>
                      <a:pt x="42" y="74"/>
                      <a:pt x="46" y="75"/>
                    </a:cubicBezTo>
                    <a:cubicBezTo>
                      <a:pt x="47" y="80"/>
                      <a:pt x="50" y="84"/>
                      <a:pt x="52" y="88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34" y="110"/>
                      <a:pt x="5" y="123"/>
                      <a:pt x="4" y="130"/>
                    </a:cubicBezTo>
                    <a:cubicBezTo>
                      <a:pt x="2" y="144"/>
                      <a:pt x="0" y="203"/>
                      <a:pt x="4" y="249"/>
                    </a:cubicBezTo>
                    <a:cubicBezTo>
                      <a:pt x="6" y="270"/>
                      <a:pt x="40" y="275"/>
                      <a:pt x="80" y="275"/>
                    </a:cubicBezTo>
                    <a:cubicBezTo>
                      <a:pt x="87" y="275"/>
                      <a:pt x="93" y="275"/>
                      <a:pt x="99" y="275"/>
                    </a:cubicBezTo>
                    <a:cubicBezTo>
                      <a:pt x="97" y="228"/>
                      <a:pt x="98" y="174"/>
                      <a:pt x="101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reeform 59"/>
              <p:cNvSpPr>
                <a:spLocks/>
              </p:cNvSpPr>
              <p:nvPr/>
            </p:nvSpPr>
            <p:spPr bwMode="auto">
              <a:xfrm>
                <a:off x="9810985" y="2584723"/>
                <a:ext cx="175352" cy="220651"/>
              </a:xfrm>
              <a:custGeom>
                <a:avLst/>
                <a:gdLst>
                  <a:gd name="T0" fmla="*/ 76 w 93"/>
                  <a:gd name="T1" fmla="*/ 110 h 117"/>
                  <a:gd name="T2" fmla="*/ 76 w 93"/>
                  <a:gd name="T3" fmla="*/ 96 h 117"/>
                  <a:gd name="T4" fmla="*/ 84 w 93"/>
                  <a:gd name="T5" fmla="*/ 81 h 117"/>
                  <a:gd name="T6" fmla="*/ 91 w 93"/>
                  <a:gd name="T7" fmla="*/ 73 h 117"/>
                  <a:gd name="T8" fmla="*/ 92 w 93"/>
                  <a:gd name="T9" fmla="*/ 59 h 117"/>
                  <a:gd name="T10" fmla="*/ 88 w 93"/>
                  <a:gd name="T11" fmla="*/ 50 h 117"/>
                  <a:gd name="T12" fmla="*/ 46 w 93"/>
                  <a:gd name="T13" fmla="*/ 0 h 117"/>
                  <a:gd name="T14" fmla="*/ 4 w 93"/>
                  <a:gd name="T15" fmla="*/ 50 h 117"/>
                  <a:gd name="T16" fmla="*/ 0 w 93"/>
                  <a:gd name="T17" fmla="*/ 59 h 117"/>
                  <a:gd name="T18" fmla="*/ 2 w 93"/>
                  <a:gd name="T19" fmla="*/ 73 h 117"/>
                  <a:gd name="T20" fmla="*/ 9 w 93"/>
                  <a:gd name="T21" fmla="*/ 81 h 117"/>
                  <a:gd name="T22" fmla="*/ 16 w 93"/>
                  <a:gd name="T23" fmla="*/ 96 h 117"/>
                  <a:gd name="T24" fmla="*/ 16 w 93"/>
                  <a:gd name="T25" fmla="*/ 110 h 117"/>
                  <a:gd name="T26" fmla="*/ 46 w 93"/>
                  <a:gd name="T27" fmla="*/ 117 h 117"/>
                  <a:gd name="T28" fmla="*/ 76 w 93"/>
                  <a:gd name="T29" fmla="*/ 11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17">
                    <a:moveTo>
                      <a:pt x="76" y="110"/>
                    </a:moveTo>
                    <a:cubicBezTo>
                      <a:pt x="76" y="96"/>
                      <a:pt x="76" y="96"/>
                      <a:pt x="76" y="96"/>
                    </a:cubicBezTo>
                    <a:cubicBezTo>
                      <a:pt x="79" y="92"/>
                      <a:pt x="82" y="87"/>
                      <a:pt x="84" y="81"/>
                    </a:cubicBezTo>
                    <a:cubicBezTo>
                      <a:pt x="87" y="80"/>
                      <a:pt x="90" y="77"/>
                      <a:pt x="91" y="73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3" y="55"/>
                      <a:pt x="91" y="52"/>
                      <a:pt x="88" y="50"/>
                    </a:cubicBezTo>
                    <a:cubicBezTo>
                      <a:pt x="88" y="18"/>
                      <a:pt x="77" y="0"/>
                      <a:pt x="46" y="0"/>
                    </a:cubicBezTo>
                    <a:cubicBezTo>
                      <a:pt x="15" y="0"/>
                      <a:pt x="5" y="18"/>
                      <a:pt x="4" y="50"/>
                    </a:cubicBezTo>
                    <a:cubicBezTo>
                      <a:pt x="1" y="52"/>
                      <a:pt x="0" y="55"/>
                      <a:pt x="0" y="59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2" y="77"/>
                      <a:pt x="5" y="80"/>
                      <a:pt x="9" y="81"/>
                    </a:cubicBezTo>
                    <a:cubicBezTo>
                      <a:pt x="11" y="87"/>
                      <a:pt x="13" y="92"/>
                      <a:pt x="16" y="96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27" y="115"/>
                      <a:pt x="37" y="117"/>
                      <a:pt x="46" y="117"/>
                    </a:cubicBezTo>
                    <a:cubicBezTo>
                      <a:pt x="55" y="117"/>
                      <a:pt x="65" y="115"/>
                      <a:pt x="76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 60"/>
              <p:cNvSpPr>
                <a:spLocks/>
              </p:cNvSpPr>
              <p:nvPr/>
            </p:nvSpPr>
            <p:spPr bwMode="auto">
              <a:xfrm>
                <a:off x="9735000" y="2802451"/>
                <a:ext cx="327323" cy="347782"/>
              </a:xfrm>
              <a:custGeom>
                <a:avLst/>
                <a:gdLst>
                  <a:gd name="T0" fmla="*/ 170 w 174"/>
                  <a:gd name="T1" fmla="*/ 25 h 184"/>
                  <a:gd name="T2" fmla="*/ 123 w 174"/>
                  <a:gd name="T3" fmla="*/ 0 h 184"/>
                  <a:gd name="T4" fmla="*/ 117 w 174"/>
                  <a:gd name="T5" fmla="*/ 17 h 184"/>
                  <a:gd name="T6" fmla="*/ 127 w 174"/>
                  <a:gd name="T7" fmla="*/ 92 h 184"/>
                  <a:gd name="T8" fmla="*/ 105 w 174"/>
                  <a:gd name="T9" fmla="*/ 118 h 184"/>
                  <a:gd name="T10" fmla="*/ 93 w 174"/>
                  <a:gd name="T11" fmla="*/ 38 h 184"/>
                  <a:gd name="T12" fmla="*/ 101 w 174"/>
                  <a:gd name="T13" fmla="*/ 34 h 184"/>
                  <a:gd name="T14" fmla="*/ 95 w 174"/>
                  <a:gd name="T15" fmla="*/ 14 h 184"/>
                  <a:gd name="T16" fmla="*/ 79 w 174"/>
                  <a:gd name="T17" fmla="*/ 14 h 184"/>
                  <a:gd name="T18" fmla="*/ 73 w 174"/>
                  <a:gd name="T19" fmla="*/ 34 h 184"/>
                  <a:gd name="T20" fmla="*/ 81 w 174"/>
                  <a:gd name="T21" fmla="*/ 38 h 184"/>
                  <a:gd name="T22" fmla="*/ 69 w 174"/>
                  <a:gd name="T23" fmla="*/ 118 h 184"/>
                  <a:gd name="T24" fmla="*/ 48 w 174"/>
                  <a:gd name="T25" fmla="*/ 92 h 184"/>
                  <a:gd name="T26" fmla="*/ 58 w 174"/>
                  <a:gd name="T27" fmla="*/ 17 h 184"/>
                  <a:gd name="T28" fmla="*/ 52 w 174"/>
                  <a:gd name="T29" fmla="*/ 0 h 184"/>
                  <a:gd name="T30" fmla="*/ 5 w 174"/>
                  <a:gd name="T31" fmla="*/ 25 h 184"/>
                  <a:gd name="T32" fmla="*/ 5 w 174"/>
                  <a:gd name="T33" fmla="*/ 156 h 184"/>
                  <a:gd name="T34" fmla="*/ 87 w 174"/>
                  <a:gd name="T35" fmla="*/ 184 h 184"/>
                  <a:gd name="T36" fmla="*/ 170 w 174"/>
                  <a:gd name="T37" fmla="*/ 156 h 184"/>
                  <a:gd name="T38" fmla="*/ 170 w 174"/>
                  <a:gd name="T39" fmla="*/ 2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4" h="184">
                    <a:moveTo>
                      <a:pt x="170" y="25"/>
                    </a:moveTo>
                    <a:cubicBezTo>
                      <a:pt x="169" y="18"/>
                      <a:pt x="143" y="6"/>
                      <a:pt x="123" y="0"/>
                    </a:cubicBezTo>
                    <a:cubicBezTo>
                      <a:pt x="122" y="5"/>
                      <a:pt x="120" y="11"/>
                      <a:pt x="117" y="17"/>
                    </a:cubicBezTo>
                    <a:cubicBezTo>
                      <a:pt x="127" y="92"/>
                      <a:pt x="127" y="92"/>
                      <a:pt x="127" y="92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93" y="38"/>
                      <a:pt x="93" y="38"/>
                      <a:pt x="93" y="38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69" y="118"/>
                      <a:pt x="69" y="118"/>
                      <a:pt x="69" y="118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5" y="11"/>
                      <a:pt x="53" y="6"/>
                      <a:pt x="52" y="0"/>
                    </a:cubicBezTo>
                    <a:cubicBezTo>
                      <a:pt x="32" y="6"/>
                      <a:pt x="6" y="18"/>
                      <a:pt x="5" y="25"/>
                    </a:cubicBezTo>
                    <a:cubicBezTo>
                      <a:pt x="2" y="41"/>
                      <a:pt x="0" y="106"/>
                      <a:pt x="5" y="156"/>
                    </a:cubicBezTo>
                    <a:cubicBezTo>
                      <a:pt x="6" y="178"/>
                      <a:pt x="44" y="184"/>
                      <a:pt x="87" y="184"/>
                    </a:cubicBezTo>
                    <a:cubicBezTo>
                      <a:pt x="131" y="184"/>
                      <a:pt x="168" y="178"/>
                      <a:pt x="170" y="156"/>
                    </a:cubicBezTo>
                    <a:cubicBezTo>
                      <a:pt x="174" y="106"/>
                      <a:pt x="172" y="41"/>
                      <a:pt x="17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" name="Group 74"/>
            <p:cNvGrpSpPr/>
            <p:nvPr/>
          </p:nvGrpSpPr>
          <p:grpSpPr>
            <a:xfrm>
              <a:off x="10133156" y="1785919"/>
              <a:ext cx="1814202" cy="830380"/>
              <a:chOff x="8048424" y="2193902"/>
              <a:chExt cx="1814202" cy="830380"/>
            </a:xfrm>
          </p:grpSpPr>
          <p:sp>
            <p:nvSpPr>
              <p:cNvPr id="71" name="Rectangle 75"/>
              <p:cNvSpPr/>
              <p:nvPr/>
            </p:nvSpPr>
            <p:spPr bwMode="auto">
              <a:xfrm>
                <a:off x="8048424" y="2512309"/>
                <a:ext cx="1814202" cy="51197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>
                  <a:lnSpc>
                    <a:spcPct val="90000"/>
                  </a:lnSpc>
                </a:pPr>
                <a:r>
                  <a:rPr lang="ko-KR" altLang="en-US" sz="1568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</a:rPr>
                  <a:t>실시간 데이터</a:t>
                </a:r>
                <a:endParaRPr 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72" name="Group 76"/>
              <p:cNvGrpSpPr/>
              <p:nvPr/>
            </p:nvGrpSpPr>
            <p:grpSpPr>
              <a:xfrm>
                <a:off x="8175613" y="2193902"/>
                <a:ext cx="368141" cy="370523"/>
                <a:chOff x="8175613" y="2193902"/>
                <a:chExt cx="368141" cy="370523"/>
              </a:xfrm>
            </p:grpSpPr>
            <p:sp>
              <p:nvSpPr>
                <p:cNvPr id="73" name="Oval 77"/>
                <p:cNvSpPr/>
                <p:nvPr/>
              </p:nvSpPr>
              <p:spPr>
                <a:xfrm>
                  <a:off x="8175613" y="2193902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177994" y="2198665"/>
                  <a:ext cx="365760" cy="3657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 defTabSz="914102">
                    <a:lnSpc>
                      <a:spcPct val="90000"/>
                    </a:lnSpc>
                  </a:pPr>
                  <a:r>
                    <a:rPr lang="en-US" sz="1765" b="1" kern="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79646">
                            <a:srgbClr val="505050"/>
                          </a:gs>
                          <a:gs pos="56637">
                            <a:srgbClr val="505050"/>
                          </a:gs>
                        </a:gsLst>
                        <a:lin ang="5400000" scaled="0"/>
                      </a:gradFill>
                    </a:rPr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59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방식의 한계점</a:t>
            </a:r>
          </a:p>
        </p:txBody>
      </p:sp>
      <p:sp>
        <p:nvSpPr>
          <p:cNvPr id="3" name="Rectangle 209">
            <a:hlinkClick r:id="rId2" action="ppaction://hlinksldjump"/>
          </p:cNvPr>
          <p:cNvSpPr/>
          <p:nvPr/>
        </p:nvSpPr>
        <p:spPr bwMode="auto">
          <a:xfrm>
            <a:off x="3667350" y="2495225"/>
            <a:ext cx="8261370" cy="2412139"/>
          </a:xfrm>
          <a:prstGeom prst="rect">
            <a:avLst/>
          </a:prstGeom>
          <a:solidFill>
            <a:srgbClr val="E6E6E6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34464" rIns="179285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endParaRPr lang="en-US" sz="1372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85841">
                    <a:srgbClr val="000000"/>
                  </a:gs>
                  <a:gs pos="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210">
            <a:hlinkClick r:id="rId2" action="ppaction://hlinksldjump"/>
          </p:cNvPr>
          <p:cNvSpPr/>
          <p:nvPr/>
        </p:nvSpPr>
        <p:spPr bwMode="auto">
          <a:xfrm>
            <a:off x="9006052" y="2710744"/>
            <a:ext cx="2717293" cy="198109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BI &amp; analytics</a:t>
            </a:r>
          </a:p>
        </p:txBody>
      </p:sp>
      <p:sp>
        <p:nvSpPr>
          <p:cNvPr id="5" name="Rectangle 211">
            <a:hlinkClick r:id="rId2" action="ppaction://hlinksldjump"/>
          </p:cNvPr>
          <p:cNvSpPr/>
          <p:nvPr/>
        </p:nvSpPr>
        <p:spPr bwMode="auto">
          <a:xfrm>
            <a:off x="5857492" y="2710744"/>
            <a:ext cx="2717293" cy="1981099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Data warehouse</a:t>
            </a:r>
          </a:p>
        </p:txBody>
      </p:sp>
      <p:sp>
        <p:nvSpPr>
          <p:cNvPr id="6" name="Rectangle 212">
            <a:hlinkClick r:id="rId2" action="ppaction://hlinksldjump"/>
          </p:cNvPr>
          <p:cNvSpPr/>
          <p:nvPr/>
        </p:nvSpPr>
        <p:spPr bwMode="auto">
          <a:xfrm>
            <a:off x="3846744" y="2710744"/>
            <a:ext cx="1579482" cy="1981099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ETL</a:t>
            </a:r>
            <a:endParaRPr lang="en-US" sz="17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6637">
                    <a:srgbClr val="FFFFFF"/>
                  </a:gs>
                  <a:gs pos="11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8166" y="4107530"/>
            <a:ext cx="864380" cy="162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1504">
                      <a:schemeClr val="bg1"/>
                    </a:gs>
                    <a:gs pos="4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sz="1176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11504">
                      <a:srgbClr val="FFFFFF"/>
                    </a:gs>
                    <a:gs pos="49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Dashboards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659" y="4107530"/>
            <a:ext cx="729181" cy="162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1504">
                      <a:schemeClr val="bg1"/>
                    </a:gs>
                    <a:gs pos="4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sz="1176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11504">
                      <a:srgbClr val="FFFFFF"/>
                    </a:gs>
                    <a:gs pos="49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Reporting</a:t>
            </a:r>
          </a:p>
        </p:txBody>
      </p:sp>
      <p:pic>
        <p:nvPicPr>
          <p:cNvPr id="9" name="Picture 2" descr="\\MAGNUM\Projects\Microsoft\Cloud Power FY12\Design\ICONS_PNG\Pie.png"/>
          <p:cNvPicPr>
            <a:picLocks noChangeAspect="1" noChangeArrowheads="1"/>
          </p:cNvPicPr>
          <p:nvPr/>
        </p:nvPicPr>
        <p:blipFill rotWithShape="1">
          <a:blip r:embed="rId3" cstate="print">
            <a:lum bright="100000"/>
          </a:blip>
          <a:srcRect l="7278" t="7278" r="7278" b="7278"/>
          <a:stretch/>
        </p:blipFill>
        <p:spPr bwMode="auto">
          <a:xfrm>
            <a:off x="9408986" y="3319355"/>
            <a:ext cx="744358" cy="692657"/>
          </a:xfrm>
          <a:prstGeom prst="rect">
            <a:avLst/>
          </a:prstGeom>
          <a:noFill/>
          <a:ln w="15875">
            <a:noFill/>
          </a:ln>
        </p:spPr>
      </p:pic>
      <p:sp>
        <p:nvSpPr>
          <p:cNvPr id="10" name="Freeform 6"/>
          <p:cNvSpPr>
            <a:spLocks noChangeAspect="1" noEditPoints="1"/>
          </p:cNvSpPr>
          <p:nvPr/>
        </p:nvSpPr>
        <p:spPr bwMode="black">
          <a:xfrm>
            <a:off x="10642795" y="3335638"/>
            <a:ext cx="554527" cy="660090"/>
          </a:xfrm>
          <a:custGeom>
            <a:avLst/>
            <a:gdLst>
              <a:gd name="T0" fmla="*/ 326 w 813"/>
              <a:gd name="T1" fmla="*/ 0 h 1040"/>
              <a:gd name="T2" fmla="*/ 121 w 813"/>
              <a:gd name="T3" fmla="*/ 174 h 1040"/>
              <a:gd name="T4" fmla="*/ 121 w 813"/>
              <a:gd name="T5" fmla="*/ 254 h 1040"/>
              <a:gd name="T6" fmla="*/ 0 w 813"/>
              <a:gd name="T7" fmla="*/ 357 h 1040"/>
              <a:gd name="T8" fmla="*/ 0 w 813"/>
              <a:gd name="T9" fmla="*/ 1040 h 1040"/>
              <a:gd name="T10" fmla="*/ 692 w 813"/>
              <a:gd name="T11" fmla="*/ 1040 h 1040"/>
              <a:gd name="T12" fmla="*/ 692 w 813"/>
              <a:gd name="T13" fmla="*/ 857 h 1040"/>
              <a:gd name="T14" fmla="*/ 813 w 813"/>
              <a:gd name="T15" fmla="*/ 857 h 1040"/>
              <a:gd name="T16" fmla="*/ 813 w 813"/>
              <a:gd name="T17" fmla="*/ 0 h 1040"/>
              <a:gd name="T18" fmla="*/ 326 w 813"/>
              <a:gd name="T19" fmla="*/ 0 h 1040"/>
              <a:gd name="T20" fmla="*/ 619 w 813"/>
              <a:gd name="T21" fmla="*/ 978 h 1040"/>
              <a:gd name="T22" fmla="*/ 73 w 813"/>
              <a:gd name="T23" fmla="*/ 978 h 1040"/>
              <a:gd name="T24" fmla="*/ 73 w 813"/>
              <a:gd name="T25" fmla="*/ 424 h 1040"/>
              <a:gd name="T26" fmla="*/ 121 w 813"/>
              <a:gd name="T27" fmla="*/ 424 h 1040"/>
              <a:gd name="T28" fmla="*/ 121 w 813"/>
              <a:gd name="T29" fmla="*/ 857 h 1040"/>
              <a:gd name="T30" fmla="*/ 619 w 813"/>
              <a:gd name="T31" fmla="*/ 857 h 1040"/>
              <a:gd name="T32" fmla="*/ 619 w 813"/>
              <a:gd name="T33" fmla="*/ 978 h 1040"/>
              <a:gd name="T34" fmla="*/ 740 w 813"/>
              <a:gd name="T35" fmla="*/ 796 h 1040"/>
              <a:gd name="T36" fmla="*/ 194 w 813"/>
              <a:gd name="T37" fmla="*/ 796 h 1040"/>
              <a:gd name="T38" fmla="*/ 194 w 813"/>
              <a:gd name="T39" fmla="*/ 241 h 1040"/>
              <a:gd name="T40" fmla="*/ 404 w 813"/>
              <a:gd name="T41" fmla="*/ 241 h 1040"/>
              <a:gd name="T42" fmla="*/ 404 w 813"/>
              <a:gd name="T43" fmla="*/ 62 h 1040"/>
              <a:gd name="T44" fmla="*/ 740 w 813"/>
              <a:gd name="T45" fmla="*/ 62 h 1040"/>
              <a:gd name="T46" fmla="*/ 740 w 813"/>
              <a:gd name="T47" fmla="*/ 79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3" h="1040">
                <a:moveTo>
                  <a:pt x="326" y="0"/>
                </a:moveTo>
                <a:lnTo>
                  <a:pt x="121" y="174"/>
                </a:lnTo>
                <a:lnTo>
                  <a:pt x="121" y="254"/>
                </a:lnTo>
                <a:lnTo>
                  <a:pt x="0" y="357"/>
                </a:lnTo>
                <a:lnTo>
                  <a:pt x="0" y="1040"/>
                </a:lnTo>
                <a:lnTo>
                  <a:pt x="692" y="1040"/>
                </a:lnTo>
                <a:lnTo>
                  <a:pt x="692" y="857"/>
                </a:lnTo>
                <a:lnTo>
                  <a:pt x="813" y="857"/>
                </a:lnTo>
                <a:lnTo>
                  <a:pt x="813" y="0"/>
                </a:lnTo>
                <a:lnTo>
                  <a:pt x="326" y="0"/>
                </a:lnTo>
                <a:close/>
                <a:moveTo>
                  <a:pt x="619" y="978"/>
                </a:moveTo>
                <a:lnTo>
                  <a:pt x="73" y="978"/>
                </a:lnTo>
                <a:lnTo>
                  <a:pt x="73" y="424"/>
                </a:lnTo>
                <a:lnTo>
                  <a:pt x="121" y="424"/>
                </a:lnTo>
                <a:lnTo>
                  <a:pt x="121" y="857"/>
                </a:lnTo>
                <a:lnTo>
                  <a:pt x="619" y="857"/>
                </a:lnTo>
                <a:lnTo>
                  <a:pt x="619" y="978"/>
                </a:lnTo>
                <a:close/>
                <a:moveTo>
                  <a:pt x="740" y="796"/>
                </a:moveTo>
                <a:lnTo>
                  <a:pt x="194" y="796"/>
                </a:lnTo>
                <a:lnTo>
                  <a:pt x="194" y="241"/>
                </a:lnTo>
                <a:lnTo>
                  <a:pt x="404" y="241"/>
                </a:lnTo>
                <a:lnTo>
                  <a:pt x="404" y="62"/>
                </a:lnTo>
                <a:lnTo>
                  <a:pt x="740" y="62"/>
                </a:lnTo>
                <a:lnTo>
                  <a:pt x="740" y="796"/>
                </a:lnTo>
                <a:close/>
              </a:path>
            </a:pathLst>
          </a:custGeom>
          <a:solidFill>
            <a:schemeClr val="bg1"/>
          </a:solidFill>
          <a:ln w="7" cap="flat">
            <a:noFill/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896175"/>
            <a:endParaRPr lang="en-US" sz="1667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217"/>
          <p:cNvSpPr/>
          <p:nvPr/>
        </p:nvSpPr>
        <p:spPr bwMode="auto">
          <a:xfrm>
            <a:off x="3407331" y="3541357"/>
            <a:ext cx="425626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218"/>
          <p:cNvGrpSpPr/>
          <p:nvPr/>
        </p:nvGrpSpPr>
        <p:grpSpPr>
          <a:xfrm>
            <a:off x="4280383" y="3307207"/>
            <a:ext cx="716897" cy="1157560"/>
            <a:chOff x="1654067" y="3061822"/>
            <a:chExt cx="316629" cy="432723"/>
          </a:xfrm>
        </p:grpSpPr>
        <p:sp>
          <p:nvSpPr>
            <p:cNvPr id="13" name="Freeform 219"/>
            <p:cNvSpPr/>
            <p:nvPr/>
          </p:nvSpPr>
          <p:spPr>
            <a:xfrm>
              <a:off x="1654067" y="3061822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6" dirty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4" name="Oval 220"/>
            <p:cNvSpPr/>
            <p:nvPr/>
          </p:nvSpPr>
          <p:spPr>
            <a:xfrm>
              <a:off x="1683843" y="3075398"/>
              <a:ext cx="257076" cy="86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Right Arrow 221"/>
          <p:cNvSpPr/>
          <p:nvPr/>
        </p:nvSpPr>
        <p:spPr bwMode="auto">
          <a:xfrm>
            <a:off x="5426717" y="3541357"/>
            <a:ext cx="430284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2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3104848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pic>
        <p:nvPicPr>
          <p:cNvPr id="17" name="Picture 2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3617871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pic>
        <p:nvPicPr>
          <p:cNvPr id="18" name="Picture 2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4147871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19" name="Right Arrow 225"/>
          <p:cNvSpPr/>
          <p:nvPr/>
        </p:nvSpPr>
        <p:spPr bwMode="auto">
          <a:xfrm>
            <a:off x="8575276" y="3541357"/>
            <a:ext cx="430284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rved Down Arrow 226"/>
          <p:cNvSpPr/>
          <p:nvPr/>
        </p:nvSpPr>
        <p:spPr bwMode="auto">
          <a:xfrm>
            <a:off x="4416275" y="2996456"/>
            <a:ext cx="523707" cy="310550"/>
          </a:xfrm>
          <a:prstGeom prst="curvedDown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Arrow Connector 227"/>
          <p:cNvCxnSpPr/>
          <p:nvPr/>
        </p:nvCxnSpPr>
        <p:spPr>
          <a:xfrm flipV="1">
            <a:off x="7345768" y="3273984"/>
            <a:ext cx="482699" cy="545860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8"/>
          <p:cNvCxnSpPr>
            <a:endCxn id="18" idx="1"/>
          </p:cNvCxnSpPr>
          <p:nvPr/>
        </p:nvCxnSpPr>
        <p:spPr>
          <a:xfrm>
            <a:off x="7345696" y="3814128"/>
            <a:ext cx="505466" cy="536921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9"/>
          <p:cNvCxnSpPr>
            <a:endCxn id="17" idx="1"/>
          </p:cNvCxnSpPr>
          <p:nvPr/>
        </p:nvCxnSpPr>
        <p:spPr>
          <a:xfrm>
            <a:off x="7356670" y="3819844"/>
            <a:ext cx="494493" cy="1204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0"/>
          <p:cNvGrpSpPr/>
          <p:nvPr/>
        </p:nvGrpSpPr>
        <p:grpSpPr>
          <a:xfrm>
            <a:off x="6146140" y="3290542"/>
            <a:ext cx="1210529" cy="1125200"/>
            <a:chOff x="1729819" y="2834923"/>
            <a:chExt cx="316629" cy="432723"/>
          </a:xfrm>
        </p:grpSpPr>
        <p:sp>
          <p:nvSpPr>
            <p:cNvPr id="25" name="Freeform 231"/>
            <p:cNvSpPr/>
            <p:nvPr/>
          </p:nvSpPr>
          <p:spPr>
            <a:xfrm>
              <a:off x="1729819" y="2834923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Oval 232"/>
            <p:cNvSpPr/>
            <p:nvPr/>
          </p:nvSpPr>
          <p:spPr>
            <a:xfrm>
              <a:off x="1758170" y="2852266"/>
              <a:ext cx="257076" cy="86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Group 233"/>
          <p:cNvGrpSpPr/>
          <p:nvPr/>
        </p:nvGrpSpPr>
        <p:grpSpPr>
          <a:xfrm>
            <a:off x="3609449" y="1751299"/>
            <a:ext cx="2917231" cy="903043"/>
            <a:chOff x="2269714" y="4361895"/>
            <a:chExt cx="2975728" cy="921151"/>
          </a:xfrm>
        </p:grpSpPr>
        <p:sp>
          <p:nvSpPr>
            <p:cNvPr id="28" name="Rectangle 234"/>
            <p:cNvSpPr/>
            <p:nvPr/>
          </p:nvSpPr>
          <p:spPr bwMode="auto">
            <a:xfrm>
              <a:off x="2269714" y="4675193"/>
              <a:ext cx="2975728" cy="60785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>
                <a:lnSpc>
                  <a:spcPct val="90000"/>
                </a:lnSpc>
              </a:pPr>
              <a:r>
                <a:rPr lang="ko-KR" alt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데이터 볼륨 증가</a:t>
              </a:r>
              <a:endParaRPr lang="en-US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9" name="Group 235"/>
            <p:cNvGrpSpPr/>
            <p:nvPr/>
          </p:nvGrpSpPr>
          <p:grpSpPr>
            <a:xfrm>
              <a:off x="2393081" y="4361895"/>
              <a:ext cx="365760" cy="370523"/>
              <a:chOff x="2393081" y="4361895"/>
              <a:chExt cx="365760" cy="370523"/>
            </a:xfrm>
          </p:grpSpPr>
          <p:sp>
            <p:nvSpPr>
              <p:cNvPr id="30" name="Oval 236"/>
              <p:cNvSpPr/>
              <p:nvPr/>
            </p:nvSpPr>
            <p:spPr>
              <a:xfrm>
                <a:off x="2393081" y="436189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 b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93081" y="4366658"/>
                <a:ext cx="365760" cy="365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 defTabSz="914102">
                  <a:lnSpc>
                    <a:spcPct val="90000"/>
                  </a:lnSpc>
                </a:pPr>
                <a:r>
                  <a:rPr lang="en-US" sz="17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</a:p>
            </p:txBody>
          </p:sp>
        </p:grpSp>
      </p:grpSp>
      <p:sp>
        <p:nvSpPr>
          <p:cNvPr id="32" name="Lightning Bolt 259"/>
          <p:cNvSpPr/>
          <p:nvPr/>
        </p:nvSpPr>
        <p:spPr bwMode="auto">
          <a:xfrm rot="7027223">
            <a:off x="6006219" y="3347436"/>
            <a:ext cx="1504407" cy="1200396"/>
          </a:xfrm>
          <a:prstGeom prst="lightningBol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1622">
              <a:lnSpc>
                <a:spcPct val="90000"/>
              </a:lnSpc>
            </a:pPr>
            <a:endParaRPr lang="en-US" sz="17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6637">
                    <a:srgbClr val="FFFFFF"/>
                  </a:gs>
                  <a:gs pos="11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9374770" y="1751299"/>
            <a:ext cx="2711071" cy="814056"/>
            <a:chOff x="9181924" y="1785919"/>
            <a:chExt cx="2765434" cy="830380"/>
          </a:xfrm>
        </p:grpSpPr>
        <p:grpSp>
          <p:nvGrpSpPr>
            <p:cNvPr id="34" name="Group 261"/>
            <p:cNvGrpSpPr/>
            <p:nvPr/>
          </p:nvGrpSpPr>
          <p:grpSpPr>
            <a:xfrm>
              <a:off x="9181924" y="1833664"/>
              <a:ext cx="843937" cy="631099"/>
              <a:chOff x="9523115" y="2546730"/>
              <a:chExt cx="749631" cy="603503"/>
            </a:xfrm>
            <a:solidFill>
              <a:schemeClr val="bg2">
                <a:lumMod val="90000"/>
              </a:schemeClr>
            </a:solidFill>
          </p:grpSpPr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>
                <a:off x="9990721" y="2546730"/>
                <a:ext cx="282025" cy="518749"/>
              </a:xfrm>
              <a:custGeom>
                <a:avLst/>
                <a:gdLst>
                  <a:gd name="T0" fmla="*/ 146 w 150"/>
                  <a:gd name="T1" fmla="*/ 130 h 275"/>
                  <a:gd name="T2" fmla="*/ 98 w 150"/>
                  <a:gd name="T3" fmla="*/ 105 h 275"/>
                  <a:gd name="T4" fmla="*/ 98 w 150"/>
                  <a:gd name="T5" fmla="*/ 88 h 275"/>
                  <a:gd name="T6" fmla="*/ 105 w 150"/>
                  <a:gd name="T7" fmla="*/ 75 h 275"/>
                  <a:gd name="T8" fmla="*/ 111 w 150"/>
                  <a:gd name="T9" fmla="*/ 67 h 275"/>
                  <a:gd name="T10" fmla="*/ 113 w 150"/>
                  <a:gd name="T11" fmla="*/ 54 h 275"/>
                  <a:gd name="T12" fmla="*/ 109 w 150"/>
                  <a:gd name="T13" fmla="*/ 46 h 275"/>
                  <a:gd name="T14" fmla="*/ 70 w 150"/>
                  <a:gd name="T15" fmla="*/ 0 h 275"/>
                  <a:gd name="T16" fmla="*/ 32 w 150"/>
                  <a:gd name="T17" fmla="*/ 46 h 275"/>
                  <a:gd name="T18" fmla="*/ 28 w 150"/>
                  <a:gd name="T19" fmla="*/ 54 h 275"/>
                  <a:gd name="T20" fmla="*/ 30 w 150"/>
                  <a:gd name="T21" fmla="*/ 67 h 275"/>
                  <a:gd name="T22" fmla="*/ 36 w 150"/>
                  <a:gd name="T23" fmla="*/ 75 h 275"/>
                  <a:gd name="T24" fmla="*/ 43 w 150"/>
                  <a:gd name="T25" fmla="*/ 88 h 275"/>
                  <a:gd name="T26" fmla="*/ 43 w 150"/>
                  <a:gd name="T27" fmla="*/ 105 h 275"/>
                  <a:gd name="T28" fmla="*/ 0 w 150"/>
                  <a:gd name="T29" fmla="*/ 124 h 275"/>
                  <a:gd name="T30" fmla="*/ 22 w 150"/>
                  <a:gd name="T31" fmla="*/ 133 h 275"/>
                  <a:gd name="T32" fmla="*/ 50 w 150"/>
                  <a:gd name="T33" fmla="*/ 159 h 275"/>
                  <a:gd name="T34" fmla="*/ 51 w 150"/>
                  <a:gd name="T35" fmla="*/ 275 h 275"/>
                  <a:gd name="T36" fmla="*/ 70 w 150"/>
                  <a:gd name="T37" fmla="*/ 275 h 275"/>
                  <a:gd name="T38" fmla="*/ 146 w 150"/>
                  <a:gd name="T39" fmla="*/ 249 h 275"/>
                  <a:gd name="T40" fmla="*/ 146 w 150"/>
                  <a:gd name="T41" fmla="*/ 13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275">
                    <a:moveTo>
                      <a:pt x="146" y="130"/>
                    </a:moveTo>
                    <a:cubicBezTo>
                      <a:pt x="145" y="123"/>
                      <a:pt x="116" y="110"/>
                      <a:pt x="98" y="10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1" y="84"/>
                      <a:pt x="103" y="80"/>
                      <a:pt x="105" y="75"/>
                    </a:cubicBezTo>
                    <a:cubicBezTo>
                      <a:pt x="108" y="74"/>
                      <a:pt x="111" y="71"/>
                      <a:pt x="111" y="67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3" y="51"/>
                      <a:pt x="112" y="47"/>
                      <a:pt x="109" y="46"/>
                    </a:cubicBezTo>
                    <a:cubicBezTo>
                      <a:pt x="108" y="17"/>
                      <a:pt x="99" y="0"/>
                      <a:pt x="70" y="0"/>
                    </a:cubicBezTo>
                    <a:cubicBezTo>
                      <a:pt x="42" y="0"/>
                      <a:pt x="32" y="17"/>
                      <a:pt x="32" y="46"/>
                    </a:cubicBezTo>
                    <a:cubicBezTo>
                      <a:pt x="29" y="47"/>
                      <a:pt x="28" y="51"/>
                      <a:pt x="28" y="54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30" y="71"/>
                      <a:pt x="33" y="74"/>
                      <a:pt x="36" y="75"/>
                    </a:cubicBezTo>
                    <a:cubicBezTo>
                      <a:pt x="38" y="80"/>
                      <a:pt x="40" y="84"/>
                      <a:pt x="43" y="88"/>
                    </a:cubicBezTo>
                    <a:cubicBezTo>
                      <a:pt x="43" y="105"/>
                      <a:pt x="43" y="105"/>
                      <a:pt x="43" y="105"/>
                    </a:cubicBezTo>
                    <a:cubicBezTo>
                      <a:pt x="29" y="109"/>
                      <a:pt x="9" y="117"/>
                      <a:pt x="0" y="124"/>
                    </a:cubicBezTo>
                    <a:cubicBezTo>
                      <a:pt x="7" y="126"/>
                      <a:pt x="15" y="129"/>
                      <a:pt x="22" y="133"/>
                    </a:cubicBezTo>
                    <a:cubicBezTo>
                      <a:pt x="40" y="142"/>
                      <a:pt x="48" y="149"/>
                      <a:pt x="50" y="159"/>
                    </a:cubicBezTo>
                    <a:cubicBezTo>
                      <a:pt x="52" y="174"/>
                      <a:pt x="54" y="228"/>
                      <a:pt x="51" y="275"/>
                    </a:cubicBezTo>
                    <a:cubicBezTo>
                      <a:pt x="57" y="275"/>
                      <a:pt x="64" y="275"/>
                      <a:pt x="70" y="275"/>
                    </a:cubicBezTo>
                    <a:cubicBezTo>
                      <a:pt x="110" y="275"/>
                      <a:pt x="144" y="270"/>
                      <a:pt x="146" y="249"/>
                    </a:cubicBezTo>
                    <a:cubicBezTo>
                      <a:pt x="150" y="203"/>
                      <a:pt x="148" y="144"/>
                      <a:pt x="146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9523115" y="2546730"/>
                <a:ext cx="283486" cy="518749"/>
              </a:xfrm>
              <a:custGeom>
                <a:avLst/>
                <a:gdLst>
                  <a:gd name="T0" fmla="*/ 101 w 150"/>
                  <a:gd name="T1" fmla="*/ 159 h 275"/>
                  <a:gd name="T2" fmla="*/ 129 w 150"/>
                  <a:gd name="T3" fmla="*/ 133 h 275"/>
                  <a:gd name="T4" fmla="*/ 150 w 150"/>
                  <a:gd name="T5" fmla="*/ 124 h 275"/>
                  <a:gd name="T6" fmla="*/ 108 w 150"/>
                  <a:gd name="T7" fmla="*/ 105 h 275"/>
                  <a:gd name="T8" fmla="*/ 108 w 150"/>
                  <a:gd name="T9" fmla="*/ 88 h 275"/>
                  <a:gd name="T10" fmla="*/ 114 w 150"/>
                  <a:gd name="T11" fmla="*/ 75 h 275"/>
                  <a:gd name="T12" fmla="*/ 121 w 150"/>
                  <a:gd name="T13" fmla="*/ 67 h 275"/>
                  <a:gd name="T14" fmla="*/ 122 w 150"/>
                  <a:gd name="T15" fmla="*/ 54 h 275"/>
                  <a:gd name="T16" fmla="*/ 119 w 150"/>
                  <a:gd name="T17" fmla="*/ 46 h 275"/>
                  <a:gd name="T18" fmla="*/ 80 w 150"/>
                  <a:gd name="T19" fmla="*/ 0 h 275"/>
                  <a:gd name="T20" fmla="*/ 41 w 150"/>
                  <a:gd name="T21" fmla="*/ 46 h 275"/>
                  <a:gd name="T22" fmla="*/ 38 w 150"/>
                  <a:gd name="T23" fmla="*/ 54 h 275"/>
                  <a:gd name="T24" fmla="*/ 39 w 150"/>
                  <a:gd name="T25" fmla="*/ 67 h 275"/>
                  <a:gd name="T26" fmla="*/ 46 w 150"/>
                  <a:gd name="T27" fmla="*/ 75 h 275"/>
                  <a:gd name="T28" fmla="*/ 52 w 150"/>
                  <a:gd name="T29" fmla="*/ 88 h 275"/>
                  <a:gd name="T30" fmla="*/ 52 w 150"/>
                  <a:gd name="T31" fmla="*/ 105 h 275"/>
                  <a:gd name="T32" fmla="*/ 4 w 150"/>
                  <a:gd name="T33" fmla="*/ 130 h 275"/>
                  <a:gd name="T34" fmla="*/ 4 w 150"/>
                  <a:gd name="T35" fmla="*/ 249 h 275"/>
                  <a:gd name="T36" fmla="*/ 80 w 150"/>
                  <a:gd name="T37" fmla="*/ 275 h 275"/>
                  <a:gd name="T38" fmla="*/ 99 w 150"/>
                  <a:gd name="T39" fmla="*/ 275 h 275"/>
                  <a:gd name="T40" fmla="*/ 101 w 150"/>
                  <a:gd name="T41" fmla="*/ 15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275">
                    <a:moveTo>
                      <a:pt x="101" y="159"/>
                    </a:moveTo>
                    <a:cubicBezTo>
                      <a:pt x="102" y="149"/>
                      <a:pt x="110" y="142"/>
                      <a:pt x="129" y="133"/>
                    </a:cubicBezTo>
                    <a:cubicBezTo>
                      <a:pt x="135" y="129"/>
                      <a:pt x="143" y="126"/>
                      <a:pt x="150" y="124"/>
                    </a:cubicBezTo>
                    <a:cubicBezTo>
                      <a:pt x="141" y="117"/>
                      <a:pt x="122" y="109"/>
                      <a:pt x="108" y="105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10" y="84"/>
                      <a:pt x="113" y="80"/>
                      <a:pt x="114" y="75"/>
                    </a:cubicBezTo>
                    <a:cubicBezTo>
                      <a:pt x="118" y="74"/>
                      <a:pt x="120" y="71"/>
                      <a:pt x="121" y="67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1"/>
                      <a:pt x="121" y="47"/>
                      <a:pt x="119" y="46"/>
                    </a:cubicBezTo>
                    <a:cubicBezTo>
                      <a:pt x="118" y="17"/>
                      <a:pt x="109" y="0"/>
                      <a:pt x="80" y="0"/>
                    </a:cubicBezTo>
                    <a:cubicBezTo>
                      <a:pt x="51" y="0"/>
                      <a:pt x="42" y="17"/>
                      <a:pt x="41" y="46"/>
                    </a:cubicBezTo>
                    <a:cubicBezTo>
                      <a:pt x="39" y="47"/>
                      <a:pt x="37" y="51"/>
                      <a:pt x="38" y="54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71"/>
                      <a:pt x="42" y="74"/>
                      <a:pt x="46" y="75"/>
                    </a:cubicBezTo>
                    <a:cubicBezTo>
                      <a:pt x="47" y="80"/>
                      <a:pt x="50" y="84"/>
                      <a:pt x="52" y="88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34" y="110"/>
                      <a:pt x="5" y="123"/>
                      <a:pt x="4" y="130"/>
                    </a:cubicBezTo>
                    <a:cubicBezTo>
                      <a:pt x="2" y="144"/>
                      <a:pt x="0" y="203"/>
                      <a:pt x="4" y="249"/>
                    </a:cubicBezTo>
                    <a:cubicBezTo>
                      <a:pt x="6" y="270"/>
                      <a:pt x="40" y="275"/>
                      <a:pt x="80" y="275"/>
                    </a:cubicBezTo>
                    <a:cubicBezTo>
                      <a:pt x="87" y="275"/>
                      <a:pt x="93" y="275"/>
                      <a:pt x="99" y="275"/>
                    </a:cubicBezTo>
                    <a:cubicBezTo>
                      <a:pt x="97" y="228"/>
                      <a:pt x="98" y="174"/>
                      <a:pt x="101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9810985" y="2584723"/>
                <a:ext cx="175352" cy="220651"/>
              </a:xfrm>
              <a:custGeom>
                <a:avLst/>
                <a:gdLst>
                  <a:gd name="T0" fmla="*/ 76 w 93"/>
                  <a:gd name="T1" fmla="*/ 110 h 117"/>
                  <a:gd name="T2" fmla="*/ 76 w 93"/>
                  <a:gd name="T3" fmla="*/ 96 h 117"/>
                  <a:gd name="T4" fmla="*/ 84 w 93"/>
                  <a:gd name="T5" fmla="*/ 81 h 117"/>
                  <a:gd name="T6" fmla="*/ 91 w 93"/>
                  <a:gd name="T7" fmla="*/ 73 h 117"/>
                  <a:gd name="T8" fmla="*/ 92 w 93"/>
                  <a:gd name="T9" fmla="*/ 59 h 117"/>
                  <a:gd name="T10" fmla="*/ 88 w 93"/>
                  <a:gd name="T11" fmla="*/ 50 h 117"/>
                  <a:gd name="T12" fmla="*/ 46 w 93"/>
                  <a:gd name="T13" fmla="*/ 0 h 117"/>
                  <a:gd name="T14" fmla="*/ 4 w 93"/>
                  <a:gd name="T15" fmla="*/ 50 h 117"/>
                  <a:gd name="T16" fmla="*/ 0 w 93"/>
                  <a:gd name="T17" fmla="*/ 59 h 117"/>
                  <a:gd name="T18" fmla="*/ 2 w 93"/>
                  <a:gd name="T19" fmla="*/ 73 h 117"/>
                  <a:gd name="T20" fmla="*/ 9 w 93"/>
                  <a:gd name="T21" fmla="*/ 81 h 117"/>
                  <a:gd name="T22" fmla="*/ 16 w 93"/>
                  <a:gd name="T23" fmla="*/ 96 h 117"/>
                  <a:gd name="T24" fmla="*/ 16 w 93"/>
                  <a:gd name="T25" fmla="*/ 110 h 117"/>
                  <a:gd name="T26" fmla="*/ 46 w 93"/>
                  <a:gd name="T27" fmla="*/ 117 h 117"/>
                  <a:gd name="T28" fmla="*/ 76 w 93"/>
                  <a:gd name="T29" fmla="*/ 11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17">
                    <a:moveTo>
                      <a:pt x="76" y="110"/>
                    </a:moveTo>
                    <a:cubicBezTo>
                      <a:pt x="76" y="96"/>
                      <a:pt x="76" y="96"/>
                      <a:pt x="76" y="96"/>
                    </a:cubicBezTo>
                    <a:cubicBezTo>
                      <a:pt x="79" y="92"/>
                      <a:pt x="82" y="87"/>
                      <a:pt x="84" y="81"/>
                    </a:cubicBezTo>
                    <a:cubicBezTo>
                      <a:pt x="87" y="80"/>
                      <a:pt x="90" y="77"/>
                      <a:pt x="91" y="73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3" y="55"/>
                      <a:pt x="91" y="52"/>
                      <a:pt x="88" y="50"/>
                    </a:cubicBezTo>
                    <a:cubicBezTo>
                      <a:pt x="88" y="18"/>
                      <a:pt x="77" y="0"/>
                      <a:pt x="46" y="0"/>
                    </a:cubicBezTo>
                    <a:cubicBezTo>
                      <a:pt x="15" y="0"/>
                      <a:pt x="5" y="18"/>
                      <a:pt x="4" y="50"/>
                    </a:cubicBezTo>
                    <a:cubicBezTo>
                      <a:pt x="1" y="52"/>
                      <a:pt x="0" y="55"/>
                      <a:pt x="0" y="59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2" y="77"/>
                      <a:pt x="5" y="80"/>
                      <a:pt x="9" y="81"/>
                    </a:cubicBezTo>
                    <a:cubicBezTo>
                      <a:pt x="11" y="87"/>
                      <a:pt x="13" y="92"/>
                      <a:pt x="16" y="96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27" y="115"/>
                      <a:pt x="37" y="117"/>
                      <a:pt x="46" y="117"/>
                    </a:cubicBezTo>
                    <a:cubicBezTo>
                      <a:pt x="55" y="117"/>
                      <a:pt x="65" y="115"/>
                      <a:pt x="76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3" name="Freeform 60"/>
              <p:cNvSpPr>
                <a:spLocks/>
              </p:cNvSpPr>
              <p:nvPr/>
            </p:nvSpPr>
            <p:spPr bwMode="auto">
              <a:xfrm>
                <a:off x="9735000" y="2802451"/>
                <a:ext cx="327323" cy="347782"/>
              </a:xfrm>
              <a:custGeom>
                <a:avLst/>
                <a:gdLst>
                  <a:gd name="T0" fmla="*/ 170 w 174"/>
                  <a:gd name="T1" fmla="*/ 25 h 184"/>
                  <a:gd name="T2" fmla="*/ 123 w 174"/>
                  <a:gd name="T3" fmla="*/ 0 h 184"/>
                  <a:gd name="T4" fmla="*/ 117 w 174"/>
                  <a:gd name="T5" fmla="*/ 17 h 184"/>
                  <a:gd name="T6" fmla="*/ 127 w 174"/>
                  <a:gd name="T7" fmla="*/ 92 h 184"/>
                  <a:gd name="T8" fmla="*/ 105 w 174"/>
                  <a:gd name="T9" fmla="*/ 118 h 184"/>
                  <a:gd name="T10" fmla="*/ 93 w 174"/>
                  <a:gd name="T11" fmla="*/ 38 h 184"/>
                  <a:gd name="T12" fmla="*/ 101 w 174"/>
                  <a:gd name="T13" fmla="*/ 34 h 184"/>
                  <a:gd name="T14" fmla="*/ 95 w 174"/>
                  <a:gd name="T15" fmla="*/ 14 h 184"/>
                  <a:gd name="T16" fmla="*/ 79 w 174"/>
                  <a:gd name="T17" fmla="*/ 14 h 184"/>
                  <a:gd name="T18" fmla="*/ 73 w 174"/>
                  <a:gd name="T19" fmla="*/ 34 h 184"/>
                  <a:gd name="T20" fmla="*/ 81 w 174"/>
                  <a:gd name="T21" fmla="*/ 38 h 184"/>
                  <a:gd name="T22" fmla="*/ 69 w 174"/>
                  <a:gd name="T23" fmla="*/ 118 h 184"/>
                  <a:gd name="T24" fmla="*/ 48 w 174"/>
                  <a:gd name="T25" fmla="*/ 92 h 184"/>
                  <a:gd name="T26" fmla="*/ 58 w 174"/>
                  <a:gd name="T27" fmla="*/ 17 h 184"/>
                  <a:gd name="T28" fmla="*/ 52 w 174"/>
                  <a:gd name="T29" fmla="*/ 0 h 184"/>
                  <a:gd name="T30" fmla="*/ 5 w 174"/>
                  <a:gd name="T31" fmla="*/ 25 h 184"/>
                  <a:gd name="T32" fmla="*/ 5 w 174"/>
                  <a:gd name="T33" fmla="*/ 156 h 184"/>
                  <a:gd name="T34" fmla="*/ 87 w 174"/>
                  <a:gd name="T35" fmla="*/ 184 h 184"/>
                  <a:gd name="T36" fmla="*/ 170 w 174"/>
                  <a:gd name="T37" fmla="*/ 156 h 184"/>
                  <a:gd name="T38" fmla="*/ 170 w 174"/>
                  <a:gd name="T39" fmla="*/ 2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4" h="184">
                    <a:moveTo>
                      <a:pt x="170" y="25"/>
                    </a:moveTo>
                    <a:cubicBezTo>
                      <a:pt x="169" y="18"/>
                      <a:pt x="143" y="6"/>
                      <a:pt x="123" y="0"/>
                    </a:cubicBezTo>
                    <a:cubicBezTo>
                      <a:pt x="122" y="5"/>
                      <a:pt x="120" y="11"/>
                      <a:pt x="117" y="17"/>
                    </a:cubicBezTo>
                    <a:cubicBezTo>
                      <a:pt x="127" y="92"/>
                      <a:pt x="127" y="92"/>
                      <a:pt x="127" y="92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93" y="38"/>
                      <a:pt x="93" y="38"/>
                      <a:pt x="93" y="38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69" y="118"/>
                      <a:pt x="69" y="118"/>
                      <a:pt x="69" y="118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5" y="11"/>
                      <a:pt x="53" y="6"/>
                      <a:pt x="52" y="0"/>
                    </a:cubicBezTo>
                    <a:cubicBezTo>
                      <a:pt x="32" y="6"/>
                      <a:pt x="6" y="18"/>
                      <a:pt x="5" y="25"/>
                    </a:cubicBezTo>
                    <a:cubicBezTo>
                      <a:pt x="2" y="41"/>
                      <a:pt x="0" y="106"/>
                      <a:pt x="5" y="156"/>
                    </a:cubicBezTo>
                    <a:cubicBezTo>
                      <a:pt x="6" y="178"/>
                      <a:pt x="44" y="184"/>
                      <a:pt x="87" y="184"/>
                    </a:cubicBezTo>
                    <a:cubicBezTo>
                      <a:pt x="131" y="184"/>
                      <a:pt x="168" y="178"/>
                      <a:pt x="170" y="156"/>
                    </a:cubicBezTo>
                    <a:cubicBezTo>
                      <a:pt x="174" y="106"/>
                      <a:pt x="172" y="41"/>
                      <a:pt x="17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5" name="Group 262"/>
            <p:cNvGrpSpPr/>
            <p:nvPr/>
          </p:nvGrpSpPr>
          <p:grpSpPr>
            <a:xfrm>
              <a:off x="10133156" y="1785919"/>
              <a:ext cx="1814202" cy="830380"/>
              <a:chOff x="8048424" y="2193902"/>
              <a:chExt cx="1814202" cy="830380"/>
            </a:xfrm>
          </p:grpSpPr>
          <p:sp>
            <p:nvSpPr>
              <p:cNvPr id="36" name="Rectangle 263"/>
              <p:cNvSpPr/>
              <p:nvPr/>
            </p:nvSpPr>
            <p:spPr bwMode="auto">
              <a:xfrm>
                <a:off x="8048424" y="2512309"/>
                <a:ext cx="1814202" cy="51197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>
                  <a:lnSpc>
                    <a:spcPct val="90000"/>
                  </a:lnSpc>
                </a:pPr>
                <a:r>
                  <a:rPr lang="ko-KR" altLang="en-US" sz="1568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실시간 데이터</a:t>
                </a:r>
                <a:endParaRPr 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7" name="Group 264"/>
              <p:cNvGrpSpPr/>
              <p:nvPr/>
            </p:nvGrpSpPr>
            <p:grpSpPr>
              <a:xfrm>
                <a:off x="8175613" y="2193902"/>
                <a:ext cx="368141" cy="370523"/>
                <a:chOff x="8175613" y="2193902"/>
                <a:chExt cx="368141" cy="370523"/>
              </a:xfrm>
            </p:grpSpPr>
            <p:sp>
              <p:nvSpPr>
                <p:cNvPr id="38" name="Oval 265"/>
                <p:cNvSpPr/>
                <p:nvPr/>
              </p:nvSpPr>
              <p:spPr>
                <a:xfrm>
                  <a:off x="8175613" y="2193902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 b="1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177994" y="2198665"/>
                  <a:ext cx="365760" cy="3657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 defTabSz="914102">
                    <a:lnSpc>
                      <a:spcPct val="90000"/>
                    </a:lnSpc>
                  </a:pPr>
                  <a:r>
                    <a:rPr lang="en-US" sz="1765" b="1" kern="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79646">
                            <a:srgbClr val="505050"/>
                          </a:gs>
                          <a:gs pos="56637">
                            <a:srgbClr val="505050"/>
                          </a:gs>
                        </a:gsLst>
                        <a:lin ang="5400000" scaled="0"/>
                      </a:gra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44" name="Rectangle 271">
            <a:hlinkClick r:id="rId2" action="ppaction://hlinksldjump"/>
          </p:cNvPr>
          <p:cNvSpPr/>
          <p:nvPr/>
        </p:nvSpPr>
        <p:spPr bwMode="auto">
          <a:xfrm>
            <a:off x="269240" y="2712174"/>
            <a:ext cx="3140280" cy="1981099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Source Systems</a:t>
            </a:r>
          </a:p>
        </p:txBody>
      </p:sp>
      <p:grpSp>
        <p:nvGrpSpPr>
          <p:cNvPr id="45" name="Group 238"/>
          <p:cNvGrpSpPr/>
          <p:nvPr/>
        </p:nvGrpSpPr>
        <p:grpSpPr>
          <a:xfrm>
            <a:off x="346771" y="3363390"/>
            <a:ext cx="2989625" cy="428117"/>
            <a:chOff x="1302113" y="2217128"/>
            <a:chExt cx="3049573" cy="436702"/>
          </a:xfrm>
        </p:grpSpPr>
        <p:sp>
          <p:nvSpPr>
            <p:cNvPr id="46" name="Freeform 240"/>
            <p:cNvSpPr/>
            <p:nvPr/>
          </p:nvSpPr>
          <p:spPr>
            <a:xfrm>
              <a:off x="130211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Oval 241"/>
            <p:cNvSpPr/>
            <p:nvPr/>
          </p:nvSpPr>
          <p:spPr>
            <a:xfrm>
              <a:off x="1331889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Freeform 243"/>
            <p:cNvSpPr/>
            <p:nvPr/>
          </p:nvSpPr>
          <p:spPr>
            <a:xfrm>
              <a:off x="2077556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Oval 244"/>
            <p:cNvSpPr/>
            <p:nvPr/>
          </p:nvSpPr>
          <p:spPr>
            <a:xfrm>
              <a:off x="2107332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Freeform 246"/>
            <p:cNvSpPr/>
            <p:nvPr/>
          </p:nvSpPr>
          <p:spPr>
            <a:xfrm>
              <a:off x="2881076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Oval 247"/>
            <p:cNvSpPr/>
            <p:nvPr/>
          </p:nvSpPr>
          <p:spPr>
            <a:xfrm>
              <a:off x="2910852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Freeform 249"/>
            <p:cNvSpPr/>
            <p:nvPr/>
          </p:nvSpPr>
          <p:spPr>
            <a:xfrm>
              <a:off x="3665446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Oval 250"/>
            <p:cNvSpPr/>
            <p:nvPr/>
          </p:nvSpPr>
          <p:spPr>
            <a:xfrm>
              <a:off x="3695222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Freeform 251"/>
            <p:cNvSpPr/>
            <p:nvPr/>
          </p:nvSpPr>
          <p:spPr>
            <a:xfrm>
              <a:off x="1671724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Oval 252"/>
            <p:cNvSpPr/>
            <p:nvPr/>
          </p:nvSpPr>
          <p:spPr>
            <a:xfrm>
              <a:off x="1701500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Freeform 253"/>
            <p:cNvSpPr/>
            <p:nvPr/>
          </p:nvSpPr>
          <p:spPr>
            <a:xfrm>
              <a:off x="2447167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Oval 254"/>
            <p:cNvSpPr/>
            <p:nvPr/>
          </p:nvSpPr>
          <p:spPr>
            <a:xfrm>
              <a:off x="2476943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Freeform 255"/>
            <p:cNvSpPr/>
            <p:nvPr/>
          </p:nvSpPr>
          <p:spPr>
            <a:xfrm>
              <a:off x="3250687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Oval 256"/>
            <p:cNvSpPr/>
            <p:nvPr/>
          </p:nvSpPr>
          <p:spPr>
            <a:xfrm>
              <a:off x="3280463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Freeform 257"/>
            <p:cNvSpPr/>
            <p:nvPr/>
          </p:nvSpPr>
          <p:spPr>
            <a:xfrm>
              <a:off x="4035057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Oval 258"/>
            <p:cNvSpPr/>
            <p:nvPr/>
          </p:nvSpPr>
          <p:spPr>
            <a:xfrm>
              <a:off x="4064833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2" name="Group 272"/>
          <p:cNvGrpSpPr/>
          <p:nvPr/>
        </p:nvGrpSpPr>
        <p:grpSpPr>
          <a:xfrm>
            <a:off x="517961" y="3479555"/>
            <a:ext cx="2637140" cy="761283"/>
            <a:chOff x="1277547" y="2217128"/>
            <a:chExt cx="2690020" cy="776548"/>
          </a:xfrm>
        </p:grpSpPr>
        <p:sp>
          <p:nvSpPr>
            <p:cNvPr id="63" name="TextBox 62"/>
            <p:cNvSpPr txBox="1"/>
            <p:nvPr/>
          </p:nvSpPr>
          <p:spPr>
            <a:xfrm>
              <a:off x="1277547" y="27981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OLTP</a:t>
              </a:r>
            </a:p>
          </p:txBody>
        </p:sp>
        <p:sp>
          <p:nvSpPr>
            <p:cNvPr id="64" name="Freeform 274"/>
            <p:cNvSpPr/>
            <p:nvPr/>
          </p:nvSpPr>
          <p:spPr>
            <a:xfrm>
              <a:off x="130211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Oval 275"/>
            <p:cNvSpPr/>
            <p:nvPr/>
          </p:nvSpPr>
          <p:spPr>
            <a:xfrm>
              <a:off x="1331889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7539" y="27981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ERP</a:t>
              </a:r>
            </a:p>
          </p:txBody>
        </p:sp>
        <p:sp>
          <p:nvSpPr>
            <p:cNvPr id="67" name="Freeform 277"/>
            <p:cNvSpPr/>
            <p:nvPr/>
          </p:nvSpPr>
          <p:spPr>
            <a:xfrm>
              <a:off x="2077556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Oval 278"/>
            <p:cNvSpPr/>
            <p:nvPr/>
          </p:nvSpPr>
          <p:spPr>
            <a:xfrm>
              <a:off x="2107332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7437" y="27967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CRM</a:t>
              </a:r>
            </a:p>
          </p:txBody>
        </p:sp>
        <p:sp>
          <p:nvSpPr>
            <p:cNvPr id="70" name="Freeform 280"/>
            <p:cNvSpPr/>
            <p:nvPr/>
          </p:nvSpPr>
          <p:spPr>
            <a:xfrm>
              <a:off x="284200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Oval 281"/>
            <p:cNvSpPr/>
            <p:nvPr/>
          </p:nvSpPr>
          <p:spPr>
            <a:xfrm>
              <a:off x="2871779" y="2226954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01807" y="2796741"/>
              <a:ext cx="365760" cy="196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LOB</a:t>
              </a:r>
            </a:p>
          </p:txBody>
        </p:sp>
        <p:sp>
          <p:nvSpPr>
            <p:cNvPr id="73" name="Freeform 283"/>
            <p:cNvSpPr/>
            <p:nvPr/>
          </p:nvSpPr>
          <p:spPr>
            <a:xfrm>
              <a:off x="362637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4" name="Oval 284"/>
            <p:cNvSpPr/>
            <p:nvPr/>
          </p:nvSpPr>
          <p:spPr>
            <a:xfrm>
              <a:off x="3656149" y="2226954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4"/>
          <p:cNvGrpSpPr/>
          <p:nvPr/>
        </p:nvGrpSpPr>
        <p:grpSpPr>
          <a:xfrm>
            <a:off x="269240" y="4837276"/>
            <a:ext cx="3138091" cy="1626906"/>
            <a:chOff x="274638" y="4933776"/>
            <a:chExt cx="3201016" cy="1659529"/>
          </a:xfrm>
        </p:grpSpPr>
        <p:sp>
          <p:nvSpPr>
            <p:cNvPr id="76" name="Rectangle 286">
              <a:hlinkClick r:id="rId2" action="ppaction://hlinksldjump"/>
            </p:cNvPr>
            <p:cNvSpPr/>
            <p:nvPr/>
          </p:nvSpPr>
          <p:spPr bwMode="auto">
            <a:xfrm>
              <a:off x="274638" y="4933776"/>
              <a:ext cx="3201016" cy="1659529"/>
            </a:xfrm>
            <a:prstGeom prst="rect">
              <a:avLst/>
            </a:prstGeom>
            <a:solidFill>
              <a:schemeClr val="tx2"/>
            </a:soli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642" tIns="143428" rIns="0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622">
                <a:lnSpc>
                  <a:spcPct val="90000"/>
                </a:lnSpc>
              </a:pPr>
              <a:r>
                <a:rPr lang="en-US" sz="196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56637">
                        <a:srgbClr val="FFFFFF"/>
                      </a:gs>
                      <a:gs pos="11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New Data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982" y="6087678"/>
              <a:ext cx="548640" cy="166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Devices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26808" y="6087678"/>
              <a:ext cx="548640" cy="166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49570" y="6087678"/>
              <a:ext cx="548640" cy="166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Sensors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84365" y="6087678"/>
              <a:ext cx="548640" cy="182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Social</a:t>
              </a:r>
            </a:p>
          </p:txBody>
        </p:sp>
        <p:grpSp>
          <p:nvGrpSpPr>
            <p:cNvPr id="81" name="Group 291"/>
            <p:cNvGrpSpPr/>
            <p:nvPr/>
          </p:nvGrpSpPr>
          <p:grpSpPr>
            <a:xfrm>
              <a:off x="436083" y="5604303"/>
              <a:ext cx="645829" cy="382091"/>
              <a:chOff x="2850175" y="4068514"/>
              <a:chExt cx="724051" cy="428369"/>
            </a:xfrm>
            <a:solidFill>
              <a:schemeClr val="bg1"/>
            </a:solidFill>
          </p:grpSpPr>
          <p:sp>
            <p:nvSpPr>
              <p:cNvPr id="89" name="Freeform 43"/>
              <p:cNvSpPr>
                <a:spLocks noChangeAspect="1" noEditPoints="1"/>
              </p:cNvSpPr>
              <p:nvPr/>
            </p:nvSpPr>
            <p:spPr bwMode="black">
              <a:xfrm>
                <a:off x="2850175" y="4068514"/>
                <a:ext cx="220416" cy="424898"/>
              </a:xfrm>
              <a:custGeom>
                <a:avLst/>
                <a:gdLst>
                  <a:gd name="T0" fmla="*/ 544 w 602"/>
                  <a:gd name="T1" fmla="*/ 95 h 1156"/>
                  <a:gd name="T2" fmla="*/ 119 w 602"/>
                  <a:gd name="T3" fmla="*/ 1068 h 1156"/>
                  <a:gd name="T4" fmla="*/ 112 w 602"/>
                  <a:gd name="T5" fmla="*/ 1048 h 1156"/>
                  <a:gd name="T6" fmla="*/ 288 w 602"/>
                  <a:gd name="T7" fmla="*/ 1050 h 1156"/>
                  <a:gd name="T8" fmla="*/ 296 w 602"/>
                  <a:gd name="T9" fmla="*/ 1053 h 1156"/>
                  <a:gd name="T10" fmla="*/ 291 w 602"/>
                  <a:gd name="T11" fmla="*/ 1071 h 1156"/>
                  <a:gd name="T12" fmla="*/ 290 w 602"/>
                  <a:gd name="T13" fmla="*/ 1072 h 1156"/>
                  <a:gd name="T14" fmla="*/ 290 w 602"/>
                  <a:gd name="T15" fmla="*/ 1072 h 1156"/>
                  <a:gd name="T16" fmla="*/ 276 w 602"/>
                  <a:gd name="T17" fmla="*/ 1069 h 1156"/>
                  <a:gd name="T18" fmla="*/ 271 w 602"/>
                  <a:gd name="T19" fmla="*/ 1071 h 1156"/>
                  <a:gd name="T20" fmla="*/ 275 w 602"/>
                  <a:gd name="T21" fmla="*/ 1052 h 1156"/>
                  <a:gd name="T22" fmla="*/ 285 w 602"/>
                  <a:gd name="T23" fmla="*/ 1050 h 1156"/>
                  <a:gd name="T24" fmla="*/ 298 w 602"/>
                  <a:gd name="T25" fmla="*/ 1055 h 1156"/>
                  <a:gd name="T26" fmla="*/ 315 w 602"/>
                  <a:gd name="T27" fmla="*/ 1058 h 1156"/>
                  <a:gd name="T28" fmla="*/ 319 w 602"/>
                  <a:gd name="T29" fmla="*/ 1057 h 1156"/>
                  <a:gd name="T30" fmla="*/ 320 w 602"/>
                  <a:gd name="T31" fmla="*/ 1057 h 1156"/>
                  <a:gd name="T32" fmla="*/ 314 w 602"/>
                  <a:gd name="T33" fmla="*/ 1075 h 1156"/>
                  <a:gd name="T34" fmla="*/ 301 w 602"/>
                  <a:gd name="T35" fmla="*/ 1077 h 1156"/>
                  <a:gd name="T36" fmla="*/ 292 w 602"/>
                  <a:gd name="T37" fmla="*/ 1073 h 1156"/>
                  <a:gd name="T38" fmla="*/ 298 w 602"/>
                  <a:gd name="T39" fmla="*/ 1055 h 1156"/>
                  <a:gd name="T40" fmla="*/ 298 w 602"/>
                  <a:gd name="T41" fmla="*/ 1055 h 1156"/>
                  <a:gd name="T42" fmla="*/ 298 w 602"/>
                  <a:gd name="T43" fmla="*/ 1055 h 1156"/>
                  <a:gd name="T44" fmla="*/ 305 w 602"/>
                  <a:gd name="T45" fmla="*/ 1034 h 1156"/>
                  <a:gd name="T46" fmla="*/ 318 w 602"/>
                  <a:gd name="T47" fmla="*/ 1037 h 1156"/>
                  <a:gd name="T48" fmla="*/ 325 w 602"/>
                  <a:gd name="T49" fmla="*/ 1035 h 1156"/>
                  <a:gd name="T50" fmla="*/ 326 w 602"/>
                  <a:gd name="T51" fmla="*/ 1035 h 1156"/>
                  <a:gd name="T52" fmla="*/ 314 w 602"/>
                  <a:gd name="T53" fmla="*/ 1056 h 1156"/>
                  <a:gd name="T54" fmla="*/ 299 w 602"/>
                  <a:gd name="T55" fmla="*/ 1052 h 1156"/>
                  <a:gd name="T56" fmla="*/ 299 w 602"/>
                  <a:gd name="T57" fmla="*/ 1052 h 1156"/>
                  <a:gd name="T58" fmla="*/ 304 w 602"/>
                  <a:gd name="T59" fmla="*/ 1034 h 1156"/>
                  <a:gd name="T60" fmla="*/ 292 w 602"/>
                  <a:gd name="T61" fmla="*/ 1028 h 1156"/>
                  <a:gd name="T62" fmla="*/ 302 w 602"/>
                  <a:gd name="T63" fmla="*/ 1032 h 1156"/>
                  <a:gd name="T64" fmla="*/ 302 w 602"/>
                  <a:gd name="T65" fmla="*/ 1032 h 1156"/>
                  <a:gd name="T66" fmla="*/ 297 w 602"/>
                  <a:gd name="T67" fmla="*/ 1050 h 1156"/>
                  <a:gd name="T68" fmla="*/ 297 w 602"/>
                  <a:gd name="T69" fmla="*/ 1050 h 1156"/>
                  <a:gd name="T70" fmla="*/ 296 w 602"/>
                  <a:gd name="T71" fmla="*/ 1050 h 1156"/>
                  <a:gd name="T72" fmla="*/ 296 w 602"/>
                  <a:gd name="T73" fmla="*/ 1050 h 1156"/>
                  <a:gd name="T74" fmla="*/ 296 w 602"/>
                  <a:gd name="T75" fmla="*/ 1050 h 1156"/>
                  <a:gd name="T76" fmla="*/ 277 w 602"/>
                  <a:gd name="T77" fmla="*/ 1049 h 1156"/>
                  <a:gd name="T78" fmla="*/ 277 w 602"/>
                  <a:gd name="T79" fmla="*/ 1049 h 1156"/>
                  <a:gd name="T80" fmla="*/ 277 w 602"/>
                  <a:gd name="T81" fmla="*/ 1049 h 1156"/>
                  <a:gd name="T82" fmla="*/ 276 w 602"/>
                  <a:gd name="T83" fmla="*/ 1049 h 1156"/>
                  <a:gd name="T84" fmla="*/ 281 w 602"/>
                  <a:gd name="T85" fmla="*/ 1032 h 1156"/>
                  <a:gd name="T86" fmla="*/ 287 w 602"/>
                  <a:gd name="T87" fmla="*/ 1029 h 1156"/>
                  <a:gd name="T88" fmla="*/ 467 w 602"/>
                  <a:gd name="T89" fmla="*/ 1059 h 1156"/>
                  <a:gd name="T90" fmla="*/ 478 w 602"/>
                  <a:gd name="T91" fmla="*/ 1064 h 1156"/>
                  <a:gd name="T92" fmla="*/ 466 w 602"/>
                  <a:gd name="T93" fmla="*/ 1048 h 1156"/>
                  <a:gd name="T94" fmla="*/ 602 w 602"/>
                  <a:gd name="T95" fmla="*/ 1116 h 1156"/>
                  <a:gd name="T96" fmla="*/ 0 w 602"/>
                  <a:gd name="T97" fmla="*/ 40 h 1156"/>
                  <a:gd name="T98" fmla="*/ 602 w 602"/>
                  <a:gd name="T99" fmla="*/ 1116 h 1156"/>
                  <a:gd name="T100" fmla="*/ 273 w 602"/>
                  <a:gd name="T101" fmla="*/ 202 h 1156"/>
                  <a:gd name="T102" fmla="*/ 273 w 602"/>
                  <a:gd name="T103" fmla="*/ 911 h 1156"/>
                  <a:gd name="T104" fmla="*/ 462 w 602"/>
                  <a:gd name="T105" fmla="*/ 581 h 1156"/>
                  <a:gd name="T106" fmla="*/ 284 w 602"/>
                  <a:gd name="T107" fmla="*/ 391 h 1156"/>
                  <a:gd name="T108" fmla="*/ 284 w 602"/>
                  <a:gd name="T109" fmla="*/ 391 h 1156"/>
                  <a:gd name="T110" fmla="*/ 273 w 602"/>
                  <a:gd name="T111" fmla="*/ 391 h 1156"/>
                  <a:gd name="T112" fmla="*/ 462 w 602"/>
                  <a:gd name="T113" fmla="*/ 911 h 1156"/>
                  <a:gd name="T114" fmla="*/ 462 w 602"/>
                  <a:gd name="T115" fmla="*/ 379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2" h="1156">
                    <a:moveTo>
                      <a:pt x="54" y="95"/>
                    </a:moveTo>
                    <a:cubicBezTo>
                      <a:pt x="54" y="367"/>
                      <a:pt x="54" y="639"/>
                      <a:pt x="54" y="911"/>
                    </a:cubicBezTo>
                    <a:cubicBezTo>
                      <a:pt x="217" y="911"/>
                      <a:pt x="381" y="911"/>
                      <a:pt x="544" y="911"/>
                    </a:cubicBezTo>
                    <a:cubicBezTo>
                      <a:pt x="544" y="639"/>
                      <a:pt x="544" y="367"/>
                      <a:pt x="544" y="95"/>
                    </a:cubicBezTo>
                    <a:cubicBezTo>
                      <a:pt x="381" y="95"/>
                      <a:pt x="217" y="95"/>
                      <a:pt x="54" y="95"/>
                    </a:cubicBezTo>
                    <a:close/>
                    <a:moveTo>
                      <a:pt x="112" y="1053"/>
                    </a:moveTo>
                    <a:cubicBezTo>
                      <a:pt x="126" y="1068"/>
                      <a:pt x="126" y="1068"/>
                      <a:pt x="126" y="1068"/>
                    </a:cubicBezTo>
                    <a:cubicBezTo>
                      <a:pt x="119" y="1068"/>
                      <a:pt x="119" y="1068"/>
                      <a:pt x="119" y="1068"/>
                    </a:cubicBezTo>
                    <a:cubicBezTo>
                      <a:pt x="103" y="1050"/>
                      <a:pt x="103" y="1050"/>
                      <a:pt x="103" y="1050"/>
                    </a:cubicBezTo>
                    <a:cubicBezTo>
                      <a:pt x="119" y="1034"/>
                      <a:pt x="119" y="1034"/>
                      <a:pt x="119" y="1034"/>
                    </a:cubicBezTo>
                    <a:cubicBezTo>
                      <a:pt x="126" y="1034"/>
                      <a:pt x="126" y="1034"/>
                      <a:pt x="126" y="1034"/>
                    </a:cubicBezTo>
                    <a:cubicBezTo>
                      <a:pt x="112" y="1048"/>
                      <a:pt x="112" y="1048"/>
                      <a:pt x="112" y="1048"/>
                    </a:cubicBezTo>
                    <a:cubicBezTo>
                      <a:pt x="137" y="1048"/>
                      <a:pt x="137" y="1048"/>
                      <a:pt x="137" y="1048"/>
                    </a:cubicBezTo>
                    <a:cubicBezTo>
                      <a:pt x="137" y="1053"/>
                      <a:pt x="137" y="1053"/>
                      <a:pt x="137" y="1053"/>
                    </a:cubicBezTo>
                    <a:lnTo>
                      <a:pt x="112" y="1053"/>
                    </a:lnTo>
                    <a:close/>
                    <a:moveTo>
                      <a:pt x="288" y="1050"/>
                    </a:moveTo>
                    <a:cubicBezTo>
                      <a:pt x="291" y="1050"/>
                      <a:pt x="294" y="1052"/>
                      <a:pt x="296" y="1053"/>
                    </a:cubicBezTo>
                    <a:cubicBezTo>
                      <a:pt x="296" y="1053"/>
                      <a:pt x="296" y="1053"/>
                      <a:pt x="296" y="1053"/>
                    </a:cubicBezTo>
                    <a:cubicBezTo>
                      <a:pt x="296" y="1053"/>
                      <a:pt x="296" y="1053"/>
                      <a:pt x="296" y="1053"/>
                    </a:cubicBezTo>
                    <a:cubicBezTo>
                      <a:pt x="296" y="1053"/>
                      <a:pt x="296" y="1053"/>
                      <a:pt x="296" y="1053"/>
                    </a:cubicBezTo>
                    <a:cubicBezTo>
                      <a:pt x="296" y="1053"/>
                      <a:pt x="296" y="1053"/>
                      <a:pt x="296" y="1053"/>
                    </a:cubicBezTo>
                    <a:cubicBezTo>
                      <a:pt x="296" y="1054"/>
                      <a:pt x="296" y="1054"/>
                      <a:pt x="296" y="1054"/>
                    </a:cubicBezTo>
                    <a:cubicBezTo>
                      <a:pt x="296" y="1054"/>
                      <a:pt x="291" y="1071"/>
                      <a:pt x="291" y="1072"/>
                    </a:cubicBezTo>
                    <a:cubicBezTo>
                      <a:pt x="291" y="1071"/>
                      <a:pt x="291" y="1071"/>
                      <a:pt x="291" y="1071"/>
                    </a:cubicBezTo>
                    <a:cubicBezTo>
                      <a:pt x="291" y="1072"/>
                      <a:pt x="291" y="1072"/>
                      <a:pt x="291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89" y="1071"/>
                      <a:pt x="288" y="1071"/>
                      <a:pt x="286" y="1070"/>
                    </a:cubicBezTo>
                    <a:cubicBezTo>
                      <a:pt x="285" y="1069"/>
                      <a:pt x="285" y="1069"/>
                      <a:pt x="284" y="1069"/>
                    </a:cubicBezTo>
                    <a:cubicBezTo>
                      <a:pt x="283" y="1069"/>
                      <a:pt x="281" y="1069"/>
                      <a:pt x="280" y="1069"/>
                    </a:cubicBezTo>
                    <a:cubicBezTo>
                      <a:pt x="279" y="1069"/>
                      <a:pt x="278" y="1069"/>
                      <a:pt x="276" y="1069"/>
                    </a:cubicBezTo>
                    <a:cubicBezTo>
                      <a:pt x="274" y="1069"/>
                      <a:pt x="273" y="1070"/>
                      <a:pt x="271" y="1071"/>
                    </a:cubicBezTo>
                    <a:cubicBezTo>
                      <a:pt x="271" y="1071"/>
                      <a:pt x="271" y="1071"/>
                      <a:pt x="271" y="1071"/>
                    </a:cubicBezTo>
                    <a:cubicBezTo>
                      <a:pt x="271" y="1071"/>
                      <a:pt x="271" y="1071"/>
                      <a:pt x="271" y="1071"/>
                    </a:cubicBezTo>
                    <a:cubicBezTo>
                      <a:pt x="271" y="1071"/>
                      <a:pt x="271" y="1071"/>
                      <a:pt x="271" y="1071"/>
                    </a:cubicBezTo>
                    <a:cubicBezTo>
                      <a:pt x="270" y="1070"/>
                      <a:pt x="270" y="1070"/>
                      <a:pt x="270" y="1070"/>
                    </a:cubicBezTo>
                    <a:cubicBezTo>
                      <a:pt x="270" y="1070"/>
                      <a:pt x="270" y="1070"/>
                      <a:pt x="270" y="1070"/>
                    </a:cubicBezTo>
                    <a:cubicBezTo>
                      <a:pt x="275" y="1052"/>
                      <a:pt x="275" y="1052"/>
                      <a:pt x="275" y="1052"/>
                    </a:cubicBezTo>
                    <a:cubicBezTo>
                      <a:pt x="275" y="1052"/>
                      <a:pt x="275" y="1052"/>
                      <a:pt x="275" y="1052"/>
                    </a:cubicBezTo>
                    <a:cubicBezTo>
                      <a:pt x="275" y="1052"/>
                      <a:pt x="275" y="1052"/>
                      <a:pt x="275" y="1052"/>
                    </a:cubicBezTo>
                    <a:cubicBezTo>
                      <a:pt x="277" y="1051"/>
                      <a:pt x="278" y="1051"/>
                      <a:pt x="279" y="1051"/>
                    </a:cubicBezTo>
                    <a:cubicBezTo>
                      <a:pt x="280" y="1050"/>
                      <a:pt x="281" y="1050"/>
                      <a:pt x="282" y="1050"/>
                    </a:cubicBezTo>
                    <a:cubicBezTo>
                      <a:pt x="283" y="1050"/>
                      <a:pt x="284" y="1050"/>
                      <a:pt x="285" y="1050"/>
                    </a:cubicBezTo>
                    <a:cubicBezTo>
                      <a:pt x="286" y="1050"/>
                      <a:pt x="287" y="1050"/>
                      <a:pt x="288" y="1050"/>
                    </a:cubicBezTo>
                    <a:close/>
                    <a:moveTo>
                      <a:pt x="298" y="1055"/>
                    </a:move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300" y="1056"/>
                      <a:pt x="301" y="1056"/>
                      <a:pt x="302" y="1057"/>
                    </a:cubicBezTo>
                    <a:cubicBezTo>
                      <a:pt x="303" y="1058"/>
                      <a:pt x="305" y="1058"/>
                      <a:pt x="306" y="1058"/>
                    </a:cubicBezTo>
                    <a:cubicBezTo>
                      <a:pt x="308" y="1058"/>
                      <a:pt x="310" y="1058"/>
                      <a:pt x="312" y="1058"/>
                    </a:cubicBezTo>
                    <a:cubicBezTo>
                      <a:pt x="313" y="1058"/>
                      <a:pt x="314" y="1058"/>
                      <a:pt x="315" y="1058"/>
                    </a:cubicBezTo>
                    <a:cubicBezTo>
                      <a:pt x="316" y="1057"/>
                      <a:pt x="317" y="1057"/>
                      <a:pt x="319" y="1056"/>
                    </a:cubicBezTo>
                    <a:cubicBezTo>
                      <a:pt x="319" y="1056"/>
                      <a:pt x="319" y="1057"/>
                      <a:pt x="319" y="1057"/>
                    </a:cubicBezTo>
                    <a:cubicBezTo>
                      <a:pt x="319" y="1057"/>
                      <a:pt x="319" y="1057"/>
                      <a:pt x="319" y="1057"/>
                    </a:cubicBezTo>
                    <a:cubicBezTo>
                      <a:pt x="319" y="1057"/>
                      <a:pt x="319" y="1057"/>
                      <a:pt x="319" y="1057"/>
                    </a:cubicBezTo>
                    <a:cubicBezTo>
                      <a:pt x="319" y="1057"/>
                      <a:pt x="319" y="1057"/>
                      <a:pt x="319" y="1057"/>
                    </a:cubicBezTo>
                    <a:cubicBezTo>
                      <a:pt x="319" y="1057"/>
                      <a:pt x="320" y="1057"/>
                      <a:pt x="320" y="1057"/>
                    </a:cubicBezTo>
                    <a:cubicBezTo>
                      <a:pt x="320" y="1057"/>
                      <a:pt x="320" y="1057"/>
                      <a:pt x="320" y="1057"/>
                    </a:cubicBezTo>
                    <a:cubicBezTo>
                      <a:pt x="320" y="1057"/>
                      <a:pt x="320" y="1057"/>
                      <a:pt x="320" y="1057"/>
                    </a:cubicBezTo>
                    <a:cubicBezTo>
                      <a:pt x="320" y="1057"/>
                      <a:pt x="320" y="1057"/>
                      <a:pt x="320" y="1057"/>
                    </a:cubicBezTo>
                    <a:cubicBezTo>
                      <a:pt x="320" y="1057"/>
                      <a:pt x="315" y="1075"/>
                      <a:pt x="315" y="1075"/>
                    </a:cubicBezTo>
                    <a:cubicBezTo>
                      <a:pt x="314" y="1075"/>
                      <a:pt x="314" y="1075"/>
                      <a:pt x="314" y="1075"/>
                    </a:cubicBezTo>
                    <a:cubicBezTo>
                      <a:pt x="314" y="1075"/>
                      <a:pt x="314" y="1075"/>
                      <a:pt x="314" y="1075"/>
                    </a:cubicBezTo>
                    <a:cubicBezTo>
                      <a:pt x="313" y="1076"/>
                      <a:pt x="312" y="1076"/>
                      <a:pt x="311" y="1076"/>
                    </a:cubicBezTo>
                    <a:cubicBezTo>
                      <a:pt x="309" y="1077"/>
                      <a:pt x="308" y="1077"/>
                      <a:pt x="307" y="1077"/>
                    </a:cubicBezTo>
                    <a:cubicBezTo>
                      <a:pt x="306" y="1077"/>
                      <a:pt x="305" y="1077"/>
                      <a:pt x="304" y="1077"/>
                    </a:cubicBezTo>
                    <a:cubicBezTo>
                      <a:pt x="303" y="1077"/>
                      <a:pt x="302" y="1077"/>
                      <a:pt x="301" y="1077"/>
                    </a:cubicBezTo>
                    <a:cubicBezTo>
                      <a:pt x="300" y="1077"/>
                      <a:pt x="300" y="1077"/>
                      <a:pt x="299" y="1077"/>
                    </a:cubicBezTo>
                    <a:cubicBezTo>
                      <a:pt x="298" y="1076"/>
                      <a:pt x="297" y="1076"/>
                      <a:pt x="297" y="1076"/>
                    </a:cubicBezTo>
                    <a:cubicBezTo>
                      <a:pt x="295" y="1075"/>
                      <a:pt x="294" y="1075"/>
                      <a:pt x="293" y="1074"/>
                    </a:cubicBezTo>
                    <a:cubicBezTo>
                      <a:pt x="293" y="1074"/>
                      <a:pt x="292" y="1073"/>
                      <a:pt x="292" y="1073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lose/>
                    <a:moveTo>
                      <a:pt x="305" y="1034"/>
                    </a:moveTo>
                    <a:cubicBezTo>
                      <a:pt x="306" y="1034"/>
                      <a:pt x="307" y="1035"/>
                      <a:pt x="308" y="1036"/>
                    </a:cubicBezTo>
                    <a:cubicBezTo>
                      <a:pt x="310" y="1036"/>
                      <a:pt x="311" y="1037"/>
                      <a:pt x="313" y="1037"/>
                    </a:cubicBezTo>
                    <a:cubicBezTo>
                      <a:pt x="313" y="1037"/>
                      <a:pt x="314" y="1037"/>
                      <a:pt x="315" y="1037"/>
                    </a:cubicBezTo>
                    <a:cubicBezTo>
                      <a:pt x="316" y="1037"/>
                      <a:pt x="317" y="1037"/>
                      <a:pt x="318" y="1037"/>
                    </a:cubicBezTo>
                    <a:cubicBezTo>
                      <a:pt x="319" y="1037"/>
                      <a:pt x="320" y="1036"/>
                      <a:pt x="321" y="1036"/>
                    </a:cubicBezTo>
                    <a:cubicBezTo>
                      <a:pt x="322" y="1036"/>
                      <a:pt x="324" y="1035"/>
                      <a:pt x="325" y="1035"/>
                    </a:cubicBezTo>
                    <a:cubicBezTo>
                      <a:pt x="325" y="1035"/>
                      <a:pt x="325" y="1035"/>
                      <a:pt x="325" y="1035"/>
                    </a:cubicBezTo>
                    <a:cubicBezTo>
                      <a:pt x="325" y="1035"/>
                      <a:pt x="325" y="1035"/>
                      <a:pt x="325" y="1035"/>
                    </a:cubicBezTo>
                    <a:cubicBezTo>
                      <a:pt x="325" y="1035"/>
                      <a:pt x="325" y="1035"/>
                      <a:pt x="325" y="1035"/>
                    </a:cubicBezTo>
                    <a:cubicBezTo>
                      <a:pt x="325" y="1035"/>
                      <a:pt x="326" y="1035"/>
                      <a:pt x="326" y="1035"/>
                    </a:cubicBezTo>
                    <a:cubicBezTo>
                      <a:pt x="326" y="1035"/>
                      <a:pt x="326" y="1035"/>
                      <a:pt x="326" y="1035"/>
                    </a:cubicBezTo>
                    <a:cubicBezTo>
                      <a:pt x="326" y="1035"/>
                      <a:pt x="326" y="1035"/>
                      <a:pt x="326" y="1035"/>
                    </a:cubicBezTo>
                    <a:cubicBezTo>
                      <a:pt x="326" y="1035"/>
                      <a:pt x="321" y="1054"/>
                      <a:pt x="321" y="1054"/>
                    </a:cubicBezTo>
                    <a:cubicBezTo>
                      <a:pt x="321" y="1054"/>
                      <a:pt x="320" y="1054"/>
                      <a:pt x="320" y="1054"/>
                    </a:cubicBezTo>
                    <a:cubicBezTo>
                      <a:pt x="320" y="1054"/>
                      <a:pt x="320" y="1054"/>
                      <a:pt x="320" y="1054"/>
                    </a:cubicBezTo>
                    <a:cubicBezTo>
                      <a:pt x="318" y="1055"/>
                      <a:pt x="316" y="1055"/>
                      <a:pt x="314" y="1056"/>
                    </a:cubicBezTo>
                    <a:cubicBezTo>
                      <a:pt x="313" y="1056"/>
                      <a:pt x="311" y="1056"/>
                      <a:pt x="310" y="1056"/>
                    </a:cubicBezTo>
                    <a:cubicBezTo>
                      <a:pt x="308" y="1056"/>
                      <a:pt x="307" y="1056"/>
                      <a:pt x="306" y="1056"/>
                    </a:cubicBezTo>
                    <a:cubicBezTo>
                      <a:pt x="304" y="1055"/>
                      <a:pt x="302" y="1054"/>
                      <a:pt x="300" y="1053"/>
                    </a:cubicBezTo>
                    <a:cubicBezTo>
                      <a:pt x="300" y="1053"/>
                      <a:pt x="299" y="1053"/>
                      <a:pt x="299" y="1052"/>
                    </a:cubicBezTo>
                    <a:cubicBezTo>
                      <a:pt x="299" y="1052"/>
                      <a:pt x="299" y="1052"/>
                      <a:pt x="299" y="1052"/>
                    </a:cubicBezTo>
                    <a:cubicBezTo>
                      <a:pt x="299" y="1052"/>
                      <a:pt x="299" y="1052"/>
                      <a:pt x="299" y="1052"/>
                    </a:cubicBezTo>
                    <a:cubicBezTo>
                      <a:pt x="299" y="1052"/>
                      <a:pt x="299" y="1052"/>
                      <a:pt x="299" y="1052"/>
                    </a:cubicBezTo>
                    <a:cubicBezTo>
                      <a:pt x="299" y="1052"/>
                      <a:pt x="299" y="1052"/>
                      <a:pt x="299" y="1052"/>
                    </a:cubicBezTo>
                    <a:cubicBezTo>
                      <a:pt x="299" y="1052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3"/>
                      <a:pt x="304" y="1033"/>
                      <a:pt x="305" y="1034"/>
                    </a:cubicBezTo>
                    <a:close/>
                    <a:moveTo>
                      <a:pt x="292" y="1028"/>
                    </a:moveTo>
                    <a:cubicBezTo>
                      <a:pt x="295" y="1028"/>
                      <a:pt x="297" y="1029"/>
                      <a:pt x="299" y="1030"/>
                    </a:cubicBezTo>
                    <a:cubicBezTo>
                      <a:pt x="299" y="1030"/>
                      <a:pt x="299" y="1030"/>
                      <a:pt x="299" y="1030"/>
                    </a:cubicBezTo>
                    <a:cubicBezTo>
                      <a:pt x="300" y="1030"/>
                      <a:pt x="301" y="1031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3"/>
                      <a:pt x="302" y="1033"/>
                      <a:pt x="302" y="1033"/>
                    </a:cubicBezTo>
                    <a:cubicBezTo>
                      <a:pt x="300" y="1039"/>
                      <a:pt x="300" y="1039"/>
                      <a:pt x="300" y="1039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5" y="1049"/>
                      <a:pt x="294" y="1049"/>
                      <a:pt x="292" y="1048"/>
                    </a:cubicBezTo>
                    <a:cubicBezTo>
                      <a:pt x="291" y="1048"/>
                      <a:pt x="290" y="1047"/>
                      <a:pt x="288" y="1047"/>
                    </a:cubicBezTo>
                    <a:cubicBezTo>
                      <a:pt x="285" y="1047"/>
                      <a:pt x="281" y="1047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81" y="1032"/>
                      <a:pt x="281" y="1032"/>
                      <a:pt x="281" y="1032"/>
                    </a:cubicBezTo>
                    <a:cubicBezTo>
                      <a:pt x="281" y="1031"/>
                      <a:pt x="281" y="1031"/>
                      <a:pt x="281" y="1031"/>
                    </a:cubicBezTo>
                    <a:cubicBezTo>
                      <a:pt x="281" y="1030"/>
                      <a:pt x="282" y="1030"/>
                      <a:pt x="282" y="1030"/>
                    </a:cubicBezTo>
                    <a:cubicBezTo>
                      <a:pt x="282" y="1030"/>
                      <a:pt x="282" y="1030"/>
                      <a:pt x="282" y="1030"/>
                    </a:cubicBezTo>
                    <a:cubicBezTo>
                      <a:pt x="284" y="1030"/>
                      <a:pt x="286" y="1029"/>
                      <a:pt x="287" y="1029"/>
                    </a:cubicBezTo>
                    <a:cubicBezTo>
                      <a:pt x="289" y="1028"/>
                      <a:pt x="291" y="1028"/>
                      <a:pt x="292" y="1028"/>
                    </a:cubicBezTo>
                    <a:close/>
                    <a:moveTo>
                      <a:pt x="478" y="1033"/>
                    </a:moveTo>
                    <a:cubicBezTo>
                      <a:pt x="469" y="1033"/>
                      <a:pt x="462" y="1040"/>
                      <a:pt x="462" y="1048"/>
                    </a:cubicBezTo>
                    <a:cubicBezTo>
                      <a:pt x="462" y="1052"/>
                      <a:pt x="464" y="1056"/>
                      <a:pt x="467" y="1059"/>
                    </a:cubicBezTo>
                    <a:cubicBezTo>
                      <a:pt x="460" y="1068"/>
                      <a:pt x="460" y="1068"/>
                      <a:pt x="460" y="1068"/>
                    </a:cubicBezTo>
                    <a:cubicBezTo>
                      <a:pt x="463" y="1070"/>
                      <a:pt x="463" y="1070"/>
                      <a:pt x="463" y="1070"/>
                    </a:cubicBezTo>
                    <a:cubicBezTo>
                      <a:pt x="470" y="1061"/>
                      <a:pt x="470" y="1061"/>
                      <a:pt x="470" y="1061"/>
                    </a:cubicBezTo>
                    <a:cubicBezTo>
                      <a:pt x="472" y="1063"/>
                      <a:pt x="475" y="1064"/>
                      <a:pt x="478" y="1064"/>
                    </a:cubicBezTo>
                    <a:cubicBezTo>
                      <a:pt x="486" y="1064"/>
                      <a:pt x="493" y="1057"/>
                      <a:pt x="493" y="1048"/>
                    </a:cubicBezTo>
                    <a:cubicBezTo>
                      <a:pt x="493" y="1040"/>
                      <a:pt x="486" y="1033"/>
                      <a:pt x="478" y="1033"/>
                    </a:cubicBezTo>
                    <a:close/>
                    <a:moveTo>
                      <a:pt x="478" y="1060"/>
                    </a:moveTo>
                    <a:cubicBezTo>
                      <a:pt x="471" y="1060"/>
                      <a:pt x="466" y="1055"/>
                      <a:pt x="466" y="1048"/>
                    </a:cubicBezTo>
                    <a:cubicBezTo>
                      <a:pt x="466" y="1042"/>
                      <a:pt x="471" y="1037"/>
                      <a:pt x="478" y="1037"/>
                    </a:cubicBezTo>
                    <a:cubicBezTo>
                      <a:pt x="484" y="1037"/>
                      <a:pt x="489" y="1042"/>
                      <a:pt x="489" y="1048"/>
                    </a:cubicBezTo>
                    <a:cubicBezTo>
                      <a:pt x="489" y="1055"/>
                      <a:pt x="484" y="1060"/>
                      <a:pt x="478" y="1060"/>
                    </a:cubicBezTo>
                    <a:close/>
                    <a:moveTo>
                      <a:pt x="602" y="1116"/>
                    </a:moveTo>
                    <a:cubicBezTo>
                      <a:pt x="602" y="1139"/>
                      <a:pt x="584" y="1156"/>
                      <a:pt x="562" y="1156"/>
                    </a:cubicBezTo>
                    <a:cubicBezTo>
                      <a:pt x="40" y="1156"/>
                      <a:pt x="40" y="1156"/>
                      <a:pt x="40" y="1156"/>
                    </a:cubicBezTo>
                    <a:cubicBezTo>
                      <a:pt x="18" y="1156"/>
                      <a:pt x="0" y="1139"/>
                      <a:pt x="0" y="11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562" y="0"/>
                      <a:pt x="562" y="0"/>
                      <a:pt x="562" y="0"/>
                    </a:cubicBezTo>
                    <a:cubicBezTo>
                      <a:pt x="584" y="0"/>
                      <a:pt x="602" y="18"/>
                      <a:pt x="602" y="40"/>
                    </a:cubicBezTo>
                    <a:lnTo>
                      <a:pt x="602" y="1116"/>
                    </a:lnTo>
                    <a:close/>
                    <a:moveTo>
                      <a:pt x="273" y="379"/>
                    </a:moveTo>
                    <a:cubicBezTo>
                      <a:pt x="95" y="379"/>
                      <a:pt x="95" y="379"/>
                      <a:pt x="95" y="379"/>
                    </a:cubicBezTo>
                    <a:cubicBezTo>
                      <a:pt x="95" y="202"/>
                      <a:pt x="95" y="202"/>
                      <a:pt x="95" y="202"/>
                    </a:cubicBezTo>
                    <a:cubicBezTo>
                      <a:pt x="273" y="202"/>
                      <a:pt x="273" y="202"/>
                      <a:pt x="273" y="202"/>
                    </a:cubicBezTo>
                    <a:lnTo>
                      <a:pt x="273" y="379"/>
                    </a:lnTo>
                    <a:close/>
                    <a:moveTo>
                      <a:pt x="95" y="769"/>
                    </a:moveTo>
                    <a:cubicBezTo>
                      <a:pt x="273" y="769"/>
                      <a:pt x="273" y="769"/>
                      <a:pt x="273" y="769"/>
                    </a:cubicBezTo>
                    <a:cubicBezTo>
                      <a:pt x="273" y="911"/>
                      <a:pt x="273" y="911"/>
                      <a:pt x="273" y="911"/>
                    </a:cubicBezTo>
                    <a:cubicBezTo>
                      <a:pt x="95" y="911"/>
                      <a:pt x="95" y="911"/>
                      <a:pt x="95" y="911"/>
                    </a:cubicBezTo>
                    <a:lnTo>
                      <a:pt x="95" y="769"/>
                    </a:lnTo>
                    <a:close/>
                    <a:moveTo>
                      <a:pt x="95" y="581"/>
                    </a:moveTo>
                    <a:cubicBezTo>
                      <a:pt x="462" y="581"/>
                      <a:pt x="462" y="581"/>
                      <a:pt x="462" y="581"/>
                    </a:cubicBezTo>
                    <a:cubicBezTo>
                      <a:pt x="462" y="758"/>
                      <a:pt x="462" y="758"/>
                      <a:pt x="462" y="758"/>
                    </a:cubicBezTo>
                    <a:cubicBezTo>
                      <a:pt x="95" y="758"/>
                      <a:pt x="95" y="758"/>
                      <a:pt x="95" y="758"/>
                    </a:cubicBezTo>
                    <a:lnTo>
                      <a:pt x="95" y="581"/>
                    </a:lnTo>
                    <a:close/>
                    <a:moveTo>
                      <a:pt x="284" y="391"/>
                    </a:moveTo>
                    <a:cubicBezTo>
                      <a:pt x="462" y="391"/>
                      <a:pt x="462" y="391"/>
                      <a:pt x="462" y="391"/>
                    </a:cubicBezTo>
                    <a:cubicBezTo>
                      <a:pt x="462" y="568"/>
                      <a:pt x="462" y="568"/>
                      <a:pt x="462" y="568"/>
                    </a:cubicBezTo>
                    <a:cubicBezTo>
                      <a:pt x="284" y="568"/>
                      <a:pt x="284" y="568"/>
                      <a:pt x="284" y="568"/>
                    </a:cubicBezTo>
                    <a:lnTo>
                      <a:pt x="284" y="391"/>
                    </a:lnTo>
                    <a:close/>
                    <a:moveTo>
                      <a:pt x="273" y="568"/>
                    </a:moveTo>
                    <a:cubicBezTo>
                      <a:pt x="95" y="568"/>
                      <a:pt x="95" y="568"/>
                      <a:pt x="95" y="568"/>
                    </a:cubicBezTo>
                    <a:cubicBezTo>
                      <a:pt x="95" y="391"/>
                      <a:pt x="95" y="391"/>
                      <a:pt x="95" y="391"/>
                    </a:cubicBezTo>
                    <a:cubicBezTo>
                      <a:pt x="273" y="391"/>
                      <a:pt x="273" y="391"/>
                      <a:pt x="273" y="391"/>
                    </a:cubicBezTo>
                    <a:lnTo>
                      <a:pt x="273" y="568"/>
                    </a:lnTo>
                    <a:close/>
                    <a:moveTo>
                      <a:pt x="284" y="769"/>
                    </a:moveTo>
                    <a:cubicBezTo>
                      <a:pt x="462" y="769"/>
                      <a:pt x="462" y="769"/>
                      <a:pt x="462" y="769"/>
                    </a:cubicBezTo>
                    <a:cubicBezTo>
                      <a:pt x="462" y="911"/>
                      <a:pt x="462" y="911"/>
                      <a:pt x="462" y="911"/>
                    </a:cubicBezTo>
                    <a:cubicBezTo>
                      <a:pt x="284" y="911"/>
                      <a:pt x="284" y="911"/>
                      <a:pt x="284" y="911"/>
                    </a:cubicBezTo>
                    <a:lnTo>
                      <a:pt x="284" y="769"/>
                    </a:lnTo>
                    <a:close/>
                    <a:moveTo>
                      <a:pt x="462" y="202"/>
                    </a:moveTo>
                    <a:cubicBezTo>
                      <a:pt x="462" y="379"/>
                      <a:pt x="462" y="379"/>
                      <a:pt x="462" y="379"/>
                    </a:cubicBezTo>
                    <a:cubicBezTo>
                      <a:pt x="284" y="379"/>
                      <a:pt x="284" y="379"/>
                      <a:pt x="284" y="379"/>
                    </a:cubicBezTo>
                    <a:cubicBezTo>
                      <a:pt x="284" y="202"/>
                      <a:pt x="284" y="202"/>
                      <a:pt x="284" y="202"/>
                    </a:cubicBezTo>
                    <a:lnTo>
                      <a:pt x="462" y="2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0" name="Group 300"/>
              <p:cNvGrpSpPr/>
              <p:nvPr/>
            </p:nvGrpSpPr>
            <p:grpSpPr>
              <a:xfrm>
                <a:off x="3113590" y="4171955"/>
                <a:ext cx="460636" cy="324928"/>
                <a:chOff x="6432939" y="4098201"/>
                <a:chExt cx="709174" cy="500243"/>
              </a:xfrm>
              <a:grpFill/>
            </p:grpSpPr>
            <p:sp>
              <p:nvSpPr>
                <p:cNvPr id="91" name="Rounded Rectangle 6"/>
                <p:cNvSpPr>
                  <a:spLocks noChangeAspect="1"/>
                </p:cNvSpPr>
                <p:nvPr/>
              </p:nvSpPr>
              <p:spPr bwMode="black">
                <a:xfrm rot="16200000">
                  <a:off x="6537404" y="3993736"/>
                  <a:ext cx="500243" cy="70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897" h="4658497">
                      <a:moveTo>
                        <a:pt x="1600200" y="4382531"/>
                      </a:moveTo>
                      <a:cubicBezTo>
                        <a:pt x="1600200" y="4367744"/>
                        <a:pt x="1588213" y="4355757"/>
                        <a:pt x="1573426" y="4355757"/>
                      </a:cubicBezTo>
                      <a:lnTo>
                        <a:pt x="811428" y="4355757"/>
                      </a:lnTo>
                      <a:cubicBezTo>
                        <a:pt x="796641" y="4355757"/>
                        <a:pt x="784654" y="4367744"/>
                        <a:pt x="784654" y="4382531"/>
                      </a:cubicBezTo>
                      <a:lnTo>
                        <a:pt x="784654" y="4489621"/>
                      </a:lnTo>
                      <a:cubicBezTo>
                        <a:pt x="784654" y="4504408"/>
                        <a:pt x="796641" y="4516395"/>
                        <a:pt x="811428" y="4516395"/>
                      </a:cubicBezTo>
                      <a:lnTo>
                        <a:pt x="1573426" y="4516395"/>
                      </a:lnTo>
                      <a:cubicBezTo>
                        <a:pt x="1588213" y="4516395"/>
                        <a:pt x="1600200" y="4504408"/>
                        <a:pt x="1600200" y="4489621"/>
                      </a:cubicBezTo>
                      <a:close/>
                      <a:moveTo>
                        <a:pt x="2502243" y="4382531"/>
                      </a:moveTo>
                      <a:cubicBezTo>
                        <a:pt x="2502243" y="4367744"/>
                        <a:pt x="2490256" y="4355757"/>
                        <a:pt x="2475469" y="4355757"/>
                      </a:cubicBezTo>
                      <a:lnTo>
                        <a:pt x="1713471" y="4355757"/>
                      </a:lnTo>
                      <a:cubicBezTo>
                        <a:pt x="1698684" y="4355757"/>
                        <a:pt x="1686697" y="4367744"/>
                        <a:pt x="1686697" y="4382531"/>
                      </a:cubicBezTo>
                      <a:lnTo>
                        <a:pt x="1686697" y="4489621"/>
                      </a:lnTo>
                      <a:cubicBezTo>
                        <a:pt x="1686697" y="4504408"/>
                        <a:pt x="1698684" y="4516395"/>
                        <a:pt x="1713471" y="4516395"/>
                      </a:cubicBezTo>
                      <a:lnTo>
                        <a:pt x="2475469" y="4516395"/>
                      </a:lnTo>
                      <a:cubicBezTo>
                        <a:pt x="2490256" y="4516395"/>
                        <a:pt x="2502243" y="4504408"/>
                        <a:pt x="2502243" y="4489621"/>
                      </a:cubicBezTo>
                      <a:close/>
                      <a:moveTo>
                        <a:pt x="3021231" y="480896"/>
                      </a:moveTo>
                      <a:cubicBezTo>
                        <a:pt x="3021231" y="375524"/>
                        <a:pt x="2935811" y="290104"/>
                        <a:pt x="2830439" y="290104"/>
                      </a:cubicBezTo>
                      <a:lnTo>
                        <a:pt x="444108" y="290104"/>
                      </a:lnTo>
                      <a:cubicBezTo>
                        <a:pt x="338736" y="290104"/>
                        <a:pt x="253316" y="375524"/>
                        <a:pt x="253316" y="480896"/>
                      </a:cubicBezTo>
                      <a:lnTo>
                        <a:pt x="253316" y="4029043"/>
                      </a:lnTo>
                      <a:cubicBezTo>
                        <a:pt x="253316" y="4134415"/>
                        <a:pt x="338736" y="4219835"/>
                        <a:pt x="444108" y="4219835"/>
                      </a:cubicBezTo>
                      <a:lnTo>
                        <a:pt x="2830439" y="4219835"/>
                      </a:lnTo>
                      <a:cubicBezTo>
                        <a:pt x="2935811" y="4219835"/>
                        <a:pt x="3021231" y="4134415"/>
                        <a:pt x="3021231" y="4029043"/>
                      </a:cubicBezTo>
                      <a:close/>
                      <a:moveTo>
                        <a:pt x="3286897" y="226566"/>
                      </a:moveTo>
                      <a:lnTo>
                        <a:pt x="3286897" y="4431931"/>
                      </a:lnTo>
                      <a:cubicBezTo>
                        <a:pt x="3286897" y="4557060"/>
                        <a:pt x="3185460" y="4658497"/>
                        <a:pt x="3060331" y="4658497"/>
                      </a:cubicBezTo>
                      <a:lnTo>
                        <a:pt x="226566" y="4658497"/>
                      </a:lnTo>
                      <a:cubicBezTo>
                        <a:pt x="101437" y="4658497"/>
                        <a:pt x="0" y="4557060"/>
                        <a:pt x="0" y="4431931"/>
                      </a:cubicBezTo>
                      <a:lnTo>
                        <a:pt x="0" y="226566"/>
                      </a:lnTo>
                      <a:cubicBezTo>
                        <a:pt x="0" y="101437"/>
                        <a:pt x="101437" y="0"/>
                        <a:pt x="226566" y="0"/>
                      </a:cubicBezTo>
                      <a:lnTo>
                        <a:pt x="3060331" y="0"/>
                      </a:lnTo>
                      <a:cubicBezTo>
                        <a:pt x="3185460" y="0"/>
                        <a:pt x="3286897" y="101437"/>
                        <a:pt x="3286897" y="226566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80684" tIns="40342" rIns="80684" bIns="4034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726147"/>
                  <a:endParaRPr lang="en-US" sz="1765" spc="-120" dirty="0">
                    <a:solidFill>
                      <a:srgbClr val="000000">
                        <a:lumMod val="50000"/>
                      </a:srgb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Freeform 6"/>
                <p:cNvSpPr>
                  <a:spLocks noEditPoints="1"/>
                </p:cNvSpPr>
                <p:nvPr/>
              </p:nvSpPr>
              <p:spPr bwMode="auto">
                <a:xfrm rot="5400000">
                  <a:off x="6590383" y="4115019"/>
                  <a:ext cx="329607" cy="503240"/>
                </a:xfrm>
                <a:custGeom>
                  <a:avLst/>
                  <a:gdLst>
                    <a:gd name="T0" fmla="*/ 448 w 448"/>
                    <a:gd name="T1" fmla="*/ 0 h 684"/>
                    <a:gd name="T2" fmla="*/ 448 w 448"/>
                    <a:gd name="T3" fmla="*/ 207 h 684"/>
                    <a:gd name="T4" fmla="*/ 241 w 448"/>
                    <a:gd name="T5" fmla="*/ 207 h 684"/>
                    <a:gd name="T6" fmla="*/ 241 w 448"/>
                    <a:gd name="T7" fmla="*/ 0 h 684"/>
                    <a:gd name="T8" fmla="*/ 448 w 448"/>
                    <a:gd name="T9" fmla="*/ 0 h 684"/>
                    <a:gd name="T10" fmla="*/ 241 w 448"/>
                    <a:gd name="T11" fmla="*/ 238 h 684"/>
                    <a:gd name="T12" fmla="*/ 241 w 448"/>
                    <a:gd name="T13" fmla="*/ 446 h 684"/>
                    <a:gd name="T14" fmla="*/ 448 w 448"/>
                    <a:gd name="T15" fmla="*/ 446 h 684"/>
                    <a:gd name="T16" fmla="*/ 448 w 448"/>
                    <a:gd name="T17" fmla="*/ 238 h 684"/>
                    <a:gd name="T18" fmla="*/ 241 w 448"/>
                    <a:gd name="T19" fmla="*/ 238 h 684"/>
                    <a:gd name="T20" fmla="*/ 0 w 448"/>
                    <a:gd name="T21" fmla="*/ 0 h 684"/>
                    <a:gd name="T22" fmla="*/ 0 w 448"/>
                    <a:gd name="T23" fmla="*/ 207 h 684"/>
                    <a:gd name="T24" fmla="*/ 210 w 448"/>
                    <a:gd name="T25" fmla="*/ 207 h 684"/>
                    <a:gd name="T26" fmla="*/ 210 w 448"/>
                    <a:gd name="T27" fmla="*/ 0 h 684"/>
                    <a:gd name="T28" fmla="*/ 0 w 448"/>
                    <a:gd name="T29" fmla="*/ 0 h 684"/>
                    <a:gd name="T30" fmla="*/ 0 w 448"/>
                    <a:gd name="T31" fmla="*/ 238 h 684"/>
                    <a:gd name="T32" fmla="*/ 0 w 448"/>
                    <a:gd name="T33" fmla="*/ 446 h 684"/>
                    <a:gd name="T34" fmla="*/ 210 w 448"/>
                    <a:gd name="T35" fmla="*/ 446 h 684"/>
                    <a:gd name="T36" fmla="*/ 210 w 448"/>
                    <a:gd name="T37" fmla="*/ 238 h 684"/>
                    <a:gd name="T38" fmla="*/ 0 w 448"/>
                    <a:gd name="T39" fmla="*/ 238 h 684"/>
                    <a:gd name="T40" fmla="*/ 0 w 448"/>
                    <a:gd name="T41" fmla="*/ 477 h 684"/>
                    <a:gd name="T42" fmla="*/ 0 w 448"/>
                    <a:gd name="T43" fmla="*/ 684 h 684"/>
                    <a:gd name="T44" fmla="*/ 448 w 448"/>
                    <a:gd name="T45" fmla="*/ 684 h 684"/>
                    <a:gd name="T46" fmla="*/ 448 w 448"/>
                    <a:gd name="T47" fmla="*/ 477 h 684"/>
                    <a:gd name="T48" fmla="*/ 0 w 448"/>
                    <a:gd name="T49" fmla="*/ 477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48" h="684">
                      <a:moveTo>
                        <a:pt x="448" y="0"/>
                      </a:moveTo>
                      <a:lnTo>
                        <a:pt x="448" y="207"/>
                      </a:lnTo>
                      <a:lnTo>
                        <a:pt x="241" y="207"/>
                      </a:lnTo>
                      <a:lnTo>
                        <a:pt x="241" y="0"/>
                      </a:lnTo>
                      <a:lnTo>
                        <a:pt x="448" y="0"/>
                      </a:lnTo>
                      <a:close/>
                      <a:moveTo>
                        <a:pt x="241" y="238"/>
                      </a:moveTo>
                      <a:lnTo>
                        <a:pt x="241" y="446"/>
                      </a:lnTo>
                      <a:lnTo>
                        <a:pt x="448" y="446"/>
                      </a:lnTo>
                      <a:lnTo>
                        <a:pt x="448" y="238"/>
                      </a:lnTo>
                      <a:lnTo>
                        <a:pt x="241" y="238"/>
                      </a:lnTo>
                      <a:close/>
                      <a:moveTo>
                        <a:pt x="0" y="0"/>
                      </a:moveTo>
                      <a:lnTo>
                        <a:pt x="0" y="207"/>
                      </a:lnTo>
                      <a:lnTo>
                        <a:pt x="210" y="207"/>
                      </a:lnTo>
                      <a:lnTo>
                        <a:pt x="210" y="0"/>
                      </a:lnTo>
                      <a:lnTo>
                        <a:pt x="0" y="0"/>
                      </a:lnTo>
                      <a:close/>
                      <a:moveTo>
                        <a:pt x="0" y="238"/>
                      </a:moveTo>
                      <a:lnTo>
                        <a:pt x="0" y="446"/>
                      </a:lnTo>
                      <a:lnTo>
                        <a:pt x="210" y="446"/>
                      </a:lnTo>
                      <a:lnTo>
                        <a:pt x="210" y="238"/>
                      </a:lnTo>
                      <a:lnTo>
                        <a:pt x="0" y="238"/>
                      </a:lnTo>
                      <a:close/>
                      <a:moveTo>
                        <a:pt x="0" y="477"/>
                      </a:moveTo>
                      <a:lnTo>
                        <a:pt x="0" y="684"/>
                      </a:lnTo>
                      <a:lnTo>
                        <a:pt x="448" y="684"/>
                      </a:lnTo>
                      <a:lnTo>
                        <a:pt x="448" y="477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39" tIns="44820" rIns="89639" bIns="448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75"/>
                  <a:endParaRPr lang="en-US" sz="1667" dirty="0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82" name="Freeform 30"/>
            <p:cNvSpPr>
              <a:spLocks noChangeAspect="1" noEditPoints="1"/>
            </p:cNvSpPr>
            <p:nvPr/>
          </p:nvSpPr>
          <p:spPr bwMode="auto">
            <a:xfrm>
              <a:off x="1355590" y="5623993"/>
              <a:ext cx="291077" cy="342710"/>
            </a:xfrm>
            <a:custGeom>
              <a:avLst/>
              <a:gdLst>
                <a:gd name="T0" fmla="*/ 115 w 191"/>
                <a:gd name="T1" fmla="*/ 158 h 225"/>
                <a:gd name="T2" fmla="*/ 132 w 191"/>
                <a:gd name="T3" fmla="*/ 185 h 225"/>
                <a:gd name="T4" fmla="*/ 21 w 191"/>
                <a:gd name="T5" fmla="*/ 185 h 225"/>
                <a:gd name="T6" fmla="*/ 0 w 191"/>
                <a:gd name="T7" fmla="*/ 164 h 225"/>
                <a:gd name="T8" fmla="*/ 0 w 191"/>
                <a:gd name="T9" fmla="*/ 21 h 225"/>
                <a:gd name="T10" fmla="*/ 21 w 191"/>
                <a:gd name="T11" fmla="*/ 0 h 225"/>
                <a:gd name="T12" fmla="*/ 163 w 191"/>
                <a:gd name="T13" fmla="*/ 0 h 225"/>
                <a:gd name="T14" fmla="*/ 185 w 191"/>
                <a:gd name="T15" fmla="*/ 21 h 225"/>
                <a:gd name="T16" fmla="*/ 185 w 191"/>
                <a:gd name="T17" fmla="*/ 164 h 225"/>
                <a:gd name="T18" fmla="*/ 181 w 191"/>
                <a:gd name="T19" fmla="*/ 175 h 225"/>
                <a:gd name="T20" fmla="*/ 154 w 191"/>
                <a:gd name="T21" fmla="*/ 133 h 225"/>
                <a:gd name="T22" fmla="*/ 157 w 191"/>
                <a:gd name="T23" fmla="*/ 63 h 225"/>
                <a:gd name="T24" fmla="*/ 70 w 191"/>
                <a:gd name="T25" fmla="*/ 43 h 225"/>
                <a:gd name="T26" fmla="*/ 51 w 191"/>
                <a:gd name="T27" fmla="*/ 130 h 225"/>
                <a:gd name="T28" fmla="*/ 115 w 191"/>
                <a:gd name="T29" fmla="*/ 158 h 225"/>
                <a:gd name="T30" fmla="*/ 183 w 191"/>
                <a:gd name="T31" fmla="*/ 221 h 225"/>
                <a:gd name="T32" fmla="*/ 165 w 191"/>
                <a:gd name="T33" fmla="*/ 217 h 225"/>
                <a:gd name="T34" fmla="*/ 120 w 191"/>
                <a:gd name="T35" fmla="*/ 146 h 225"/>
                <a:gd name="T36" fmla="*/ 59 w 191"/>
                <a:gd name="T37" fmla="*/ 124 h 225"/>
                <a:gd name="T38" fmla="*/ 75 w 191"/>
                <a:gd name="T39" fmla="*/ 52 h 225"/>
                <a:gd name="T40" fmla="*/ 148 w 191"/>
                <a:gd name="T41" fmla="*/ 68 h 225"/>
                <a:gd name="T42" fmla="*/ 142 w 191"/>
                <a:gd name="T43" fmla="*/ 132 h 225"/>
                <a:gd name="T44" fmla="*/ 187 w 191"/>
                <a:gd name="T45" fmla="*/ 203 h 225"/>
                <a:gd name="T46" fmla="*/ 183 w 191"/>
                <a:gd name="T47" fmla="*/ 221 h 225"/>
                <a:gd name="T48" fmla="*/ 144 w 191"/>
                <a:gd name="T49" fmla="*/ 71 h 225"/>
                <a:gd name="T50" fmla="*/ 78 w 191"/>
                <a:gd name="T51" fmla="*/ 56 h 225"/>
                <a:gd name="T52" fmla="*/ 64 w 191"/>
                <a:gd name="T53" fmla="*/ 122 h 225"/>
                <a:gd name="T54" fmla="*/ 129 w 191"/>
                <a:gd name="T55" fmla="*/ 136 h 225"/>
                <a:gd name="T56" fmla="*/ 144 w 191"/>
                <a:gd name="T57" fmla="*/ 7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225">
                  <a:moveTo>
                    <a:pt x="115" y="158"/>
                  </a:moveTo>
                  <a:cubicBezTo>
                    <a:pt x="132" y="185"/>
                    <a:pt x="132" y="185"/>
                    <a:pt x="132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9" y="185"/>
                    <a:pt x="0" y="175"/>
                    <a:pt x="0" y="16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5" y="0"/>
                    <a:pt x="185" y="9"/>
                    <a:pt x="185" y="21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5" y="168"/>
                    <a:pt x="183" y="172"/>
                    <a:pt x="181" y="175"/>
                  </a:cubicBezTo>
                  <a:cubicBezTo>
                    <a:pt x="154" y="133"/>
                    <a:pt x="154" y="133"/>
                    <a:pt x="154" y="133"/>
                  </a:cubicBezTo>
                  <a:cubicBezTo>
                    <a:pt x="169" y="112"/>
                    <a:pt x="170" y="84"/>
                    <a:pt x="157" y="63"/>
                  </a:cubicBezTo>
                  <a:cubicBezTo>
                    <a:pt x="138" y="33"/>
                    <a:pt x="99" y="25"/>
                    <a:pt x="70" y="43"/>
                  </a:cubicBezTo>
                  <a:cubicBezTo>
                    <a:pt x="41" y="62"/>
                    <a:pt x="32" y="101"/>
                    <a:pt x="51" y="130"/>
                  </a:cubicBezTo>
                  <a:cubicBezTo>
                    <a:pt x="65" y="152"/>
                    <a:pt x="90" y="163"/>
                    <a:pt x="115" y="158"/>
                  </a:cubicBezTo>
                  <a:close/>
                  <a:moveTo>
                    <a:pt x="183" y="221"/>
                  </a:moveTo>
                  <a:cubicBezTo>
                    <a:pt x="177" y="225"/>
                    <a:pt x="169" y="223"/>
                    <a:pt x="165" y="217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98" y="153"/>
                    <a:pt x="72" y="145"/>
                    <a:pt x="59" y="124"/>
                  </a:cubicBezTo>
                  <a:cubicBezTo>
                    <a:pt x="44" y="100"/>
                    <a:pt x="51" y="67"/>
                    <a:pt x="75" y="52"/>
                  </a:cubicBezTo>
                  <a:cubicBezTo>
                    <a:pt x="100" y="36"/>
                    <a:pt x="132" y="44"/>
                    <a:pt x="148" y="68"/>
                  </a:cubicBezTo>
                  <a:cubicBezTo>
                    <a:pt x="161" y="89"/>
                    <a:pt x="158" y="115"/>
                    <a:pt x="142" y="13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91" y="209"/>
                    <a:pt x="189" y="217"/>
                    <a:pt x="183" y="221"/>
                  </a:cubicBezTo>
                  <a:close/>
                  <a:moveTo>
                    <a:pt x="144" y="71"/>
                  </a:moveTo>
                  <a:cubicBezTo>
                    <a:pt x="129" y="49"/>
                    <a:pt x="100" y="42"/>
                    <a:pt x="78" y="56"/>
                  </a:cubicBezTo>
                  <a:cubicBezTo>
                    <a:pt x="56" y="70"/>
                    <a:pt x="50" y="100"/>
                    <a:pt x="64" y="122"/>
                  </a:cubicBezTo>
                  <a:cubicBezTo>
                    <a:pt x="78" y="144"/>
                    <a:pt x="107" y="150"/>
                    <a:pt x="129" y="136"/>
                  </a:cubicBezTo>
                  <a:cubicBezTo>
                    <a:pt x="151" y="122"/>
                    <a:pt x="158" y="93"/>
                    <a:pt x="144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175"/>
              <a:endParaRPr lang="en-US" sz="1667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83" name="Group 293"/>
            <p:cNvGrpSpPr/>
            <p:nvPr/>
          </p:nvGrpSpPr>
          <p:grpSpPr>
            <a:xfrm>
              <a:off x="1869003" y="5652436"/>
              <a:ext cx="684051" cy="285824"/>
              <a:chOff x="5416547" y="3144838"/>
              <a:chExt cx="1352553" cy="565150"/>
            </a:xfrm>
            <a:solidFill>
              <a:schemeClr val="bg1"/>
            </a:solidFill>
          </p:grpSpPr>
          <p:sp>
            <p:nvSpPr>
              <p:cNvPr id="85" name="Freeform 21"/>
              <p:cNvSpPr>
                <a:spLocks/>
              </p:cNvSpPr>
              <p:nvPr/>
            </p:nvSpPr>
            <p:spPr bwMode="auto">
              <a:xfrm>
                <a:off x="5435600" y="3144838"/>
                <a:ext cx="1333500" cy="561975"/>
              </a:xfrm>
              <a:custGeom>
                <a:avLst/>
                <a:gdLst>
                  <a:gd name="T0" fmla="*/ 316 w 353"/>
                  <a:gd name="T1" fmla="*/ 100 h 147"/>
                  <a:gd name="T2" fmla="*/ 314 w 353"/>
                  <a:gd name="T3" fmla="*/ 97 h 147"/>
                  <a:gd name="T4" fmla="*/ 351 w 353"/>
                  <a:gd name="T5" fmla="*/ 74 h 147"/>
                  <a:gd name="T6" fmla="*/ 47 w 353"/>
                  <a:gd name="T7" fmla="*/ 0 h 147"/>
                  <a:gd name="T8" fmla="*/ 0 w 353"/>
                  <a:gd name="T9" fmla="*/ 16 h 147"/>
                  <a:gd name="T10" fmla="*/ 1 w 353"/>
                  <a:gd name="T11" fmla="*/ 17 h 147"/>
                  <a:gd name="T12" fmla="*/ 304 w 353"/>
                  <a:gd name="T13" fmla="*/ 98 h 147"/>
                  <a:gd name="T14" fmla="*/ 312 w 353"/>
                  <a:gd name="T15" fmla="*/ 108 h 147"/>
                  <a:gd name="T16" fmla="*/ 312 w 353"/>
                  <a:gd name="T17" fmla="*/ 144 h 147"/>
                  <a:gd name="T18" fmla="*/ 312 w 353"/>
                  <a:gd name="T19" fmla="*/ 147 h 147"/>
                  <a:gd name="T20" fmla="*/ 353 w 353"/>
                  <a:gd name="T21" fmla="*/ 77 h 147"/>
                  <a:gd name="T22" fmla="*/ 316 w 353"/>
                  <a:gd name="T23" fmla="*/ 10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3" h="147">
                    <a:moveTo>
                      <a:pt x="316" y="100"/>
                    </a:moveTo>
                    <a:cubicBezTo>
                      <a:pt x="314" y="97"/>
                      <a:pt x="314" y="97"/>
                      <a:pt x="314" y="97"/>
                    </a:cubicBezTo>
                    <a:cubicBezTo>
                      <a:pt x="351" y="74"/>
                      <a:pt x="351" y="74"/>
                      <a:pt x="351" y="74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304" y="98"/>
                      <a:pt x="304" y="98"/>
                      <a:pt x="304" y="98"/>
                    </a:cubicBezTo>
                    <a:cubicBezTo>
                      <a:pt x="309" y="99"/>
                      <a:pt x="312" y="104"/>
                      <a:pt x="312" y="108"/>
                    </a:cubicBezTo>
                    <a:cubicBezTo>
                      <a:pt x="312" y="144"/>
                      <a:pt x="312" y="144"/>
                      <a:pt x="312" y="144"/>
                    </a:cubicBezTo>
                    <a:cubicBezTo>
                      <a:pt x="312" y="145"/>
                      <a:pt x="312" y="146"/>
                      <a:pt x="312" y="147"/>
                    </a:cubicBezTo>
                    <a:cubicBezTo>
                      <a:pt x="347" y="128"/>
                      <a:pt x="352" y="86"/>
                      <a:pt x="353" y="77"/>
                    </a:cubicBezTo>
                    <a:lnTo>
                      <a:pt x="316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175"/>
                <a:endParaRPr lang="en-US" sz="1667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Freeform 22"/>
              <p:cNvSpPr>
                <a:spLocks noEditPoints="1"/>
              </p:cNvSpPr>
              <p:nvPr/>
            </p:nvSpPr>
            <p:spPr bwMode="auto">
              <a:xfrm>
                <a:off x="5416547" y="3216276"/>
                <a:ext cx="1185862" cy="493712"/>
              </a:xfrm>
              <a:custGeom>
                <a:avLst/>
                <a:gdLst>
                  <a:gd name="T0" fmla="*/ 308 w 314"/>
                  <a:gd name="T1" fmla="*/ 82 h 129"/>
                  <a:gd name="T2" fmla="*/ 5 w 314"/>
                  <a:gd name="T3" fmla="*/ 0 h 129"/>
                  <a:gd name="T4" fmla="*/ 4 w 314"/>
                  <a:gd name="T5" fmla="*/ 0 h 129"/>
                  <a:gd name="T6" fmla="*/ 0 w 314"/>
                  <a:gd name="T7" fmla="*/ 4 h 129"/>
                  <a:gd name="T8" fmla="*/ 0 w 314"/>
                  <a:gd name="T9" fmla="*/ 40 h 129"/>
                  <a:gd name="T10" fmla="*/ 6 w 314"/>
                  <a:gd name="T11" fmla="*/ 48 h 129"/>
                  <a:gd name="T12" fmla="*/ 309 w 314"/>
                  <a:gd name="T13" fmla="*/ 129 h 129"/>
                  <a:gd name="T14" fmla="*/ 313 w 314"/>
                  <a:gd name="T15" fmla="*/ 128 h 129"/>
                  <a:gd name="T16" fmla="*/ 314 w 314"/>
                  <a:gd name="T17" fmla="*/ 125 h 129"/>
                  <a:gd name="T18" fmla="*/ 314 w 314"/>
                  <a:gd name="T19" fmla="*/ 89 h 129"/>
                  <a:gd name="T20" fmla="*/ 308 w 314"/>
                  <a:gd name="T21" fmla="*/ 82 h 129"/>
                  <a:gd name="T22" fmla="*/ 72 w 314"/>
                  <a:gd name="T23" fmla="*/ 54 h 129"/>
                  <a:gd name="T24" fmla="*/ 60 w 314"/>
                  <a:gd name="T25" fmla="*/ 39 h 129"/>
                  <a:gd name="T26" fmla="*/ 72 w 314"/>
                  <a:gd name="T27" fmla="*/ 30 h 129"/>
                  <a:gd name="T28" fmla="*/ 84 w 314"/>
                  <a:gd name="T29" fmla="*/ 45 h 129"/>
                  <a:gd name="T30" fmla="*/ 72 w 314"/>
                  <a:gd name="T31" fmla="*/ 54 h 129"/>
                  <a:gd name="T32" fmla="*/ 139 w 314"/>
                  <a:gd name="T33" fmla="*/ 72 h 129"/>
                  <a:gd name="T34" fmla="*/ 127 w 314"/>
                  <a:gd name="T35" fmla="*/ 57 h 129"/>
                  <a:gd name="T36" fmla="*/ 139 w 314"/>
                  <a:gd name="T37" fmla="*/ 48 h 129"/>
                  <a:gd name="T38" fmla="*/ 151 w 314"/>
                  <a:gd name="T39" fmla="*/ 63 h 129"/>
                  <a:gd name="T40" fmla="*/ 139 w 314"/>
                  <a:gd name="T41" fmla="*/ 72 h 129"/>
                  <a:gd name="T42" fmla="*/ 175 w 314"/>
                  <a:gd name="T43" fmla="*/ 82 h 129"/>
                  <a:gd name="T44" fmla="*/ 163 w 314"/>
                  <a:gd name="T45" fmla="*/ 66 h 129"/>
                  <a:gd name="T46" fmla="*/ 175 w 314"/>
                  <a:gd name="T47" fmla="*/ 57 h 129"/>
                  <a:gd name="T48" fmla="*/ 188 w 314"/>
                  <a:gd name="T49" fmla="*/ 73 h 129"/>
                  <a:gd name="T50" fmla="*/ 175 w 314"/>
                  <a:gd name="T51" fmla="*/ 8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4" h="129">
                    <a:moveTo>
                      <a:pt x="308" y="82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3" y="47"/>
                      <a:pt x="6" y="48"/>
                    </a:cubicBezTo>
                    <a:cubicBezTo>
                      <a:pt x="309" y="129"/>
                      <a:pt x="309" y="129"/>
                      <a:pt x="309" y="129"/>
                    </a:cubicBezTo>
                    <a:cubicBezTo>
                      <a:pt x="311" y="129"/>
                      <a:pt x="312" y="129"/>
                      <a:pt x="313" y="128"/>
                    </a:cubicBezTo>
                    <a:cubicBezTo>
                      <a:pt x="314" y="127"/>
                      <a:pt x="314" y="126"/>
                      <a:pt x="314" y="125"/>
                    </a:cubicBezTo>
                    <a:cubicBezTo>
                      <a:pt x="314" y="89"/>
                      <a:pt x="314" y="89"/>
                      <a:pt x="314" y="89"/>
                    </a:cubicBezTo>
                    <a:cubicBezTo>
                      <a:pt x="314" y="86"/>
                      <a:pt x="311" y="82"/>
                      <a:pt x="308" y="82"/>
                    </a:cubicBezTo>
                    <a:close/>
                    <a:moveTo>
                      <a:pt x="72" y="54"/>
                    </a:moveTo>
                    <a:cubicBezTo>
                      <a:pt x="65" y="52"/>
                      <a:pt x="60" y="45"/>
                      <a:pt x="60" y="39"/>
                    </a:cubicBezTo>
                    <a:cubicBezTo>
                      <a:pt x="60" y="32"/>
                      <a:pt x="65" y="28"/>
                      <a:pt x="72" y="30"/>
                    </a:cubicBezTo>
                    <a:cubicBezTo>
                      <a:pt x="79" y="31"/>
                      <a:pt x="84" y="38"/>
                      <a:pt x="84" y="45"/>
                    </a:cubicBezTo>
                    <a:cubicBezTo>
                      <a:pt x="84" y="52"/>
                      <a:pt x="79" y="56"/>
                      <a:pt x="72" y="54"/>
                    </a:cubicBezTo>
                    <a:close/>
                    <a:moveTo>
                      <a:pt x="139" y="72"/>
                    </a:moveTo>
                    <a:cubicBezTo>
                      <a:pt x="132" y="70"/>
                      <a:pt x="127" y="63"/>
                      <a:pt x="127" y="57"/>
                    </a:cubicBezTo>
                    <a:cubicBezTo>
                      <a:pt x="127" y="50"/>
                      <a:pt x="132" y="46"/>
                      <a:pt x="139" y="48"/>
                    </a:cubicBezTo>
                    <a:cubicBezTo>
                      <a:pt x="146" y="49"/>
                      <a:pt x="151" y="56"/>
                      <a:pt x="151" y="63"/>
                    </a:cubicBezTo>
                    <a:cubicBezTo>
                      <a:pt x="151" y="70"/>
                      <a:pt x="146" y="74"/>
                      <a:pt x="139" y="72"/>
                    </a:cubicBezTo>
                    <a:close/>
                    <a:moveTo>
                      <a:pt x="175" y="82"/>
                    </a:moveTo>
                    <a:cubicBezTo>
                      <a:pt x="169" y="80"/>
                      <a:pt x="163" y="73"/>
                      <a:pt x="163" y="66"/>
                    </a:cubicBezTo>
                    <a:cubicBezTo>
                      <a:pt x="163" y="60"/>
                      <a:pt x="169" y="56"/>
                      <a:pt x="175" y="57"/>
                    </a:cubicBezTo>
                    <a:cubicBezTo>
                      <a:pt x="182" y="59"/>
                      <a:pt x="188" y="66"/>
                      <a:pt x="188" y="73"/>
                    </a:cubicBezTo>
                    <a:cubicBezTo>
                      <a:pt x="188" y="80"/>
                      <a:pt x="182" y="84"/>
                      <a:pt x="17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175"/>
                <a:endParaRPr lang="en-US" sz="1667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7" name="Freeform 23"/>
              <p:cNvSpPr>
                <a:spLocks/>
              </p:cNvSpPr>
              <p:nvPr/>
            </p:nvSpPr>
            <p:spPr bwMode="auto">
              <a:xfrm>
                <a:off x="6046788" y="3576638"/>
                <a:ext cx="188913" cy="117475"/>
              </a:xfrm>
              <a:custGeom>
                <a:avLst/>
                <a:gdLst>
                  <a:gd name="T0" fmla="*/ 0 w 119"/>
                  <a:gd name="T1" fmla="*/ 0 h 74"/>
                  <a:gd name="T2" fmla="*/ 0 w 119"/>
                  <a:gd name="T3" fmla="*/ 12 h 74"/>
                  <a:gd name="T4" fmla="*/ 88 w 119"/>
                  <a:gd name="T5" fmla="*/ 74 h 74"/>
                  <a:gd name="T6" fmla="*/ 119 w 119"/>
                  <a:gd name="T7" fmla="*/ 50 h 74"/>
                  <a:gd name="T8" fmla="*/ 43 w 119"/>
                  <a:gd name="T9" fmla="*/ 12 h 74"/>
                  <a:gd name="T10" fmla="*/ 0 w 119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74">
                    <a:moveTo>
                      <a:pt x="0" y="0"/>
                    </a:moveTo>
                    <a:lnTo>
                      <a:pt x="0" y="12"/>
                    </a:lnTo>
                    <a:lnTo>
                      <a:pt x="88" y="74"/>
                    </a:lnTo>
                    <a:lnTo>
                      <a:pt x="119" y="50"/>
                    </a:lnTo>
                    <a:lnTo>
                      <a:pt x="43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175"/>
                <a:endParaRPr lang="en-US" sz="1667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Freeform 24"/>
              <p:cNvSpPr>
                <a:spLocks/>
              </p:cNvSpPr>
              <p:nvPr/>
            </p:nvSpPr>
            <p:spPr bwMode="auto">
              <a:xfrm>
                <a:off x="5808663" y="3549651"/>
                <a:ext cx="374650" cy="149225"/>
              </a:xfrm>
              <a:custGeom>
                <a:avLst/>
                <a:gdLst>
                  <a:gd name="T0" fmla="*/ 148 w 236"/>
                  <a:gd name="T1" fmla="*/ 31 h 94"/>
                  <a:gd name="T2" fmla="*/ 148 w 236"/>
                  <a:gd name="T3" fmla="*/ 17 h 94"/>
                  <a:gd name="T4" fmla="*/ 91 w 236"/>
                  <a:gd name="T5" fmla="*/ 0 h 94"/>
                  <a:gd name="T6" fmla="*/ 91 w 236"/>
                  <a:gd name="T7" fmla="*/ 5 h 94"/>
                  <a:gd name="T8" fmla="*/ 53 w 236"/>
                  <a:gd name="T9" fmla="*/ 7 h 94"/>
                  <a:gd name="T10" fmla="*/ 0 w 236"/>
                  <a:gd name="T11" fmla="*/ 29 h 94"/>
                  <a:gd name="T12" fmla="*/ 91 w 236"/>
                  <a:gd name="T13" fmla="*/ 12 h 94"/>
                  <a:gd name="T14" fmla="*/ 91 w 236"/>
                  <a:gd name="T15" fmla="*/ 14 h 94"/>
                  <a:gd name="T16" fmla="*/ 60 w 236"/>
                  <a:gd name="T17" fmla="*/ 19 h 94"/>
                  <a:gd name="T18" fmla="*/ 0 w 236"/>
                  <a:gd name="T19" fmla="*/ 29 h 94"/>
                  <a:gd name="T20" fmla="*/ 119 w 236"/>
                  <a:gd name="T21" fmla="*/ 63 h 94"/>
                  <a:gd name="T22" fmla="*/ 236 w 236"/>
                  <a:gd name="T23" fmla="*/ 94 h 94"/>
                  <a:gd name="T24" fmla="*/ 176 w 236"/>
                  <a:gd name="T25" fmla="*/ 50 h 94"/>
                  <a:gd name="T26" fmla="*/ 148 w 236"/>
                  <a:gd name="T27" fmla="*/ 3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94">
                    <a:moveTo>
                      <a:pt x="148" y="31"/>
                    </a:moveTo>
                    <a:lnTo>
                      <a:pt x="148" y="17"/>
                    </a:lnTo>
                    <a:lnTo>
                      <a:pt x="91" y="0"/>
                    </a:lnTo>
                    <a:lnTo>
                      <a:pt x="91" y="5"/>
                    </a:lnTo>
                    <a:lnTo>
                      <a:pt x="53" y="7"/>
                    </a:lnTo>
                    <a:lnTo>
                      <a:pt x="0" y="29"/>
                    </a:lnTo>
                    <a:lnTo>
                      <a:pt x="91" y="12"/>
                    </a:lnTo>
                    <a:lnTo>
                      <a:pt x="91" y="14"/>
                    </a:lnTo>
                    <a:lnTo>
                      <a:pt x="60" y="19"/>
                    </a:lnTo>
                    <a:lnTo>
                      <a:pt x="0" y="29"/>
                    </a:lnTo>
                    <a:lnTo>
                      <a:pt x="119" y="63"/>
                    </a:lnTo>
                    <a:lnTo>
                      <a:pt x="236" y="94"/>
                    </a:lnTo>
                    <a:lnTo>
                      <a:pt x="176" y="50"/>
                    </a:lnTo>
                    <a:lnTo>
                      <a:pt x="148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175"/>
                <a:endParaRPr lang="en-US" sz="1667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84" name="Freeform 13"/>
            <p:cNvSpPr>
              <a:spLocks noChangeAspect="1" noEditPoints="1"/>
            </p:cNvSpPr>
            <p:nvPr/>
          </p:nvSpPr>
          <p:spPr bwMode="black">
            <a:xfrm>
              <a:off x="2742635" y="5621113"/>
              <a:ext cx="409278" cy="348471"/>
            </a:xfrm>
            <a:custGeom>
              <a:avLst/>
              <a:gdLst>
                <a:gd name="T0" fmla="*/ 344 w 414"/>
                <a:gd name="T1" fmla="*/ 55 h 353"/>
                <a:gd name="T2" fmla="*/ 296 w 414"/>
                <a:gd name="T3" fmla="*/ 9 h 353"/>
                <a:gd name="T4" fmla="*/ 206 w 414"/>
                <a:gd name="T5" fmla="*/ 45 h 353"/>
                <a:gd name="T6" fmla="*/ 0 w 414"/>
                <a:gd name="T7" fmla="*/ 174 h 353"/>
                <a:gd name="T8" fmla="*/ 158 w 414"/>
                <a:gd name="T9" fmla="*/ 278 h 353"/>
                <a:gd name="T10" fmla="*/ 160 w 414"/>
                <a:gd name="T11" fmla="*/ 278 h 353"/>
                <a:gd name="T12" fmla="*/ 160 w 414"/>
                <a:gd name="T13" fmla="*/ 332 h 353"/>
                <a:gd name="T14" fmla="*/ 133 w 414"/>
                <a:gd name="T15" fmla="*/ 337 h 353"/>
                <a:gd name="T16" fmla="*/ 128 w 414"/>
                <a:gd name="T17" fmla="*/ 347 h 353"/>
                <a:gd name="T18" fmla="*/ 137 w 414"/>
                <a:gd name="T19" fmla="*/ 352 h 353"/>
                <a:gd name="T20" fmla="*/ 137 w 414"/>
                <a:gd name="T21" fmla="*/ 352 h 353"/>
                <a:gd name="T22" fmla="*/ 176 w 414"/>
                <a:gd name="T23" fmla="*/ 346 h 353"/>
                <a:gd name="T24" fmla="*/ 215 w 414"/>
                <a:gd name="T25" fmla="*/ 352 h 353"/>
                <a:gd name="T26" fmla="*/ 218 w 414"/>
                <a:gd name="T27" fmla="*/ 352 h 353"/>
                <a:gd name="T28" fmla="*/ 224 w 414"/>
                <a:gd name="T29" fmla="*/ 347 h 353"/>
                <a:gd name="T30" fmla="*/ 245 w 414"/>
                <a:gd name="T31" fmla="*/ 352 h 353"/>
                <a:gd name="T32" fmla="*/ 248 w 414"/>
                <a:gd name="T33" fmla="*/ 352 h 353"/>
                <a:gd name="T34" fmla="*/ 255 w 414"/>
                <a:gd name="T35" fmla="*/ 347 h 353"/>
                <a:gd name="T36" fmla="*/ 250 w 414"/>
                <a:gd name="T37" fmla="*/ 337 h 353"/>
                <a:gd name="T38" fmla="*/ 207 w 414"/>
                <a:gd name="T39" fmla="*/ 331 h 353"/>
                <a:gd name="T40" fmla="*/ 207 w 414"/>
                <a:gd name="T41" fmla="*/ 271 h 353"/>
                <a:gd name="T42" fmla="*/ 343 w 414"/>
                <a:gd name="T43" fmla="*/ 112 h 353"/>
                <a:gd name="T44" fmla="*/ 414 w 414"/>
                <a:gd name="T45" fmla="*/ 83 h 353"/>
                <a:gd name="T46" fmla="*/ 344 w 414"/>
                <a:gd name="T47" fmla="*/ 55 h 353"/>
                <a:gd name="T48" fmla="*/ 192 w 414"/>
                <a:gd name="T49" fmla="*/ 332 h 353"/>
                <a:gd name="T50" fmla="*/ 192 w 414"/>
                <a:gd name="T51" fmla="*/ 332 h 353"/>
                <a:gd name="T52" fmla="*/ 191 w 414"/>
                <a:gd name="T53" fmla="*/ 332 h 353"/>
                <a:gd name="T54" fmla="*/ 176 w 414"/>
                <a:gd name="T55" fmla="*/ 331 h 353"/>
                <a:gd name="T56" fmla="*/ 175 w 414"/>
                <a:gd name="T57" fmla="*/ 331 h 353"/>
                <a:gd name="T58" fmla="*/ 175 w 414"/>
                <a:gd name="T59" fmla="*/ 277 h 353"/>
                <a:gd name="T60" fmla="*/ 192 w 414"/>
                <a:gd name="T61" fmla="*/ 275 h 353"/>
                <a:gd name="T62" fmla="*/ 192 w 414"/>
                <a:gd name="T63" fmla="*/ 332 h 353"/>
                <a:gd name="T64" fmla="*/ 286 w 414"/>
                <a:gd name="T65" fmla="*/ 82 h 353"/>
                <a:gd name="T66" fmla="*/ 271 w 414"/>
                <a:gd name="T67" fmla="*/ 67 h 353"/>
                <a:gd name="T68" fmla="*/ 286 w 414"/>
                <a:gd name="T69" fmla="*/ 52 h 353"/>
                <a:gd name="T70" fmla="*/ 301 w 414"/>
                <a:gd name="T71" fmla="*/ 67 h 353"/>
                <a:gd name="T72" fmla="*/ 286 w 414"/>
                <a:gd name="T73" fmla="*/ 8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4" h="353">
                  <a:moveTo>
                    <a:pt x="344" y="55"/>
                  </a:moveTo>
                  <a:cubicBezTo>
                    <a:pt x="336" y="33"/>
                    <a:pt x="319" y="16"/>
                    <a:pt x="296" y="9"/>
                  </a:cubicBezTo>
                  <a:cubicBezTo>
                    <a:pt x="263" y="0"/>
                    <a:pt x="228" y="11"/>
                    <a:pt x="206" y="45"/>
                  </a:cubicBezTo>
                  <a:cubicBezTo>
                    <a:pt x="145" y="140"/>
                    <a:pt x="71" y="200"/>
                    <a:pt x="0" y="174"/>
                  </a:cubicBezTo>
                  <a:cubicBezTo>
                    <a:pt x="0" y="174"/>
                    <a:pt x="50" y="278"/>
                    <a:pt x="158" y="278"/>
                  </a:cubicBezTo>
                  <a:cubicBezTo>
                    <a:pt x="159" y="278"/>
                    <a:pt x="160" y="278"/>
                    <a:pt x="160" y="278"/>
                  </a:cubicBezTo>
                  <a:cubicBezTo>
                    <a:pt x="160" y="332"/>
                    <a:pt x="160" y="332"/>
                    <a:pt x="160" y="332"/>
                  </a:cubicBezTo>
                  <a:cubicBezTo>
                    <a:pt x="150" y="333"/>
                    <a:pt x="140" y="335"/>
                    <a:pt x="133" y="337"/>
                  </a:cubicBezTo>
                  <a:cubicBezTo>
                    <a:pt x="129" y="339"/>
                    <a:pt x="127" y="343"/>
                    <a:pt x="128" y="347"/>
                  </a:cubicBezTo>
                  <a:cubicBezTo>
                    <a:pt x="129" y="351"/>
                    <a:pt x="134" y="353"/>
                    <a:pt x="137" y="352"/>
                  </a:cubicBezTo>
                  <a:cubicBezTo>
                    <a:pt x="137" y="352"/>
                    <a:pt x="137" y="352"/>
                    <a:pt x="137" y="352"/>
                  </a:cubicBezTo>
                  <a:cubicBezTo>
                    <a:pt x="147" y="348"/>
                    <a:pt x="161" y="346"/>
                    <a:pt x="176" y="346"/>
                  </a:cubicBezTo>
                  <a:cubicBezTo>
                    <a:pt x="192" y="346"/>
                    <a:pt x="206" y="348"/>
                    <a:pt x="215" y="352"/>
                  </a:cubicBezTo>
                  <a:cubicBezTo>
                    <a:pt x="216" y="352"/>
                    <a:pt x="217" y="352"/>
                    <a:pt x="218" y="352"/>
                  </a:cubicBezTo>
                  <a:cubicBezTo>
                    <a:pt x="221" y="352"/>
                    <a:pt x="223" y="350"/>
                    <a:pt x="224" y="347"/>
                  </a:cubicBezTo>
                  <a:cubicBezTo>
                    <a:pt x="232" y="348"/>
                    <a:pt x="240" y="350"/>
                    <a:pt x="245" y="352"/>
                  </a:cubicBezTo>
                  <a:cubicBezTo>
                    <a:pt x="246" y="352"/>
                    <a:pt x="247" y="352"/>
                    <a:pt x="248" y="352"/>
                  </a:cubicBezTo>
                  <a:cubicBezTo>
                    <a:pt x="251" y="352"/>
                    <a:pt x="254" y="350"/>
                    <a:pt x="255" y="347"/>
                  </a:cubicBezTo>
                  <a:cubicBezTo>
                    <a:pt x="256" y="343"/>
                    <a:pt x="254" y="339"/>
                    <a:pt x="250" y="337"/>
                  </a:cubicBezTo>
                  <a:cubicBezTo>
                    <a:pt x="239" y="334"/>
                    <a:pt x="224" y="331"/>
                    <a:pt x="207" y="331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83" y="251"/>
                    <a:pt x="323" y="185"/>
                    <a:pt x="343" y="112"/>
                  </a:cubicBezTo>
                  <a:cubicBezTo>
                    <a:pt x="414" y="83"/>
                    <a:pt x="414" y="83"/>
                    <a:pt x="414" y="83"/>
                  </a:cubicBezTo>
                  <a:lnTo>
                    <a:pt x="344" y="55"/>
                  </a:lnTo>
                  <a:close/>
                  <a:moveTo>
                    <a:pt x="192" y="332"/>
                  </a:moveTo>
                  <a:cubicBezTo>
                    <a:pt x="192" y="332"/>
                    <a:pt x="192" y="332"/>
                    <a:pt x="192" y="332"/>
                  </a:cubicBezTo>
                  <a:cubicBezTo>
                    <a:pt x="192" y="332"/>
                    <a:pt x="192" y="332"/>
                    <a:pt x="191" y="332"/>
                  </a:cubicBezTo>
                  <a:cubicBezTo>
                    <a:pt x="187" y="331"/>
                    <a:pt x="181" y="331"/>
                    <a:pt x="176" y="331"/>
                  </a:cubicBezTo>
                  <a:cubicBezTo>
                    <a:pt x="176" y="331"/>
                    <a:pt x="176" y="331"/>
                    <a:pt x="175" y="331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81" y="276"/>
                    <a:pt x="187" y="276"/>
                    <a:pt x="192" y="275"/>
                  </a:cubicBezTo>
                  <a:lnTo>
                    <a:pt x="192" y="332"/>
                  </a:lnTo>
                  <a:close/>
                  <a:moveTo>
                    <a:pt x="286" y="82"/>
                  </a:moveTo>
                  <a:cubicBezTo>
                    <a:pt x="278" y="82"/>
                    <a:pt x="271" y="75"/>
                    <a:pt x="271" y="67"/>
                  </a:cubicBezTo>
                  <a:cubicBezTo>
                    <a:pt x="271" y="59"/>
                    <a:pt x="278" y="52"/>
                    <a:pt x="286" y="52"/>
                  </a:cubicBezTo>
                  <a:cubicBezTo>
                    <a:pt x="294" y="52"/>
                    <a:pt x="301" y="59"/>
                    <a:pt x="301" y="67"/>
                  </a:cubicBezTo>
                  <a:cubicBezTo>
                    <a:pt x="301" y="75"/>
                    <a:pt x="294" y="82"/>
                    <a:pt x="28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0684" tIns="40342" rIns="80684" bIns="40342" numCol="1" rtlCol="0" anchor="ctr" anchorCtr="0" compatLnSpc="1">
              <a:prstTxWarp prst="textNoShape">
                <a:avLst/>
              </a:prstTxWarp>
            </a:bodyPr>
            <a:lstStyle/>
            <a:p>
              <a:pPr defTabSz="726147"/>
              <a:endParaRPr lang="en-US" sz="1765" spc="-120">
                <a:solidFill>
                  <a:srgbClr val="000000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3" name="Group 352"/>
          <p:cNvGrpSpPr/>
          <p:nvPr/>
        </p:nvGrpSpPr>
        <p:grpSpPr>
          <a:xfrm>
            <a:off x="3609449" y="5014033"/>
            <a:ext cx="3513036" cy="913459"/>
            <a:chOff x="8075321" y="4402690"/>
            <a:chExt cx="3583480" cy="931776"/>
          </a:xfrm>
        </p:grpSpPr>
        <p:sp>
          <p:nvSpPr>
            <p:cNvPr id="94" name="Rectangle 353"/>
            <p:cNvSpPr/>
            <p:nvPr/>
          </p:nvSpPr>
          <p:spPr bwMode="auto">
            <a:xfrm>
              <a:off x="8075321" y="4735457"/>
              <a:ext cx="3583480" cy="59900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>
                <a:lnSpc>
                  <a:spcPct val="90000"/>
                </a:lnSpc>
              </a:pPr>
              <a:r>
                <a:rPr lang="ko-KR" alt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새로운 </a:t>
              </a:r>
              <a:endParaRPr lang="en-US" altLang="ko-KR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defTabSz="914102">
                <a:lnSpc>
                  <a:spcPct val="90000"/>
                </a:lnSpc>
              </a:pPr>
              <a:r>
                <a:rPr lang="ko-KR" altLang="en-US" sz="1568" kern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데이터 타입</a:t>
              </a:r>
              <a:endParaRPr lang="en-US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5" name="Group 354"/>
            <p:cNvGrpSpPr/>
            <p:nvPr/>
          </p:nvGrpSpPr>
          <p:grpSpPr>
            <a:xfrm>
              <a:off x="8189363" y="4402690"/>
              <a:ext cx="368141" cy="368141"/>
              <a:chOff x="8189363" y="4402690"/>
              <a:chExt cx="368141" cy="368141"/>
            </a:xfrm>
          </p:grpSpPr>
          <p:sp>
            <p:nvSpPr>
              <p:cNvPr id="96" name="Oval 355"/>
              <p:cNvSpPr/>
              <p:nvPr/>
            </p:nvSpPr>
            <p:spPr>
              <a:xfrm>
                <a:off x="8189363" y="4402690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 b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191744" y="4405071"/>
                <a:ext cx="365760" cy="365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 defTabSz="914102">
                  <a:lnSpc>
                    <a:spcPct val="90000"/>
                  </a:lnSpc>
                </a:pPr>
                <a:r>
                  <a:rPr lang="en-US" sz="17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</a:p>
            </p:txBody>
          </p:sp>
        </p:grpSp>
      </p:grpSp>
      <p:sp>
        <p:nvSpPr>
          <p:cNvPr id="98" name="Rectangle 106"/>
          <p:cNvSpPr/>
          <p:nvPr/>
        </p:nvSpPr>
        <p:spPr bwMode="auto">
          <a:xfrm>
            <a:off x="6718841" y="5035940"/>
            <a:ext cx="1030889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15x</a:t>
            </a:r>
          </a:p>
          <a:p>
            <a:pPr defTabSz="895482" latinLnBrk="0">
              <a:lnSpc>
                <a:spcPct val="90000"/>
              </a:lnSpc>
              <a:defRPr/>
            </a:pPr>
            <a:r>
              <a:rPr 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2020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년 기계 생성 데이터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99" name="Rectangle 107"/>
          <p:cNvSpPr/>
          <p:nvPr/>
        </p:nvSpPr>
        <p:spPr bwMode="auto">
          <a:xfrm>
            <a:off x="9037602" y="5035940"/>
            <a:ext cx="1394390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1.3M 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시간당 </a:t>
            </a:r>
            <a:r>
              <a:rPr lang="en-US" altLang="ko-KR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Skype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로 전송되는 데이터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00" name="Rectangle 108"/>
          <p:cNvSpPr/>
          <p:nvPr/>
        </p:nvSpPr>
        <p:spPr bwMode="auto">
          <a:xfrm>
            <a:off x="7773457" y="5035940"/>
            <a:ext cx="1240419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2.4M</a:t>
            </a:r>
            <a:endParaRPr lang="en-US" sz="470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defTabSz="895482" latinLnBrk="0">
              <a:lnSpc>
                <a:spcPct val="90000"/>
              </a:lnSpc>
              <a:defRPr/>
            </a:pPr>
            <a:r>
              <a:rPr lang="ko-KR" alt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분당 </a:t>
            </a:r>
            <a:r>
              <a:rPr lang="ko-KR" altLang="en-US" sz="1372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페이스북</a:t>
            </a:r>
            <a:r>
              <a:rPr lang="ko-KR" alt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1372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컨텐츠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01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951" y="4415742"/>
            <a:ext cx="2050497" cy="20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7519E-6 -1.50704E-6 L 0.00077 -0.1069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104E-7 1.43441E-6 L 0.00076 -0.1069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49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9 0.31888 L 0.00077 -0.106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2128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2132E-6 1.18475E-6 L 0.00076 -0.1069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50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8" grpId="0" animBg="1"/>
      <p:bldP spid="99" grpId="0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방식의 한계점</a:t>
            </a:r>
          </a:p>
        </p:txBody>
      </p:sp>
      <p:sp>
        <p:nvSpPr>
          <p:cNvPr id="3" name="Rectangle 209">
            <a:hlinkClick r:id="rId2" action="ppaction://hlinksldjump"/>
          </p:cNvPr>
          <p:cNvSpPr/>
          <p:nvPr/>
        </p:nvSpPr>
        <p:spPr bwMode="auto">
          <a:xfrm>
            <a:off x="3667350" y="2495225"/>
            <a:ext cx="8261370" cy="2412139"/>
          </a:xfrm>
          <a:prstGeom prst="rect">
            <a:avLst/>
          </a:prstGeom>
          <a:solidFill>
            <a:srgbClr val="E6E6E6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34464" rIns="179285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endParaRPr lang="en-US" sz="1372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85841">
                    <a:srgbClr val="000000"/>
                  </a:gs>
                  <a:gs pos="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210">
            <a:hlinkClick r:id="rId2" action="ppaction://hlinksldjump"/>
          </p:cNvPr>
          <p:cNvSpPr/>
          <p:nvPr/>
        </p:nvSpPr>
        <p:spPr bwMode="auto">
          <a:xfrm>
            <a:off x="9006052" y="2710744"/>
            <a:ext cx="2717293" cy="198109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BI &amp; analytics</a:t>
            </a:r>
          </a:p>
        </p:txBody>
      </p:sp>
      <p:sp>
        <p:nvSpPr>
          <p:cNvPr id="5" name="Rectangle 211">
            <a:hlinkClick r:id="rId2" action="ppaction://hlinksldjump"/>
          </p:cNvPr>
          <p:cNvSpPr/>
          <p:nvPr/>
        </p:nvSpPr>
        <p:spPr bwMode="auto">
          <a:xfrm>
            <a:off x="5857492" y="2710744"/>
            <a:ext cx="2717293" cy="1981099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Data warehouse</a:t>
            </a:r>
          </a:p>
        </p:txBody>
      </p:sp>
      <p:sp>
        <p:nvSpPr>
          <p:cNvPr id="6" name="Rectangle 212">
            <a:hlinkClick r:id="rId2" action="ppaction://hlinksldjump"/>
          </p:cNvPr>
          <p:cNvSpPr/>
          <p:nvPr/>
        </p:nvSpPr>
        <p:spPr bwMode="auto">
          <a:xfrm>
            <a:off x="3846744" y="2710744"/>
            <a:ext cx="1579482" cy="1981099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ETL</a:t>
            </a:r>
            <a:endParaRPr lang="en-US" sz="17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6637">
                    <a:srgbClr val="FFFFFF"/>
                  </a:gs>
                  <a:gs pos="11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8166" y="4107530"/>
            <a:ext cx="864380" cy="162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1504">
                      <a:schemeClr val="bg1"/>
                    </a:gs>
                    <a:gs pos="4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sz="1176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11504">
                      <a:srgbClr val="FFFFFF"/>
                    </a:gs>
                    <a:gs pos="49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Dashboards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659" y="4107530"/>
            <a:ext cx="729181" cy="162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1504">
                      <a:schemeClr val="bg1"/>
                    </a:gs>
                    <a:gs pos="4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sz="1176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11504">
                      <a:srgbClr val="FFFFFF"/>
                    </a:gs>
                    <a:gs pos="49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Reporting</a:t>
            </a:r>
          </a:p>
        </p:txBody>
      </p:sp>
      <p:pic>
        <p:nvPicPr>
          <p:cNvPr id="9" name="Picture 2" descr="\\MAGNUM\Projects\Microsoft\Cloud Power FY12\Design\ICONS_PNG\Pie.png"/>
          <p:cNvPicPr>
            <a:picLocks noChangeAspect="1" noChangeArrowheads="1"/>
          </p:cNvPicPr>
          <p:nvPr/>
        </p:nvPicPr>
        <p:blipFill rotWithShape="1">
          <a:blip r:embed="rId3" cstate="print">
            <a:lum bright="100000"/>
          </a:blip>
          <a:srcRect l="7278" t="7278" r="7278" b="7278"/>
          <a:stretch/>
        </p:blipFill>
        <p:spPr bwMode="auto">
          <a:xfrm>
            <a:off x="9408986" y="3319355"/>
            <a:ext cx="744358" cy="692657"/>
          </a:xfrm>
          <a:prstGeom prst="rect">
            <a:avLst/>
          </a:prstGeom>
          <a:noFill/>
          <a:ln w="15875">
            <a:noFill/>
          </a:ln>
        </p:spPr>
      </p:pic>
      <p:sp>
        <p:nvSpPr>
          <p:cNvPr id="10" name="Freeform 6"/>
          <p:cNvSpPr>
            <a:spLocks noChangeAspect="1" noEditPoints="1"/>
          </p:cNvSpPr>
          <p:nvPr/>
        </p:nvSpPr>
        <p:spPr bwMode="black">
          <a:xfrm>
            <a:off x="10642795" y="3335638"/>
            <a:ext cx="554527" cy="660090"/>
          </a:xfrm>
          <a:custGeom>
            <a:avLst/>
            <a:gdLst>
              <a:gd name="T0" fmla="*/ 326 w 813"/>
              <a:gd name="T1" fmla="*/ 0 h 1040"/>
              <a:gd name="T2" fmla="*/ 121 w 813"/>
              <a:gd name="T3" fmla="*/ 174 h 1040"/>
              <a:gd name="T4" fmla="*/ 121 w 813"/>
              <a:gd name="T5" fmla="*/ 254 h 1040"/>
              <a:gd name="T6" fmla="*/ 0 w 813"/>
              <a:gd name="T7" fmla="*/ 357 h 1040"/>
              <a:gd name="T8" fmla="*/ 0 w 813"/>
              <a:gd name="T9" fmla="*/ 1040 h 1040"/>
              <a:gd name="T10" fmla="*/ 692 w 813"/>
              <a:gd name="T11" fmla="*/ 1040 h 1040"/>
              <a:gd name="T12" fmla="*/ 692 w 813"/>
              <a:gd name="T13" fmla="*/ 857 h 1040"/>
              <a:gd name="T14" fmla="*/ 813 w 813"/>
              <a:gd name="T15" fmla="*/ 857 h 1040"/>
              <a:gd name="T16" fmla="*/ 813 w 813"/>
              <a:gd name="T17" fmla="*/ 0 h 1040"/>
              <a:gd name="T18" fmla="*/ 326 w 813"/>
              <a:gd name="T19" fmla="*/ 0 h 1040"/>
              <a:gd name="T20" fmla="*/ 619 w 813"/>
              <a:gd name="T21" fmla="*/ 978 h 1040"/>
              <a:gd name="T22" fmla="*/ 73 w 813"/>
              <a:gd name="T23" fmla="*/ 978 h 1040"/>
              <a:gd name="T24" fmla="*/ 73 w 813"/>
              <a:gd name="T25" fmla="*/ 424 h 1040"/>
              <a:gd name="T26" fmla="*/ 121 w 813"/>
              <a:gd name="T27" fmla="*/ 424 h 1040"/>
              <a:gd name="T28" fmla="*/ 121 w 813"/>
              <a:gd name="T29" fmla="*/ 857 h 1040"/>
              <a:gd name="T30" fmla="*/ 619 w 813"/>
              <a:gd name="T31" fmla="*/ 857 h 1040"/>
              <a:gd name="T32" fmla="*/ 619 w 813"/>
              <a:gd name="T33" fmla="*/ 978 h 1040"/>
              <a:gd name="T34" fmla="*/ 740 w 813"/>
              <a:gd name="T35" fmla="*/ 796 h 1040"/>
              <a:gd name="T36" fmla="*/ 194 w 813"/>
              <a:gd name="T37" fmla="*/ 796 h 1040"/>
              <a:gd name="T38" fmla="*/ 194 w 813"/>
              <a:gd name="T39" fmla="*/ 241 h 1040"/>
              <a:gd name="T40" fmla="*/ 404 w 813"/>
              <a:gd name="T41" fmla="*/ 241 h 1040"/>
              <a:gd name="T42" fmla="*/ 404 w 813"/>
              <a:gd name="T43" fmla="*/ 62 h 1040"/>
              <a:gd name="T44" fmla="*/ 740 w 813"/>
              <a:gd name="T45" fmla="*/ 62 h 1040"/>
              <a:gd name="T46" fmla="*/ 740 w 813"/>
              <a:gd name="T47" fmla="*/ 79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3" h="1040">
                <a:moveTo>
                  <a:pt x="326" y="0"/>
                </a:moveTo>
                <a:lnTo>
                  <a:pt x="121" y="174"/>
                </a:lnTo>
                <a:lnTo>
                  <a:pt x="121" y="254"/>
                </a:lnTo>
                <a:lnTo>
                  <a:pt x="0" y="357"/>
                </a:lnTo>
                <a:lnTo>
                  <a:pt x="0" y="1040"/>
                </a:lnTo>
                <a:lnTo>
                  <a:pt x="692" y="1040"/>
                </a:lnTo>
                <a:lnTo>
                  <a:pt x="692" y="857"/>
                </a:lnTo>
                <a:lnTo>
                  <a:pt x="813" y="857"/>
                </a:lnTo>
                <a:lnTo>
                  <a:pt x="813" y="0"/>
                </a:lnTo>
                <a:lnTo>
                  <a:pt x="326" y="0"/>
                </a:lnTo>
                <a:close/>
                <a:moveTo>
                  <a:pt x="619" y="978"/>
                </a:moveTo>
                <a:lnTo>
                  <a:pt x="73" y="978"/>
                </a:lnTo>
                <a:lnTo>
                  <a:pt x="73" y="424"/>
                </a:lnTo>
                <a:lnTo>
                  <a:pt x="121" y="424"/>
                </a:lnTo>
                <a:lnTo>
                  <a:pt x="121" y="857"/>
                </a:lnTo>
                <a:lnTo>
                  <a:pt x="619" y="857"/>
                </a:lnTo>
                <a:lnTo>
                  <a:pt x="619" y="978"/>
                </a:lnTo>
                <a:close/>
                <a:moveTo>
                  <a:pt x="740" y="796"/>
                </a:moveTo>
                <a:lnTo>
                  <a:pt x="194" y="796"/>
                </a:lnTo>
                <a:lnTo>
                  <a:pt x="194" y="241"/>
                </a:lnTo>
                <a:lnTo>
                  <a:pt x="404" y="241"/>
                </a:lnTo>
                <a:lnTo>
                  <a:pt x="404" y="62"/>
                </a:lnTo>
                <a:lnTo>
                  <a:pt x="740" y="62"/>
                </a:lnTo>
                <a:lnTo>
                  <a:pt x="740" y="796"/>
                </a:lnTo>
                <a:close/>
              </a:path>
            </a:pathLst>
          </a:custGeom>
          <a:solidFill>
            <a:schemeClr val="bg1"/>
          </a:solidFill>
          <a:ln w="7" cap="flat">
            <a:noFill/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896175"/>
            <a:endParaRPr lang="en-US" sz="1667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217"/>
          <p:cNvSpPr/>
          <p:nvPr/>
        </p:nvSpPr>
        <p:spPr bwMode="auto">
          <a:xfrm>
            <a:off x="3407331" y="3541357"/>
            <a:ext cx="425626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218"/>
          <p:cNvGrpSpPr/>
          <p:nvPr/>
        </p:nvGrpSpPr>
        <p:grpSpPr>
          <a:xfrm>
            <a:off x="4280383" y="3307207"/>
            <a:ext cx="716897" cy="1157560"/>
            <a:chOff x="1654067" y="3061822"/>
            <a:chExt cx="316629" cy="432723"/>
          </a:xfrm>
        </p:grpSpPr>
        <p:sp>
          <p:nvSpPr>
            <p:cNvPr id="13" name="Freeform 219"/>
            <p:cNvSpPr/>
            <p:nvPr/>
          </p:nvSpPr>
          <p:spPr>
            <a:xfrm>
              <a:off x="1654067" y="3061822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6" dirty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4" name="Oval 220"/>
            <p:cNvSpPr/>
            <p:nvPr/>
          </p:nvSpPr>
          <p:spPr>
            <a:xfrm>
              <a:off x="1683843" y="3075398"/>
              <a:ext cx="257076" cy="86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Right Arrow 221"/>
          <p:cNvSpPr/>
          <p:nvPr/>
        </p:nvSpPr>
        <p:spPr bwMode="auto">
          <a:xfrm>
            <a:off x="5426717" y="3541357"/>
            <a:ext cx="430284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2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3104848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pic>
        <p:nvPicPr>
          <p:cNvPr id="17" name="Picture 2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3617871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pic>
        <p:nvPicPr>
          <p:cNvPr id="18" name="Picture 2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2" y="4147871"/>
            <a:ext cx="439301" cy="406354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19" name="Right Arrow 225"/>
          <p:cNvSpPr/>
          <p:nvPr/>
        </p:nvSpPr>
        <p:spPr bwMode="auto">
          <a:xfrm>
            <a:off x="8575276" y="3541357"/>
            <a:ext cx="430284" cy="319874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rved Down Arrow 226"/>
          <p:cNvSpPr/>
          <p:nvPr/>
        </p:nvSpPr>
        <p:spPr bwMode="auto">
          <a:xfrm>
            <a:off x="4416275" y="2996456"/>
            <a:ext cx="523707" cy="310550"/>
          </a:xfrm>
          <a:prstGeom prst="curvedDown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>
              <a:lnSpc>
                <a:spcPct val="90000"/>
              </a:lnSpc>
            </a:pPr>
            <a:endParaRPr lang="en-US" sz="1961" b="1" dirty="0">
              <a:solidFill>
                <a:srgbClr val="FFFFFF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Arrow Connector 227"/>
          <p:cNvCxnSpPr/>
          <p:nvPr/>
        </p:nvCxnSpPr>
        <p:spPr>
          <a:xfrm flipV="1">
            <a:off x="7345768" y="3273984"/>
            <a:ext cx="482699" cy="545860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8"/>
          <p:cNvCxnSpPr>
            <a:endCxn id="18" idx="1"/>
          </p:cNvCxnSpPr>
          <p:nvPr/>
        </p:nvCxnSpPr>
        <p:spPr>
          <a:xfrm>
            <a:off x="7345696" y="3814128"/>
            <a:ext cx="505466" cy="536921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9"/>
          <p:cNvCxnSpPr>
            <a:endCxn id="17" idx="1"/>
          </p:cNvCxnSpPr>
          <p:nvPr/>
        </p:nvCxnSpPr>
        <p:spPr>
          <a:xfrm>
            <a:off x="7356670" y="3819844"/>
            <a:ext cx="494493" cy="1204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0"/>
          <p:cNvGrpSpPr/>
          <p:nvPr/>
        </p:nvGrpSpPr>
        <p:grpSpPr>
          <a:xfrm>
            <a:off x="6146140" y="3290542"/>
            <a:ext cx="1210529" cy="1125200"/>
            <a:chOff x="1729819" y="2834923"/>
            <a:chExt cx="316629" cy="432723"/>
          </a:xfrm>
        </p:grpSpPr>
        <p:sp>
          <p:nvSpPr>
            <p:cNvPr id="25" name="Freeform 231"/>
            <p:cNvSpPr/>
            <p:nvPr/>
          </p:nvSpPr>
          <p:spPr>
            <a:xfrm>
              <a:off x="1729819" y="2834923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Oval 232"/>
            <p:cNvSpPr/>
            <p:nvPr/>
          </p:nvSpPr>
          <p:spPr>
            <a:xfrm>
              <a:off x="1758170" y="2852266"/>
              <a:ext cx="257076" cy="86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Group 233"/>
          <p:cNvGrpSpPr/>
          <p:nvPr/>
        </p:nvGrpSpPr>
        <p:grpSpPr>
          <a:xfrm>
            <a:off x="3609449" y="1751299"/>
            <a:ext cx="2917231" cy="903043"/>
            <a:chOff x="2269714" y="4361895"/>
            <a:chExt cx="2975728" cy="921151"/>
          </a:xfrm>
        </p:grpSpPr>
        <p:sp>
          <p:nvSpPr>
            <p:cNvPr id="28" name="Rectangle 234"/>
            <p:cNvSpPr/>
            <p:nvPr/>
          </p:nvSpPr>
          <p:spPr bwMode="auto">
            <a:xfrm>
              <a:off x="2269714" y="4675193"/>
              <a:ext cx="2975728" cy="60785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>
                <a:lnSpc>
                  <a:spcPct val="90000"/>
                </a:lnSpc>
              </a:pPr>
              <a:r>
                <a:rPr lang="ko-KR" alt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데이터 볼륨 증가</a:t>
              </a:r>
              <a:endParaRPr lang="en-US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9" name="Group 235"/>
            <p:cNvGrpSpPr/>
            <p:nvPr/>
          </p:nvGrpSpPr>
          <p:grpSpPr>
            <a:xfrm>
              <a:off x="2393081" y="4361895"/>
              <a:ext cx="365760" cy="370523"/>
              <a:chOff x="2393081" y="4361895"/>
              <a:chExt cx="365760" cy="370523"/>
            </a:xfrm>
          </p:grpSpPr>
          <p:sp>
            <p:nvSpPr>
              <p:cNvPr id="30" name="Oval 236"/>
              <p:cNvSpPr/>
              <p:nvPr/>
            </p:nvSpPr>
            <p:spPr>
              <a:xfrm>
                <a:off x="2393081" y="436189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 b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93081" y="4366658"/>
                <a:ext cx="365760" cy="365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 defTabSz="914102">
                  <a:lnSpc>
                    <a:spcPct val="90000"/>
                  </a:lnSpc>
                </a:pPr>
                <a:r>
                  <a:rPr lang="en-US" sz="17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</a:p>
            </p:txBody>
          </p:sp>
        </p:grpSp>
      </p:grpSp>
      <p:sp>
        <p:nvSpPr>
          <p:cNvPr id="32" name="Lightning Bolt 259"/>
          <p:cNvSpPr/>
          <p:nvPr/>
        </p:nvSpPr>
        <p:spPr bwMode="auto">
          <a:xfrm rot="7027223">
            <a:off x="6006219" y="3347436"/>
            <a:ext cx="1504407" cy="1200396"/>
          </a:xfrm>
          <a:prstGeom prst="lightningBol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1622">
              <a:lnSpc>
                <a:spcPct val="90000"/>
              </a:lnSpc>
            </a:pPr>
            <a:endParaRPr lang="en-US" sz="17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6637">
                    <a:srgbClr val="FFFFFF"/>
                  </a:gs>
                  <a:gs pos="11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9374770" y="1751299"/>
            <a:ext cx="2711071" cy="814056"/>
            <a:chOff x="9181924" y="1785919"/>
            <a:chExt cx="2765434" cy="830380"/>
          </a:xfrm>
        </p:grpSpPr>
        <p:grpSp>
          <p:nvGrpSpPr>
            <p:cNvPr id="34" name="Group 261"/>
            <p:cNvGrpSpPr/>
            <p:nvPr/>
          </p:nvGrpSpPr>
          <p:grpSpPr>
            <a:xfrm>
              <a:off x="9181924" y="1833664"/>
              <a:ext cx="843937" cy="631099"/>
              <a:chOff x="9523115" y="2546730"/>
              <a:chExt cx="749631" cy="603503"/>
            </a:xfrm>
            <a:solidFill>
              <a:schemeClr val="bg2">
                <a:lumMod val="90000"/>
              </a:schemeClr>
            </a:solidFill>
          </p:grpSpPr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>
                <a:off x="9990721" y="2546730"/>
                <a:ext cx="282025" cy="518749"/>
              </a:xfrm>
              <a:custGeom>
                <a:avLst/>
                <a:gdLst>
                  <a:gd name="T0" fmla="*/ 146 w 150"/>
                  <a:gd name="T1" fmla="*/ 130 h 275"/>
                  <a:gd name="T2" fmla="*/ 98 w 150"/>
                  <a:gd name="T3" fmla="*/ 105 h 275"/>
                  <a:gd name="T4" fmla="*/ 98 w 150"/>
                  <a:gd name="T5" fmla="*/ 88 h 275"/>
                  <a:gd name="T6" fmla="*/ 105 w 150"/>
                  <a:gd name="T7" fmla="*/ 75 h 275"/>
                  <a:gd name="T8" fmla="*/ 111 w 150"/>
                  <a:gd name="T9" fmla="*/ 67 h 275"/>
                  <a:gd name="T10" fmla="*/ 113 w 150"/>
                  <a:gd name="T11" fmla="*/ 54 h 275"/>
                  <a:gd name="T12" fmla="*/ 109 w 150"/>
                  <a:gd name="T13" fmla="*/ 46 h 275"/>
                  <a:gd name="T14" fmla="*/ 70 w 150"/>
                  <a:gd name="T15" fmla="*/ 0 h 275"/>
                  <a:gd name="T16" fmla="*/ 32 w 150"/>
                  <a:gd name="T17" fmla="*/ 46 h 275"/>
                  <a:gd name="T18" fmla="*/ 28 w 150"/>
                  <a:gd name="T19" fmla="*/ 54 h 275"/>
                  <a:gd name="T20" fmla="*/ 30 w 150"/>
                  <a:gd name="T21" fmla="*/ 67 h 275"/>
                  <a:gd name="T22" fmla="*/ 36 w 150"/>
                  <a:gd name="T23" fmla="*/ 75 h 275"/>
                  <a:gd name="T24" fmla="*/ 43 w 150"/>
                  <a:gd name="T25" fmla="*/ 88 h 275"/>
                  <a:gd name="T26" fmla="*/ 43 w 150"/>
                  <a:gd name="T27" fmla="*/ 105 h 275"/>
                  <a:gd name="T28" fmla="*/ 0 w 150"/>
                  <a:gd name="T29" fmla="*/ 124 h 275"/>
                  <a:gd name="T30" fmla="*/ 22 w 150"/>
                  <a:gd name="T31" fmla="*/ 133 h 275"/>
                  <a:gd name="T32" fmla="*/ 50 w 150"/>
                  <a:gd name="T33" fmla="*/ 159 h 275"/>
                  <a:gd name="T34" fmla="*/ 51 w 150"/>
                  <a:gd name="T35" fmla="*/ 275 h 275"/>
                  <a:gd name="T36" fmla="*/ 70 w 150"/>
                  <a:gd name="T37" fmla="*/ 275 h 275"/>
                  <a:gd name="T38" fmla="*/ 146 w 150"/>
                  <a:gd name="T39" fmla="*/ 249 h 275"/>
                  <a:gd name="T40" fmla="*/ 146 w 150"/>
                  <a:gd name="T41" fmla="*/ 13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275">
                    <a:moveTo>
                      <a:pt x="146" y="130"/>
                    </a:moveTo>
                    <a:cubicBezTo>
                      <a:pt x="145" y="123"/>
                      <a:pt x="116" y="110"/>
                      <a:pt x="98" y="10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1" y="84"/>
                      <a:pt x="103" y="80"/>
                      <a:pt x="105" y="75"/>
                    </a:cubicBezTo>
                    <a:cubicBezTo>
                      <a:pt x="108" y="74"/>
                      <a:pt x="111" y="71"/>
                      <a:pt x="111" y="67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3" y="51"/>
                      <a:pt x="112" y="47"/>
                      <a:pt x="109" y="46"/>
                    </a:cubicBezTo>
                    <a:cubicBezTo>
                      <a:pt x="108" y="17"/>
                      <a:pt x="99" y="0"/>
                      <a:pt x="70" y="0"/>
                    </a:cubicBezTo>
                    <a:cubicBezTo>
                      <a:pt x="42" y="0"/>
                      <a:pt x="32" y="17"/>
                      <a:pt x="32" y="46"/>
                    </a:cubicBezTo>
                    <a:cubicBezTo>
                      <a:pt x="29" y="47"/>
                      <a:pt x="28" y="51"/>
                      <a:pt x="28" y="54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30" y="71"/>
                      <a:pt x="33" y="74"/>
                      <a:pt x="36" y="75"/>
                    </a:cubicBezTo>
                    <a:cubicBezTo>
                      <a:pt x="38" y="80"/>
                      <a:pt x="40" y="84"/>
                      <a:pt x="43" y="88"/>
                    </a:cubicBezTo>
                    <a:cubicBezTo>
                      <a:pt x="43" y="105"/>
                      <a:pt x="43" y="105"/>
                      <a:pt x="43" y="105"/>
                    </a:cubicBezTo>
                    <a:cubicBezTo>
                      <a:pt x="29" y="109"/>
                      <a:pt x="9" y="117"/>
                      <a:pt x="0" y="124"/>
                    </a:cubicBezTo>
                    <a:cubicBezTo>
                      <a:pt x="7" y="126"/>
                      <a:pt x="15" y="129"/>
                      <a:pt x="22" y="133"/>
                    </a:cubicBezTo>
                    <a:cubicBezTo>
                      <a:pt x="40" y="142"/>
                      <a:pt x="48" y="149"/>
                      <a:pt x="50" y="159"/>
                    </a:cubicBezTo>
                    <a:cubicBezTo>
                      <a:pt x="52" y="174"/>
                      <a:pt x="54" y="228"/>
                      <a:pt x="51" y="275"/>
                    </a:cubicBezTo>
                    <a:cubicBezTo>
                      <a:pt x="57" y="275"/>
                      <a:pt x="64" y="275"/>
                      <a:pt x="70" y="275"/>
                    </a:cubicBezTo>
                    <a:cubicBezTo>
                      <a:pt x="110" y="275"/>
                      <a:pt x="144" y="270"/>
                      <a:pt x="146" y="249"/>
                    </a:cubicBezTo>
                    <a:cubicBezTo>
                      <a:pt x="150" y="203"/>
                      <a:pt x="148" y="144"/>
                      <a:pt x="146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9523115" y="2546730"/>
                <a:ext cx="283486" cy="518749"/>
              </a:xfrm>
              <a:custGeom>
                <a:avLst/>
                <a:gdLst>
                  <a:gd name="T0" fmla="*/ 101 w 150"/>
                  <a:gd name="T1" fmla="*/ 159 h 275"/>
                  <a:gd name="T2" fmla="*/ 129 w 150"/>
                  <a:gd name="T3" fmla="*/ 133 h 275"/>
                  <a:gd name="T4" fmla="*/ 150 w 150"/>
                  <a:gd name="T5" fmla="*/ 124 h 275"/>
                  <a:gd name="T6" fmla="*/ 108 w 150"/>
                  <a:gd name="T7" fmla="*/ 105 h 275"/>
                  <a:gd name="T8" fmla="*/ 108 w 150"/>
                  <a:gd name="T9" fmla="*/ 88 h 275"/>
                  <a:gd name="T10" fmla="*/ 114 w 150"/>
                  <a:gd name="T11" fmla="*/ 75 h 275"/>
                  <a:gd name="T12" fmla="*/ 121 w 150"/>
                  <a:gd name="T13" fmla="*/ 67 h 275"/>
                  <a:gd name="T14" fmla="*/ 122 w 150"/>
                  <a:gd name="T15" fmla="*/ 54 h 275"/>
                  <a:gd name="T16" fmla="*/ 119 w 150"/>
                  <a:gd name="T17" fmla="*/ 46 h 275"/>
                  <a:gd name="T18" fmla="*/ 80 w 150"/>
                  <a:gd name="T19" fmla="*/ 0 h 275"/>
                  <a:gd name="T20" fmla="*/ 41 w 150"/>
                  <a:gd name="T21" fmla="*/ 46 h 275"/>
                  <a:gd name="T22" fmla="*/ 38 w 150"/>
                  <a:gd name="T23" fmla="*/ 54 h 275"/>
                  <a:gd name="T24" fmla="*/ 39 w 150"/>
                  <a:gd name="T25" fmla="*/ 67 h 275"/>
                  <a:gd name="T26" fmla="*/ 46 w 150"/>
                  <a:gd name="T27" fmla="*/ 75 h 275"/>
                  <a:gd name="T28" fmla="*/ 52 w 150"/>
                  <a:gd name="T29" fmla="*/ 88 h 275"/>
                  <a:gd name="T30" fmla="*/ 52 w 150"/>
                  <a:gd name="T31" fmla="*/ 105 h 275"/>
                  <a:gd name="T32" fmla="*/ 4 w 150"/>
                  <a:gd name="T33" fmla="*/ 130 h 275"/>
                  <a:gd name="T34" fmla="*/ 4 w 150"/>
                  <a:gd name="T35" fmla="*/ 249 h 275"/>
                  <a:gd name="T36" fmla="*/ 80 w 150"/>
                  <a:gd name="T37" fmla="*/ 275 h 275"/>
                  <a:gd name="T38" fmla="*/ 99 w 150"/>
                  <a:gd name="T39" fmla="*/ 275 h 275"/>
                  <a:gd name="T40" fmla="*/ 101 w 150"/>
                  <a:gd name="T41" fmla="*/ 15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275">
                    <a:moveTo>
                      <a:pt x="101" y="159"/>
                    </a:moveTo>
                    <a:cubicBezTo>
                      <a:pt x="102" y="149"/>
                      <a:pt x="110" y="142"/>
                      <a:pt x="129" y="133"/>
                    </a:cubicBezTo>
                    <a:cubicBezTo>
                      <a:pt x="135" y="129"/>
                      <a:pt x="143" y="126"/>
                      <a:pt x="150" y="124"/>
                    </a:cubicBezTo>
                    <a:cubicBezTo>
                      <a:pt x="141" y="117"/>
                      <a:pt x="122" y="109"/>
                      <a:pt x="108" y="105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10" y="84"/>
                      <a:pt x="113" y="80"/>
                      <a:pt x="114" y="75"/>
                    </a:cubicBezTo>
                    <a:cubicBezTo>
                      <a:pt x="118" y="74"/>
                      <a:pt x="120" y="71"/>
                      <a:pt x="121" y="67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1"/>
                      <a:pt x="121" y="47"/>
                      <a:pt x="119" y="46"/>
                    </a:cubicBezTo>
                    <a:cubicBezTo>
                      <a:pt x="118" y="17"/>
                      <a:pt x="109" y="0"/>
                      <a:pt x="80" y="0"/>
                    </a:cubicBezTo>
                    <a:cubicBezTo>
                      <a:pt x="51" y="0"/>
                      <a:pt x="42" y="17"/>
                      <a:pt x="41" y="46"/>
                    </a:cubicBezTo>
                    <a:cubicBezTo>
                      <a:pt x="39" y="47"/>
                      <a:pt x="37" y="51"/>
                      <a:pt x="38" y="54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71"/>
                      <a:pt x="42" y="74"/>
                      <a:pt x="46" y="75"/>
                    </a:cubicBezTo>
                    <a:cubicBezTo>
                      <a:pt x="47" y="80"/>
                      <a:pt x="50" y="84"/>
                      <a:pt x="52" y="88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34" y="110"/>
                      <a:pt x="5" y="123"/>
                      <a:pt x="4" y="130"/>
                    </a:cubicBezTo>
                    <a:cubicBezTo>
                      <a:pt x="2" y="144"/>
                      <a:pt x="0" y="203"/>
                      <a:pt x="4" y="249"/>
                    </a:cubicBezTo>
                    <a:cubicBezTo>
                      <a:pt x="6" y="270"/>
                      <a:pt x="40" y="275"/>
                      <a:pt x="80" y="275"/>
                    </a:cubicBezTo>
                    <a:cubicBezTo>
                      <a:pt x="87" y="275"/>
                      <a:pt x="93" y="275"/>
                      <a:pt x="99" y="275"/>
                    </a:cubicBezTo>
                    <a:cubicBezTo>
                      <a:pt x="97" y="228"/>
                      <a:pt x="98" y="174"/>
                      <a:pt x="101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9810985" y="2584723"/>
                <a:ext cx="175352" cy="220651"/>
              </a:xfrm>
              <a:custGeom>
                <a:avLst/>
                <a:gdLst>
                  <a:gd name="T0" fmla="*/ 76 w 93"/>
                  <a:gd name="T1" fmla="*/ 110 h 117"/>
                  <a:gd name="T2" fmla="*/ 76 w 93"/>
                  <a:gd name="T3" fmla="*/ 96 h 117"/>
                  <a:gd name="T4" fmla="*/ 84 w 93"/>
                  <a:gd name="T5" fmla="*/ 81 h 117"/>
                  <a:gd name="T6" fmla="*/ 91 w 93"/>
                  <a:gd name="T7" fmla="*/ 73 h 117"/>
                  <a:gd name="T8" fmla="*/ 92 w 93"/>
                  <a:gd name="T9" fmla="*/ 59 h 117"/>
                  <a:gd name="T10" fmla="*/ 88 w 93"/>
                  <a:gd name="T11" fmla="*/ 50 h 117"/>
                  <a:gd name="T12" fmla="*/ 46 w 93"/>
                  <a:gd name="T13" fmla="*/ 0 h 117"/>
                  <a:gd name="T14" fmla="*/ 4 w 93"/>
                  <a:gd name="T15" fmla="*/ 50 h 117"/>
                  <a:gd name="T16" fmla="*/ 0 w 93"/>
                  <a:gd name="T17" fmla="*/ 59 h 117"/>
                  <a:gd name="T18" fmla="*/ 2 w 93"/>
                  <a:gd name="T19" fmla="*/ 73 h 117"/>
                  <a:gd name="T20" fmla="*/ 9 w 93"/>
                  <a:gd name="T21" fmla="*/ 81 h 117"/>
                  <a:gd name="T22" fmla="*/ 16 w 93"/>
                  <a:gd name="T23" fmla="*/ 96 h 117"/>
                  <a:gd name="T24" fmla="*/ 16 w 93"/>
                  <a:gd name="T25" fmla="*/ 110 h 117"/>
                  <a:gd name="T26" fmla="*/ 46 w 93"/>
                  <a:gd name="T27" fmla="*/ 117 h 117"/>
                  <a:gd name="T28" fmla="*/ 76 w 93"/>
                  <a:gd name="T29" fmla="*/ 11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17">
                    <a:moveTo>
                      <a:pt x="76" y="110"/>
                    </a:moveTo>
                    <a:cubicBezTo>
                      <a:pt x="76" y="96"/>
                      <a:pt x="76" y="96"/>
                      <a:pt x="76" y="96"/>
                    </a:cubicBezTo>
                    <a:cubicBezTo>
                      <a:pt x="79" y="92"/>
                      <a:pt x="82" y="87"/>
                      <a:pt x="84" y="81"/>
                    </a:cubicBezTo>
                    <a:cubicBezTo>
                      <a:pt x="87" y="80"/>
                      <a:pt x="90" y="77"/>
                      <a:pt x="91" y="73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3" y="55"/>
                      <a:pt x="91" y="52"/>
                      <a:pt x="88" y="50"/>
                    </a:cubicBezTo>
                    <a:cubicBezTo>
                      <a:pt x="88" y="18"/>
                      <a:pt x="77" y="0"/>
                      <a:pt x="46" y="0"/>
                    </a:cubicBezTo>
                    <a:cubicBezTo>
                      <a:pt x="15" y="0"/>
                      <a:pt x="5" y="18"/>
                      <a:pt x="4" y="50"/>
                    </a:cubicBezTo>
                    <a:cubicBezTo>
                      <a:pt x="1" y="52"/>
                      <a:pt x="0" y="55"/>
                      <a:pt x="0" y="59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2" y="77"/>
                      <a:pt x="5" y="80"/>
                      <a:pt x="9" y="81"/>
                    </a:cubicBezTo>
                    <a:cubicBezTo>
                      <a:pt x="11" y="87"/>
                      <a:pt x="13" y="92"/>
                      <a:pt x="16" y="96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27" y="115"/>
                      <a:pt x="37" y="117"/>
                      <a:pt x="46" y="117"/>
                    </a:cubicBezTo>
                    <a:cubicBezTo>
                      <a:pt x="55" y="117"/>
                      <a:pt x="65" y="115"/>
                      <a:pt x="76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3" name="Freeform 60"/>
              <p:cNvSpPr>
                <a:spLocks/>
              </p:cNvSpPr>
              <p:nvPr/>
            </p:nvSpPr>
            <p:spPr bwMode="auto">
              <a:xfrm>
                <a:off x="9735000" y="2802451"/>
                <a:ext cx="327323" cy="347782"/>
              </a:xfrm>
              <a:custGeom>
                <a:avLst/>
                <a:gdLst>
                  <a:gd name="T0" fmla="*/ 170 w 174"/>
                  <a:gd name="T1" fmla="*/ 25 h 184"/>
                  <a:gd name="T2" fmla="*/ 123 w 174"/>
                  <a:gd name="T3" fmla="*/ 0 h 184"/>
                  <a:gd name="T4" fmla="*/ 117 w 174"/>
                  <a:gd name="T5" fmla="*/ 17 h 184"/>
                  <a:gd name="T6" fmla="*/ 127 w 174"/>
                  <a:gd name="T7" fmla="*/ 92 h 184"/>
                  <a:gd name="T8" fmla="*/ 105 w 174"/>
                  <a:gd name="T9" fmla="*/ 118 h 184"/>
                  <a:gd name="T10" fmla="*/ 93 w 174"/>
                  <a:gd name="T11" fmla="*/ 38 h 184"/>
                  <a:gd name="T12" fmla="*/ 101 w 174"/>
                  <a:gd name="T13" fmla="*/ 34 h 184"/>
                  <a:gd name="T14" fmla="*/ 95 w 174"/>
                  <a:gd name="T15" fmla="*/ 14 h 184"/>
                  <a:gd name="T16" fmla="*/ 79 w 174"/>
                  <a:gd name="T17" fmla="*/ 14 h 184"/>
                  <a:gd name="T18" fmla="*/ 73 w 174"/>
                  <a:gd name="T19" fmla="*/ 34 h 184"/>
                  <a:gd name="T20" fmla="*/ 81 w 174"/>
                  <a:gd name="T21" fmla="*/ 38 h 184"/>
                  <a:gd name="T22" fmla="*/ 69 w 174"/>
                  <a:gd name="T23" fmla="*/ 118 h 184"/>
                  <a:gd name="T24" fmla="*/ 48 w 174"/>
                  <a:gd name="T25" fmla="*/ 92 h 184"/>
                  <a:gd name="T26" fmla="*/ 58 w 174"/>
                  <a:gd name="T27" fmla="*/ 17 h 184"/>
                  <a:gd name="T28" fmla="*/ 52 w 174"/>
                  <a:gd name="T29" fmla="*/ 0 h 184"/>
                  <a:gd name="T30" fmla="*/ 5 w 174"/>
                  <a:gd name="T31" fmla="*/ 25 h 184"/>
                  <a:gd name="T32" fmla="*/ 5 w 174"/>
                  <a:gd name="T33" fmla="*/ 156 h 184"/>
                  <a:gd name="T34" fmla="*/ 87 w 174"/>
                  <a:gd name="T35" fmla="*/ 184 h 184"/>
                  <a:gd name="T36" fmla="*/ 170 w 174"/>
                  <a:gd name="T37" fmla="*/ 156 h 184"/>
                  <a:gd name="T38" fmla="*/ 170 w 174"/>
                  <a:gd name="T39" fmla="*/ 2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4" h="184">
                    <a:moveTo>
                      <a:pt x="170" y="25"/>
                    </a:moveTo>
                    <a:cubicBezTo>
                      <a:pt x="169" y="18"/>
                      <a:pt x="143" y="6"/>
                      <a:pt x="123" y="0"/>
                    </a:cubicBezTo>
                    <a:cubicBezTo>
                      <a:pt x="122" y="5"/>
                      <a:pt x="120" y="11"/>
                      <a:pt x="117" y="17"/>
                    </a:cubicBezTo>
                    <a:cubicBezTo>
                      <a:pt x="127" y="92"/>
                      <a:pt x="127" y="92"/>
                      <a:pt x="127" y="92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93" y="38"/>
                      <a:pt x="93" y="38"/>
                      <a:pt x="93" y="38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69" y="118"/>
                      <a:pt x="69" y="118"/>
                      <a:pt x="69" y="118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5" y="11"/>
                      <a:pt x="53" y="6"/>
                      <a:pt x="52" y="0"/>
                    </a:cubicBezTo>
                    <a:cubicBezTo>
                      <a:pt x="32" y="6"/>
                      <a:pt x="6" y="18"/>
                      <a:pt x="5" y="25"/>
                    </a:cubicBezTo>
                    <a:cubicBezTo>
                      <a:pt x="2" y="41"/>
                      <a:pt x="0" y="106"/>
                      <a:pt x="5" y="156"/>
                    </a:cubicBezTo>
                    <a:cubicBezTo>
                      <a:pt x="6" y="178"/>
                      <a:pt x="44" y="184"/>
                      <a:pt x="87" y="184"/>
                    </a:cubicBezTo>
                    <a:cubicBezTo>
                      <a:pt x="131" y="184"/>
                      <a:pt x="168" y="178"/>
                      <a:pt x="170" y="156"/>
                    </a:cubicBezTo>
                    <a:cubicBezTo>
                      <a:pt x="174" y="106"/>
                      <a:pt x="172" y="41"/>
                      <a:pt x="17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5" name="Group 262"/>
            <p:cNvGrpSpPr/>
            <p:nvPr/>
          </p:nvGrpSpPr>
          <p:grpSpPr>
            <a:xfrm>
              <a:off x="10133156" y="1785919"/>
              <a:ext cx="1814202" cy="830380"/>
              <a:chOff x="8048424" y="2193902"/>
              <a:chExt cx="1814202" cy="830380"/>
            </a:xfrm>
          </p:grpSpPr>
          <p:sp>
            <p:nvSpPr>
              <p:cNvPr id="36" name="Rectangle 263"/>
              <p:cNvSpPr/>
              <p:nvPr/>
            </p:nvSpPr>
            <p:spPr bwMode="auto">
              <a:xfrm>
                <a:off x="8048424" y="2512309"/>
                <a:ext cx="1814202" cy="51197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>
                  <a:lnSpc>
                    <a:spcPct val="90000"/>
                  </a:lnSpc>
                </a:pPr>
                <a:r>
                  <a:rPr lang="ko-KR" altLang="en-US" sz="1568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실시간 데이터</a:t>
                </a:r>
                <a:endParaRPr 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7" name="Group 264"/>
              <p:cNvGrpSpPr/>
              <p:nvPr/>
            </p:nvGrpSpPr>
            <p:grpSpPr>
              <a:xfrm>
                <a:off x="8175613" y="2193902"/>
                <a:ext cx="368141" cy="370523"/>
                <a:chOff x="8175613" y="2193902"/>
                <a:chExt cx="368141" cy="370523"/>
              </a:xfrm>
            </p:grpSpPr>
            <p:sp>
              <p:nvSpPr>
                <p:cNvPr id="38" name="Oval 265"/>
                <p:cNvSpPr/>
                <p:nvPr/>
              </p:nvSpPr>
              <p:spPr>
                <a:xfrm>
                  <a:off x="8175613" y="2193902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 b="1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177994" y="2198665"/>
                  <a:ext cx="365760" cy="3657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 defTabSz="914102">
                    <a:lnSpc>
                      <a:spcPct val="90000"/>
                    </a:lnSpc>
                  </a:pPr>
                  <a:r>
                    <a:rPr lang="en-US" sz="1765" b="1" kern="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gradFill>
                        <a:gsLst>
                          <a:gs pos="79646">
                            <a:srgbClr val="505050"/>
                          </a:gs>
                          <a:gs pos="56637">
                            <a:srgbClr val="505050"/>
                          </a:gs>
                        </a:gsLst>
                        <a:lin ang="5400000" scaled="0"/>
                      </a:gra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2</a:t>
                  </a:r>
                </a:p>
              </p:txBody>
            </p:sp>
          </p:grpSp>
        </p:grpSp>
      </p:grpSp>
      <p:grpSp>
        <p:nvGrpSpPr>
          <p:cNvPr id="44" name="Group 352"/>
          <p:cNvGrpSpPr/>
          <p:nvPr/>
        </p:nvGrpSpPr>
        <p:grpSpPr>
          <a:xfrm>
            <a:off x="3609449" y="5014033"/>
            <a:ext cx="3513036" cy="913459"/>
            <a:chOff x="8075321" y="4402690"/>
            <a:chExt cx="3583480" cy="931776"/>
          </a:xfrm>
        </p:grpSpPr>
        <p:sp>
          <p:nvSpPr>
            <p:cNvPr id="45" name="Rectangle 353"/>
            <p:cNvSpPr/>
            <p:nvPr/>
          </p:nvSpPr>
          <p:spPr bwMode="auto">
            <a:xfrm>
              <a:off x="8075321" y="4735457"/>
              <a:ext cx="3583480" cy="59900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>
                <a:lnSpc>
                  <a:spcPct val="90000"/>
                </a:lnSpc>
              </a:pPr>
              <a:r>
                <a:rPr lang="ko-KR" alt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새로운</a:t>
              </a:r>
              <a:endParaRPr lang="en-US" altLang="ko-KR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defTabSz="914102">
                <a:lnSpc>
                  <a:spcPct val="90000"/>
                </a:lnSpc>
              </a:pPr>
              <a:r>
                <a:rPr lang="ko-KR" altLang="en-US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데이터 타입</a:t>
              </a:r>
              <a:endParaRPr lang="en-US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6" name="Group 354"/>
            <p:cNvGrpSpPr/>
            <p:nvPr/>
          </p:nvGrpSpPr>
          <p:grpSpPr>
            <a:xfrm>
              <a:off x="8189363" y="4402690"/>
              <a:ext cx="368141" cy="368141"/>
              <a:chOff x="8189363" y="4402690"/>
              <a:chExt cx="368141" cy="368141"/>
            </a:xfrm>
          </p:grpSpPr>
          <p:sp>
            <p:nvSpPr>
              <p:cNvPr id="47" name="Oval 355"/>
              <p:cNvSpPr/>
              <p:nvPr/>
            </p:nvSpPr>
            <p:spPr>
              <a:xfrm>
                <a:off x="8189363" y="4402690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 b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191744" y="4405071"/>
                <a:ext cx="365760" cy="365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 defTabSz="914102">
                  <a:lnSpc>
                    <a:spcPct val="90000"/>
                  </a:lnSpc>
                </a:pPr>
                <a:r>
                  <a:rPr lang="en-US" sz="17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</a:p>
            </p:txBody>
          </p:sp>
        </p:grpSp>
      </p:grpSp>
      <p:sp>
        <p:nvSpPr>
          <p:cNvPr id="49" name="Freeform 128"/>
          <p:cNvSpPr>
            <a:spLocks noChangeAspect="1"/>
          </p:cNvSpPr>
          <p:nvPr/>
        </p:nvSpPr>
        <p:spPr bwMode="black">
          <a:xfrm>
            <a:off x="1173544" y="5802664"/>
            <a:ext cx="1370624" cy="757152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358"/>
          <p:cNvGrpSpPr/>
          <p:nvPr/>
        </p:nvGrpSpPr>
        <p:grpSpPr>
          <a:xfrm>
            <a:off x="1506674" y="1133282"/>
            <a:ext cx="668759" cy="789916"/>
            <a:chOff x="1185748" y="5414541"/>
            <a:chExt cx="616177" cy="1265928"/>
          </a:xfrm>
        </p:grpSpPr>
        <p:sp>
          <p:nvSpPr>
            <p:cNvPr id="51" name="Rectangle 359"/>
            <p:cNvSpPr/>
            <p:nvPr/>
          </p:nvSpPr>
          <p:spPr>
            <a:xfrm>
              <a:off x="1185748" y="5550725"/>
              <a:ext cx="501739" cy="941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Freeform 15"/>
            <p:cNvSpPr>
              <a:spLocks noEditPoints="1"/>
            </p:cNvSpPr>
            <p:nvPr/>
          </p:nvSpPr>
          <p:spPr bwMode="auto">
            <a:xfrm>
              <a:off x="1185748" y="5414541"/>
              <a:ext cx="616177" cy="1265928"/>
            </a:xfrm>
            <a:custGeom>
              <a:avLst/>
              <a:gdLst>
                <a:gd name="T0" fmla="*/ 248 w 312"/>
                <a:gd name="T1" fmla="*/ 48 h 641"/>
                <a:gd name="T2" fmla="*/ 71 w 312"/>
                <a:gd name="T3" fmla="*/ 0 h 641"/>
                <a:gd name="T4" fmla="*/ 258 w 312"/>
                <a:gd name="T5" fmla="*/ 641 h 641"/>
                <a:gd name="T6" fmla="*/ 312 w 312"/>
                <a:gd name="T7" fmla="*/ 10 h 641"/>
                <a:gd name="T8" fmla="*/ 258 w 312"/>
                <a:gd name="T9" fmla="*/ 641 h 641"/>
                <a:gd name="T10" fmla="*/ 248 w 312"/>
                <a:gd name="T11" fmla="*/ 55 h 641"/>
                <a:gd name="T12" fmla="*/ 0 w 312"/>
                <a:gd name="T13" fmla="*/ 641 h 641"/>
                <a:gd name="T14" fmla="*/ 19 w 312"/>
                <a:gd name="T15" fmla="*/ 107 h 641"/>
                <a:gd name="T16" fmla="*/ 232 w 312"/>
                <a:gd name="T17" fmla="*/ 78 h 641"/>
                <a:gd name="T18" fmla="*/ 19 w 312"/>
                <a:gd name="T19" fmla="*/ 107 h 641"/>
                <a:gd name="T20" fmla="*/ 232 w 312"/>
                <a:gd name="T21" fmla="*/ 135 h 641"/>
                <a:gd name="T22" fmla="*/ 19 w 312"/>
                <a:gd name="T23" fmla="*/ 121 h 641"/>
                <a:gd name="T24" fmla="*/ 19 w 312"/>
                <a:gd name="T25" fmla="*/ 166 h 641"/>
                <a:gd name="T26" fmla="*/ 232 w 312"/>
                <a:gd name="T27" fmla="*/ 152 h 641"/>
                <a:gd name="T28" fmla="*/ 19 w 312"/>
                <a:gd name="T29" fmla="*/ 166 h 641"/>
                <a:gd name="T30" fmla="*/ 232 w 312"/>
                <a:gd name="T31" fmla="*/ 196 h 641"/>
                <a:gd name="T32" fmla="*/ 19 w 312"/>
                <a:gd name="T33" fmla="*/ 182 h 641"/>
                <a:gd name="T34" fmla="*/ 19 w 312"/>
                <a:gd name="T35" fmla="*/ 227 h 641"/>
                <a:gd name="T36" fmla="*/ 232 w 312"/>
                <a:gd name="T37" fmla="*/ 213 h 641"/>
                <a:gd name="T38" fmla="*/ 19 w 312"/>
                <a:gd name="T39" fmla="*/ 227 h 641"/>
                <a:gd name="T40" fmla="*/ 232 w 312"/>
                <a:gd name="T41" fmla="*/ 258 h 641"/>
                <a:gd name="T42" fmla="*/ 19 w 312"/>
                <a:gd name="T43" fmla="*/ 244 h 641"/>
                <a:gd name="T44" fmla="*/ 19 w 312"/>
                <a:gd name="T45" fmla="*/ 289 h 641"/>
                <a:gd name="T46" fmla="*/ 232 w 312"/>
                <a:gd name="T47" fmla="*/ 274 h 641"/>
                <a:gd name="T48" fmla="*/ 19 w 312"/>
                <a:gd name="T49" fmla="*/ 289 h 641"/>
                <a:gd name="T50" fmla="*/ 232 w 312"/>
                <a:gd name="T51" fmla="*/ 319 h 641"/>
                <a:gd name="T52" fmla="*/ 19 w 312"/>
                <a:gd name="T53" fmla="*/ 305 h 641"/>
                <a:gd name="T54" fmla="*/ 19 w 312"/>
                <a:gd name="T55" fmla="*/ 352 h 641"/>
                <a:gd name="T56" fmla="*/ 232 w 312"/>
                <a:gd name="T57" fmla="*/ 338 h 641"/>
                <a:gd name="T58" fmla="*/ 19 w 312"/>
                <a:gd name="T59" fmla="*/ 352 h 641"/>
                <a:gd name="T60" fmla="*/ 232 w 312"/>
                <a:gd name="T61" fmla="*/ 383 h 641"/>
                <a:gd name="T62" fmla="*/ 19 w 312"/>
                <a:gd name="T63" fmla="*/ 369 h 641"/>
                <a:gd name="T64" fmla="*/ 19 w 312"/>
                <a:gd name="T65" fmla="*/ 414 h 641"/>
                <a:gd name="T66" fmla="*/ 232 w 312"/>
                <a:gd name="T67" fmla="*/ 400 h 641"/>
                <a:gd name="T68" fmla="*/ 19 w 312"/>
                <a:gd name="T69" fmla="*/ 414 h 641"/>
                <a:gd name="T70" fmla="*/ 232 w 312"/>
                <a:gd name="T71" fmla="*/ 445 h 641"/>
                <a:gd name="T72" fmla="*/ 19 w 312"/>
                <a:gd name="T73" fmla="*/ 43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2" h="641">
                  <a:moveTo>
                    <a:pt x="312" y="0"/>
                  </a:moveTo>
                  <a:lnTo>
                    <a:pt x="248" y="48"/>
                  </a:lnTo>
                  <a:lnTo>
                    <a:pt x="5" y="48"/>
                  </a:lnTo>
                  <a:lnTo>
                    <a:pt x="71" y="0"/>
                  </a:lnTo>
                  <a:lnTo>
                    <a:pt x="312" y="0"/>
                  </a:lnTo>
                  <a:close/>
                  <a:moveTo>
                    <a:pt x="258" y="641"/>
                  </a:moveTo>
                  <a:lnTo>
                    <a:pt x="312" y="572"/>
                  </a:lnTo>
                  <a:lnTo>
                    <a:pt x="312" y="10"/>
                  </a:lnTo>
                  <a:lnTo>
                    <a:pt x="258" y="52"/>
                  </a:lnTo>
                  <a:lnTo>
                    <a:pt x="258" y="641"/>
                  </a:lnTo>
                  <a:close/>
                  <a:moveTo>
                    <a:pt x="0" y="55"/>
                  </a:moveTo>
                  <a:lnTo>
                    <a:pt x="248" y="55"/>
                  </a:lnTo>
                  <a:lnTo>
                    <a:pt x="248" y="641"/>
                  </a:lnTo>
                  <a:lnTo>
                    <a:pt x="0" y="641"/>
                  </a:lnTo>
                  <a:lnTo>
                    <a:pt x="0" y="55"/>
                  </a:lnTo>
                  <a:close/>
                  <a:moveTo>
                    <a:pt x="19" y="107"/>
                  </a:moveTo>
                  <a:lnTo>
                    <a:pt x="232" y="107"/>
                  </a:lnTo>
                  <a:lnTo>
                    <a:pt x="232" y="78"/>
                  </a:lnTo>
                  <a:lnTo>
                    <a:pt x="19" y="78"/>
                  </a:lnTo>
                  <a:lnTo>
                    <a:pt x="19" y="107"/>
                  </a:lnTo>
                  <a:close/>
                  <a:moveTo>
                    <a:pt x="19" y="135"/>
                  </a:moveTo>
                  <a:lnTo>
                    <a:pt x="232" y="135"/>
                  </a:lnTo>
                  <a:lnTo>
                    <a:pt x="232" y="121"/>
                  </a:lnTo>
                  <a:lnTo>
                    <a:pt x="19" y="121"/>
                  </a:lnTo>
                  <a:lnTo>
                    <a:pt x="19" y="135"/>
                  </a:lnTo>
                  <a:close/>
                  <a:moveTo>
                    <a:pt x="19" y="166"/>
                  </a:moveTo>
                  <a:lnTo>
                    <a:pt x="232" y="166"/>
                  </a:lnTo>
                  <a:lnTo>
                    <a:pt x="232" y="152"/>
                  </a:lnTo>
                  <a:lnTo>
                    <a:pt x="19" y="152"/>
                  </a:lnTo>
                  <a:lnTo>
                    <a:pt x="19" y="166"/>
                  </a:lnTo>
                  <a:close/>
                  <a:moveTo>
                    <a:pt x="19" y="196"/>
                  </a:moveTo>
                  <a:lnTo>
                    <a:pt x="232" y="196"/>
                  </a:lnTo>
                  <a:lnTo>
                    <a:pt x="232" y="182"/>
                  </a:lnTo>
                  <a:lnTo>
                    <a:pt x="19" y="182"/>
                  </a:lnTo>
                  <a:lnTo>
                    <a:pt x="19" y="196"/>
                  </a:lnTo>
                  <a:close/>
                  <a:moveTo>
                    <a:pt x="19" y="227"/>
                  </a:moveTo>
                  <a:lnTo>
                    <a:pt x="232" y="227"/>
                  </a:lnTo>
                  <a:lnTo>
                    <a:pt x="232" y="213"/>
                  </a:lnTo>
                  <a:lnTo>
                    <a:pt x="19" y="213"/>
                  </a:lnTo>
                  <a:lnTo>
                    <a:pt x="19" y="227"/>
                  </a:lnTo>
                  <a:close/>
                  <a:moveTo>
                    <a:pt x="19" y="258"/>
                  </a:moveTo>
                  <a:lnTo>
                    <a:pt x="232" y="258"/>
                  </a:lnTo>
                  <a:lnTo>
                    <a:pt x="232" y="244"/>
                  </a:lnTo>
                  <a:lnTo>
                    <a:pt x="19" y="244"/>
                  </a:lnTo>
                  <a:lnTo>
                    <a:pt x="19" y="258"/>
                  </a:lnTo>
                  <a:close/>
                  <a:moveTo>
                    <a:pt x="19" y="289"/>
                  </a:moveTo>
                  <a:lnTo>
                    <a:pt x="232" y="289"/>
                  </a:lnTo>
                  <a:lnTo>
                    <a:pt x="232" y="274"/>
                  </a:lnTo>
                  <a:lnTo>
                    <a:pt x="19" y="274"/>
                  </a:lnTo>
                  <a:lnTo>
                    <a:pt x="19" y="289"/>
                  </a:lnTo>
                  <a:close/>
                  <a:moveTo>
                    <a:pt x="19" y="319"/>
                  </a:moveTo>
                  <a:lnTo>
                    <a:pt x="232" y="319"/>
                  </a:lnTo>
                  <a:lnTo>
                    <a:pt x="232" y="305"/>
                  </a:lnTo>
                  <a:lnTo>
                    <a:pt x="19" y="305"/>
                  </a:lnTo>
                  <a:lnTo>
                    <a:pt x="19" y="319"/>
                  </a:lnTo>
                  <a:close/>
                  <a:moveTo>
                    <a:pt x="19" y="352"/>
                  </a:moveTo>
                  <a:lnTo>
                    <a:pt x="232" y="352"/>
                  </a:lnTo>
                  <a:lnTo>
                    <a:pt x="232" y="338"/>
                  </a:lnTo>
                  <a:lnTo>
                    <a:pt x="19" y="338"/>
                  </a:lnTo>
                  <a:lnTo>
                    <a:pt x="19" y="352"/>
                  </a:lnTo>
                  <a:close/>
                  <a:moveTo>
                    <a:pt x="19" y="383"/>
                  </a:moveTo>
                  <a:lnTo>
                    <a:pt x="232" y="383"/>
                  </a:lnTo>
                  <a:lnTo>
                    <a:pt x="232" y="369"/>
                  </a:lnTo>
                  <a:lnTo>
                    <a:pt x="19" y="369"/>
                  </a:lnTo>
                  <a:lnTo>
                    <a:pt x="19" y="383"/>
                  </a:lnTo>
                  <a:close/>
                  <a:moveTo>
                    <a:pt x="19" y="414"/>
                  </a:moveTo>
                  <a:lnTo>
                    <a:pt x="232" y="414"/>
                  </a:lnTo>
                  <a:lnTo>
                    <a:pt x="232" y="400"/>
                  </a:lnTo>
                  <a:lnTo>
                    <a:pt x="19" y="400"/>
                  </a:lnTo>
                  <a:lnTo>
                    <a:pt x="19" y="414"/>
                  </a:lnTo>
                  <a:close/>
                  <a:moveTo>
                    <a:pt x="19" y="445"/>
                  </a:moveTo>
                  <a:lnTo>
                    <a:pt x="232" y="445"/>
                  </a:lnTo>
                  <a:lnTo>
                    <a:pt x="232" y="430"/>
                  </a:lnTo>
                  <a:lnTo>
                    <a:pt x="19" y="430"/>
                  </a:lnTo>
                  <a:lnTo>
                    <a:pt x="19" y="44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175"/>
              <a:endParaRPr lang="en-US" sz="1667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3" name="Group 361"/>
          <p:cNvGrpSpPr/>
          <p:nvPr/>
        </p:nvGrpSpPr>
        <p:grpSpPr>
          <a:xfrm>
            <a:off x="5259180" y="5014033"/>
            <a:ext cx="2610231" cy="935666"/>
            <a:chOff x="10149722" y="4250327"/>
            <a:chExt cx="2662572" cy="954428"/>
          </a:xfrm>
        </p:grpSpPr>
        <p:sp>
          <p:nvSpPr>
            <p:cNvPr id="54" name="Rectangle 362"/>
            <p:cNvSpPr/>
            <p:nvPr/>
          </p:nvSpPr>
          <p:spPr bwMode="auto">
            <a:xfrm>
              <a:off x="10149722" y="4586924"/>
              <a:ext cx="2662572" cy="61783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143428" rIns="89642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>
                <a:lnSpc>
                  <a:spcPct val="90000"/>
                </a:lnSpc>
              </a:pPr>
              <a:r>
                <a:rPr lang="ko-KR" altLang="en-US" sz="1568" kern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클라우드</a:t>
              </a:r>
              <a:r>
                <a:rPr lang="ko-KR" altLang="en-US" sz="1568" kern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 태생</a:t>
              </a:r>
              <a:br>
                <a:rPr lang="en-US" altLang="ko-KR" sz="1568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ko-KR" altLang="en-US" sz="1568" kern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79646">
                        <a:srgbClr val="505050"/>
                      </a:gs>
                      <a:gs pos="56637">
                        <a:srgbClr val="505050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데이터</a:t>
              </a:r>
              <a:endParaRPr lang="en-US" sz="1568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79646">
                      <a:srgbClr val="505050"/>
                    </a:gs>
                    <a:gs pos="56637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55" name="Group 363"/>
            <p:cNvGrpSpPr/>
            <p:nvPr/>
          </p:nvGrpSpPr>
          <p:grpSpPr>
            <a:xfrm>
              <a:off x="10248782" y="4250327"/>
              <a:ext cx="375285" cy="365760"/>
              <a:chOff x="11162392" y="4445571"/>
              <a:chExt cx="375285" cy="365760"/>
            </a:xfrm>
          </p:grpSpPr>
          <p:sp>
            <p:nvSpPr>
              <p:cNvPr id="56" name="Oval 364"/>
              <p:cNvSpPr/>
              <p:nvPr/>
            </p:nvSpPr>
            <p:spPr>
              <a:xfrm>
                <a:off x="11171917" y="444557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 b="1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1162392" y="4445571"/>
                <a:ext cx="365760" cy="365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 defTabSz="914102">
                  <a:lnSpc>
                    <a:spcPct val="90000"/>
                  </a:lnSpc>
                </a:pPr>
                <a:r>
                  <a:rPr lang="en-US" sz="17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79646">
                          <a:srgbClr val="505050"/>
                        </a:gs>
                        <a:gs pos="56637">
                          <a:srgbClr val="505050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</a:p>
            </p:txBody>
          </p:sp>
        </p:grpSp>
      </p:grpSp>
      <p:sp>
        <p:nvSpPr>
          <p:cNvPr id="58" name="Rectangle 106"/>
          <p:cNvSpPr/>
          <p:nvPr/>
        </p:nvSpPr>
        <p:spPr bwMode="auto">
          <a:xfrm>
            <a:off x="8006674" y="5035940"/>
            <a:ext cx="1136877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$100B</a:t>
            </a:r>
            <a:r>
              <a: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클라우드에서 사용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107"/>
          <p:cNvSpPr/>
          <p:nvPr/>
        </p:nvSpPr>
        <p:spPr bwMode="auto">
          <a:xfrm>
            <a:off x="10325435" y="5035940"/>
            <a:ext cx="1276015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50% </a:t>
            </a:r>
            <a:b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</a:b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큰 조직에서 하이브리드 구성 비율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108"/>
          <p:cNvSpPr/>
          <p:nvPr/>
        </p:nvSpPr>
        <p:spPr bwMode="auto">
          <a:xfrm>
            <a:off x="9169746" y="5035940"/>
            <a:ext cx="1129495" cy="1111567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642" tIns="44790" rIns="89642" bIns="44790" numCol="1" rtlCol="0" anchor="t" anchorCtr="0" compatLnSpc="1">
            <a:prstTxWarp prst="textNoShape">
              <a:avLst/>
            </a:prstTxWarp>
          </a:bodyPr>
          <a:lstStyle/>
          <a:p>
            <a:pPr defTabSz="895482" latinLnBrk="0">
              <a:lnSpc>
                <a:spcPct val="90000"/>
              </a:lnSpc>
              <a:defRPr/>
            </a:pPr>
            <a:r>
              <a:rPr lang="en-US" sz="2745" kern="0" spc="-7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40%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defTabSz="895482" latinLnBrk="0">
              <a:lnSpc>
                <a:spcPct val="90000"/>
              </a:lnSpc>
              <a:defRPr/>
            </a:pPr>
            <a:r>
              <a:rPr lang="en-US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CRM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중 </a:t>
            </a:r>
            <a:r>
              <a:rPr lang="en-US" altLang="ko-KR" sz="137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SaaS </a:t>
            </a:r>
            <a:r>
              <a:rPr lang="ko-KR" altLang="en-US" sz="1372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비율</a:t>
            </a:r>
            <a:endParaRPr lang="en-US" sz="137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6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281" y="5011075"/>
            <a:ext cx="2050497" cy="2050497"/>
          </a:xfrm>
          <a:prstGeom prst="rect">
            <a:avLst/>
          </a:prstGeom>
        </p:spPr>
      </p:pic>
      <p:sp>
        <p:nvSpPr>
          <p:cNvPr id="62" name="Rectangle 111">
            <a:hlinkClick r:id="rId2" action="ppaction://hlinksldjump"/>
          </p:cNvPr>
          <p:cNvSpPr/>
          <p:nvPr/>
        </p:nvSpPr>
        <p:spPr bwMode="auto">
          <a:xfrm>
            <a:off x="269240" y="1980396"/>
            <a:ext cx="3140280" cy="1981099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1622">
              <a:lnSpc>
                <a:spcPct val="90000"/>
              </a:lnSpc>
              <a:defRPr/>
            </a:pPr>
            <a:r>
              <a:rPr lang="en-US" sz="1961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6637">
                      <a:srgbClr val="FFFFFF"/>
                    </a:gs>
                    <a:gs pos="11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Source Systems</a:t>
            </a:r>
          </a:p>
        </p:txBody>
      </p:sp>
      <p:grpSp>
        <p:nvGrpSpPr>
          <p:cNvPr id="63" name="Group 112"/>
          <p:cNvGrpSpPr/>
          <p:nvPr/>
        </p:nvGrpSpPr>
        <p:grpSpPr>
          <a:xfrm>
            <a:off x="346771" y="2631612"/>
            <a:ext cx="2989625" cy="428117"/>
            <a:chOff x="1302113" y="2217128"/>
            <a:chExt cx="3049573" cy="436702"/>
          </a:xfrm>
        </p:grpSpPr>
        <p:sp>
          <p:nvSpPr>
            <p:cNvPr id="64" name="Freeform 113"/>
            <p:cNvSpPr/>
            <p:nvPr/>
          </p:nvSpPr>
          <p:spPr>
            <a:xfrm>
              <a:off x="130211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Oval 114"/>
            <p:cNvSpPr/>
            <p:nvPr/>
          </p:nvSpPr>
          <p:spPr>
            <a:xfrm>
              <a:off x="1331889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Freeform 115"/>
            <p:cNvSpPr/>
            <p:nvPr/>
          </p:nvSpPr>
          <p:spPr>
            <a:xfrm>
              <a:off x="2077556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Oval 116"/>
            <p:cNvSpPr/>
            <p:nvPr/>
          </p:nvSpPr>
          <p:spPr>
            <a:xfrm>
              <a:off x="2107332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Freeform 117"/>
            <p:cNvSpPr/>
            <p:nvPr/>
          </p:nvSpPr>
          <p:spPr>
            <a:xfrm>
              <a:off x="2881076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Oval 118"/>
            <p:cNvSpPr/>
            <p:nvPr/>
          </p:nvSpPr>
          <p:spPr>
            <a:xfrm>
              <a:off x="2910852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Freeform 119"/>
            <p:cNvSpPr/>
            <p:nvPr/>
          </p:nvSpPr>
          <p:spPr>
            <a:xfrm>
              <a:off x="3665446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Oval 120"/>
            <p:cNvSpPr/>
            <p:nvPr/>
          </p:nvSpPr>
          <p:spPr>
            <a:xfrm>
              <a:off x="3695222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Freeform 121"/>
            <p:cNvSpPr/>
            <p:nvPr/>
          </p:nvSpPr>
          <p:spPr>
            <a:xfrm>
              <a:off x="1671724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Oval 122"/>
            <p:cNvSpPr/>
            <p:nvPr/>
          </p:nvSpPr>
          <p:spPr>
            <a:xfrm>
              <a:off x="1701500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4" name="Freeform 123"/>
            <p:cNvSpPr/>
            <p:nvPr/>
          </p:nvSpPr>
          <p:spPr>
            <a:xfrm>
              <a:off x="2447167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Oval 124"/>
            <p:cNvSpPr/>
            <p:nvPr/>
          </p:nvSpPr>
          <p:spPr>
            <a:xfrm>
              <a:off x="2476943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6" name="Freeform 125"/>
            <p:cNvSpPr/>
            <p:nvPr/>
          </p:nvSpPr>
          <p:spPr>
            <a:xfrm>
              <a:off x="3250687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7" name="Oval 126"/>
            <p:cNvSpPr/>
            <p:nvPr/>
          </p:nvSpPr>
          <p:spPr>
            <a:xfrm>
              <a:off x="3280463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8" name="Freeform 127"/>
            <p:cNvSpPr/>
            <p:nvPr/>
          </p:nvSpPr>
          <p:spPr>
            <a:xfrm>
              <a:off x="4035057" y="2221107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9" name="Oval 128"/>
            <p:cNvSpPr/>
            <p:nvPr/>
          </p:nvSpPr>
          <p:spPr>
            <a:xfrm>
              <a:off x="4064833" y="22309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0" name="Group 129"/>
          <p:cNvGrpSpPr/>
          <p:nvPr/>
        </p:nvGrpSpPr>
        <p:grpSpPr>
          <a:xfrm>
            <a:off x="517961" y="2747778"/>
            <a:ext cx="2637140" cy="761283"/>
            <a:chOff x="1277547" y="2217128"/>
            <a:chExt cx="2690020" cy="776548"/>
          </a:xfrm>
        </p:grpSpPr>
        <p:sp>
          <p:nvSpPr>
            <p:cNvPr id="81" name="TextBox 80"/>
            <p:cNvSpPr txBox="1"/>
            <p:nvPr/>
          </p:nvSpPr>
          <p:spPr>
            <a:xfrm>
              <a:off x="1277547" y="27981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OLTP</a:t>
              </a:r>
            </a:p>
          </p:txBody>
        </p:sp>
        <p:sp>
          <p:nvSpPr>
            <p:cNvPr id="82" name="Freeform 131"/>
            <p:cNvSpPr/>
            <p:nvPr/>
          </p:nvSpPr>
          <p:spPr>
            <a:xfrm>
              <a:off x="130211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Oval 132"/>
            <p:cNvSpPr/>
            <p:nvPr/>
          </p:nvSpPr>
          <p:spPr>
            <a:xfrm>
              <a:off x="1331889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57539" y="27981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ERP</a:t>
              </a:r>
            </a:p>
          </p:txBody>
        </p:sp>
        <p:sp>
          <p:nvSpPr>
            <p:cNvPr id="85" name="Freeform 134"/>
            <p:cNvSpPr/>
            <p:nvPr/>
          </p:nvSpPr>
          <p:spPr>
            <a:xfrm>
              <a:off x="2077556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Oval 135"/>
            <p:cNvSpPr/>
            <p:nvPr/>
          </p:nvSpPr>
          <p:spPr>
            <a:xfrm>
              <a:off x="2107332" y="2226633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7437" y="2796741"/>
              <a:ext cx="36576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CRM</a:t>
              </a:r>
            </a:p>
          </p:txBody>
        </p:sp>
        <p:sp>
          <p:nvSpPr>
            <p:cNvPr id="88" name="Freeform 137"/>
            <p:cNvSpPr/>
            <p:nvPr/>
          </p:nvSpPr>
          <p:spPr>
            <a:xfrm>
              <a:off x="284200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Oval 138"/>
            <p:cNvSpPr/>
            <p:nvPr/>
          </p:nvSpPr>
          <p:spPr>
            <a:xfrm>
              <a:off x="2871779" y="2226954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01807" y="2796741"/>
              <a:ext cx="365760" cy="196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LOB</a:t>
              </a:r>
            </a:p>
          </p:txBody>
        </p:sp>
        <p:sp>
          <p:nvSpPr>
            <p:cNvPr id="91" name="Freeform 140"/>
            <p:cNvSpPr/>
            <p:nvPr/>
          </p:nvSpPr>
          <p:spPr>
            <a:xfrm>
              <a:off x="3626373" y="2217128"/>
              <a:ext cx="316629" cy="432723"/>
            </a:xfrm>
            <a:custGeom>
              <a:avLst/>
              <a:gdLst>
                <a:gd name="connsiteX0" fmla="*/ 328000 w 656000"/>
                <a:gd name="connsiteY0" fmla="*/ 0 h 1195540"/>
                <a:gd name="connsiteX1" fmla="*/ 649336 w 656000"/>
                <a:gd name="connsiteY1" fmla="*/ 112180 h 1195540"/>
                <a:gd name="connsiteX2" fmla="*/ 655412 w 656000"/>
                <a:gd name="connsiteY2" fmla="*/ 137993 h 1195540"/>
                <a:gd name="connsiteX3" fmla="*/ 656000 w 656000"/>
                <a:gd name="connsiteY3" fmla="*/ 137993 h 1195540"/>
                <a:gd name="connsiteX4" fmla="*/ 656000 w 656000"/>
                <a:gd name="connsiteY4" fmla="*/ 140494 h 1195540"/>
                <a:gd name="connsiteX5" fmla="*/ 656000 w 656000"/>
                <a:gd name="connsiteY5" fmla="*/ 1055046 h 1195540"/>
                <a:gd name="connsiteX6" fmla="*/ 328000 w 656000"/>
                <a:gd name="connsiteY6" fmla="*/ 1195540 h 1195540"/>
                <a:gd name="connsiteX7" fmla="*/ 0 w 656000"/>
                <a:gd name="connsiteY7" fmla="*/ 1055046 h 1195540"/>
                <a:gd name="connsiteX8" fmla="*/ 0 w 656000"/>
                <a:gd name="connsiteY8" fmla="*/ 140494 h 1195540"/>
                <a:gd name="connsiteX9" fmla="*/ 0 w 656000"/>
                <a:gd name="connsiteY9" fmla="*/ 137993 h 1195540"/>
                <a:gd name="connsiteX10" fmla="*/ 589 w 656000"/>
                <a:gd name="connsiteY10" fmla="*/ 137993 h 1195540"/>
                <a:gd name="connsiteX11" fmla="*/ 6664 w 656000"/>
                <a:gd name="connsiteY11" fmla="*/ 112180 h 1195540"/>
                <a:gd name="connsiteX12" fmla="*/ 328000 w 656000"/>
                <a:gd name="connsiteY12" fmla="*/ 0 h 119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000" h="1195540">
                  <a:moveTo>
                    <a:pt x="328000" y="0"/>
                  </a:moveTo>
                  <a:cubicBezTo>
                    <a:pt x="486505" y="0"/>
                    <a:pt x="618751" y="48159"/>
                    <a:pt x="649336" y="112180"/>
                  </a:cubicBezTo>
                  <a:lnTo>
                    <a:pt x="655412" y="137993"/>
                  </a:lnTo>
                  <a:lnTo>
                    <a:pt x="656000" y="137993"/>
                  </a:lnTo>
                  <a:lnTo>
                    <a:pt x="656000" y="140494"/>
                  </a:lnTo>
                  <a:lnTo>
                    <a:pt x="656000" y="1055046"/>
                  </a:lnTo>
                  <a:cubicBezTo>
                    <a:pt x="656000" y="1132639"/>
                    <a:pt x="509149" y="1195540"/>
                    <a:pt x="328000" y="1195540"/>
                  </a:cubicBezTo>
                  <a:cubicBezTo>
                    <a:pt x="146851" y="1195540"/>
                    <a:pt x="0" y="1132639"/>
                    <a:pt x="0" y="1055046"/>
                  </a:cubicBezTo>
                  <a:lnTo>
                    <a:pt x="0" y="140494"/>
                  </a:lnTo>
                  <a:lnTo>
                    <a:pt x="0" y="137993"/>
                  </a:lnTo>
                  <a:lnTo>
                    <a:pt x="589" y="137993"/>
                  </a:lnTo>
                  <a:lnTo>
                    <a:pt x="6664" y="112180"/>
                  </a:lnTo>
                  <a:cubicBezTo>
                    <a:pt x="37249" y="48159"/>
                    <a:pt x="169495" y="0"/>
                    <a:pt x="328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2" name="Oval 141"/>
            <p:cNvSpPr/>
            <p:nvPr/>
          </p:nvSpPr>
          <p:spPr>
            <a:xfrm>
              <a:off x="3656149" y="2226954"/>
              <a:ext cx="257076" cy="860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3" name="Group 142"/>
          <p:cNvGrpSpPr/>
          <p:nvPr/>
        </p:nvGrpSpPr>
        <p:grpSpPr>
          <a:xfrm>
            <a:off x="269240" y="4105498"/>
            <a:ext cx="3138091" cy="1626906"/>
            <a:chOff x="274638" y="4933776"/>
            <a:chExt cx="3201016" cy="1659529"/>
          </a:xfrm>
        </p:grpSpPr>
        <p:sp>
          <p:nvSpPr>
            <p:cNvPr id="94" name="Rectangle 143">
              <a:hlinkClick r:id="rId2" action="ppaction://hlinksldjump"/>
            </p:cNvPr>
            <p:cNvSpPr/>
            <p:nvPr/>
          </p:nvSpPr>
          <p:spPr bwMode="auto">
            <a:xfrm>
              <a:off x="274638" y="4933776"/>
              <a:ext cx="3201016" cy="1659529"/>
            </a:xfrm>
            <a:prstGeom prst="rect">
              <a:avLst/>
            </a:prstGeom>
            <a:solidFill>
              <a:schemeClr val="tx2"/>
            </a:soli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642" tIns="143428" rIns="0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622">
                <a:lnSpc>
                  <a:spcPct val="90000"/>
                </a:lnSpc>
              </a:pPr>
              <a:r>
                <a:rPr lang="en-US" sz="196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56637">
                        <a:srgbClr val="FFFFFF"/>
                      </a:gs>
                      <a:gs pos="11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New Data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9982" y="6087678"/>
              <a:ext cx="548640" cy="166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Devices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26808" y="6087678"/>
              <a:ext cx="548640" cy="166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49570" y="6087678"/>
              <a:ext cx="548640" cy="166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Sensors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84365" y="6087678"/>
              <a:ext cx="548640" cy="182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76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11504">
                        <a:srgbClr val="FFFFFF"/>
                      </a:gs>
                      <a:gs pos="49000">
                        <a:srgbClr val="FFFFFF"/>
                      </a:gs>
                    </a:gsLst>
                    <a:lin ang="5400000" scaled="1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Social</a:t>
              </a:r>
            </a:p>
          </p:txBody>
        </p:sp>
        <p:grpSp>
          <p:nvGrpSpPr>
            <p:cNvPr id="99" name="Group 148"/>
            <p:cNvGrpSpPr/>
            <p:nvPr/>
          </p:nvGrpSpPr>
          <p:grpSpPr>
            <a:xfrm>
              <a:off x="436083" y="5604303"/>
              <a:ext cx="645829" cy="382091"/>
              <a:chOff x="2850175" y="4068514"/>
              <a:chExt cx="724051" cy="428369"/>
            </a:xfrm>
            <a:solidFill>
              <a:schemeClr val="bg1"/>
            </a:solidFill>
          </p:grpSpPr>
          <p:sp>
            <p:nvSpPr>
              <p:cNvPr id="107" name="Freeform 43"/>
              <p:cNvSpPr>
                <a:spLocks noChangeAspect="1" noEditPoints="1"/>
              </p:cNvSpPr>
              <p:nvPr/>
            </p:nvSpPr>
            <p:spPr bwMode="black">
              <a:xfrm>
                <a:off x="2850175" y="4068514"/>
                <a:ext cx="220416" cy="424898"/>
              </a:xfrm>
              <a:custGeom>
                <a:avLst/>
                <a:gdLst>
                  <a:gd name="T0" fmla="*/ 544 w 602"/>
                  <a:gd name="T1" fmla="*/ 95 h 1156"/>
                  <a:gd name="T2" fmla="*/ 119 w 602"/>
                  <a:gd name="T3" fmla="*/ 1068 h 1156"/>
                  <a:gd name="T4" fmla="*/ 112 w 602"/>
                  <a:gd name="T5" fmla="*/ 1048 h 1156"/>
                  <a:gd name="T6" fmla="*/ 288 w 602"/>
                  <a:gd name="T7" fmla="*/ 1050 h 1156"/>
                  <a:gd name="T8" fmla="*/ 296 w 602"/>
                  <a:gd name="T9" fmla="*/ 1053 h 1156"/>
                  <a:gd name="T10" fmla="*/ 291 w 602"/>
                  <a:gd name="T11" fmla="*/ 1071 h 1156"/>
                  <a:gd name="T12" fmla="*/ 290 w 602"/>
                  <a:gd name="T13" fmla="*/ 1072 h 1156"/>
                  <a:gd name="T14" fmla="*/ 290 w 602"/>
                  <a:gd name="T15" fmla="*/ 1072 h 1156"/>
                  <a:gd name="T16" fmla="*/ 276 w 602"/>
                  <a:gd name="T17" fmla="*/ 1069 h 1156"/>
                  <a:gd name="T18" fmla="*/ 271 w 602"/>
                  <a:gd name="T19" fmla="*/ 1071 h 1156"/>
                  <a:gd name="T20" fmla="*/ 275 w 602"/>
                  <a:gd name="T21" fmla="*/ 1052 h 1156"/>
                  <a:gd name="T22" fmla="*/ 285 w 602"/>
                  <a:gd name="T23" fmla="*/ 1050 h 1156"/>
                  <a:gd name="T24" fmla="*/ 298 w 602"/>
                  <a:gd name="T25" fmla="*/ 1055 h 1156"/>
                  <a:gd name="T26" fmla="*/ 315 w 602"/>
                  <a:gd name="T27" fmla="*/ 1058 h 1156"/>
                  <a:gd name="T28" fmla="*/ 319 w 602"/>
                  <a:gd name="T29" fmla="*/ 1057 h 1156"/>
                  <a:gd name="T30" fmla="*/ 320 w 602"/>
                  <a:gd name="T31" fmla="*/ 1057 h 1156"/>
                  <a:gd name="T32" fmla="*/ 314 w 602"/>
                  <a:gd name="T33" fmla="*/ 1075 h 1156"/>
                  <a:gd name="T34" fmla="*/ 301 w 602"/>
                  <a:gd name="T35" fmla="*/ 1077 h 1156"/>
                  <a:gd name="T36" fmla="*/ 292 w 602"/>
                  <a:gd name="T37" fmla="*/ 1073 h 1156"/>
                  <a:gd name="T38" fmla="*/ 298 w 602"/>
                  <a:gd name="T39" fmla="*/ 1055 h 1156"/>
                  <a:gd name="T40" fmla="*/ 298 w 602"/>
                  <a:gd name="T41" fmla="*/ 1055 h 1156"/>
                  <a:gd name="T42" fmla="*/ 298 w 602"/>
                  <a:gd name="T43" fmla="*/ 1055 h 1156"/>
                  <a:gd name="T44" fmla="*/ 305 w 602"/>
                  <a:gd name="T45" fmla="*/ 1034 h 1156"/>
                  <a:gd name="T46" fmla="*/ 318 w 602"/>
                  <a:gd name="T47" fmla="*/ 1037 h 1156"/>
                  <a:gd name="T48" fmla="*/ 325 w 602"/>
                  <a:gd name="T49" fmla="*/ 1035 h 1156"/>
                  <a:gd name="T50" fmla="*/ 326 w 602"/>
                  <a:gd name="T51" fmla="*/ 1035 h 1156"/>
                  <a:gd name="T52" fmla="*/ 314 w 602"/>
                  <a:gd name="T53" fmla="*/ 1056 h 1156"/>
                  <a:gd name="T54" fmla="*/ 299 w 602"/>
                  <a:gd name="T55" fmla="*/ 1052 h 1156"/>
                  <a:gd name="T56" fmla="*/ 299 w 602"/>
                  <a:gd name="T57" fmla="*/ 1052 h 1156"/>
                  <a:gd name="T58" fmla="*/ 304 w 602"/>
                  <a:gd name="T59" fmla="*/ 1034 h 1156"/>
                  <a:gd name="T60" fmla="*/ 292 w 602"/>
                  <a:gd name="T61" fmla="*/ 1028 h 1156"/>
                  <a:gd name="T62" fmla="*/ 302 w 602"/>
                  <a:gd name="T63" fmla="*/ 1032 h 1156"/>
                  <a:gd name="T64" fmla="*/ 302 w 602"/>
                  <a:gd name="T65" fmla="*/ 1032 h 1156"/>
                  <a:gd name="T66" fmla="*/ 297 w 602"/>
                  <a:gd name="T67" fmla="*/ 1050 h 1156"/>
                  <a:gd name="T68" fmla="*/ 297 w 602"/>
                  <a:gd name="T69" fmla="*/ 1050 h 1156"/>
                  <a:gd name="T70" fmla="*/ 296 w 602"/>
                  <a:gd name="T71" fmla="*/ 1050 h 1156"/>
                  <a:gd name="T72" fmla="*/ 296 w 602"/>
                  <a:gd name="T73" fmla="*/ 1050 h 1156"/>
                  <a:gd name="T74" fmla="*/ 296 w 602"/>
                  <a:gd name="T75" fmla="*/ 1050 h 1156"/>
                  <a:gd name="T76" fmla="*/ 277 w 602"/>
                  <a:gd name="T77" fmla="*/ 1049 h 1156"/>
                  <a:gd name="T78" fmla="*/ 277 w 602"/>
                  <a:gd name="T79" fmla="*/ 1049 h 1156"/>
                  <a:gd name="T80" fmla="*/ 277 w 602"/>
                  <a:gd name="T81" fmla="*/ 1049 h 1156"/>
                  <a:gd name="T82" fmla="*/ 276 w 602"/>
                  <a:gd name="T83" fmla="*/ 1049 h 1156"/>
                  <a:gd name="T84" fmla="*/ 281 w 602"/>
                  <a:gd name="T85" fmla="*/ 1032 h 1156"/>
                  <a:gd name="T86" fmla="*/ 287 w 602"/>
                  <a:gd name="T87" fmla="*/ 1029 h 1156"/>
                  <a:gd name="T88" fmla="*/ 467 w 602"/>
                  <a:gd name="T89" fmla="*/ 1059 h 1156"/>
                  <a:gd name="T90" fmla="*/ 478 w 602"/>
                  <a:gd name="T91" fmla="*/ 1064 h 1156"/>
                  <a:gd name="T92" fmla="*/ 466 w 602"/>
                  <a:gd name="T93" fmla="*/ 1048 h 1156"/>
                  <a:gd name="T94" fmla="*/ 602 w 602"/>
                  <a:gd name="T95" fmla="*/ 1116 h 1156"/>
                  <a:gd name="T96" fmla="*/ 0 w 602"/>
                  <a:gd name="T97" fmla="*/ 40 h 1156"/>
                  <a:gd name="T98" fmla="*/ 602 w 602"/>
                  <a:gd name="T99" fmla="*/ 1116 h 1156"/>
                  <a:gd name="T100" fmla="*/ 273 w 602"/>
                  <a:gd name="T101" fmla="*/ 202 h 1156"/>
                  <a:gd name="T102" fmla="*/ 273 w 602"/>
                  <a:gd name="T103" fmla="*/ 911 h 1156"/>
                  <a:gd name="T104" fmla="*/ 462 w 602"/>
                  <a:gd name="T105" fmla="*/ 581 h 1156"/>
                  <a:gd name="T106" fmla="*/ 284 w 602"/>
                  <a:gd name="T107" fmla="*/ 391 h 1156"/>
                  <a:gd name="T108" fmla="*/ 284 w 602"/>
                  <a:gd name="T109" fmla="*/ 391 h 1156"/>
                  <a:gd name="T110" fmla="*/ 273 w 602"/>
                  <a:gd name="T111" fmla="*/ 391 h 1156"/>
                  <a:gd name="T112" fmla="*/ 462 w 602"/>
                  <a:gd name="T113" fmla="*/ 911 h 1156"/>
                  <a:gd name="T114" fmla="*/ 462 w 602"/>
                  <a:gd name="T115" fmla="*/ 379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2" h="1156">
                    <a:moveTo>
                      <a:pt x="54" y="95"/>
                    </a:moveTo>
                    <a:cubicBezTo>
                      <a:pt x="54" y="367"/>
                      <a:pt x="54" y="639"/>
                      <a:pt x="54" y="911"/>
                    </a:cubicBezTo>
                    <a:cubicBezTo>
                      <a:pt x="217" y="911"/>
                      <a:pt x="381" y="911"/>
                      <a:pt x="544" y="911"/>
                    </a:cubicBezTo>
                    <a:cubicBezTo>
                      <a:pt x="544" y="639"/>
                      <a:pt x="544" y="367"/>
                      <a:pt x="544" y="95"/>
                    </a:cubicBezTo>
                    <a:cubicBezTo>
                      <a:pt x="381" y="95"/>
                      <a:pt x="217" y="95"/>
                      <a:pt x="54" y="95"/>
                    </a:cubicBezTo>
                    <a:close/>
                    <a:moveTo>
                      <a:pt x="112" y="1053"/>
                    </a:moveTo>
                    <a:cubicBezTo>
                      <a:pt x="126" y="1068"/>
                      <a:pt x="126" y="1068"/>
                      <a:pt x="126" y="1068"/>
                    </a:cubicBezTo>
                    <a:cubicBezTo>
                      <a:pt x="119" y="1068"/>
                      <a:pt x="119" y="1068"/>
                      <a:pt x="119" y="1068"/>
                    </a:cubicBezTo>
                    <a:cubicBezTo>
                      <a:pt x="103" y="1050"/>
                      <a:pt x="103" y="1050"/>
                      <a:pt x="103" y="1050"/>
                    </a:cubicBezTo>
                    <a:cubicBezTo>
                      <a:pt x="119" y="1034"/>
                      <a:pt x="119" y="1034"/>
                      <a:pt x="119" y="1034"/>
                    </a:cubicBezTo>
                    <a:cubicBezTo>
                      <a:pt x="126" y="1034"/>
                      <a:pt x="126" y="1034"/>
                      <a:pt x="126" y="1034"/>
                    </a:cubicBezTo>
                    <a:cubicBezTo>
                      <a:pt x="112" y="1048"/>
                      <a:pt x="112" y="1048"/>
                      <a:pt x="112" y="1048"/>
                    </a:cubicBezTo>
                    <a:cubicBezTo>
                      <a:pt x="137" y="1048"/>
                      <a:pt x="137" y="1048"/>
                      <a:pt x="137" y="1048"/>
                    </a:cubicBezTo>
                    <a:cubicBezTo>
                      <a:pt x="137" y="1053"/>
                      <a:pt x="137" y="1053"/>
                      <a:pt x="137" y="1053"/>
                    </a:cubicBezTo>
                    <a:lnTo>
                      <a:pt x="112" y="1053"/>
                    </a:lnTo>
                    <a:close/>
                    <a:moveTo>
                      <a:pt x="288" y="1050"/>
                    </a:moveTo>
                    <a:cubicBezTo>
                      <a:pt x="291" y="1050"/>
                      <a:pt x="294" y="1052"/>
                      <a:pt x="296" y="1053"/>
                    </a:cubicBezTo>
                    <a:cubicBezTo>
                      <a:pt x="296" y="1053"/>
                      <a:pt x="296" y="1053"/>
                      <a:pt x="296" y="1053"/>
                    </a:cubicBezTo>
                    <a:cubicBezTo>
                      <a:pt x="296" y="1053"/>
                      <a:pt x="296" y="1053"/>
                      <a:pt x="296" y="1053"/>
                    </a:cubicBezTo>
                    <a:cubicBezTo>
                      <a:pt x="296" y="1053"/>
                      <a:pt x="296" y="1053"/>
                      <a:pt x="296" y="1053"/>
                    </a:cubicBezTo>
                    <a:cubicBezTo>
                      <a:pt x="296" y="1053"/>
                      <a:pt x="296" y="1053"/>
                      <a:pt x="296" y="1053"/>
                    </a:cubicBezTo>
                    <a:cubicBezTo>
                      <a:pt x="296" y="1054"/>
                      <a:pt x="296" y="1054"/>
                      <a:pt x="296" y="1054"/>
                    </a:cubicBezTo>
                    <a:cubicBezTo>
                      <a:pt x="296" y="1054"/>
                      <a:pt x="291" y="1071"/>
                      <a:pt x="291" y="1072"/>
                    </a:cubicBezTo>
                    <a:cubicBezTo>
                      <a:pt x="291" y="1071"/>
                      <a:pt x="291" y="1071"/>
                      <a:pt x="291" y="1071"/>
                    </a:cubicBezTo>
                    <a:cubicBezTo>
                      <a:pt x="291" y="1072"/>
                      <a:pt x="291" y="1072"/>
                      <a:pt x="291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90" y="1072"/>
                      <a:pt x="290" y="1072"/>
                      <a:pt x="290" y="1072"/>
                    </a:cubicBezTo>
                    <a:cubicBezTo>
                      <a:pt x="289" y="1071"/>
                      <a:pt x="288" y="1071"/>
                      <a:pt x="286" y="1070"/>
                    </a:cubicBezTo>
                    <a:cubicBezTo>
                      <a:pt x="285" y="1069"/>
                      <a:pt x="285" y="1069"/>
                      <a:pt x="284" y="1069"/>
                    </a:cubicBezTo>
                    <a:cubicBezTo>
                      <a:pt x="283" y="1069"/>
                      <a:pt x="281" y="1069"/>
                      <a:pt x="280" y="1069"/>
                    </a:cubicBezTo>
                    <a:cubicBezTo>
                      <a:pt x="279" y="1069"/>
                      <a:pt x="278" y="1069"/>
                      <a:pt x="276" y="1069"/>
                    </a:cubicBezTo>
                    <a:cubicBezTo>
                      <a:pt x="274" y="1069"/>
                      <a:pt x="273" y="1070"/>
                      <a:pt x="271" y="1071"/>
                    </a:cubicBezTo>
                    <a:cubicBezTo>
                      <a:pt x="271" y="1071"/>
                      <a:pt x="271" y="1071"/>
                      <a:pt x="271" y="1071"/>
                    </a:cubicBezTo>
                    <a:cubicBezTo>
                      <a:pt x="271" y="1071"/>
                      <a:pt x="271" y="1071"/>
                      <a:pt x="271" y="1071"/>
                    </a:cubicBezTo>
                    <a:cubicBezTo>
                      <a:pt x="271" y="1071"/>
                      <a:pt x="271" y="1071"/>
                      <a:pt x="271" y="1071"/>
                    </a:cubicBezTo>
                    <a:cubicBezTo>
                      <a:pt x="270" y="1070"/>
                      <a:pt x="270" y="1070"/>
                      <a:pt x="270" y="1070"/>
                    </a:cubicBezTo>
                    <a:cubicBezTo>
                      <a:pt x="270" y="1070"/>
                      <a:pt x="270" y="1070"/>
                      <a:pt x="270" y="1070"/>
                    </a:cubicBezTo>
                    <a:cubicBezTo>
                      <a:pt x="275" y="1052"/>
                      <a:pt x="275" y="1052"/>
                      <a:pt x="275" y="1052"/>
                    </a:cubicBezTo>
                    <a:cubicBezTo>
                      <a:pt x="275" y="1052"/>
                      <a:pt x="275" y="1052"/>
                      <a:pt x="275" y="1052"/>
                    </a:cubicBezTo>
                    <a:cubicBezTo>
                      <a:pt x="275" y="1052"/>
                      <a:pt x="275" y="1052"/>
                      <a:pt x="275" y="1052"/>
                    </a:cubicBezTo>
                    <a:cubicBezTo>
                      <a:pt x="277" y="1051"/>
                      <a:pt x="278" y="1051"/>
                      <a:pt x="279" y="1051"/>
                    </a:cubicBezTo>
                    <a:cubicBezTo>
                      <a:pt x="280" y="1050"/>
                      <a:pt x="281" y="1050"/>
                      <a:pt x="282" y="1050"/>
                    </a:cubicBezTo>
                    <a:cubicBezTo>
                      <a:pt x="283" y="1050"/>
                      <a:pt x="284" y="1050"/>
                      <a:pt x="285" y="1050"/>
                    </a:cubicBezTo>
                    <a:cubicBezTo>
                      <a:pt x="286" y="1050"/>
                      <a:pt x="287" y="1050"/>
                      <a:pt x="288" y="1050"/>
                    </a:cubicBezTo>
                    <a:close/>
                    <a:moveTo>
                      <a:pt x="298" y="1055"/>
                    </a:move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300" y="1056"/>
                      <a:pt x="301" y="1056"/>
                      <a:pt x="302" y="1057"/>
                    </a:cubicBezTo>
                    <a:cubicBezTo>
                      <a:pt x="303" y="1058"/>
                      <a:pt x="305" y="1058"/>
                      <a:pt x="306" y="1058"/>
                    </a:cubicBezTo>
                    <a:cubicBezTo>
                      <a:pt x="308" y="1058"/>
                      <a:pt x="310" y="1058"/>
                      <a:pt x="312" y="1058"/>
                    </a:cubicBezTo>
                    <a:cubicBezTo>
                      <a:pt x="313" y="1058"/>
                      <a:pt x="314" y="1058"/>
                      <a:pt x="315" y="1058"/>
                    </a:cubicBezTo>
                    <a:cubicBezTo>
                      <a:pt x="316" y="1057"/>
                      <a:pt x="317" y="1057"/>
                      <a:pt x="319" y="1056"/>
                    </a:cubicBezTo>
                    <a:cubicBezTo>
                      <a:pt x="319" y="1056"/>
                      <a:pt x="319" y="1057"/>
                      <a:pt x="319" y="1057"/>
                    </a:cubicBezTo>
                    <a:cubicBezTo>
                      <a:pt x="319" y="1057"/>
                      <a:pt x="319" y="1057"/>
                      <a:pt x="319" y="1057"/>
                    </a:cubicBezTo>
                    <a:cubicBezTo>
                      <a:pt x="319" y="1057"/>
                      <a:pt x="319" y="1057"/>
                      <a:pt x="319" y="1057"/>
                    </a:cubicBezTo>
                    <a:cubicBezTo>
                      <a:pt x="319" y="1057"/>
                      <a:pt x="319" y="1057"/>
                      <a:pt x="319" y="1057"/>
                    </a:cubicBezTo>
                    <a:cubicBezTo>
                      <a:pt x="319" y="1057"/>
                      <a:pt x="320" y="1057"/>
                      <a:pt x="320" y="1057"/>
                    </a:cubicBezTo>
                    <a:cubicBezTo>
                      <a:pt x="320" y="1057"/>
                      <a:pt x="320" y="1057"/>
                      <a:pt x="320" y="1057"/>
                    </a:cubicBezTo>
                    <a:cubicBezTo>
                      <a:pt x="320" y="1057"/>
                      <a:pt x="320" y="1057"/>
                      <a:pt x="320" y="1057"/>
                    </a:cubicBezTo>
                    <a:cubicBezTo>
                      <a:pt x="320" y="1057"/>
                      <a:pt x="320" y="1057"/>
                      <a:pt x="320" y="1057"/>
                    </a:cubicBezTo>
                    <a:cubicBezTo>
                      <a:pt x="320" y="1057"/>
                      <a:pt x="315" y="1075"/>
                      <a:pt x="315" y="1075"/>
                    </a:cubicBezTo>
                    <a:cubicBezTo>
                      <a:pt x="314" y="1075"/>
                      <a:pt x="314" y="1075"/>
                      <a:pt x="314" y="1075"/>
                    </a:cubicBezTo>
                    <a:cubicBezTo>
                      <a:pt x="314" y="1075"/>
                      <a:pt x="314" y="1075"/>
                      <a:pt x="314" y="1075"/>
                    </a:cubicBezTo>
                    <a:cubicBezTo>
                      <a:pt x="313" y="1076"/>
                      <a:pt x="312" y="1076"/>
                      <a:pt x="311" y="1076"/>
                    </a:cubicBezTo>
                    <a:cubicBezTo>
                      <a:pt x="309" y="1077"/>
                      <a:pt x="308" y="1077"/>
                      <a:pt x="307" y="1077"/>
                    </a:cubicBezTo>
                    <a:cubicBezTo>
                      <a:pt x="306" y="1077"/>
                      <a:pt x="305" y="1077"/>
                      <a:pt x="304" y="1077"/>
                    </a:cubicBezTo>
                    <a:cubicBezTo>
                      <a:pt x="303" y="1077"/>
                      <a:pt x="302" y="1077"/>
                      <a:pt x="301" y="1077"/>
                    </a:cubicBezTo>
                    <a:cubicBezTo>
                      <a:pt x="300" y="1077"/>
                      <a:pt x="300" y="1077"/>
                      <a:pt x="299" y="1077"/>
                    </a:cubicBezTo>
                    <a:cubicBezTo>
                      <a:pt x="298" y="1076"/>
                      <a:pt x="297" y="1076"/>
                      <a:pt x="297" y="1076"/>
                    </a:cubicBezTo>
                    <a:cubicBezTo>
                      <a:pt x="295" y="1075"/>
                      <a:pt x="294" y="1075"/>
                      <a:pt x="293" y="1074"/>
                    </a:cubicBezTo>
                    <a:cubicBezTo>
                      <a:pt x="293" y="1074"/>
                      <a:pt x="292" y="1073"/>
                      <a:pt x="292" y="1073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ubicBezTo>
                      <a:pt x="298" y="1055"/>
                      <a:pt x="298" y="1055"/>
                      <a:pt x="298" y="1055"/>
                    </a:cubicBezTo>
                    <a:close/>
                    <a:moveTo>
                      <a:pt x="305" y="1034"/>
                    </a:moveTo>
                    <a:cubicBezTo>
                      <a:pt x="306" y="1034"/>
                      <a:pt x="307" y="1035"/>
                      <a:pt x="308" y="1036"/>
                    </a:cubicBezTo>
                    <a:cubicBezTo>
                      <a:pt x="310" y="1036"/>
                      <a:pt x="311" y="1037"/>
                      <a:pt x="313" y="1037"/>
                    </a:cubicBezTo>
                    <a:cubicBezTo>
                      <a:pt x="313" y="1037"/>
                      <a:pt x="314" y="1037"/>
                      <a:pt x="315" y="1037"/>
                    </a:cubicBezTo>
                    <a:cubicBezTo>
                      <a:pt x="316" y="1037"/>
                      <a:pt x="317" y="1037"/>
                      <a:pt x="318" y="1037"/>
                    </a:cubicBezTo>
                    <a:cubicBezTo>
                      <a:pt x="319" y="1037"/>
                      <a:pt x="320" y="1036"/>
                      <a:pt x="321" y="1036"/>
                    </a:cubicBezTo>
                    <a:cubicBezTo>
                      <a:pt x="322" y="1036"/>
                      <a:pt x="324" y="1035"/>
                      <a:pt x="325" y="1035"/>
                    </a:cubicBezTo>
                    <a:cubicBezTo>
                      <a:pt x="325" y="1035"/>
                      <a:pt x="325" y="1035"/>
                      <a:pt x="325" y="1035"/>
                    </a:cubicBezTo>
                    <a:cubicBezTo>
                      <a:pt x="325" y="1035"/>
                      <a:pt x="325" y="1035"/>
                      <a:pt x="325" y="1035"/>
                    </a:cubicBezTo>
                    <a:cubicBezTo>
                      <a:pt x="325" y="1035"/>
                      <a:pt x="325" y="1035"/>
                      <a:pt x="325" y="1035"/>
                    </a:cubicBezTo>
                    <a:cubicBezTo>
                      <a:pt x="325" y="1035"/>
                      <a:pt x="326" y="1035"/>
                      <a:pt x="326" y="1035"/>
                    </a:cubicBezTo>
                    <a:cubicBezTo>
                      <a:pt x="326" y="1035"/>
                      <a:pt x="326" y="1035"/>
                      <a:pt x="326" y="1035"/>
                    </a:cubicBezTo>
                    <a:cubicBezTo>
                      <a:pt x="326" y="1035"/>
                      <a:pt x="326" y="1035"/>
                      <a:pt x="326" y="1035"/>
                    </a:cubicBezTo>
                    <a:cubicBezTo>
                      <a:pt x="326" y="1035"/>
                      <a:pt x="321" y="1054"/>
                      <a:pt x="321" y="1054"/>
                    </a:cubicBezTo>
                    <a:cubicBezTo>
                      <a:pt x="321" y="1054"/>
                      <a:pt x="320" y="1054"/>
                      <a:pt x="320" y="1054"/>
                    </a:cubicBezTo>
                    <a:cubicBezTo>
                      <a:pt x="320" y="1054"/>
                      <a:pt x="320" y="1054"/>
                      <a:pt x="320" y="1054"/>
                    </a:cubicBezTo>
                    <a:cubicBezTo>
                      <a:pt x="318" y="1055"/>
                      <a:pt x="316" y="1055"/>
                      <a:pt x="314" y="1056"/>
                    </a:cubicBezTo>
                    <a:cubicBezTo>
                      <a:pt x="313" y="1056"/>
                      <a:pt x="311" y="1056"/>
                      <a:pt x="310" y="1056"/>
                    </a:cubicBezTo>
                    <a:cubicBezTo>
                      <a:pt x="308" y="1056"/>
                      <a:pt x="307" y="1056"/>
                      <a:pt x="306" y="1056"/>
                    </a:cubicBezTo>
                    <a:cubicBezTo>
                      <a:pt x="304" y="1055"/>
                      <a:pt x="302" y="1054"/>
                      <a:pt x="300" y="1053"/>
                    </a:cubicBezTo>
                    <a:cubicBezTo>
                      <a:pt x="300" y="1053"/>
                      <a:pt x="299" y="1053"/>
                      <a:pt x="299" y="1052"/>
                    </a:cubicBezTo>
                    <a:cubicBezTo>
                      <a:pt x="299" y="1052"/>
                      <a:pt x="299" y="1052"/>
                      <a:pt x="299" y="1052"/>
                    </a:cubicBezTo>
                    <a:cubicBezTo>
                      <a:pt x="299" y="1052"/>
                      <a:pt x="299" y="1052"/>
                      <a:pt x="299" y="1052"/>
                    </a:cubicBezTo>
                    <a:cubicBezTo>
                      <a:pt x="299" y="1052"/>
                      <a:pt x="299" y="1052"/>
                      <a:pt x="299" y="1052"/>
                    </a:cubicBezTo>
                    <a:cubicBezTo>
                      <a:pt x="299" y="1052"/>
                      <a:pt x="299" y="1052"/>
                      <a:pt x="299" y="1052"/>
                    </a:cubicBezTo>
                    <a:cubicBezTo>
                      <a:pt x="299" y="1052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4"/>
                      <a:pt x="304" y="1034"/>
                      <a:pt x="304" y="1034"/>
                    </a:cubicBezTo>
                    <a:cubicBezTo>
                      <a:pt x="304" y="1033"/>
                      <a:pt x="304" y="1033"/>
                      <a:pt x="305" y="1034"/>
                    </a:cubicBezTo>
                    <a:close/>
                    <a:moveTo>
                      <a:pt x="292" y="1028"/>
                    </a:moveTo>
                    <a:cubicBezTo>
                      <a:pt x="295" y="1028"/>
                      <a:pt x="297" y="1029"/>
                      <a:pt x="299" y="1030"/>
                    </a:cubicBezTo>
                    <a:cubicBezTo>
                      <a:pt x="299" y="1030"/>
                      <a:pt x="299" y="1030"/>
                      <a:pt x="299" y="1030"/>
                    </a:cubicBezTo>
                    <a:cubicBezTo>
                      <a:pt x="300" y="1030"/>
                      <a:pt x="301" y="1031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2"/>
                      <a:pt x="302" y="1032"/>
                      <a:pt x="302" y="1032"/>
                    </a:cubicBezTo>
                    <a:cubicBezTo>
                      <a:pt x="302" y="1033"/>
                      <a:pt x="302" y="1033"/>
                      <a:pt x="302" y="1033"/>
                    </a:cubicBezTo>
                    <a:cubicBezTo>
                      <a:pt x="300" y="1039"/>
                      <a:pt x="300" y="1039"/>
                      <a:pt x="300" y="1039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7" y="1050"/>
                      <a:pt x="297" y="1050"/>
                      <a:pt x="297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6" y="1050"/>
                      <a:pt x="296" y="1050"/>
                      <a:pt x="296" y="1050"/>
                    </a:cubicBezTo>
                    <a:cubicBezTo>
                      <a:pt x="295" y="1049"/>
                      <a:pt x="294" y="1049"/>
                      <a:pt x="292" y="1048"/>
                    </a:cubicBezTo>
                    <a:cubicBezTo>
                      <a:pt x="291" y="1048"/>
                      <a:pt x="290" y="1047"/>
                      <a:pt x="288" y="1047"/>
                    </a:cubicBezTo>
                    <a:cubicBezTo>
                      <a:pt x="285" y="1047"/>
                      <a:pt x="281" y="1047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7" y="1049"/>
                      <a:pt x="277" y="1049"/>
                      <a:pt x="277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76" y="1049"/>
                      <a:pt x="276" y="1049"/>
                      <a:pt x="276" y="1049"/>
                    </a:cubicBezTo>
                    <a:cubicBezTo>
                      <a:pt x="281" y="1032"/>
                      <a:pt x="281" y="1032"/>
                      <a:pt x="281" y="1032"/>
                    </a:cubicBezTo>
                    <a:cubicBezTo>
                      <a:pt x="281" y="1031"/>
                      <a:pt x="281" y="1031"/>
                      <a:pt x="281" y="1031"/>
                    </a:cubicBezTo>
                    <a:cubicBezTo>
                      <a:pt x="281" y="1030"/>
                      <a:pt x="282" y="1030"/>
                      <a:pt x="282" y="1030"/>
                    </a:cubicBezTo>
                    <a:cubicBezTo>
                      <a:pt x="282" y="1030"/>
                      <a:pt x="282" y="1030"/>
                      <a:pt x="282" y="1030"/>
                    </a:cubicBezTo>
                    <a:cubicBezTo>
                      <a:pt x="284" y="1030"/>
                      <a:pt x="286" y="1029"/>
                      <a:pt x="287" y="1029"/>
                    </a:cubicBezTo>
                    <a:cubicBezTo>
                      <a:pt x="289" y="1028"/>
                      <a:pt x="291" y="1028"/>
                      <a:pt x="292" y="1028"/>
                    </a:cubicBezTo>
                    <a:close/>
                    <a:moveTo>
                      <a:pt x="478" y="1033"/>
                    </a:moveTo>
                    <a:cubicBezTo>
                      <a:pt x="469" y="1033"/>
                      <a:pt x="462" y="1040"/>
                      <a:pt x="462" y="1048"/>
                    </a:cubicBezTo>
                    <a:cubicBezTo>
                      <a:pt x="462" y="1052"/>
                      <a:pt x="464" y="1056"/>
                      <a:pt x="467" y="1059"/>
                    </a:cubicBezTo>
                    <a:cubicBezTo>
                      <a:pt x="460" y="1068"/>
                      <a:pt x="460" y="1068"/>
                      <a:pt x="460" y="1068"/>
                    </a:cubicBezTo>
                    <a:cubicBezTo>
                      <a:pt x="463" y="1070"/>
                      <a:pt x="463" y="1070"/>
                      <a:pt x="463" y="1070"/>
                    </a:cubicBezTo>
                    <a:cubicBezTo>
                      <a:pt x="470" y="1061"/>
                      <a:pt x="470" y="1061"/>
                      <a:pt x="470" y="1061"/>
                    </a:cubicBezTo>
                    <a:cubicBezTo>
                      <a:pt x="472" y="1063"/>
                      <a:pt x="475" y="1064"/>
                      <a:pt x="478" y="1064"/>
                    </a:cubicBezTo>
                    <a:cubicBezTo>
                      <a:pt x="486" y="1064"/>
                      <a:pt x="493" y="1057"/>
                      <a:pt x="493" y="1048"/>
                    </a:cubicBezTo>
                    <a:cubicBezTo>
                      <a:pt x="493" y="1040"/>
                      <a:pt x="486" y="1033"/>
                      <a:pt x="478" y="1033"/>
                    </a:cubicBezTo>
                    <a:close/>
                    <a:moveTo>
                      <a:pt x="478" y="1060"/>
                    </a:moveTo>
                    <a:cubicBezTo>
                      <a:pt x="471" y="1060"/>
                      <a:pt x="466" y="1055"/>
                      <a:pt x="466" y="1048"/>
                    </a:cubicBezTo>
                    <a:cubicBezTo>
                      <a:pt x="466" y="1042"/>
                      <a:pt x="471" y="1037"/>
                      <a:pt x="478" y="1037"/>
                    </a:cubicBezTo>
                    <a:cubicBezTo>
                      <a:pt x="484" y="1037"/>
                      <a:pt x="489" y="1042"/>
                      <a:pt x="489" y="1048"/>
                    </a:cubicBezTo>
                    <a:cubicBezTo>
                      <a:pt x="489" y="1055"/>
                      <a:pt x="484" y="1060"/>
                      <a:pt x="478" y="1060"/>
                    </a:cubicBezTo>
                    <a:close/>
                    <a:moveTo>
                      <a:pt x="602" y="1116"/>
                    </a:moveTo>
                    <a:cubicBezTo>
                      <a:pt x="602" y="1139"/>
                      <a:pt x="584" y="1156"/>
                      <a:pt x="562" y="1156"/>
                    </a:cubicBezTo>
                    <a:cubicBezTo>
                      <a:pt x="40" y="1156"/>
                      <a:pt x="40" y="1156"/>
                      <a:pt x="40" y="1156"/>
                    </a:cubicBezTo>
                    <a:cubicBezTo>
                      <a:pt x="18" y="1156"/>
                      <a:pt x="0" y="1139"/>
                      <a:pt x="0" y="11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562" y="0"/>
                      <a:pt x="562" y="0"/>
                      <a:pt x="562" y="0"/>
                    </a:cubicBezTo>
                    <a:cubicBezTo>
                      <a:pt x="584" y="0"/>
                      <a:pt x="602" y="18"/>
                      <a:pt x="602" y="40"/>
                    </a:cubicBezTo>
                    <a:lnTo>
                      <a:pt x="602" y="1116"/>
                    </a:lnTo>
                    <a:close/>
                    <a:moveTo>
                      <a:pt x="273" y="379"/>
                    </a:moveTo>
                    <a:cubicBezTo>
                      <a:pt x="95" y="379"/>
                      <a:pt x="95" y="379"/>
                      <a:pt x="95" y="379"/>
                    </a:cubicBezTo>
                    <a:cubicBezTo>
                      <a:pt x="95" y="202"/>
                      <a:pt x="95" y="202"/>
                      <a:pt x="95" y="202"/>
                    </a:cubicBezTo>
                    <a:cubicBezTo>
                      <a:pt x="273" y="202"/>
                      <a:pt x="273" y="202"/>
                      <a:pt x="273" y="202"/>
                    </a:cubicBezTo>
                    <a:lnTo>
                      <a:pt x="273" y="379"/>
                    </a:lnTo>
                    <a:close/>
                    <a:moveTo>
                      <a:pt x="95" y="769"/>
                    </a:moveTo>
                    <a:cubicBezTo>
                      <a:pt x="273" y="769"/>
                      <a:pt x="273" y="769"/>
                      <a:pt x="273" y="769"/>
                    </a:cubicBezTo>
                    <a:cubicBezTo>
                      <a:pt x="273" y="911"/>
                      <a:pt x="273" y="911"/>
                      <a:pt x="273" y="911"/>
                    </a:cubicBezTo>
                    <a:cubicBezTo>
                      <a:pt x="95" y="911"/>
                      <a:pt x="95" y="911"/>
                      <a:pt x="95" y="911"/>
                    </a:cubicBezTo>
                    <a:lnTo>
                      <a:pt x="95" y="769"/>
                    </a:lnTo>
                    <a:close/>
                    <a:moveTo>
                      <a:pt x="95" y="581"/>
                    </a:moveTo>
                    <a:cubicBezTo>
                      <a:pt x="462" y="581"/>
                      <a:pt x="462" y="581"/>
                      <a:pt x="462" y="581"/>
                    </a:cubicBezTo>
                    <a:cubicBezTo>
                      <a:pt x="462" y="758"/>
                      <a:pt x="462" y="758"/>
                      <a:pt x="462" y="758"/>
                    </a:cubicBezTo>
                    <a:cubicBezTo>
                      <a:pt x="95" y="758"/>
                      <a:pt x="95" y="758"/>
                      <a:pt x="95" y="758"/>
                    </a:cubicBezTo>
                    <a:lnTo>
                      <a:pt x="95" y="581"/>
                    </a:lnTo>
                    <a:close/>
                    <a:moveTo>
                      <a:pt x="284" y="391"/>
                    </a:moveTo>
                    <a:cubicBezTo>
                      <a:pt x="462" y="391"/>
                      <a:pt x="462" y="391"/>
                      <a:pt x="462" y="391"/>
                    </a:cubicBezTo>
                    <a:cubicBezTo>
                      <a:pt x="462" y="568"/>
                      <a:pt x="462" y="568"/>
                      <a:pt x="462" y="568"/>
                    </a:cubicBezTo>
                    <a:cubicBezTo>
                      <a:pt x="284" y="568"/>
                      <a:pt x="284" y="568"/>
                      <a:pt x="284" y="568"/>
                    </a:cubicBezTo>
                    <a:lnTo>
                      <a:pt x="284" y="391"/>
                    </a:lnTo>
                    <a:close/>
                    <a:moveTo>
                      <a:pt x="273" y="568"/>
                    </a:moveTo>
                    <a:cubicBezTo>
                      <a:pt x="95" y="568"/>
                      <a:pt x="95" y="568"/>
                      <a:pt x="95" y="568"/>
                    </a:cubicBezTo>
                    <a:cubicBezTo>
                      <a:pt x="95" y="391"/>
                      <a:pt x="95" y="391"/>
                      <a:pt x="95" y="391"/>
                    </a:cubicBezTo>
                    <a:cubicBezTo>
                      <a:pt x="273" y="391"/>
                      <a:pt x="273" y="391"/>
                      <a:pt x="273" y="391"/>
                    </a:cubicBezTo>
                    <a:lnTo>
                      <a:pt x="273" y="568"/>
                    </a:lnTo>
                    <a:close/>
                    <a:moveTo>
                      <a:pt x="284" y="769"/>
                    </a:moveTo>
                    <a:cubicBezTo>
                      <a:pt x="462" y="769"/>
                      <a:pt x="462" y="769"/>
                      <a:pt x="462" y="769"/>
                    </a:cubicBezTo>
                    <a:cubicBezTo>
                      <a:pt x="462" y="911"/>
                      <a:pt x="462" y="911"/>
                      <a:pt x="462" y="911"/>
                    </a:cubicBezTo>
                    <a:cubicBezTo>
                      <a:pt x="284" y="911"/>
                      <a:pt x="284" y="911"/>
                      <a:pt x="284" y="911"/>
                    </a:cubicBezTo>
                    <a:lnTo>
                      <a:pt x="284" y="769"/>
                    </a:lnTo>
                    <a:close/>
                    <a:moveTo>
                      <a:pt x="462" y="202"/>
                    </a:moveTo>
                    <a:cubicBezTo>
                      <a:pt x="462" y="379"/>
                      <a:pt x="462" y="379"/>
                      <a:pt x="462" y="379"/>
                    </a:cubicBezTo>
                    <a:cubicBezTo>
                      <a:pt x="284" y="379"/>
                      <a:pt x="284" y="379"/>
                      <a:pt x="284" y="379"/>
                    </a:cubicBezTo>
                    <a:cubicBezTo>
                      <a:pt x="284" y="202"/>
                      <a:pt x="284" y="202"/>
                      <a:pt x="284" y="202"/>
                    </a:cubicBezTo>
                    <a:lnTo>
                      <a:pt x="462" y="2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08" name="Group 157"/>
              <p:cNvGrpSpPr/>
              <p:nvPr/>
            </p:nvGrpSpPr>
            <p:grpSpPr>
              <a:xfrm>
                <a:off x="3113590" y="4171955"/>
                <a:ext cx="460636" cy="324928"/>
                <a:chOff x="6432939" y="4098201"/>
                <a:chExt cx="709174" cy="500243"/>
              </a:xfrm>
              <a:grpFill/>
            </p:grpSpPr>
            <p:sp>
              <p:nvSpPr>
                <p:cNvPr id="109" name="Rounded Rectangle 6"/>
                <p:cNvSpPr>
                  <a:spLocks noChangeAspect="1"/>
                </p:cNvSpPr>
                <p:nvPr/>
              </p:nvSpPr>
              <p:spPr bwMode="black">
                <a:xfrm rot="16200000">
                  <a:off x="6537404" y="3993736"/>
                  <a:ext cx="500243" cy="70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897" h="4658497">
                      <a:moveTo>
                        <a:pt x="1600200" y="4382531"/>
                      </a:moveTo>
                      <a:cubicBezTo>
                        <a:pt x="1600200" y="4367744"/>
                        <a:pt x="1588213" y="4355757"/>
                        <a:pt x="1573426" y="4355757"/>
                      </a:cubicBezTo>
                      <a:lnTo>
                        <a:pt x="811428" y="4355757"/>
                      </a:lnTo>
                      <a:cubicBezTo>
                        <a:pt x="796641" y="4355757"/>
                        <a:pt x="784654" y="4367744"/>
                        <a:pt x="784654" y="4382531"/>
                      </a:cubicBezTo>
                      <a:lnTo>
                        <a:pt x="784654" y="4489621"/>
                      </a:lnTo>
                      <a:cubicBezTo>
                        <a:pt x="784654" y="4504408"/>
                        <a:pt x="796641" y="4516395"/>
                        <a:pt x="811428" y="4516395"/>
                      </a:cubicBezTo>
                      <a:lnTo>
                        <a:pt x="1573426" y="4516395"/>
                      </a:lnTo>
                      <a:cubicBezTo>
                        <a:pt x="1588213" y="4516395"/>
                        <a:pt x="1600200" y="4504408"/>
                        <a:pt x="1600200" y="4489621"/>
                      </a:cubicBezTo>
                      <a:close/>
                      <a:moveTo>
                        <a:pt x="2502243" y="4382531"/>
                      </a:moveTo>
                      <a:cubicBezTo>
                        <a:pt x="2502243" y="4367744"/>
                        <a:pt x="2490256" y="4355757"/>
                        <a:pt x="2475469" y="4355757"/>
                      </a:cubicBezTo>
                      <a:lnTo>
                        <a:pt x="1713471" y="4355757"/>
                      </a:lnTo>
                      <a:cubicBezTo>
                        <a:pt x="1698684" y="4355757"/>
                        <a:pt x="1686697" y="4367744"/>
                        <a:pt x="1686697" y="4382531"/>
                      </a:cubicBezTo>
                      <a:lnTo>
                        <a:pt x="1686697" y="4489621"/>
                      </a:lnTo>
                      <a:cubicBezTo>
                        <a:pt x="1686697" y="4504408"/>
                        <a:pt x="1698684" y="4516395"/>
                        <a:pt x="1713471" y="4516395"/>
                      </a:cubicBezTo>
                      <a:lnTo>
                        <a:pt x="2475469" y="4516395"/>
                      </a:lnTo>
                      <a:cubicBezTo>
                        <a:pt x="2490256" y="4516395"/>
                        <a:pt x="2502243" y="4504408"/>
                        <a:pt x="2502243" y="4489621"/>
                      </a:cubicBezTo>
                      <a:close/>
                      <a:moveTo>
                        <a:pt x="3021231" y="480896"/>
                      </a:moveTo>
                      <a:cubicBezTo>
                        <a:pt x="3021231" y="375524"/>
                        <a:pt x="2935811" y="290104"/>
                        <a:pt x="2830439" y="290104"/>
                      </a:cubicBezTo>
                      <a:lnTo>
                        <a:pt x="444108" y="290104"/>
                      </a:lnTo>
                      <a:cubicBezTo>
                        <a:pt x="338736" y="290104"/>
                        <a:pt x="253316" y="375524"/>
                        <a:pt x="253316" y="480896"/>
                      </a:cubicBezTo>
                      <a:lnTo>
                        <a:pt x="253316" y="4029043"/>
                      </a:lnTo>
                      <a:cubicBezTo>
                        <a:pt x="253316" y="4134415"/>
                        <a:pt x="338736" y="4219835"/>
                        <a:pt x="444108" y="4219835"/>
                      </a:cubicBezTo>
                      <a:lnTo>
                        <a:pt x="2830439" y="4219835"/>
                      </a:lnTo>
                      <a:cubicBezTo>
                        <a:pt x="2935811" y="4219835"/>
                        <a:pt x="3021231" y="4134415"/>
                        <a:pt x="3021231" y="4029043"/>
                      </a:cubicBezTo>
                      <a:close/>
                      <a:moveTo>
                        <a:pt x="3286897" y="226566"/>
                      </a:moveTo>
                      <a:lnTo>
                        <a:pt x="3286897" y="4431931"/>
                      </a:lnTo>
                      <a:cubicBezTo>
                        <a:pt x="3286897" y="4557060"/>
                        <a:pt x="3185460" y="4658497"/>
                        <a:pt x="3060331" y="4658497"/>
                      </a:cubicBezTo>
                      <a:lnTo>
                        <a:pt x="226566" y="4658497"/>
                      </a:lnTo>
                      <a:cubicBezTo>
                        <a:pt x="101437" y="4658497"/>
                        <a:pt x="0" y="4557060"/>
                        <a:pt x="0" y="4431931"/>
                      </a:cubicBezTo>
                      <a:lnTo>
                        <a:pt x="0" y="226566"/>
                      </a:lnTo>
                      <a:cubicBezTo>
                        <a:pt x="0" y="101437"/>
                        <a:pt x="101437" y="0"/>
                        <a:pt x="226566" y="0"/>
                      </a:cubicBezTo>
                      <a:lnTo>
                        <a:pt x="3060331" y="0"/>
                      </a:lnTo>
                      <a:cubicBezTo>
                        <a:pt x="3185460" y="0"/>
                        <a:pt x="3286897" y="101437"/>
                        <a:pt x="3286897" y="226566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80684" tIns="40342" rIns="80684" bIns="4034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726147"/>
                  <a:endParaRPr lang="en-US" sz="1765" spc="-120" dirty="0">
                    <a:solidFill>
                      <a:srgbClr val="000000">
                        <a:lumMod val="50000"/>
                      </a:srgb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 rot="5400000">
                  <a:off x="6590383" y="4115019"/>
                  <a:ext cx="329607" cy="503240"/>
                </a:xfrm>
                <a:custGeom>
                  <a:avLst/>
                  <a:gdLst>
                    <a:gd name="T0" fmla="*/ 448 w 448"/>
                    <a:gd name="T1" fmla="*/ 0 h 684"/>
                    <a:gd name="T2" fmla="*/ 448 w 448"/>
                    <a:gd name="T3" fmla="*/ 207 h 684"/>
                    <a:gd name="T4" fmla="*/ 241 w 448"/>
                    <a:gd name="T5" fmla="*/ 207 h 684"/>
                    <a:gd name="T6" fmla="*/ 241 w 448"/>
                    <a:gd name="T7" fmla="*/ 0 h 684"/>
                    <a:gd name="T8" fmla="*/ 448 w 448"/>
                    <a:gd name="T9" fmla="*/ 0 h 684"/>
                    <a:gd name="T10" fmla="*/ 241 w 448"/>
                    <a:gd name="T11" fmla="*/ 238 h 684"/>
                    <a:gd name="T12" fmla="*/ 241 w 448"/>
                    <a:gd name="T13" fmla="*/ 446 h 684"/>
                    <a:gd name="T14" fmla="*/ 448 w 448"/>
                    <a:gd name="T15" fmla="*/ 446 h 684"/>
                    <a:gd name="T16" fmla="*/ 448 w 448"/>
                    <a:gd name="T17" fmla="*/ 238 h 684"/>
                    <a:gd name="T18" fmla="*/ 241 w 448"/>
                    <a:gd name="T19" fmla="*/ 238 h 684"/>
                    <a:gd name="T20" fmla="*/ 0 w 448"/>
                    <a:gd name="T21" fmla="*/ 0 h 684"/>
                    <a:gd name="T22" fmla="*/ 0 w 448"/>
                    <a:gd name="T23" fmla="*/ 207 h 684"/>
                    <a:gd name="T24" fmla="*/ 210 w 448"/>
                    <a:gd name="T25" fmla="*/ 207 h 684"/>
                    <a:gd name="T26" fmla="*/ 210 w 448"/>
                    <a:gd name="T27" fmla="*/ 0 h 684"/>
                    <a:gd name="T28" fmla="*/ 0 w 448"/>
                    <a:gd name="T29" fmla="*/ 0 h 684"/>
                    <a:gd name="T30" fmla="*/ 0 w 448"/>
                    <a:gd name="T31" fmla="*/ 238 h 684"/>
                    <a:gd name="T32" fmla="*/ 0 w 448"/>
                    <a:gd name="T33" fmla="*/ 446 h 684"/>
                    <a:gd name="T34" fmla="*/ 210 w 448"/>
                    <a:gd name="T35" fmla="*/ 446 h 684"/>
                    <a:gd name="T36" fmla="*/ 210 w 448"/>
                    <a:gd name="T37" fmla="*/ 238 h 684"/>
                    <a:gd name="T38" fmla="*/ 0 w 448"/>
                    <a:gd name="T39" fmla="*/ 238 h 684"/>
                    <a:gd name="T40" fmla="*/ 0 w 448"/>
                    <a:gd name="T41" fmla="*/ 477 h 684"/>
                    <a:gd name="T42" fmla="*/ 0 w 448"/>
                    <a:gd name="T43" fmla="*/ 684 h 684"/>
                    <a:gd name="T44" fmla="*/ 448 w 448"/>
                    <a:gd name="T45" fmla="*/ 684 h 684"/>
                    <a:gd name="T46" fmla="*/ 448 w 448"/>
                    <a:gd name="T47" fmla="*/ 477 h 684"/>
                    <a:gd name="T48" fmla="*/ 0 w 448"/>
                    <a:gd name="T49" fmla="*/ 477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48" h="684">
                      <a:moveTo>
                        <a:pt x="448" y="0"/>
                      </a:moveTo>
                      <a:lnTo>
                        <a:pt x="448" y="207"/>
                      </a:lnTo>
                      <a:lnTo>
                        <a:pt x="241" y="207"/>
                      </a:lnTo>
                      <a:lnTo>
                        <a:pt x="241" y="0"/>
                      </a:lnTo>
                      <a:lnTo>
                        <a:pt x="448" y="0"/>
                      </a:lnTo>
                      <a:close/>
                      <a:moveTo>
                        <a:pt x="241" y="238"/>
                      </a:moveTo>
                      <a:lnTo>
                        <a:pt x="241" y="446"/>
                      </a:lnTo>
                      <a:lnTo>
                        <a:pt x="448" y="446"/>
                      </a:lnTo>
                      <a:lnTo>
                        <a:pt x="448" y="238"/>
                      </a:lnTo>
                      <a:lnTo>
                        <a:pt x="241" y="238"/>
                      </a:lnTo>
                      <a:close/>
                      <a:moveTo>
                        <a:pt x="0" y="0"/>
                      </a:moveTo>
                      <a:lnTo>
                        <a:pt x="0" y="207"/>
                      </a:lnTo>
                      <a:lnTo>
                        <a:pt x="210" y="207"/>
                      </a:lnTo>
                      <a:lnTo>
                        <a:pt x="210" y="0"/>
                      </a:lnTo>
                      <a:lnTo>
                        <a:pt x="0" y="0"/>
                      </a:lnTo>
                      <a:close/>
                      <a:moveTo>
                        <a:pt x="0" y="238"/>
                      </a:moveTo>
                      <a:lnTo>
                        <a:pt x="0" y="446"/>
                      </a:lnTo>
                      <a:lnTo>
                        <a:pt x="210" y="446"/>
                      </a:lnTo>
                      <a:lnTo>
                        <a:pt x="210" y="238"/>
                      </a:lnTo>
                      <a:lnTo>
                        <a:pt x="0" y="238"/>
                      </a:lnTo>
                      <a:close/>
                      <a:moveTo>
                        <a:pt x="0" y="477"/>
                      </a:moveTo>
                      <a:lnTo>
                        <a:pt x="0" y="684"/>
                      </a:lnTo>
                      <a:lnTo>
                        <a:pt x="448" y="684"/>
                      </a:lnTo>
                      <a:lnTo>
                        <a:pt x="448" y="477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39" tIns="44820" rIns="89639" bIns="448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75"/>
                  <a:endParaRPr lang="en-US" sz="1667" dirty="0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100" name="Freeform 30"/>
            <p:cNvSpPr>
              <a:spLocks noChangeAspect="1" noEditPoints="1"/>
            </p:cNvSpPr>
            <p:nvPr/>
          </p:nvSpPr>
          <p:spPr bwMode="auto">
            <a:xfrm>
              <a:off x="1355590" y="5623993"/>
              <a:ext cx="291077" cy="342710"/>
            </a:xfrm>
            <a:custGeom>
              <a:avLst/>
              <a:gdLst>
                <a:gd name="T0" fmla="*/ 115 w 191"/>
                <a:gd name="T1" fmla="*/ 158 h 225"/>
                <a:gd name="T2" fmla="*/ 132 w 191"/>
                <a:gd name="T3" fmla="*/ 185 h 225"/>
                <a:gd name="T4" fmla="*/ 21 w 191"/>
                <a:gd name="T5" fmla="*/ 185 h 225"/>
                <a:gd name="T6" fmla="*/ 0 w 191"/>
                <a:gd name="T7" fmla="*/ 164 h 225"/>
                <a:gd name="T8" fmla="*/ 0 w 191"/>
                <a:gd name="T9" fmla="*/ 21 h 225"/>
                <a:gd name="T10" fmla="*/ 21 w 191"/>
                <a:gd name="T11" fmla="*/ 0 h 225"/>
                <a:gd name="T12" fmla="*/ 163 w 191"/>
                <a:gd name="T13" fmla="*/ 0 h 225"/>
                <a:gd name="T14" fmla="*/ 185 w 191"/>
                <a:gd name="T15" fmla="*/ 21 h 225"/>
                <a:gd name="T16" fmla="*/ 185 w 191"/>
                <a:gd name="T17" fmla="*/ 164 h 225"/>
                <a:gd name="T18" fmla="*/ 181 w 191"/>
                <a:gd name="T19" fmla="*/ 175 h 225"/>
                <a:gd name="T20" fmla="*/ 154 w 191"/>
                <a:gd name="T21" fmla="*/ 133 h 225"/>
                <a:gd name="T22" fmla="*/ 157 w 191"/>
                <a:gd name="T23" fmla="*/ 63 h 225"/>
                <a:gd name="T24" fmla="*/ 70 w 191"/>
                <a:gd name="T25" fmla="*/ 43 h 225"/>
                <a:gd name="T26" fmla="*/ 51 w 191"/>
                <a:gd name="T27" fmla="*/ 130 h 225"/>
                <a:gd name="T28" fmla="*/ 115 w 191"/>
                <a:gd name="T29" fmla="*/ 158 h 225"/>
                <a:gd name="T30" fmla="*/ 183 w 191"/>
                <a:gd name="T31" fmla="*/ 221 h 225"/>
                <a:gd name="T32" fmla="*/ 165 w 191"/>
                <a:gd name="T33" fmla="*/ 217 h 225"/>
                <a:gd name="T34" fmla="*/ 120 w 191"/>
                <a:gd name="T35" fmla="*/ 146 h 225"/>
                <a:gd name="T36" fmla="*/ 59 w 191"/>
                <a:gd name="T37" fmla="*/ 124 h 225"/>
                <a:gd name="T38" fmla="*/ 75 w 191"/>
                <a:gd name="T39" fmla="*/ 52 h 225"/>
                <a:gd name="T40" fmla="*/ 148 w 191"/>
                <a:gd name="T41" fmla="*/ 68 h 225"/>
                <a:gd name="T42" fmla="*/ 142 w 191"/>
                <a:gd name="T43" fmla="*/ 132 h 225"/>
                <a:gd name="T44" fmla="*/ 187 w 191"/>
                <a:gd name="T45" fmla="*/ 203 h 225"/>
                <a:gd name="T46" fmla="*/ 183 w 191"/>
                <a:gd name="T47" fmla="*/ 221 h 225"/>
                <a:gd name="T48" fmla="*/ 144 w 191"/>
                <a:gd name="T49" fmla="*/ 71 h 225"/>
                <a:gd name="T50" fmla="*/ 78 w 191"/>
                <a:gd name="T51" fmla="*/ 56 h 225"/>
                <a:gd name="T52" fmla="*/ 64 w 191"/>
                <a:gd name="T53" fmla="*/ 122 h 225"/>
                <a:gd name="T54" fmla="*/ 129 w 191"/>
                <a:gd name="T55" fmla="*/ 136 h 225"/>
                <a:gd name="T56" fmla="*/ 144 w 191"/>
                <a:gd name="T57" fmla="*/ 7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225">
                  <a:moveTo>
                    <a:pt x="115" y="158"/>
                  </a:moveTo>
                  <a:cubicBezTo>
                    <a:pt x="132" y="185"/>
                    <a:pt x="132" y="185"/>
                    <a:pt x="132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9" y="185"/>
                    <a:pt x="0" y="175"/>
                    <a:pt x="0" y="16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5" y="0"/>
                    <a:pt x="185" y="9"/>
                    <a:pt x="185" y="21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5" y="168"/>
                    <a:pt x="183" y="172"/>
                    <a:pt x="181" y="175"/>
                  </a:cubicBezTo>
                  <a:cubicBezTo>
                    <a:pt x="154" y="133"/>
                    <a:pt x="154" y="133"/>
                    <a:pt x="154" y="133"/>
                  </a:cubicBezTo>
                  <a:cubicBezTo>
                    <a:pt x="169" y="112"/>
                    <a:pt x="170" y="84"/>
                    <a:pt x="157" y="63"/>
                  </a:cubicBezTo>
                  <a:cubicBezTo>
                    <a:pt x="138" y="33"/>
                    <a:pt x="99" y="25"/>
                    <a:pt x="70" y="43"/>
                  </a:cubicBezTo>
                  <a:cubicBezTo>
                    <a:pt x="41" y="62"/>
                    <a:pt x="32" y="101"/>
                    <a:pt x="51" y="130"/>
                  </a:cubicBezTo>
                  <a:cubicBezTo>
                    <a:pt x="65" y="152"/>
                    <a:pt x="90" y="163"/>
                    <a:pt x="115" y="158"/>
                  </a:cubicBezTo>
                  <a:close/>
                  <a:moveTo>
                    <a:pt x="183" y="221"/>
                  </a:moveTo>
                  <a:cubicBezTo>
                    <a:pt x="177" y="225"/>
                    <a:pt x="169" y="223"/>
                    <a:pt x="165" y="217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98" y="153"/>
                    <a:pt x="72" y="145"/>
                    <a:pt x="59" y="124"/>
                  </a:cubicBezTo>
                  <a:cubicBezTo>
                    <a:pt x="44" y="100"/>
                    <a:pt x="51" y="67"/>
                    <a:pt x="75" y="52"/>
                  </a:cubicBezTo>
                  <a:cubicBezTo>
                    <a:pt x="100" y="36"/>
                    <a:pt x="132" y="44"/>
                    <a:pt x="148" y="68"/>
                  </a:cubicBezTo>
                  <a:cubicBezTo>
                    <a:pt x="161" y="89"/>
                    <a:pt x="158" y="115"/>
                    <a:pt x="142" y="13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91" y="209"/>
                    <a:pt x="189" y="217"/>
                    <a:pt x="183" y="221"/>
                  </a:cubicBezTo>
                  <a:close/>
                  <a:moveTo>
                    <a:pt x="144" y="71"/>
                  </a:moveTo>
                  <a:cubicBezTo>
                    <a:pt x="129" y="49"/>
                    <a:pt x="100" y="42"/>
                    <a:pt x="78" y="56"/>
                  </a:cubicBezTo>
                  <a:cubicBezTo>
                    <a:pt x="56" y="70"/>
                    <a:pt x="50" y="100"/>
                    <a:pt x="64" y="122"/>
                  </a:cubicBezTo>
                  <a:cubicBezTo>
                    <a:pt x="78" y="144"/>
                    <a:pt x="107" y="150"/>
                    <a:pt x="129" y="136"/>
                  </a:cubicBezTo>
                  <a:cubicBezTo>
                    <a:pt x="151" y="122"/>
                    <a:pt x="158" y="93"/>
                    <a:pt x="144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175"/>
              <a:endParaRPr lang="en-US" sz="1667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1" name="Group 150"/>
            <p:cNvGrpSpPr/>
            <p:nvPr/>
          </p:nvGrpSpPr>
          <p:grpSpPr>
            <a:xfrm>
              <a:off x="1869003" y="5652436"/>
              <a:ext cx="684051" cy="285824"/>
              <a:chOff x="5416547" y="3144838"/>
              <a:chExt cx="1352553" cy="565150"/>
            </a:xfrm>
            <a:solidFill>
              <a:schemeClr val="bg1"/>
            </a:solidFill>
          </p:grpSpPr>
          <p:sp>
            <p:nvSpPr>
              <p:cNvPr id="103" name="Freeform 21"/>
              <p:cNvSpPr>
                <a:spLocks/>
              </p:cNvSpPr>
              <p:nvPr/>
            </p:nvSpPr>
            <p:spPr bwMode="auto">
              <a:xfrm>
                <a:off x="5435600" y="3144838"/>
                <a:ext cx="1333500" cy="561975"/>
              </a:xfrm>
              <a:custGeom>
                <a:avLst/>
                <a:gdLst>
                  <a:gd name="T0" fmla="*/ 316 w 353"/>
                  <a:gd name="T1" fmla="*/ 100 h 147"/>
                  <a:gd name="T2" fmla="*/ 314 w 353"/>
                  <a:gd name="T3" fmla="*/ 97 h 147"/>
                  <a:gd name="T4" fmla="*/ 351 w 353"/>
                  <a:gd name="T5" fmla="*/ 74 h 147"/>
                  <a:gd name="T6" fmla="*/ 47 w 353"/>
                  <a:gd name="T7" fmla="*/ 0 h 147"/>
                  <a:gd name="T8" fmla="*/ 0 w 353"/>
                  <a:gd name="T9" fmla="*/ 16 h 147"/>
                  <a:gd name="T10" fmla="*/ 1 w 353"/>
                  <a:gd name="T11" fmla="*/ 17 h 147"/>
                  <a:gd name="T12" fmla="*/ 304 w 353"/>
                  <a:gd name="T13" fmla="*/ 98 h 147"/>
                  <a:gd name="T14" fmla="*/ 312 w 353"/>
                  <a:gd name="T15" fmla="*/ 108 h 147"/>
                  <a:gd name="T16" fmla="*/ 312 w 353"/>
                  <a:gd name="T17" fmla="*/ 144 h 147"/>
                  <a:gd name="T18" fmla="*/ 312 w 353"/>
                  <a:gd name="T19" fmla="*/ 147 h 147"/>
                  <a:gd name="T20" fmla="*/ 353 w 353"/>
                  <a:gd name="T21" fmla="*/ 77 h 147"/>
                  <a:gd name="T22" fmla="*/ 316 w 353"/>
                  <a:gd name="T23" fmla="*/ 10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3" h="147">
                    <a:moveTo>
                      <a:pt x="316" y="100"/>
                    </a:moveTo>
                    <a:cubicBezTo>
                      <a:pt x="314" y="97"/>
                      <a:pt x="314" y="97"/>
                      <a:pt x="314" y="97"/>
                    </a:cubicBezTo>
                    <a:cubicBezTo>
                      <a:pt x="351" y="74"/>
                      <a:pt x="351" y="74"/>
                      <a:pt x="351" y="74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304" y="98"/>
                      <a:pt x="304" y="98"/>
                      <a:pt x="304" y="98"/>
                    </a:cubicBezTo>
                    <a:cubicBezTo>
                      <a:pt x="309" y="99"/>
                      <a:pt x="312" y="104"/>
                      <a:pt x="312" y="108"/>
                    </a:cubicBezTo>
                    <a:cubicBezTo>
                      <a:pt x="312" y="144"/>
                      <a:pt x="312" y="144"/>
                      <a:pt x="312" y="144"/>
                    </a:cubicBezTo>
                    <a:cubicBezTo>
                      <a:pt x="312" y="145"/>
                      <a:pt x="312" y="146"/>
                      <a:pt x="312" y="147"/>
                    </a:cubicBezTo>
                    <a:cubicBezTo>
                      <a:pt x="347" y="128"/>
                      <a:pt x="352" y="86"/>
                      <a:pt x="353" y="77"/>
                    </a:cubicBezTo>
                    <a:lnTo>
                      <a:pt x="316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175"/>
                <a:endParaRPr lang="en-US" sz="1667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4" name="Freeform 22"/>
              <p:cNvSpPr>
                <a:spLocks noEditPoints="1"/>
              </p:cNvSpPr>
              <p:nvPr/>
            </p:nvSpPr>
            <p:spPr bwMode="auto">
              <a:xfrm>
                <a:off x="5416547" y="3216276"/>
                <a:ext cx="1185862" cy="493712"/>
              </a:xfrm>
              <a:custGeom>
                <a:avLst/>
                <a:gdLst>
                  <a:gd name="T0" fmla="*/ 308 w 314"/>
                  <a:gd name="T1" fmla="*/ 82 h 129"/>
                  <a:gd name="T2" fmla="*/ 5 w 314"/>
                  <a:gd name="T3" fmla="*/ 0 h 129"/>
                  <a:gd name="T4" fmla="*/ 4 w 314"/>
                  <a:gd name="T5" fmla="*/ 0 h 129"/>
                  <a:gd name="T6" fmla="*/ 0 w 314"/>
                  <a:gd name="T7" fmla="*/ 4 h 129"/>
                  <a:gd name="T8" fmla="*/ 0 w 314"/>
                  <a:gd name="T9" fmla="*/ 40 h 129"/>
                  <a:gd name="T10" fmla="*/ 6 w 314"/>
                  <a:gd name="T11" fmla="*/ 48 h 129"/>
                  <a:gd name="T12" fmla="*/ 309 w 314"/>
                  <a:gd name="T13" fmla="*/ 129 h 129"/>
                  <a:gd name="T14" fmla="*/ 313 w 314"/>
                  <a:gd name="T15" fmla="*/ 128 h 129"/>
                  <a:gd name="T16" fmla="*/ 314 w 314"/>
                  <a:gd name="T17" fmla="*/ 125 h 129"/>
                  <a:gd name="T18" fmla="*/ 314 w 314"/>
                  <a:gd name="T19" fmla="*/ 89 h 129"/>
                  <a:gd name="T20" fmla="*/ 308 w 314"/>
                  <a:gd name="T21" fmla="*/ 82 h 129"/>
                  <a:gd name="T22" fmla="*/ 72 w 314"/>
                  <a:gd name="T23" fmla="*/ 54 h 129"/>
                  <a:gd name="T24" fmla="*/ 60 w 314"/>
                  <a:gd name="T25" fmla="*/ 39 h 129"/>
                  <a:gd name="T26" fmla="*/ 72 w 314"/>
                  <a:gd name="T27" fmla="*/ 30 h 129"/>
                  <a:gd name="T28" fmla="*/ 84 w 314"/>
                  <a:gd name="T29" fmla="*/ 45 h 129"/>
                  <a:gd name="T30" fmla="*/ 72 w 314"/>
                  <a:gd name="T31" fmla="*/ 54 h 129"/>
                  <a:gd name="T32" fmla="*/ 139 w 314"/>
                  <a:gd name="T33" fmla="*/ 72 h 129"/>
                  <a:gd name="T34" fmla="*/ 127 w 314"/>
                  <a:gd name="T35" fmla="*/ 57 h 129"/>
                  <a:gd name="T36" fmla="*/ 139 w 314"/>
                  <a:gd name="T37" fmla="*/ 48 h 129"/>
                  <a:gd name="T38" fmla="*/ 151 w 314"/>
                  <a:gd name="T39" fmla="*/ 63 h 129"/>
                  <a:gd name="T40" fmla="*/ 139 w 314"/>
                  <a:gd name="T41" fmla="*/ 72 h 129"/>
                  <a:gd name="T42" fmla="*/ 175 w 314"/>
                  <a:gd name="T43" fmla="*/ 82 h 129"/>
                  <a:gd name="T44" fmla="*/ 163 w 314"/>
                  <a:gd name="T45" fmla="*/ 66 h 129"/>
                  <a:gd name="T46" fmla="*/ 175 w 314"/>
                  <a:gd name="T47" fmla="*/ 57 h 129"/>
                  <a:gd name="T48" fmla="*/ 188 w 314"/>
                  <a:gd name="T49" fmla="*/ 73 h 129"/>
                  <a:gd name="T50" fmla="*/ 175 w 314"/>
                  <a:gd name="T51" fmla="*/ 8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4" h="129">
                    <a:moveTo>
                      <a:pt x="308" y="82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3" y="47"/>
                      <a:pt x="6" y="48"/>
                    </a:cubicBezTo>
                    <a:cubicBezTo>
                      <a:pt x="309" y="129"/>
                      <a:pt x="309" y="129"/>
                      <a:pt x="309" y="129"/>
                    </a:cubicBezTo>
                    <a:cubicBezTo>
                      <a:pt x="311" y="129"/>
                      <a:pt x="312" y="129"/>
                      <a:pt x="313" y="128"/>
                    </a:cubicBezTo>
                    <a:cubicBezTo>
                      <a:pt x="314" y="127"/>
                      <a:pt x="314" y="126"/>
                      <a:pt x="314" y="125"/>
                    </a:cubicBezTo>
                    <a:cubicBezTo>
                      <a:pt x="314" y="89"/>
                      <a:pt x="314" y="89"/>
                      <a:pt x="314" y="89"/>
                    </a:cubicBezTo>
                    <a:cubicBezTo>
                      <a:pt x="314" y="86"/>
                      <a:pt x="311" y="82"/>
                      <a:pt x="308" y="82"/>
                    </a:cubicBezTo>
                    <a:close/>
                    <a:moveTo>
                      <a:pt x="72" y="54"/>
                    </a:moveTo>
                    <a:cubicBezTo>
                      <a:pt x="65" y="52"/>
                      <a:pt x="60" y="45"/>
                      <a:pt x="60" y="39"/>
                    </a:cubicBezTo>
                    <a:cubicBezTo>
                      <a:pt x="60" y="32"/>
                      <a:pt x="65" y="28"/>
                      <a:pt x="72" y="30"/>
                    </a:cubicBezTo>
                    <a:cubicBezTo>
                      <a:pt x="79" y="31"/>
                      <a:pt x="84" y="38"/>
                      <a:pt x="84" y="45"/>
                    </a:cubicBezTo>
                    <a:cubicBezTo>
                      <a:pt x="84" y="52"/>
                      <a:pt x="79" y="56"/>
                      <a:pt x="72" y="54"/>
                    </a:cubicBezTo>
                    <a:close/>
                    <a:moveTo>
                      <a:pt x="139" y="72"/>
                    </a:moveTo>
                    <a:cubicBezTo>
                      <a:pt x="132" y="70"/>
                      <a:pt x="127" y="63"/>
                      <a:pt x="127" y="57"/>
                    </a:cubicBezTo>
                    <a:cubicBezTo>
                      <a:pt x="127" y="50"/>
                      <a:pt x="132" y="46"/>
                      <a:pt x="139" y="48"/>
                    </a:cubicBezTo>
                    <a:cubicBezTo>
                      <a:pt x="146" y="49"/>
                      <a:pt x="151" y="56"/>
                      <a:pt x="151" y="63"/>
                    </a:cubicBezTo>
                    <a:cubicBezTo>
                      <a:pt x="151" y="70"/>
                      <a:pt x="146" y="74"/>
                      <a:pt x="139" y="72"/>
                    </a:cubicBezTo>
                    <a:close/>
                    <a:moveTo>
                      <a:pt x="175" y="82"/>
                    </a:moveTo>
                    <a:cubicBezTo>
                      <a:pt x="169" y="80"/>
                      <a:pt x="163" y="73"/>
                      <a:pt x="163" y="66"/>
                    </a:cubicBezTo>
                    <a:cubicBezTo>
                      <a:pt x="163" y="60"/>
                      <a:pt x="169" y="56"/>
                      <a:pt x="175" y="57"/>
                    </a:cubicBezTo>
                    <a:cubicBezTo>
                      <a:pt x="182" y="59"/>
                      <a:pt x="188" y="66"/>
                      <a:pt x="188" y="73"/>
                    </a:cubicBezTo>
                    <a:cubicBezTo>
                      <a:pt x="188" y="80"/>
                      <a:pt x="182" y="84"/>
                      <a:pt x="17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175"/>
                <a:endParaRPr lang="en-US" sz="1667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5" name="Freeform 23"/>
              <p:cNvSpPr>
                <a:spLocks/>
              </p:cNvSpPr>
              <p:nvPr/>
            </p:nvSpPr>
            <p:spPr bwMode="auto">
              <a:xfrm>
                <a:off x="6046788" y="3576638"/>
                <a:ext cx="188913" cy="117475"/>
              </a:xfrm>
              <a:custGeom>
                <a:avLst/>
                <a:gdLst>
                  <a:gd name="T0" fmla="*/ 0 w 119"/>
                  <a:gd name="T1" fmla="*/ 0 h 74"/>
                  <a:gd name="T2" fmla="*/ 0 w 119"/>
                  <a:gd name="T3" fmla="*/ 12 h 74"/>
                  <a:gd name="T4" fmla="*/ 88 w 119"/>
                  <a:gd name="T5" fmla="*/ 74 h 74"/>
                  <a:gd name="T6" fmla="*/ 119 w 119"/>
                  <a:gd name="T7" fmla="*/ 50 h 74"/>
                  <a:gd name="T8" fmla="*/ 43 w 119"/>
                  <a:gd name="T9" fmla="*/ 12 h 74"/>
                  <a:gd name="T10" fmla="*/ 0 w 119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74">
                    <a:moveTo>
                      <a:pt x="0" y="0"/>
                    </a:moveTo>
                    <a:lnTo>
                      <a:pt x="0" y="12"/>
                    </a:lnTo>
                    <a:lnTo>
                      <a:pt x="88" y="74"/>
                    </a:lnTo>
                    <a:lnTo>
                      <a:pt x="119" y="50"/>
                    </a:lnTo>
                    <a:lnTo>
                      <a:pt x="43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175"/>
                <a:endParaRPr lang="en-US" sz="1667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5808663" y="3549651"/>
                <a:ext cx="374650" cy="149225"/>
              </a:xfrm>
              <a:custGeom>
                <a:avLst/>
                <a:gdLst>
                  <a:gd name="T0" fmla="*/ 148 w 236"/>
                  <a:gd name="T1" fmla="*/ 31 h 94"/>
                  <a:gd name="T2" fmla="*/ 148 w 236"/>
                  <a:gd name="T3" fmla="*/ 17 h 94"/>
                  <a:gd name="T4" fmla="*/ 91 w 236"/>
                  <a:gd name="T5" fmla="*/ 0 h 94"/>
                  <a:gd name="T6" fmla="*/ 91 w 236"/>
                  <a:gd name="T7" fmla="*/ 5 h 94"/>
                  <a:gd name="T8" fmla="*/ 53 w 236"/>
                  <a:gd name="T9" fmla="*/ 7 h 94"/>
                  <a:gd name="T10" fmla="*/ 0 w 236"/>
                  <a:gd name="T11" fmla="*/ 29 h 94"/>
                  <a:gd name="T12" fmla="*/ 91 w 236"/>
                  <a:gd name="T13" fmla="*/ 12 h 94"/>
                  <a:gd name="T14" fmla="*/ 91 w 236"/>
                  <a:gd name="T15" fmla="*/ 14 h 94"/>
                  <a:gd name="T16" fmla="*/ 60 w 236"/>
                  <a:gd name="T17" fmla="*/ 19 h 94"/>
                  <a:gd name="T18" fmla="*/ 0 w 236"/>
                  <a:gd name="T19" fmla="*/ 29 h 94"/>
                  <a:gd name="T20" fmla="*/ 119 w 236"/>
                  <a:gd name="T21" fmla="*/ 63 h 94"/>
                  <a:gd name="T22" fmla="*/ 236 w 236"/>
                  <a:gd name="T23" fmla="*/ 94 h 94"/>
                  <a:gd name="T24" fmla="*/ 176 w 236"/>
                  <a:gd name="T25" fmla="*/ 50 h 94"/>
                  <a:gd name="T26" fmla="*/ 148 w 236"/>
                  <a:gd name="T27" fmla="*/ 3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94">
                    <a:moveTo>
                      <a:pt x="148" y="31"/>
                    </a:moveTo>
                    <a:lnTo>
                      <a:pt x="148" y="17"/>
                    </a:lnTo>
                    <a:lnTo>
                      <a:pt x="91" y="0"/>
                    </a:lnTo>
                    <a:lnTo>
                      <a:pt x="91" y="5"/>
                    </a:lnTo>
                    <a:lnTo>
                      <a:pt x="53" y="7"/>
                    </a:lnTo>
                    <a:lnTo>
                      <a:pt x="0" y="29"/>
                    </a:lnTo>
                    <a:lnTo>
                      <a:pt x="91" y="12"/>
                    </a:lnTo>
                    <a:lnTo>
                      <a:pt x="91" y="14"/>
                    </a:lnTo>
                    <a:lnTo>
                      <a:pt x="60" y="19"/>
                    </a:lnTo>
                    <a:lnTo>
                      <a:pt x="0" y="29"/>
                    </a:lnTo>
                    <a:lnTo>
                      <a:pt x="119" y="63"/>
                    </a:lnTo>
                    <a:lnTo>
                      <a:pt x="236" y="94"/>
                    </a:lnTo>
                    <a:lnTo>
                      <a:pt x="176" y="50"/>
                    </a:lnTo>
                    <a:lnTo>
                      <a:pt x="148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175"/>
                <a:endParaRPr lang="en-US" sz="1667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02" name="Freeform 13"/>
            <p:cNvSpPr>
              <a:spLocks noChangeAspect="1" noEditPoints="1"/>
            </p:cNvSpPr>
            <p:nvPr/>
          </p:nvSpPr>
          <p:spPr bwMode="black">
            <a:xfrm>
              <a:off x="2742635" y="5621113"/>
              <a:ext cx="409278" cy="348471"/>
            </a:xfrm>
            <a:custGeom>
              <a:avLst/>
              <a:gdLst>
                <a:gd name="T0" fmla="*/ 344 w 414"/>
                <a:gd name="T1" fmla="*/ 55 h 353"/>
                <a:gd name="T2" fmla="*/ 296 w 414"/>
                <a:gd name="T3" fmla="*/ 9 h 353"/>
                <a:gd name="T4" fmla="*/ 206 w 414"/>
                <a:gd name="T5" fmla="*/ 45 h 353"/>
                <a:gd name="T6" fmla="*/ 0 w 414"/>
                <a:gd name="T7" fmla="*/ 174 h 353"/>
                <a:gd name="T8" fmla="*/ 158 w 414"/>
                <a:gd name="T9" fmla="*/ 278 h 353"/>
                <a:gd name="T10" fmla="*/ 160 w 414"/>
                <a:gd name="T11" fmla="*/ 278 h 353"/>
                <a:gd name="T12" fmla="*/ 160 w 414"/>
                <a:gd name="T13" fmla="*/ 332 h 353"/>
                <a:gd name="T14" fmla="*/ 133 w 414"/>
                <a:gd name="T15" fmla="*/ 337 h 353"/>
                <a:gd name="T16" fmla="*/ 128 w 414"/>
                <a:gd name="T17" fmla="*/ 347 h 353"/>
                <a:gd name="T18" fmla="*/ 137 w 414"/>
                <a:gd name="T19" fmla="*/ 352 h 353"/>
                <a:gd name="T20" fmla="*/ 137 w 414"/>
                <a:gd name="T21" fmla="*/ 352 h 353"/>
                <a:gd name="T22" fmla="*/ 176 w 414"/>
                <a:gd name="T23" fmla="*/ 346 h 353"/>
                <a:gd name="T24" fmla="*/ 215 w 414"/>
                <a:gd name="T25" fmla="*/ 352 h 353"/>
                <a:gd name="T26" fmla="*/ 218 w 414"/>
                <a:gd name="T27" fmla="*/ 352 h 353"/>
                <a:gd name="T28" fmla="*/ 224 w 414"/>
                <a:gd name="T29" fmla="*/ 347 h 353"/>
                <a:gd name="T30" fmla="*/ 245 w 414"/>
                <a:gd name="T31" fmla="*/ 352 h 353"/>
                <a:gd name="T32" fmla="*/ 248 w 414"/>
                <a:gd name="T33" fmla="*/ 352 h 353"/>
                <a:gd name="T34" fmla="*/ 255 w 414"/>
                <a:gd name="T35" fmla="*/ 347 h 353"/>
                <a:gd name="T36" fmla="*/ 250 w 414"/>
                <a:gd name="T37" fmla="*/ 337 h 353"/>
                <a:gd name="T38" fmla="*/ 207 w 414"/>
                <a:gd name="T39" fmla="*/ 331 h 353"/>
                <a:gd name="T40" fmla="*/ 207 w 414"/>
                <a:gd name="T41" fmla="*/ 271 h 353"/>
                <a:gd name="T42" fmla="*/ 343 w 414"/>
                <a:gd name="T43" fmla="*/ 112 h 353"/>
                <a:gd name="T44" fmla="*/ 414 w 414"/>
                <a:gd name="T45" fmla="*/ 83 h 353"/>
                <a:gd name="T46" fmla="*/ 344 w 414"/>
                <a:gd name="T47" fmla="*/ 55 h 353"/>
                <a:gd name="T48" fmla="*/ 192 w 414"/>
                <a:gd name="T49" fmla="*/ 332 h 353"/>
                <a:gd name="T50" fmla="*/ 192 w 414"/>
                <a:gd name="T51" fmla="*/ 332 h 353"/>
                <a:gd name="T52" fmla="*/ 191 w 414"/>
                <a:gd name="T53" fmla="*/ 332 h 353"/>
                <a:gd name="T54" fmla="*/ 176 w 414"/>
                <a:gd name="T55" fmla="*/ 331 h 353"/>
                <a:gd name="T56" fmla="*/ 175 w 414"/>
                <a:gd name="T57" fmla="*/ 331 h 353"/>
                <a:gd name="T58" fmla="*/ 175 w 414"/>
                <a:gd name="T59" fmla="*/ 277 h 353"/>
                <a:gd name="T60" fmla="*/ 192 w 414"/>
                <a:gd name="T61" fmla="*/ 275 h 353"/>
                <a:gd name="T62" fmla="*/ 192 w 414"/>
                <a:gd name="T63" fmla="*/ 332 h 353"/>
                <a:gd name="T64" fmla="*/ 286 w 414"/>
                <a:gd name="T65" fmla="*/ 82 h 353"/>
                <a:gd name="T66" fmla="*/ 271 w 414"/>
                <a:gd name="T67" fmla="*/ 67 h 353"/>
                <a:gd name="T68" fmla="*/ 286 w 414"/>
                <a:gd name="T69" fmla="*/ 52 h 353"/>
                <a:gd name="T70" fmla="*/ 301 w 414"/>
                <a:gd name="T71" fmla="*/ 67 h 353"/>
                <a:gd name="T72" fmla="*/ 286 w 414"/>
                <a:gd name="T73" fmla="*/ 8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4" h="353">
                  <a:moveTo>
                    <a:pt x="344" y="55"/>
                  </a:moveTo>
                  <a:cubicBezTo>
                    <a:pt x="336" y="33"/>
                    <a:pt x="319" y="16"/>
                    <a:pt x="296" y="9"/>
                  </a:cubicBezTo>
                  <a:cubicBezTo>
                    <a:pt x="263" y="0"/>
                    <a:pt x="228" y="11"/>
                    <a:pt x="206" y="45"/>
                  </a:cubicBezTo>
                  <a:cubicBezTo>
                    <a:pt x="145" y="140"/>
                    <a:pt x="71" y="200"/>
                    <a:pt x="0" y="174"/>
                  </a:cubicBezTo>
                  <a:cubicBezTo>
                    <a:pt x="0" y="174"/>
                    <a:pt x="50" y="278"/>
                    <a:pt x="158" y="278"/>
                  </a:cubicBezTo>
                  <a:cubicBezTo>
                    <a:pt x="159" y="278"/>
                    <a:pt x="160" y="278"/>
                    <a:pt x="160" y="278"/>
                  </a:cubicBezTo>
                  <a:cubicBezTo>
                    <a:pt x="160" y="332"/>
                    <a:pt x="160" y="332"/>
                    <a:pt x="160" y="332"/>
                  </a:cubicBezTo>
                  <a:cubicBezTo>
                    <a:pt x="150" y="333"/>
                    <a:pt x="140" y="335"/>
                    <a:pt x="133" y="337"/>
                  </a:cubicBezTo>
                  <a:cubicBezTo>
                    <a:pt x="129" y="339"/>
                    <a:pt x="127" y="343"/>
                    <a:pt x="128" y="347"/>
                  </a:cubicBezTo>
                  <a:cubicBezTo>
                    <a:pt x="129" y="351"/>
                    <a:pt x="134" y="353"/>
                    <a:pt x="137" y="352"/>
                  </a:cubicBezTo>
                  <a:cubicBezTo>
                    <a:pt x="137" y="352"/>
                    <a:pt x="137" y="352"/>
                    <a:pt x="137" y="352"/>
                  </a:cubicBezTo>
                  <a:cubicBezTo>
                    <a:pt x="147" y="348"/>
                    <a:pt x="161" y="346"/>
                    <a:pt x="176" y="346"/>
                  </a:cubicBezTo>
                  <a:cubicBezTo>
                    <a:pt x="192" y="346"/>
                    <a:pt x="206" y="348"/>
                    <a:pt x="215" y="352"/>
                  </a:cubicBezTo>
                  <a:cubicBezTo>
                    <a:pt x="216" y="352"/>
                    <a:pt x="217" y="352"/>
                    <a:pt x="218" y="352"/>
                  </a:cubicBezTo>
                  <a:cubicBezTo>
                    <a:pt x="221" y="352"/>
                    <a:pt x="223" y="350"/>
                    <a:pt x="224" y="347"/>
                  </a:cubicBezTo>
                  <a:cubicBezTo>
                    <a:pt x="232" y="348"/>
                    <a:pt x="240" y="350"/>
                    <a:pt x="245" y="352"/>
                  </a:cubicBezTo>
                  <a:cubicBezTo>
                    <a:pt x="246" y="352"/>
                    <a:pt x="247" y="352"/>
                    <a:pt x="248" y="352"/>
                  </a:cubicBezTo>
                  <a:cubicBezTo>
                    <a:pt x="251" y="352"/>
                    <a:pt x="254" y="350"/>
                    <a:pt x="255" y="347"/>
                  </a:cubicBezTo>
                  <a:cubicBezTo>
                    <a:pt x="256" y="343"/>
                    <a:pt x="254" y="339"/>
                    <a:pt x="250" y="337"/>
                  </a:cubicBezTo>
                  <a:cubicBezTo>
                    <a:pt x="239" y="334"/>
                    <a:pt x="224" y="331"/>
                    <a:pt x="207" y="331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83" y="251"/>
                    <a:pt x="323" y="185"/>
                    <a:pt x="343" y="112"/>
                  </a:cubicBezTo>
                  <a:cubicBezTo>
                    <a:pt x="414" y="83"/>
                    <a:pt x="414" y="83"/>
                    <a:pt x="414" y="83"/>
                  </a:cubicBezTo>
                  <a:lnTo>
                    <a:pt x="344" y="55"/>
                  </a:lnTo>
                  <a:close/>
                  <a:moveTo>
                    <a:pt x="192" y="332"/>
                  </a:moveTo>
                  <a:cubicBezTo>
                    <a:pt x="192" y="332"/>
                    <a:pt x="192" y="332"/>
                    <a:pt x="192" y="332"/>
                  </a:cubicBezTo>
                  <a:cubicBezTo>
                    <a:pt x="192" y="332"/>
                    <a:pt x="192" y="332"/>
                    <a:pt x="191" y="332"/>
                  </a:cubicBezTo>
                  <a:cubicBezTo>
                    <a:pt x="187" y="331"/>
                    <a:pt x="181" y="331"/>
                    <a:pt x="176" y="331"/>
                  </a:cubicBezTo>
                  <a:cubicBezTo>
                    <a:pt x="176" y="331"/>
                    <a:pt x="176" y="331"/>
                    <a:pt x="175" y="331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81" y="276"/>
                    <a:pt x="187" y="276"/>
                    <a:pt x="192" y="275"/>
                  </a:cubicBezTo>
                  <a:lnTo>
                    <a:pt x="192" y="332"/>
                  </a:lnTo>
                  <a:close/>
                  <a:moveTo>
                    <a:pt x="286" y="82"/>
                  </a:moveTo>
                  <a:cubicBezTo>
                    <a:pt x="278" y="82"/>
                    <a:pt x="271" y="75"/>
                    <a:pt x="271" y="67"/>
                  </a:cubicBezTo>
                  <a:cubicBezTo>
                    <a:pt x="271" y="59"/>
                    <a:pt x="278" y="52"/>
                    <a:pt x="286" y="52"/>
                  </a:cubicBezTo>
                  <a:cubicBezTo>
                    <a:pt x="294" y="52"/>
                    <a:pt x="301" y="59"/>
                    <a:pt x="301" y="67"/>
                  </a:cubicBezTo>
                  <a:cubicBezTo>
                    <a:pt x="301" y="75"/>
                    <a:pt x="294" y="82"/>
                    <a:pt x="28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0684" tIns="40342" rIns="80684" bIns="40342" numCol="1" rtlCol="0" anchor="ctr" anchorCtr="0" compatLnSpc="1">
              <a:prstTxWarp prst="textNoShape">
                <a:avLst/>
              </a:prstTxWarp>
            </a:bodyPr>
            <a:lstStyle/>
            <a:p>
              <a:pPr defTabSz="726147"/>
              <a:endParaRPr lang="en-US" sz="1765" spc="-120">
                <a:solidFill>
                  <a:srgbClr val="000000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3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비즈니스의 변화와 </a:t>
            </a:r>
            <a:r>
              <a:rPr lang="en-US" altLang="ko-KR" dirty="0"/>
              <a:t>Data</a:t>
            </a:r>
            <a:r>
              <a:rPr lang="ko-KR" altLang="en-US"/>
              <a:t>의 중요성</a:t>
            </a:r>
          </a:p>
        </p:txBody>
      </p:sp>
      <p:sp>
        <p:nvSpPr>
          <p:cNvPr id="14" name="Rectangle 22"/>
          <p:cNvSpPr/>
          <p:nvPr/>
        </p:nvSpPr>
        <p:spPr bwMode="auto">
          <a:xfrm>
            <a:off x="1693230" y="2201862"/>
            <a:ext cx="2925666" cy="914271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1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99" b="0" i="0" u="none" strike="noStrike" kern="0" cap="none" spc="-5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1. </a:t>
            </a:r>
          </a:p>
        </p:txBody>
      </p:sp>
      <p:sp>
        <p:nvSpPr>
          <p:cNvPr id="15" name="Rectangle 23"/>
          <p:cNvSpPr/>
          <p:nvPr/>
        </p:nvSpPr>
        <p:spPr bwMode="auto">
          <a:xfrm>
            <a:off x="4664601" y="2201862"/>
            <a:ext cx="2925666" cy="914271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1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99" b="0" i="0" u="none" strike="noStrike" kern="0" cap="none" spc="-5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2. </a:t>
            </a:r>
          </a:p>
        </p:txBody>
      </p:sp>
      <p:sp>
        <p:nvSpPr>
          <p:cNvPr id="16" name="Rectangle 25"/>
          <p:cNvSpPr/>
          <p:nvPr/>
        </p:nvSpPr>
        <p:spPr bwMode="auto">
          <a:xfrm>
            <a:off x="7635971" y="2201862"/>
            <a:ext cx="2925666" cy="914271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1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99" b="0" i="0" u="none" strike="noStrike" kern="0" cap="none" spc="-5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3. </a:t>
            </a:r>
          </a:p>
        </p:txBody>
      </p:sp>
      <p:sp>
        <p:nvSpPr>
          <p:cNvPr id="17" name="Rectangle 31"/>
          <p:cNvSpPr/>
          <p:nvPr/>
        </p:nvSpPr>
        <p:spPr bwMode="auto">
          <a:xfrm>
            <a:off x="1693230" y="3116121"/>
            <a:ext cx="2925666" cy="2446035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데이터 볼륨 증가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32"/>
          <p:cNvSpPr/>
          <p:nvPr/>
        </p:nvSpPr>
        <p:spPr bwMode="auto">
          <a:xfrm>
            <a:off x="4664601" y="3116122"/>
            <a:ext cx="2925666" cy="2446034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데이터의 증가와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분석 복잡도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34"/>
          <p:cNvSpPr/>
          <p:nvPr/>
        </p:nvSpPr>
        <p:spPr bwMode="auto">
          <a:xfrm>
            <a:off x="7635971" y="3116122"/>
            <a:ext cx="2925666" cy="2446034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경제와 새로 성장하는 기술의 변화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 9"/>
          <p:cNvSpPr>
            <a:spLocks noChangeAspect="1" noEditPoints="1"/>
          </p:cNvSpPr>
          <p:nvPr/>
        </p:nvSpPr>
        <p:spPr bwMode="auto">
          <a:xfrm>
            <a:off x="8712657" y="4614410"/>
            <a:ext cx="772293" cy="822844"/>
          </a:xfrm>
          <a:custGeom>
            <a:avLst/>
            <a:gdLst>
              <a:gd name="T0" fmla="*/ 111 w 230"/>
              <a:gd name="T1" fmla="*/ 102 h 245"/>
              <a:gd name="T2" fmla="*/ 111 w 230"/>
              <a:gd name="T3" fmla="*/ 125 h 245"/>
              <a:gd name="T4" fmla="*/ 101 w 230"/>
              <a:gd name="T5" fmla="*/ 113 h 245"/>
              <a:gd name="T6" fmla="*/ 111 w 230"/>
              <a:gd name="T7" fmla="*/ 102 h 245"/>
              <a:gd name="T8" fmla="*/ 121 w 230"/>
              <a:gd name="T9" fmla="*/ 149 h 245"/>
              <a:gd name="T10" fmla="*/ 121 w 230"/>
              <a:gd name="T11" fmla="*/ 170 h 245"/>
              <a:gd name="T12" fmla="*/ 131 w 230"/>
              <a:gd name="T13" fmla="*/ 160 h 245"/>
              <a:gd name="T14" fmla="*/ 121 w 230"/>
              <a:gd name="T15" fmla="*/ 149 h 245"/>
              <a:gd name="T16" fmla="*/ 230 w 230"/>
              <a:gd name="T17" fmla="*/ 148 h 245"/>
              <a:gd name="T18" fmla="*/ 115 w 230"/>
              <a:gd name="T19" fmla="*/ 245 h 245"/>
              <a:gd name="T20" fmla="*/ 0 w 230"/>
              <a:gd name="T21" fmla="*/ 148 h 245"/>
              <a:gd name="T22" fmla="*/ 45 w 230"/>
              <a:gd name="T23" fmla="*/ 148 h 245"/>
              <a:gd name="T24" fmla="*/ 77 w 230"/>
              <a:gd name="T25" fmla="*/ 0 h 245"/>
              <a:gd name="T26" fmla="*/ 153 w 230"/>
              <a:gd name="T27" fmla="*/ 0 h 245"/>
              <a:gd name="T28" fmla="*/ 185 w 230"/>
              <a:gd name="T29" fmla="*/ 148 h 245"/>
              <a:gd name="T30" fmla="*/ 230 w 230"/>
              <a:gd name="T31" fmla="*/ 148 h 245"/>
              <a:gd name="T32" fmla="*/ 150 w 230"/>
              <a:gd name="T33" fmla="*/ 159 h 245"/>
              <a:gd name="T34" fmla="*/ 142 w 230"/>
              <a:gd name="T35" fmla="*/ 140 h 245"/>
              <a:gd name="T36" fmla="*/ 121 w 230"/>
              <a:gd name="T37" fmla="*/ 129 h 245"/>
              <a:gd name="T38" fmla="*/ 121 w 230"/>
              <a:gd name="T39" fmla="*/ 102 h 245"/>
              <a:gd name="T40" fmla="*/ 143 w 230"/>
              <a:gd name="T41" fmla="*/ 109 h 245"/>
              <a:gd name="T42" fmla="*/ 143 w 230"/>
              <a:gd name="T43" fmla="*/ 91 h 245"/>
              <a:gd name="T44" fmla="*/ 121 w 230"/>
              <a:gd name="T45" fmla="*/ 86 h 245"/>
              <a:gd name="T46" fmla="*/ 121 w 230"/>
              <a:gd name="T47" fmla="*/ 73 h 245"/>
              <a:gd name="T48" fmla="*/ 111 w 230"/>
              <a:gd name="T49" fmla="*/ 73 h 245"/>
              <a:gd name="T50" fmla="*/ 111 w 230"/>
              <a:gd name="T51" fmla="*/ 86 h 245"/>
              <a:gd name="T52" fmla="*/ 90 w 230"/>
              <a:gd name="T53" fmla="*/ 95 h 245"/>
              <a:gd name="T54" fmla="*/ 82 w 230"/>
              <a:gd name="T55" fmla="*/ 114 h 245"/>
              <a:gd name="T56" fmla="*/ 91 w 230"/>
              <a:gd name="T57" fmla="*/ 134 h 245"/>
              <a:gd name="T58" fmla="*/ 111 w 230"/>
              <a:gd name="T59" fmla="*/ 145 h 245"/>
              <a:gd name="T60" fmla="*/ 111 w 230"/>
              <a:gd name="T61" fmla="*/ 170 h 245"/>
              <a:gd name="T62" fmla="*/ 97 w 230"/>
              <a:gd name="T63" fmla="*/ 167 h 245"/>
              <a:gd name="T64" fmla="*/ 84 w 230"/>
              <a:gd name="T65" fmla="*/ 161 h 245"/>
              <a:gd name="T66" fmla="*/ 84 w 230"/>
              <a:gd name="T67" fmla="*/ 180 h 245"/>
              <a:gd name="T68" fmla="*/ 111 w 230"/>
              <a:gd name="T69" fmla="*/ 187 h 245"/>
              <a:gd name="T70" fmla="*/ 111 w 230"/>
              <a:gd name="T71" fmla="*/ 202 h 245"/>
              <a:gd name="T72" fmla="*/ 121 w 230"/>
              <a:gd name="T73" fmla="*/ 202 h 245"/>
              <a:gd name="T74" fmla="*/ 121 w 230"/>
              <a:gd name="T75" fmla="*/ 186 h 245"/>
              <a:gd name="T76" fmla="*/ 142 w 230"/>
              <a:gd name="T77" fmla="*/ 178 h 245"/>
              <a:gd name="T78" fmla="*/ 150 w 230"/>
              <a:gd name="T79" fmla="*/ 15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0" h="245">
                <a:moveTo>
                  <a:pt x="111" y="102"/>
                </a:moveTo>
                <a:cubicBezTo>
                  <a:pt x="111" y="125"/>
                  <a:pt x="111" y="125"/>
                  <a:pt x="111" y="125"/>
                </a:cubicBezTo>
                <a:cubicBezTo>
                  <a:pt x="104" y="122"/>
                  <a:pt x="101" y="118"/>
                  <a:pt x="101" y="113"/>
                </a:cubicBezTo>
                <a:cubicBezTo>
                  <a:pt x="101" y="107"/>
                  <a:pt x="104" y="104"/>
                  <a:pt x="111" y="102"/>
                </a:cubicBezTo>
                <a:close/>
                <a:moveTo>
                  <a:pt x="121" y="149"/>
                </a:moveTo>
                <a:cubicBezTo>
                  <a:pt x="121" y="170"/>
                  <a:pt x="121" y="170"/>
                  <a:pt x="121" y="170"/>
                </a:cubicBezTo>
                <a:cubicBezTo>
                  <a:pt x="128" y="169"/>
                  <a:pt x="131" y="165"/>
                  <a:pt x="131" y="160"/>
                </a:cubicBezTo>
                <a:cubicBezTo>
                  <a:pt x="131" y="155"/>
                  <a:pt x="128" y="151"/>
                  <a:pt x="121" y="149"/>
                </a:cubicBezTo>
                <a:close/>
                <a:moveTo>
                  <a:pt x="230" y="148"/>
                </a:moveTo>
                <a:cubicBezTo>
                  <a:pt x="115" y="245"/>
                  <a:pt x="115" y="245"/>
                  <a:pt x="115" y="245"/>
                </a:cubicBezTo>
                <a:cubicBezTo>
                  <a:pt x="0" y="148"/>
                  <a:pt x="0" y="148"/>
                  <a:pt x="0" y="148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77" y="0"/>
                  <a:pt x="77" y="0"/>
                  <a:pt x="7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85" y="148"/>
                  <a:pt x="185" y="148"/>
                  <a:pt x="185" y="148"/>
                </a:cubicBezTo>
                <a:lnTo>
                  <a:pt x="230" y="148"/>
                </a:lnTo>
                <a:close/>
                <a:moveTo>
                  <a:pt x="150" y="159"/>
                </a:moveTo>
                <a:cubicBezTo>
                  <a:pt x="150" y="151"/>
                  <a:pt x="147" y="145"/>
                  <a:pt x="142" y="140"/>
                </a:cubicBezTo>
                <a:cubicBezTo>
                  <a:pt x="137" y="136"/>
                  <a:pt x="130" y="132"/>
                  <a:pt x="121" y="129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9" y="103"/>
                  <a:pt x="137" y="106"/>
                  <a:pt x="143" y="109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38" y="88"/>
                  <a:pt x="131" y="86"/>
                  <a:pt x="121" y="86"/>
                </a:cubicBezTo>
                <a:cubicBezTo>
                  <a:pt x="121" y="73"/>
                  <a:pt x="121" y="73"/>
                  <a:pt x="12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02" y="87"/>
                  <a:pt x="95" y="90"/>
                  <a:pt x="90" y="95"/>
                </a:cubicBezTo>
                <a:cubicBezTo>
                  <a:pt x="85" y="100"/>
                  <a:pt x="82" y="107"/>
                  <a:pt x="82" y="114"/>
                </a:cubicBezTo>
                <a:cubicBezTo>
                  <a:pt x="82" y="122"/>
                  <a:pt x="85" y="129"/>
                  <a:pt x="91" y="134"/>
                </a:cubicBezTo>
                <a:cubicBezTo>
                  <a:pt x="95" y="137"/>
                  <a:pt x="101" y="141"/>
                  <a:pt x="111" y="145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7" y="170"/>
                  <a:pt x="102" y="169"/>
                  <a:pt x="97" y="167"/>
                </a:cubicBezTo>
                <a:cubicBezTo>
                  <a:pt x="91" y="165"/>
                  <a:pt x="87" y="163"/>
                  <a:pt x="84" y="161"/>
                </a:cubicBezTo>
                <a:cubicBezTo>
                  <a:pt x="84" y="180"/>
                  <a:pt x="84" y="180"/>
                  <a:pt x="84" y="180"/>
                </a:cubicBezTo>
                <a:cubicBezTo>
                  <a:pt x="92" y="184"/>
                  <a:pt x="101" y="187"/>
                  <a:pt x="111" y="187"/>
                </a:cubicBezTo>
                <a:cubicBezTo>
                  <a:pt x="111" y="202"/>
                  <a:pt x="111" y="202"/>
                  <a:pt x="111" y="202"/>
                </a:cubicBezTo>
                <a:cubicBezTo>
                  <a:pt x="121" y="202"/>
                  <a:pt x="121" y="202"/>
                  <a:pt x="121" y="202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30" y="185"/>
                  <a:pt x="137" y="182"/>
                  <a:pt x="142" y="178"/>
                </a:cubicBezTo>
                <a:cubicBezTo>
                  <a:pt x="147" y="173"/>
                  <a:pt x="150" y="167"/>
                  <a:pt x="150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endParaRPr lang="en-US" sz="1801" dirty="0">
              <a:solidFill>
                <a:srgbClr val="505050"/>
              </a:solidFill>
              <a:latin typeface="Segoe UI" charset="0"/>
              <a:ea typeface="MS PGothic" charset="0"/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2777106" y="4584618"/>
            <a:ext cx="753955" cy="822209"/>
          </a:xfrm>
          <a:custGeom>
            <a:avLst/>
            <a:gdLst>
              <a:gd name="T0" fmla="*/ 36 w 228"/>
              <a:gd name="T1" fmla="*/ 249 h 249"/>
              <a:gd name="T2" fmla="*/ 0 w 228"/>
              <a:gd name="T3" fmla="*/ 249 h 249"/>
              <a:gd name="T4" fmla="*/ 0 w 228"/>
              <a:gd name="T5" fmla="*/ 217 h 249"/>
              <a:gd name="T6" fmla="*/ 36 w 228"/>
              <a:gd name="T7" fmla="*/ 217 h 249"/>
              <a:gd name="T8" fmla="*/ 36 w 228"/>
              <a:gd name="T9" fmla="*/ 249 h 249"/>
              <a:gd name="T10" fmla="*/ 84 w 228"/>
              <a:gd name="T11" fmla="*/ 209 h 249"/>
              <a:gd name="T12" fmla="*/ 48 w 228"/>
              <a:gd name="T13" fmla="*/ 209 h 249"/>
              <a:gd name="T14" fmla="*/ 48 w 228"/>
              <a:gd name="T15" fmla="*/ 249 h 249"/>
              <a:gd name="T16" fmla="*/ 84 w 228"/>
              <a:gd name="T17" fmla="*/ 249 h 249"/>
              <a:gd name="T18" fmla="*/ 84 w 228"/>
              <a:gd name="T19" fmla="*/ 209 h 249"/>
              <a:gd name="T20" fmla="*/ 132 w 228"/>
              <a:gd name="T21" fmla="*/ 197 h 249"/>
              <a:gd name="T22" fmla="*/ 96 w 228"/>
              <a:gd name="T23" fmla="*/ 197 h 249"/>
              <a:gd name="T24" fmla="*/ 96 w 228"/>
              <a:gd name="T25" fmla="*/ 249 h 249"/>
              <a:gd name="T26" fmla="*/ 132 w 228"/>
              <a:gd name="T27" fmla="*/ 249 h 249"/>
              <a:gd name="T28" fmla="*/ 132 w 228"/>
              <a:gd name="T29" fmla="*/ 197 h 249"/>
              <a:gd name="T30" fmla="*/ 180 w 228"/>
              <a:gd name="T31" fmla="*/ 153 h 249"/>
              <a:gd name="T32" fmla="*/ 144 w 228"/>
              <a:gd name="T33" fmla="*/ 153 h 249"/>
              <a:gd name="T34" fmla="*/ 144 w 228"/>
              <a:gd name="T35" fmla="*/ 249 h 249"/>
              <a:gd name="T36" fmla="*/ 180 w 228"/>
              <a:gd name="T37" fmla="*/ 249 h 249"/>
              <a:gd name="T38" fmla="*/ 180 w 228"/>
              <a:gd name="T39" fmla="*/ 153 h 249"/>
              <a:gd name="T40" fmla="*/ 228 w 228"/>
              <a:gd name="T41" fmla="*/ 57 h 249"/>
              <a:gd name="T42" fmla="*/ 192 w 228"/>
              <a:gd name="T43" fmla="*/ 57 h 249"/>
              <a:gd name="T44" fmla="*/ 192 w 228"/>
              <a:gd name="T45" fmla="*/ 249 h 249"/>
              <a:gd name="T46" fmla="*/ 228 w 228"/>
              <a:gd name="T47" fmla="*/ 249 h 249"/>
              <a:gd name="T48" fmla="*/ 228 w 228"/>
              <a:gd name="T49" fmla="*/ 57 h 249"/>
              <a:gd name="T50" fmla="*/ 167 w 228"/>
              <a:gd name="T51" fmla="*/ 0 h 249"/>
              <a:gd name="T52" fmla="*/ 145 w 228"/>
              <a:gd name="T53" fmla="*/ 29 h 249"/>
              <a:gd name="T54" fmla="*/ 155 w 228"/>
              <a:gd name="T55" fmla="*/ 30 h 249"/>
              <a:gd name="T56" fmla="*/ 117 w 228"/>
              <a:gd name="T57" fmla="*/ 131 h 249"/>
              <a:gd name="T58" fmla="*/ 0 w 228"/>
              <a:gd name="T59" fmla="*/ 196 h 249"/>
              <a:gd name="T60" fmla="*/ 0 w 228"/>
              <a:gd name="T61" fmla="*/ 212 h 249"/>
              <a:gd name="T62" fmla="*/ 130 w 228"/>
              <a:gd name="T63" fmla="*/ 141 h 249"/>
              <a:gd name="T64" fmla="*/ 171 w 228"/>
              <a:gd name="T65" fmla="*/ 33 h 249"/>
              <a:gd name="T66" fmla="*/ 181 w 228"/>
              <a:gd name="T67" fmla="*/ 34 h 249"/>
              <a:gd name="T68" fmla="*/ 167 w 228"/>
              <a:gd name="T6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8" h="249">
                <a:moveTo>
                  <a:pt x="36" y="249"/>
                </a:moveTo>
                <a:cubicBezTo>
                  <a:pt x="0" y="249"/>
                  <a:pt x="0" y="249"/>
                  <a:pt x="0" y="249"/>
                </a:cubicBezTo>
                <a:cubicBezTo>
                  <a:pt x="0" y="217"/>
                  <a:pt x="0" y="217"/>
                  <a:pt x="0" y="217"/>
                </a:cubicBezTo>
                <a:cubicBezTo>
                  <a:pt x="36" y="217"/>
                  <a:pt x="36" y="217"/>
                  <a:pt x="36" y="217"/>
                </a:cubicBezTo>
                <a:lnTo>
                  <a:pt x="36" y="249"/>
                </a:lnTo>
                <a:close/>
                <a:moveTo>
                  <a:pt x="84" y="209"/>
                </a:moveTo>
                <a:cubicBezTo>
                  <a:pt x="48" y="209"/>
                  <a:pt x="48" y="209"/>
                  <a:pt x="48" y="209"/>
                </a:cubicBezTo>
                <a:cubicBezTo>
                  <a:pt x="48" y="249"/>
                  <a:pt x="48" y="249"/>
                  <a:pt x="48" y="249"/>
                </a:cubicBezTo>
                <a:cubicBezTo>
                  <a:pt x="84" y="249"/>
                  <a:pt x="84" y="249"/>
                  <a:pt x="84" y="249"/>
                </a:cubicBezTo>
                <a:lnTo>
                  <a:pt x="84" y="209"/>
                </a:lnTo>
                <a:close/>
                <a:moveTo>
                  <a:pt x="132" y="197"/>
                </a:moveTo>
                <a:cubicBezTo>
                  <a:pt x="96" y="197"/>
                  <a:pt x="96" y="197"/>
                  <a:pt x="96" y="197"/>
                </a:cubicBezTo>
                <a:cubicBezTo>
                  <a:pt x="96" y="249"/>
                  <a:pt x="96" y="249"/>
                  <a:pt x="96" y="249"/>
                </a:cubicBezTo>
                <a:cubicBezTo>
                  <a:pt x="132" y="249"/>
                  <a:pt x="132" y="249"/>
                  <a:pt x="132" y="249"/>
                </a:cubicBezTo>
                <a:lnTo>
                  <a:pt x="132" y="197"/>
                </a:lnTo>
                <a:close/>
                <a:moveTo>
                  <a:pt x="180" y="153"/>
                </a:moveTo>
                <a:cubicBezTo>
                  <a:pt x="144" y="153"/>
                  <a:pt x="144" y="153"/>
                  <a:pt x="144" y="153"/>
                </a:cubicBezTo>
                <a:cubicBezTo>
                  <a:pt x="144" y="249"/>
                  <a:pt x="144" y="249"/>
                  <a:pt x="144" y="249"/>
                </a:cubicBezTo>
                <a:cubicBezTo>
                  <a:pt x="180" y="249"/>
                  <a:pt x="180" y="249"/>
                  <a:pt x="180" y="249"/>
                </a:cubicBezTo>
                <a:lnTo>
                  <a:pt x="180" y="153"/>
                </a:lnTo>
                <a:close/>
                <a:moveTo>
                  <a:pt x="228" y="57"/>
                </a:moveTo>
                <a:cubicBezTo>
                  <a:pt x="192" y="57"/>
                  <a:pt x="192" y="57"/>
                  <a:pt x="192" y="57"/>
                </a:cubicBezTo>
                <a:cubicBezTo>
                  <a:pt x="192" y="249"/>
                  <a:pt x="192" y="249"/>
                  <a:pt x="192" y="249"/>
                </a:cubicBezTo>
                <a:cubicBezTo>
                  <a:pt x="228" y="249"/>
                  <a:pt x="228" y="249"/>
                  <a:pt x="228" y="249"/>
                </a:cubicBezTo>
                <a:lnTo>
                  <a:pt x="228" y="57"/>
                </a:lnTo>
                <a:close/>
                <a:moveTo>
                  <a:pt x="167" y="0"/>
                </a:moveTo>
                <a:cubicBezTo>
                  <a:pt x="145" y="29"/>
                  <a:pt x="145" y="29"/>
                  <a:pt x="145" y="29"/>
                </a:cubicBezTo>
                <a:cubicBezTo>
                  <a:pt x="155" y="30"/>
                  <a:pt x="155" y="30"/>
                  <a:pt x="155" y="30"/>
                </a:cubicBezTo>
                <a:cubicBezTo>
                  <a:pt x="150" y="58"/>
                  <a:pt x="139" y="104"/>
                  <a:pt x="117" y="131"/>
                </a:cubicBezTo>
                <a:cubicBezTo>
                  <a:pt x="83" y="174"/>
                  <a:pt x="20" y="191"/>
                  <a:pt x="0" y="196"/>
                </a:cubicBezTo>
                <a:cubicBezTo>
                  <a:pt x="0" y="212"/>
                  <a:pt x="0" y="212"/>
                  <a:pt x="0" y="212"/>
                </a:cubicBezTo>
                <a:cubicBezTo>
                  <a:pt x="17" y="209"/>
                  <a:pt x="90" y="191"/>
                  <a:pt x="130" y="141"/>
                </a:cubicBezTo>
                <a:cubicBezTo>
                  <a:pt x="152" y="112"/>
                  <a:pt x="164" y="67"/>
                  <a:pt x="171" y="33"/>
                </a:cubicBezTo>
                <a:cubicBezTo>
                  <a:pt x="181" y="34"/>
                  <a:pt x="181" y="34"/>
                  <a:pt x="181" y="34"/>
                </a:cubicBez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endParaRPr lang="en-US" sz="1801" dirty="0">
              <a:solidFill>
                <a:srgbClr val="505050"/>
              </a:solidFill>
              <a:latin typeface="Segoe UI" charset="0"/>
              <a:ea typeface="MS PGothic" charset="0"/>
            </a:endParaRPr>
          </a:p>
        </p:txBody>
      </p:sp>
      <p:sp>
        <p:nvSpPr>
          <p:cNvPr id="22" name="Freeform 73"/>
          <p:cNvSpPr>
            <a:spLocks noEditPoints="1"/>
          </p:cNvSpPr>
          <p:nvPr/>
        </p:nvSpPr>
        <p:spPr bwMode="black">
          <a:xfrm>
            <a:off x="5805421" y="4578827"/>
            <a:ext cx="828000" cy="828000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931863" fontAlgn="base" latinLnBrk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537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60 Seconds - Things That Happen On Internet Every Sixty Seco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801"/>
            <a:ext cx="12436474" cy="700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57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질문</a:t>
            </a:r>
          </a:p>
        </p:txBody>
      </p:sp>
      <p:grpSp>
        <p:nvGrpSpPr>
          <p:cNvPr id="21" name="Group 91"/>
          <p:cNvGrpSpPr/>
          <p:nvPr/>
        </p:nvGrpSpPr>
        <p:grpSpPr>
          <a:xfrm>
            <a:off x="4206579" y="4013294"/>
            <a:ext cx="3299772" cy="2167665"/>
            <a:chOff x="4293154" y="4050109"/>
            <a:chExt cx="3234521" cy="2125354"/>
          </a:xfrm>
        </p:grpSpPr>
        <p:sp>
          <p:nvSpPr>
            <p:cNvPr id="22" name="Isosceles Triangle 93"/>
            <p:cNvSpPr/>
            <p:nvPr/>
          </p:nvSpPr>
          <p:spPr bwMode="auto">
            <a:xfrm rot="12211566" flipH="1" flipV="1">
              <a:off x="4656199" y="4050109"/>
              <a:ext cx="586853" cy="668740"/>
            </a:xfrm>
            <a:prstGeom prst="triangle">
              <a:avLst/>
            </a:prstGeom>
            <a:solidFill>
              <a:srgbClr val="44235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t" anchorCtr="0" compatLnSpc="1">
              <a:prstTxWarp prst="textNoShape">
                <a:avLst/>
              </a:prstTxWarp>
            </a:bodyPr>
            <a:lstStyle/>
            <a:p>
              <a:pPr marL="233140" marR="0" lvl="0" indent="-233140" defTabSz="93225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>
                  <a:tab pos="293045" algn="l"/>
                </a:tabLst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Rectangle 92"/>
            <p:cNvSpPr/>
            <p:nvPr/>
          </p:nvSpPr>
          <p:spPr bwMode="auto">
            <a:xfrm flipH="1">
              <a:off x="4293154" y="4469493"/>
              <a:ext cx="3234521" cy="1705970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ctr" anchorCtr="0" compatLnSpc="1">
              <a:prstTxWarp prst="textNoShape">
                <a:avLst/>
              </a:prstTxWarp>
            </a:bodyPr>
            <a:lstStyle/>
            <a:p>
              <a:pPr marL="233114" marR="0" lvl="1" indent="-7938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날씨와 교통 패턴을 기반으로 내 선단을 최적화 할 수 있을까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?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" name="Group 94"/>
          <p:cNvGrpSpPr/>
          <p:nvPr/>
        </p:nvGrpSpPr>
        <p:grpSpPr>
          <a:xfrm>
            <a:off x="770559" y="2745783"/>
            <a:ext cx="3138830" cy="3060680"/>
            <a:chOff x="667996" y="3589624"/>
            <a:chExt cx="2053056" cy="2002461"/>
          </a:xfrm>
        </p:grpSpPr>
        <p:pic>
          <p:nvPicPr>
            <p:cNvPr id="25" name="Picture 9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667996" y="3589624"/>
              <a:ext cx="2053056" cy="200245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7996" y="4867152"/>
              <a:ext cx="2053056" cy="724933"/>
            </a:xfrm>
            <a:prstGeom prst="rect">
              <a:avLst/>
            </a:prstGeom>
            <a:gradFill flip="none" rotWithShape="1">
              <a:gsLst>
                <a:gs pos="1000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</p:spPr>
          <p:txBody>
            <a:bodyPr wrap="square" lIns="77717" tIns="0" rIns="77717" bIns="77717" rtlCol="0" anchor="b">
              <a:noAutofit/>
            </a:bodyPr>
            <a:lstStyle/>
            <a:p>
              <a:pPr defTabSz="931863" fontAlgn="base" latinLnBrk="0">
                <a:lnSpc>
                  <a:spcPts val="2857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90" kern="0" cap="all" dirty="0">
                  <a:solidFill>
                    <a:srgbClr val="FFFFFF">
                      <a:alpha val="99000"/>
                    </a:srgbClr>
                  </a:solidFill>
                  <a:latin typeface="Segoe UI Light" pitchFamily="34" charset="0"/>
                  <a:ea typeface="MS PGothic" charset="0"/>
                </a:rPr>
                <a:t>SOCIAL &amp; Web ANALYTICS</a:t>
              </a:r>
            </a:p>
          </p:txBody>
        </p:sp>
      </p:grpSp>
      <p:grpSp>
        <p:nvGrpSpPr>
          <p:cNvPr id="27" name="Group 97"/>
          <p:cNvGrpSpPr/>
          <p:nvPr/>
        </p:nvGrpSpPr>
        <p:grpSpPr>
          <a:xfrm>
            <a:off x="5094924" y="1562766"/>
            <a:ext cx="3138830" cy="2781819"/>
            <a:chOff x="667996" y="3772068"/>
            <a:chExt cx="2053056" cy="1820017"/>
          </a:xfrm>
        </p:grpSpPr>
        <p:pic>
          <p:nvPicPr>
            <p:cNvPr id="28" name="Picture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667996" y="3772068"/>
              <a:ext cx="2053056" cy="182001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67996" y="5014267"/>
              <a:ext cx="2053056" cy="577818"/>
            </a:xfrm>
            <a:prstGeom prst="rect">
              <a:avLst/>
            </a:prstGeom>
            <a:gradFill flip="none" rotWithShape="1">
              <a:gsLst>
                <a:gs pos="1000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</p:spPr>
          <p:txBody>
            <a:bodyPr wrap="square" lIns="77717" tIns="0" rIns="77717" bIns="77717" rtlCol="0" anchor="b">
              <a:noAutofit/>
            </a:bodyPr>
            <a:lstStyle/>
            <a:p>
              <a:pPr defTabSz="931863" fontAlgn="base" latinLnBrk="0">
                <a:lnSpc>
                  <a:spcPts val="2857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90" kern="0" cap="all" dirty="0">
                  <a:solidFill>
                    <a:srgbClr val="FFFFFF">
                      <a:alpha val="99000"/>
                    </a:srgbClr>
                  </a:solidFill>
                  <a:latin typeface="Segoe UI Light" pitchFamily="34" charset="0"/>
                  <a:ea typeface="MS PGothic" charset="0"/>
                </a:rPr>
                <a:t>LIVE DATA FEEDS</a:t>
              </a:r>
            </a:p>
          </p:txBody>
        </p:sp>
      </p:grpSp>
      <p:grpSp>
        <p:nvGrpSpPr>
          <p:cNvPr id="30" name="Group 100"/>
          <p:cNvGrpSpPr/>
          <p:nvPr/>
        </p:nvGrpSpPr>
        <p:grpSpPr>
          <a:xfrm>
            <a:off x="8442411" y="2880056"/>
            <a:ext cx="3138830" cy="3060675"/>
            <a:chOff x="667996" y="3589625"/>
            <a:chExt cx="2053056" cy="2002460"/>
          </a:xfrm>
        </p:grpSpPr>
        <p:pic>
          <p:nvPicPr>
            <p:cNvPr id="31" name="Picture 10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667996" y="3589625"/>
              <a:ext cx="2053056" cy="200246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67996" y="4864849"/>
              <a:ext cx="2053056" cy="727236"/>
            </a:xfrm>
            <a:prstGeom prst="rect">
              <a:avLst/>
            </a:prstGeom>
            <a:gradFill flip="none" rotWithShape="1">
              <a:gsLst>
                <a:gs pos="1000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</p:spPr>
          <p:txBody>
            <a:bodyPr wrap="square" lIns="77717" tIns="0" rIns="77717" bIns="77717" rtlCol="0" anchor="b">
              <a:noAutofit/>
            </a:bodyPr>
            <a:lstStyle/>
            <a:p>
              <a:pPr defTabSz="931863" fontAlgn="base" latinLnBrk="0">
                <a:lnSpc>
                  <a:spcPts val="2857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90" kern="0" cap="all" dirty="0">
                  <a:solidFill>
                    <a:srgbClr val="FFFFFF">
                      <a:alpha val="99000"/>
                    </a:srgbClr>
                  </a:solidFill>
                  <a:latin typeface="Segoe UI Light" pitchFamily="34" charset="0"/>
                  <a:ea typeface="MS PGothic" charset="0"/>
                </a:rPr>
                <a:t>Advanced ANALYTICS</a:t>
              </a:r>
            </a:p>
          </p:txBody>
        </p:sp>
      </p:grpSp>
      <p:grpSp>
        <p:nvGrpSpPr>
          <p:cNvPr id="33" name="Group 103"/>
          <p:cNvGrpSpPr/>
          <p:nvPr/>
        </p:nvGrpSpPr>
        <p:grpSpPr>
          <a:xfrm>
            <a:off x="1748487" y="1628577"/>
            <a:ext cx="2923743" cy="1885900"/>
            <a:chOff x="534730" y="4834175"/>
            <a:chExt cx="2865928" cy="1849089"/>
          </a:xfrm>
        </p:grpSpPr>
        <p:sp>
          <p:nvSpPr>
            <p:cNvPr id="34" name="Isosceles Triangle 105"/>
            <p:cNvSpPr/>
            <p:nvPr/>
          </p:nvSpPr>
          <p:spPr bwMode="auto">
            <a:xfrm rot="12211566">
              <a:off x="1398893" y="6014524"/>
              <a:ext cx="586853" cy="668740"/>
            </a:xfrm>
            <a:prstGeom prst="triangle">
              <a:avLst/>
            </a:prstGeom>
            <a:solidFill>
              <a:srgbClr val="4972C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t" anchorCtr="0" compatLnSpc="1">
              <a:prstTxWarp prst="textNoShape">
                <a:avLst/>
              </a:prstTxWarp>
            </a:bodyPr>
            <a:lstStyle/>
            <a:p>
              <a:pPr marL="233140" marR="0" lvl="0" indent="-233140" defTabSz="93225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>
                  <a:tab pos="293045" algn="l"/>
                </a:tabLst>
                <a:defRPr/>
              </a:pPr>
              <a:endParaRPr kumimoji="0" lang="en-US" sz="2210" b="0" i="0" u="none" strike="noStrike" kern="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104"/>
            <p:cNvSpPr/>
            <p:nvPr/>
          </p:nvSpPr>
          <p:spPr bwMode="auto">
            <a:xfrm>
              <a:off x="534730" y="4834175"/>
              <a:ext cx="2865928" cy="1333962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ctr" anchorCtr="0" compatLnSpc="1">
              <a:prstTxWarp prst="textNoShape">
                <a:avLst/>
              </a:prstTxWarp>
            </a:bodyPr>
            <a:lstStyle/>
            <a:p>
              <a:pPr marL="233114" marR="0" lvl="1" indent="-7938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나의 브랜드 또는 제품에 대한 사회적인 반응은 어떠한가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?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Group 108"/>
          <p:cNvGrpSpPr/>
          <p:nvPr/>
        </p:nvGrpSpPr>
        <p:grpSpPr>
          <a:xfrm>
            <a:off x="8939018" y="1769320"/>
            <a:ext cx="2988122" cy="2164072"/>
            <a:chOff x="8171088" y="4324310"/>
            <a:chExt cx="2929034" cy="2121832"/>
          </a:xfrm>
        </p:grpSpPr>
        <p:sp>
          <p:nvSpPr>
            <p:cNvPr id="37" name="Isosceles Triangle 109"/>
            <p:cNvSpPr/>
            <p:nvPr/>
          </p:nvSpPr>
          <p:spPr bwMode="auto">
            <a:xfrm rot="12211566">
              <a:off x="9164613" y="5777402"/>
              <a:ext cx="586853" cy="668740"/>
            </a:xfrm>
            <a:prstGeom prst="triangl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t" anchorCtr="0" compatLnSpc="1">
              <a:prstTxWarp prst="textNoShape">
                <a:avLst/>
              </a:prstTxWarp>
            </a:bodyPr>
            <a:lstStyle/>
            <a:p>
              <a:pPr marL="233140" marR="0" lvl="0" indent="-233140" defTabSz="93225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>
                  <a:tab pos="293045" algn="l"/>
                </a:tabLst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Rectangle 110"/>
            <p:cNvSpPr/>
            <p:nvPr/>
          </p:nvSpPr>
          <p:spPr bwMode="auto">
            <a:xfrm>
              <a:off x="8171088" y="4324310"/>
              <a:ext cx="2929034" cy="1644160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714" tIns="38857" rIns="77714" bIns="38857" numCol="1" rtlCol="0" anchor="ctr" anchorCtr="0" compatLnSpc="1">
              <a:prstTxWarp prst="textNoShape">
                <a:avLst/>
              </a:prstTxWarp>
            </a:bodyPr>
            <a:lstStyle/>
            <a:p>
              <a:pPr marL="233114" marR="0" lvl="1" indent="-7938" defTabSz="9318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더 나은 미래의 결과를 어떻게 예측할 수 있을까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7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Lp5CSddUyH2.S4SYXswQ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 - IoT.potx" id="{0BB6B0C2-E788-49FA-A849-CE85F48B1C18}" vid="{4333CB60-436D-4A23-BB9D-E47CD99538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1365</Words>
  <Application>Microsoft Office PowerPoint</Application>
  <PresentationFormat>Custom</PresentationFormat>
  <Paragraphs>428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Gill Sans</vt:lpstr>
      <vt:lpstr>MS PGothic</vt:lpstr>
      <vt:lpstr>MS PGothic</vt:lpstr>
      <vt:lpstr>Segoe Light</vt:lpstr>
      <vt:lpstr>ヒラギノ角ゴ ProN W3</vt:lpstr>
      <vt:lpstr>맑은 고딕</vt:lpstr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Times New Roman</vt:lpstr>
      <vt:lpstr>Wingdings</vt:lpstr>
      <vt:lpstr>Office 테마</vt:lpstr>
      <vt:lpstr>빅데이터 소개</vt:lpstr>
      <vt:lpstr>Big Data 관련된 사실</vt:lpstr>
      <vt:lpstr>전통적인 방식의 한계점</vt:lpstr>
      <vt:lpstr>전통적인 방식의 한계점</vt:lpstr>
      <vt:lpstr>전통적인 방식의 한계점</vt:lpstr>
      <vt:lpstr>전통적인 방식의 한계점</vt:lpstr>
      <vt:lpstr>비즈니스의 변화와 Data의 중요성</vt:lpstr>
      <vt:lpstr>PowerPoint Presentation</vt:lpstr>
      <vt:lpstr>새로운 질문</vt:lpstr>
      <vt:lpstr>Big Data의 4V</vt:lpstr>
      <vt:lpstr>Volume(크기)</vt:lpstr>
      <vt:lpstr>Velocity(속도)</vt:lpstr>
      <vt:lpstr>Variety(다양성)</vt:lpstr>
      <vt:lpstr>Big Data란 무엇인가?</vt:lpstr>
      <vt:lpstr>분석을 위한 접근 방법의 진화</vt:lpstr>
      <vt:lpstr>Big Data와 파트너 기회</vt:lpstr>
      <vt:lpstr>일반적인 Big Data 고객 시나리오</vt:lpstr>
      <vt:lpstr>Lifecycle of Big Data</vt:lpstr>
      <vt:lpstr>어떤 크기의, 어떤 데이터라도, 어디에서든 관리</vt:lpstr>
      <vt:lpstr>Open and Flexible</vt:lpstr>
      <vt:lpstr>Big Data Lifecycle</vt:lpstr>
      <vt:lpstr>세계의 데이터에 연결하여 가치를 높임</vt:lpstr>
      <vt:lpstr>데이터 탐색</vt:lpstr>
      <vt:lpstr>데이터 정제</vt:lpstr>
      <vt:lpstr>예) 외부 데이터의 가치</vt:lpstr>
      <vt:lpstr>Big Data Lifecycle</vt:lpstr>
      <vt:lpstr>모든 데이터에서 통찰력 확보</vt:lpstr>
      <vt:lpstr>모든 사용자를 위한 통찰력</vt:lpstr>
      <vt:lpstr>시장 동향</vt:lpstr>
      <vt:lpstr>Big Data는 완성된 플랫폼을 필요로 함</vt:lpstr>
      <vt:lpstr>Big Data: 요구사항 식별</vt:lpstr>
      <vt:lpstr>Big Data | 기회 식별 체크리스트</vt:lpstr>
      <vt:lpstr>결과 검토</vt:lpstr>
      <vt:lpstr>간단하게, 알아봐야 하는 것은…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Hoon Kim</dc:creator>
  <cp:lastModifiedBy>Lee Dennis</cp:lastModifiedBy>
  <cp:revision>22</cp:revision>
  <dcterms:created xsi:type="dcterms:W3CDTF">2016-05-02T01:41:44Z</dcterms:created>
  <dcterms:modified xsi:type="dcterms:W3CDTF">2018-06-25T03:04:02Z</dcterms:modified>
</cp:coreProperties>
</file>