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Default Extension="png" ContentType="image/pn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262" y="-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0" Type="http://schemas.openxmlformats.org/officeDocument/2006/relationships/theme" Target="theme/theme1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3" Type="http://schemas.openxmlformats.org/officeDocument/2006/relationships/image" Target="../media/image28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Relationship Id="rId3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14600"/>
            <a:ext cx="9159240" cy="2514600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10515">
              <a:lnSpc>
                <a:spcPts val="7315"/>
              </a:lnSpc>
            </a:pPr>
            <a:r>
              <a:rPr lang="en-US" altLang="ko-KR" sz="6600" dirty="0" smtClean="0">
                <a:solidFill>
                  <a:srgbClr val="FFFFFF"/>
                </a:solidFill>
              </a:rPr>
              <a:t>데이터 모델링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57378" y="959739"/>
            <a:ext cx="8627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개념적 모델링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(conceptual modeling) : </a:t>
            </a:r>
            <a:r>
              <a:rPr lang="en-US" altLang="ko-KR" sz="2000" dirty="0" smtClean="0">
                <a:solidFill>
                  <a:srgbClr val="000000"/>
                </a:solidFill>
              </a:rPr>
              <a:t>요구사항을 수집하고 분석한</a:t>
            </a:r>
            <a:endParaRPr lang="ko-KR" altLang="ko-KR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31114" y="1282319"/>
            <a:ext cx="8453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결과를 토대로 업무의 핵심적인 개념을 구분하고 전체적인 뼈대를</a:t>
            </a:r>
            <a:endParaRPr lang="ko-KR" altLang="ko-KR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31114" y="1586865"/>
            <a:ext cx="1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만드는 과정</a:t>
            </a:r>
            <a:endParaRPr lang="ko-KR" altLang="ko-KR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7378" y="1951355"/>
            <a:ext cx="8626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개 체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(entity) </a:t>
            </a:r>
            <a:r>
              <a:rPr lang="en-US" altLang="ko-KR" sz="2000" dirty="0" smtClean="0">
                <a:solidFill>
                  <a:srgbClr val="000000"/>
                </a:solidFill>
              </a:rPr>
              <a:t>를 추 출 하 고 각 개 체 들 간 의 관 계 를 정 의 하 여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endParaRPr lang="ko-KR" altLang="ko-K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1114" y="2273046"/>
            <a:ext cx="8452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다이어그램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(ERD, Entity Relationship Diagram)</a:t>
            </a:r>
            <a:r>
              <a:rPr lang="en-US" altLang="ko-KR" sz="2000" dirty="0" smtClean="0">
                <a:solidFill>
                  <a:srgbClr val="000000"/>
                </a:solidFill>
              </a:rPr>
              <a:t>을 만드는 과정까지를</a:t>
            </a:r>
            <a:endParaRPr lang="ko-KR" altLang="ko-KR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31114" y="2578354"/>
            <a:ext cx="1068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말함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2000" dirty="0"/>
          </a:p>
        </p:txBody>
      </p:sp>
      <p:sp>
        <p:nvSpPr>
          <p:cNvPr id="46" name="Rectangle 45"/>
          <p:cNvSpPr/>
          <p:nvPr/>
        </p:nvSpPr>
        <p:spPr>
          <a:xfrm>
            <a:off x="1883664" y="3273552"/>
            <a:ext cx="1139952" cy="627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81000">
              <a:lnSpc>
                <a:spcPts val="209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도서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47815" y="3273552"/>
            <a:ext cx="1139952" cy="627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82904">
              <a:lnSpc>
                <a:spcPts val="209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고객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개념적 모델링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3780" y="5702554"/>
            <a:ext cx="2026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개념적 모델링의 예</a:t>
            </a:r>
            <a:endParaRPr lang="ko-KR" altLang="ko-KR" sz="1400" dirty="0"/>
          </a:p>
        </p:txBody>
      </p:sp>
      <p:sp>
        <p:nvSpPr>
          <p:cNvPr id="13" name="FreeForm 12"/>
          <p:cNvSpPr/>
          <p:nvPr/>
        </p:nvSpPr>
        <p:spPr>
          <a:xfrm>
            <a:off x="3904487" y="3212592"/>
            <a:ext cx="1487424" cy="75285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424" h="752856">
                <a:moveTo>
                  <a:pt x="0" y="376555"/>
                </a:moveTo>
                <a:lnTo>
                  <a:pt x="743713" y="0"/>
                </a:lnTo>
                <a:lnTo>
                  <a:pt x="1487425" y="376555"/>
                </a:lnTo>
                <a:lnTo>
                  <a:pt x="743713" y="752856"/>
                </a:lnTo>
                <a:lnTo>
                  <a:pt x="0" y="376555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37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주문</a:t>
            </a:r>
          </a:p>
        </p:txBody>
      </p:sp>
      <p:sp>
        <p:nvSpPr>
          <p:cNvPr id="14" name="FreeForm 13"/>
          <p:cNvSpPr/>
          <p:nvPr/>
        </p:nvSpPr>
        <p:spPr>
          <a:xfrm>
            <a:off x="1188719" y="4977384"/>
            <a:ext cx="768096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96" h="466344">
                <a:moveTo>
                  <a:pt x="0" y="233172"/>
                </a:moveTo>
                <a:cubicBezTo>
                  <a:pt x="0" y="104394"/>
                  <a:pt x="171959" y="0"/>
                  <a:pt x="384049" y="0"/>
                </a:cubicBezTo>
                <a:cubicBezTo>
                  <a:pt x="596138" y="0"/>
                  <a:pt x="768097" y="104394"/>
                  <a:pt x="768097" y="233172"/>
                </a:cubicBezTo>
                <a:cubicBezTo>
                  <a:pt x="768097" y="361950"/>
                  <a:pt x="596138" y="466344"/>
                  <a:pt x="384049" y="466344"/>
                </a:cubicBezTo>
                <a:cubicBezTo>
                  <a:pt x="171959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도서</a:t>
            </a:r>
          </a:p>
          <a:p>
            <a:pPr indent="0" algn="ctr">
              <a:lnSpc>
                <a:spcPts val="14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15" name="FreeForm 14"/>
          <p:cNvSpPr/>
          <p:nvPr/>
        </p:nvSpPr>
        <p:spPr>
          <a:xfrm>
            <a:off x="2916936" y="4977384"/>
            <a:ext cx="768096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96" h="466344">
                <a:moveTo>
                  <a:pt x="0" y="233172"/>
                </a:moveTo>
                <a:cubicBezTo>
                  <a:pt x="0" y="104394"/>
                  <a:pt x="171958" y="0"/>
                  <a:pt x="383921" y="0"/>
                </a:cubicBezTo>
                <a:cubicBezTo>
                  <a:pt x="596138" y="0"/>
                  <a:pt x="768096" y="104394"/>
                  <a:pt x="768096" y="233172"/>
                </a:cubicBezTo>
                <a:cubicBezTo>
                  <a:pt x="768096" y="361950"/>
                  <a:pt x="596138" y="466344"/>
                  <a:pt x="383921" y="466344"/>
                </a:cubicBezTo>
                <a:cubicBezTo>
                  <a:pt x="171958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도서</a:t>
            </a:r>
          </a:p>
          <a:p>
            <a:pPr indent="0" algn="ctr">
              <a:lnSpc>
                <a:spcPts val="14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단가</a:t>
            </a:r>
          </a:p>
        </p:txBody>
      </p:sp>
      <p:sp>
        <p:nvSpPr>
          <p:cNvPr id="16" name="FreeForm 15"/>
          <p:cNvSpPr/>
          <p:nvPr/>
        </p:nvSpPr>
        <p:spPr>
          <a:xfrm>
            <a:off x="2069592" y="4977384"/>
            <a:ext cx="768096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96" h="466344">
                <a:moveTo>
                  <a:pt x="0" y="233172"/>
                </a:moveTo>
                <a:cubicBezTo>
                  <a:pt x="0" y="104394"/>
                  <a:pt x="171958" y="0"/>
                  <a:pt x="384048" y="0"/>
                </a:cubicBezTo>
                <a:cubicBezTo>
                  <a:pt x="596138" y="0"/>
                  <a:pt x="768096" y="104394"/>
                  <a:pt x="768096" y="233172"/>
                </a:cubicBezTo>
                <a:cubicBezTo>
                  <a:pt x="768096" y="361950"/>
                  <a:pt x="596138" y="466344"/>
                  <a:pt x="384048" y="466344"/>
                </a:cubicBezTo>
                <a:cubicBezTo>
                  <a:pt x="171958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출도판서</a:t>
            </a:r>
          </a:p>
          <a:p>
            <a:pPr indent="0" algn="ctr">
              <a:lnSpc>
                <a:spcPts val="14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단사가</a:t>
            </a:r>
          </a:p>
        </p:txBody>
      </p:sp>
      <p:sp>
        <p:nvSpPr>
          <p:cNvPr id="17" name="FreeForm 16"/>
          <p:cNvSpPr/>
          <p:nvPr/>
        </p:nvSpPr>
        <p:spPr>
          <a:xfrm>
            <a:off x="4273169" y="4977384"/>
            <a:ext cx="768223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223" h="466344">
                <a:moveTo>
                  <a:pt x="0" y="233172"/>
                </a:moveTo>
                <a:cubicBezTo>
                  <a:pt x="0" y="104394"/>
                  <a:pt x="172085" y="0"/>
                  <a:pt x="384175" y="0"/>
                </a:cubicBezTo>
                <a:cubicBezTo>
                  <a:pt x="596138" y="0"/>
                  <a:pt x="768222" y="104394"/>
                  <a:pt x="768222" y="233172"/>
                </a:cubicBezTo>
                <a:cubicBezTo>
                  <a:pt x="768222" y="361950"/>
                  <a:pt x="596138" y="466344"/>
                  <a:pt x="384175" y="466344"/>
                </a:cubicBezTo>
                <a:cubicBezTo>
                  <a:pt x="172085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주문</a:t>
            </a:r>
          </a:p>
          <a:p>
            <a:pPr indent="0" algn="ctr">
              <a:lnSpc>
                <a:spcPts val="14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일자</a:t>
            </a:r>
          </a:p>
        </p:txBody>
      </p:sp>
      <p:sp>
        <p:nvSpPr>
          <p:cNvPr id="18" name="FreeForm 17"/>
          <p:cNvSpPr/>
          <p:nvPr/>
        </p:nvSpPr>
        <p:spPr>
          <a:xfrm>
            <a:off x="5513832" y="4977384"/>
            <a:ext cx="768096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96" h="466344">
                <a:moveTo>
                  <a:pt x="0" y="233172"/>
                </a:moveTo>
                <a:cubicBezTo>
                  <a:pt x="0" y="104394"/>
                  <a:pt x="171957" y="0"/>
                  <a:pt x="384047" y="0"/>
                </a:cubicBezTo>
                <a:cubicBezTo>
                  <a:pt x="596138" y="0"/>
                  <a:pt x="768096" y="104394"/>
                  <a:pt x="768096" y="233172"/>
                </a:cubicBezTo>
                <a:cubicBezTo>
                  <a:pt x="768096" y="361950"/>
                  <a:pt x="596138" y="466344"/>
                  <a:pt x="384047" y="466344"/>
                </a:cubicBezTo>
                <a:cubicBezTo>
                  <a:pt x="171957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고객</a:t>
            </a:r>
          </a:p>
          <a:p>
            <a:pPr indent="0" algn="ctr">
              <a:lnSpc>
                <a:spcPts val="14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19" name="FreeForm 18"/>
          <p:cNvSpPr/>
          <p:nvPr/>
        </p:nvSpPr>
        <p:spPr>
          <a:xfrm>
            <a:off x="7211441" y="4916424"/>
            <a:ext cx="768096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96" h="466344">
                <a:moveTo>
                  <a:pt x="0" y="233172"/>
                </a:moveTo>
                <a:cubicBezTo>
                  <a:pt x="0" y="104393"/>
                  <a:pt x="172085" y="0"/>
                  <a:pt x="384175" y="0"/>
                </a:cubicBezTo>
                <a:cubicBezTo>
                  <a:pt x="596265" y="0"/>
                  <a:pt x="768095" y="104393"/>
                  <a:pt x="768095" y="233172"/>
                </a:cubicBezTo>
                <a:cubicBezTo>
                  <a:pt x="768095" y="361950"/>
                  <a:pt x="596265" y="466344"/>
                  <a:pt x="384175" y="466344"/>
                </a:cubicBezTo>
                <a:cubicBezTo>
                  <a:pt x="172085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전화</a:t>
            </a:r>
          </a:p>
          <a:p>
            <a:pPr indent="0" algn="ctr">
              <a:lnSpc>
                <a:spcPts val="14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번호</a:t>
            </a:r>
          </a:p>
        </p:txBody>
      </p:sp>
      <p:sp>
        <p:nvSpPr>
          <p:cNvPr id="20" name="FreeForm 19"/>
          <p:cNvSpPr/>
          <p:nvPr/>
        </p:nvSpPr>
        <p:spPr>
          <a:xfrm>
            <a:off x="6348857" y="4953000"/>
            <a:ext cx="768223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223" h="466344">
                <a:moveTo>
                  <a:pt x="0" y="233299"/>
                </a:moveTo>
                <a:cubicBezTo>
                  <a:pt x="0" y="104394"/>
                  <a:pt x="171958" y="0"/>
                  <a:pt x="384175" y="0"/>
                </a:cubicBezTo>
                <a:cubicBezTo>
                  <a:pt x="596138" y="0"/>
                  <a:pt x="768223" y="104394"/>
                  <a:pt x="768223" y="233299"/>
                </a:cubicBezTo>
                <a:cubicBezTo>
                  <a:pt x="768223" y="361950"/>
                  <a:pt x="596138" y="466344"/>
                  <a:pt x="384175" y="466344"/>
                </a:cubicBezTo>
                <a:cubicBezTo>
                  <a:pt x="171958" y="466344"/>
                  <a:pt x="0" y="361950"/>
                  <a:pt x="0" y="233299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35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주소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57378" y="959739"/>
            <a:ext cx="490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논리적 모델링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(logical modeling)</a:t>
            </a:r>
            <a:r>
              <a:rPr lang="en-US" altLang="ko-KR" sz="2000" dirty="0" smtClean="0">
                <a:solidFill>
                  <a:srgbClr val="000000"/>
                </a:solidFill>
              </a:rPr>
              <a:t>이란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ko-KR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6938" y="1443609"/>
            <a:ext cx="741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>
                <a:solidFill>
                  <a:srgbClr val="000000"/>
                </a:solidFill>
              </a:rPr>
              <a:t>개념적 모델링에서 만든 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dirty="0" smtClean="0">
                <a:solidFill>
                  <a:srgbClr val="000000"/>
                </a:solidFill>
              </a:rPr>
              <a:t>다이어그램을 사용하려는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DBMS</a:t>
            </a:r>
            <a:r>
              <a:rPr lang="en-US" altLang="ko-KR" dirty="0" smtClean="0">
                <a:solidFill>
                  <a:srgbClr val="000000"/>
                </a:solidFill>
              </a:rPr>
              <a:t>에 맞게</a:t>
            </a:r>
            <a:endParaRPr lang="ko-KR" altLang="ko-KR" dirty="0"/>
          </a:p>
        </p:txBody>
      </p:sp>
      <p:sp>
        <p:nvSpPr>
          <p:cNvPr id="43" name="TextBox 42"/>
          <p:cNvSpPr txBox="1"/>
          <p:nvPr/>
        </p:nvSpPr>
        <p:spPr>
          <a:xfrm>
            <a:off x="817625" y="1849501"/>
            <a:ext cx="745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사상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</a:rPr>
              <a:t>매핑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mapping)</a:t>
            </a:r>
            <a:r>
              <a:rPr lang="en-US" altLang="ko-KR" dirty="0" smtClean="0">
                <a:solidFill>
                  <a:srgbClr val="000000"/>
                </a:solidFill>
              </a:rPr>
              <a:t>하여 실제 데이터베이스로 구현하기 위한 모델을</a:t>
            </a:r>
            <a:endParaRPr lang="ko-KR" altLang="ko-KR" dirty="0"/>
          </a:p>
        </p:txBody>
      </p:sp>
      <p:sp>
        <p:nvSpPr>
          <p:cNvPr id="44" name="TextBox 43"/>
          <p:cNvSpPr txBox="1"/>
          <p:nvPr/>
        </p:nvSpPr>
        <p:spPr>
          <a:xfrm>
            <a:off x="817625" y="2260854"/>
            <a:ext cx="171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만드는 과정</a:t>
            </a:r>
            <a:endParaRPr lang="ko-KR" altLang="ko-KR" dirty="0"/>
          </a:p>
        </p:txBody>
      </p:sp>
      <p:sp>
        <p:nvSpPr>
          <p:cNvPr id="49" name="Rectangle 48"/>
          <p:cNvSpPr/>
          <p:nvPr/>
        </p:nvSpPr>
        <p:spPr>
          <a:xfrm>
            <a:off x="1043940" y="2857500"/>
            <a:ext cx="920496" cy="49987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71145">
              <a:lnSpc>
                <a:spcPts val="157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도서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08092" y="2857500"/>
            <a:ext cx="920496" cy="49987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72415">
              <a:lnSpc>
                <a:spcPts val="157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고객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64436" y="3107944"/>
            <a:ext cx="1101598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8724" y="3107944"/>
            <a:ext cx="1042162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3940" y="3659124"/>
            <a:ext cx="5184648" cy="923544"/>
          </a:xfrm>
          <a:prstGeom prst="rect">
            <a:avLst/>
          </a:prstGeom>
          <a:solidFill>
            <a:srgbClr val="CBCBCB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8740">
              <a:lnSpc>
                <a:spcPts val="224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도서 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</a:rPr>
              <a:t>도서번호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도서이름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출판사이름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도서단가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indent="78740">
              <a:lnSpc>
                <a:spcPts val="215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고객 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</a:rPr>
              <a:t>고객번호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고객이름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주소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전화번호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indent="78740">
              <a:lnSpc>
                <a:spcPts val="2160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주문 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</a:rPr>
              <a:t>주문번호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고객번호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(FK), </a:t>
            </a:r>
            <a:r>
              <a:rPr lang="en-US" altLang="ko-KR" sz="1200" dirty="0" smtClean="0">
                <a:solidFill>
                  <a:srgbClr val="000000"/>
                </a:solidFill>
              </a:rPr>
              <a:t>도서번호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(FK), </a:t>
            </a:r>
            <a:r>
              <a:rPr lang="en-US" altLang="ko-KR" sz="1200" dirty="0" smtClean="0">
                <a:solidFill>
                  <a:srgbClr val="000000"/>
                </a:solidFill>
              </a:rPr>
              <a:t>주문일자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주문금액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논리적 모델링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7378" y="4969637"/>
            <a:ext cx="2852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논리적 모델링 과정</a:t>
            </a:r>
            <a:endParaRPr lang="ko-KR" altLang="ko-KR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720090" y="5549011"/>
            <a:ext cx="720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altLang="ko-KR" dirty="0" smtClean="0">
                <a:solidFill>
                  <a:srgbClr val="000000"/>
                </a:solidFill>
              </a:rPr>
              <a:t>개념적 모델링에서 추출하지 않았던 상세 속성들을 모두 추출함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47" name="TextBox 46"/>
          <p:cNvSpPr txBox="1"/>
          <p:nvPr/>
        </p:nvSpPr>
        <p:spPr>
          <a:xfrm>
            <a:off x="720090" y="5899912"/>
            <a:ext cx="197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altLang="ko-KR" dirty="0" smtClean="0">
                <a:solidFill>
                  <a:srgbClr val="000000"/>
                </a:solidFill>
              </a:rPr>
              <a:t>정규화 수행</a:t>
            </a:r>
            <a:endParaRPr lang="ko-KR" altLang="ko-KR" dirty="0"/>
          </a:p>
        </p:txBody>
      </p:sp>
      <p:sp>
        <p:nvSpPr>
          <p:cNvPr id="48" name="TextBox 47"/>
          <p:cNvSpPr txBox="1"/>
          <p:nvPr/>
        </p:nvSpPr>
        <p:spPr>
          <a:xfrm>
            <a:off x="720090" y="6250432"/>
            <a:ext cx="27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altLang="ko-KR" dirty="0" smtClean="0">
                <a:solidFill>
                  <a:srgbClr val="000000"/>
                </a:solidFill>
              </a:rPr>
              <a:t>데이터 표준화 수행</a:t>
            </a:r>
            <a:endParaRPr lang="ko-KR" altLang="ko-KR" dirty="0"/>
          </a:p>
        </p:txBody>
      </p:sp>
      <p:sp>
        <p:nvSpPr>
          <p:cNvPr id="21" name="FreeForm 20"/>
          <p:cNvSpPr/>
          <p:nvPr/>
        </p:nvSpPr>
        <p:spPr>
          <a:xfrm>
            <a:off x="3067812" y="2796540"/>
            <a:ext cx="1200912" cy="60045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912" h="600456">
                <a:moveTo>
                  <a:pt x="0" y="300228"/>
                </a:moveTo>
                <a:lnTo>
                  <a:pt x="600456" y="0"/>
                </a:lnTo>
                <a:lnTo>
                  <a:pt x="1200912" y="300228"/>
                </a:lnTo>
                <a:lnTo>
                  <a:pt x="600456" y="600456"/>
                </a:lnTo>
                <a:lnTo>
                  <a:pt x="0" y="30022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96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주문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7378" y="959739"/>
            <a:ext cx="5072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물리적 모델링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(physical modeling)</a:t>
            </a:r>
            <a:r>
              <a:rPr lang="en-US" altLang="ko-KR" sz="2000" dirty="0" smtClean="0">
                <a:solidFill>
                  <a:srgbClr val="000000"/>
                </a:solidFill>
              </a:rPr>
              <a:t>이란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ko-KR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46938" y="1358265"/>
            <a:ext cx="834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>
                <a:solidFill>
                  <a:srgbClr val="000000"/>
                </a:solidFill>
              </a:rPr>
              <a:t>작성된 논리적 모델을 실제 컴퓨터의 저장 장치에 저장하기 위한 물리적</a:t>
            </a:r>
            <a:endParaRPr lang="ko-KR" altLang="ko-KR" dirty="0"/>
          </a:p>
        </p:txBody>
      </p:sp>
      <p:sp>
        <p:nvSpPr>
          <p:cNvPr id="51" name="TextBox 50"/>
          <p:cNvSpPr txBox="1"/>
          <p:nvPr/>
        </p:nvSpPr>
        <p:spPr>
          <a:xfrm>
            <a:off x="817625" y="1626488"/>
            <a:ext cx="366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구조를 정의하고 구현하는 과정</a:t>
            </a:r>
            <a:endParaRPr lang="ko-KR" altLang="ko-KR" dirty="0"/>
          </a:p>
        </p:txBody>
      </p:sp>
      <p:sp>
        <p:nvSpPr>
          <p:cNvPr id="52" name="TextBox 51"/>
          <p:cNvSpPr txBox="1"/>
          <p:nvPr/>
        </p:nvSpPr>
        <p:spPr>
          <a:xfrm>
            <a:off x="646938" y="1983486"/>
            <a:ext cx="83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DBMS</a:t>
            </a:r>
            <a:r>
              <a:rPr lang="en-US" altLang="ko-KR" dirty="0" smtClean="0">
                <a:solidFill>
                  <a:srgbClr val="000000"/>
                </a:solidFill>
              </a:rPr>
              <a:t>의 특성에 맞게 저장 구조를 정의해야 데이터베이스가 최적의 성능을</a:t>
            </a:r>
            <a:endParaRPr lang="ko-KR" altLang="ko-KR" dirty="0"/>
          </a:p>
        </p:txBody>
      </p:sp>
      <p:sp>
        <p:nvSpPr>
          <p:cNvPr id="53" name="TextBox 52"/>
          <p:cNvSpPr txBox="1"/>
          <p:nvPr/>
        </p:nvSpPr>
        <p:spPr>
          <a:xfrm>
            <a:off x="817625" y="2251710"/>
            <a:ext cx="15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낼 수 있음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53" name="Rounded Rectangle 52"/>
          <p:cNvSpPr/>
          <p:nvPr/>
        </p:nvSpPr>
        <p:spPr>
          <a:xfrm>
            <a:off x="1214628" y="3519043"/>
            <a:ext cx="2639441" cy="1139825"/>
          </a:xfrm>
          <a:prstGeom prst="roundRect">
            <a:avLst>
              <a:gd name="adj" fmla="val 2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93345">
              <a:lnSpc>
                <a:spcPts val="1795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Book (</a:t>
            </a:r>
          </a:p>
          <a:p>
            <a:pPr indent="169545">
              <a:lnSpc>
                <a:spcPts val="1320"/>
              </a:lnSpc>
              <a:tabLst>
                <a:tab pos="825372" algn="l"/>
              </a:tabLst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bookid 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KEY,</a:t>
            </a:r>
          </a:p>
          <a:p>
            <a:pPr indent="169545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bookname VARCHAR(40),</a:t>
            </a:r>
          </a:p>
          <a:p>
            <a:pPr indent="169545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publisher VARCHAR(40),</a:t>
            </a:r>
          </a:p>
          <a:p>
            <a:pPr indent="169545">
              <a:lnSpc>
                <a:spcPts val="1320"/>
              </a:lnSpc>
              <a:tabLst>
                <a:tab pos="751586" algn="l"/>
              </a:tabLst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indent="93345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140708" y="3519043"/>
            <a:ext cx="2298192" cy="1148969"/>
          </a:xfrm>
          <a:prstGeom prst="roundRect">
            <a:avLst>
              <a:gd name="adj" fmla="val 4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1600">
              <a:lnSpc>
                <a:spcPts val="186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Customer (</a:t>
            </a:r>
          </a:p>
          <a:p>
            <a:pPr indent="177800">
              <a:lnSpc>
                <a:spcPts val="1320"/>
              </a:lnSpc>
              <a:tabLst>
                <a:tab pos="785114" algn="l"/>
              </a:tabLst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custid 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KEY,</a:t>
            </a:r>
          </a:p>
          <a:p>
            <a:pPr indent="177800">
              <a:lnSpc>
                <a:spcPts val="1315"/>
              </a:lnSpc>
              <a:tabLst>
                <a:tab pos="845184" algn="l"/>
              </a:tabLst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VARCHAR(40),</a:t>
            </a:r>
          </a:p>
          <a:p>
            <a:pPr indent="177800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VARCHAR(40),</a:t>
            </a:r>
          </a:p>
          <a:p>
            <a:pPr indent="177800">
              <a:lnSpc>
                <a:spcPts val="1320"/>
              </a:lnSpc>
              <a:tabLst>
                <a:tab pos="844931" algn="l"/>
              </a:tabLst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</a:t>
            </a:r>
            <a:r>
              <a:rPr lang="en-US" altLang="ko-KR" dirty="0" smtClean="0"/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VARCHAR(30)</a:t>
            </a:r>
          </a:p>
          <a:p>
            <a:pPr indent="101600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76172" y="5030724"/>
            <a:ext cx="3557015" cy="1326007"/>
          </a:xfrm>
          <a:prstGeom prst="roundRect">
            <a:avLst>
              <a:gd name="adj" fmla="val 2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2235">
              <a:lnSpc>
                <a:spcPts val="1875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Orders (</a:t>
            </a:r>
          </a:p>
          <a:p>
            <a:pPr indent="178435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 INT PRIMARY KEY,</a:t>
            </a:r>
          </a:p>
          <a:p>
            <a:pPr indent="178435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custid INT REFERENCES Customer(custid),</a:t>
            </a:r>
          </a:p>
          <a:p>
            <a:pPr indent="178435">
              <a:lnSpc>
                <a:spcPts val="1315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bookid INT REFERENCES Book (bookid ),</a:t>
            </a:r>
          </a:p>
          <a:p>
            <a:pPr indent="178435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 DATE,</a:t>
            </a:r>
          </a:p>
          <a:p>
            <a:pPr indent="178435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 INT</a:t>
            </a:r>
          </a:p>
          <a:p>
            <a:pPr indent="102235">
              <a:lnSpc>
                <a:spcPts val="132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물리적 모델링</a:t>
            </a:r>
          </a:p>
        </p:txBody>
      </p:sp>
      <p:sp>
        <p:nvSpPr>
          <p:cNvPr id="22" name="FreeForm 21"/>
          <p:cNvSpPr/>
          <p:nvPr/>
        </p:nvSpPr>
        <p:spPr>
          <a:xfrm>
            <a:off x="1043940" y="2711196"/>
            <a:ext cx="5544312" cy="403250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4312" h="4032504">
                <a:moveTo>
                  <a:pt x="0" y="672083"/>
                </a:moveTo>
                <a:cubicBezTo>
                  <a:pt x="0" y="300863"/>
                  <a:pt x="1241171" y="0"/>
                  <a:pt x="2772029" y="0"/>
                </a:cubicBezTo>
                <a:cubicBezTo>
                  <a:pt x="4303141" y="0"/>
                  <a:pt x="5544312" y="300863"/>
                  <a:pt x="5544312" y="672083"/>
                </a:cubicBezTo>
                <a:lnTo>
                  <a:pt x="5544312" y="3360420"/>
                </a:lnTo>
                <a:cubicBezTo>
                  <a:pt x="5544312" y="3731641"/>
                  <a:pt x="4303141" y="4032504"/>
                  <a:pt x="2772029" y="4032504"/>
                </a:cubicBezTo>
                <a:cubicBezTo>
                  <a:pt x="1241171" y="4032504"/>
                  <a:pt x="0" y="3731641"/>
                  <a:pt x="0" y="3360420"/>
                </a:cubicBezTo>
                <a:lnTo>
                  <a:pt x="0" y="672083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71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  <a:p>
            <a:pPr indent="0" algn="ctr">
              <a:lnSpc>
                <a:spcPts val="1820"/>
              </a:lnSpc>
              <a:tabLst>
                <a:tab pos="3125089" algn="l"/>
              </a:tabLst>
            </a:pPr>
            <a:r>
              <a:rPr lang="en-US" altLang="ko-KR" sz="1000" b="1" dirty="0" smtClean="0">
                <a:solidFill>
                  <a:srgbClr val="000000"/>
                </a:solidFill>
              </a:rPr>
              <a:t>도서 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smtClean="0">
                <a:solidFill>
                  <a:srgbClr val="000000"/>
                </a:solidFill>
              </a:rPr>
              <a:t>도서번호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dirty="0" smtClean="0">
                <a:solidFill>
                  <a:srgbClr val="000000"/>
                </a:solidFill>
              </a:rPr>
              <a:t>도서이름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dirty="0" smtClean="0">
                <a:solidFill>
                  <a:srgbClr val="000000"/>
                </a:solidFill>
              </a:rPr>
              <a:t>출판사이름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dirty="0" smtClean="0">
                <a:solidFill>
                  <a:srgbClr val="000000"/>
                </a:solidFill>
              </a:rPr>
              <a:t>도서단가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dirty="0" smtClean="0"/>
              <a:t>	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고객 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smtClean="0">
                <a:solidFill>
                  <a:srgbClr val="000000"/>
                </a:solidFill>
              </a:rPr>
              <a:t>고객번호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dirty="0" smtClean="0">
                <a:solidFill>
                  <a:srgbClr val="000000"/>
                </a:solidFill>
              </a:rPr>
              <a:t>고객이름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dirty="0" smtClean="0">
                <a:solidFill>
                  <a:srgbClr val="000000"/>
                </a:solidFill>
              </a:rPr>
              <a:t>주소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dirty="0" smtClean="0">
                <a:solidFill>
                  <a:srgbClr val="000000"/>
                </a:solidFill>
              </a:rPr>
              <a:t>전화번호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 algn="ctr">
              <a:lnSpc>
                <a:spcPts val="1110"/>
              </a:lnSpc>
            </a:pPr>
            <a:r>
              <a:rPr lang="en-US" altLang="ko-KR" sz="1000" b="1" dirty="0" smtClean="0">
                <a:solidFill>
                  <a:srgbClr val="000000"/>
                </a:solidFill>
              </a:rPr>
              <a:t>주문 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dirty="0" smtClean="0">
                <a:solidFill>
                  <a:srgbClr val="000000"/>
                </a:solidFill>
              </a:rPr>
              <a:t>주문번호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dirty="0" smtClean="0">
                <a:solidFill>
                  <a:srgbClr val="000000"/>
                </a:solidFill>
              </a:rPr>
              <a:t>고객번호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</a:t>
            </a:r>
            <a:r>
              <a:rPr lang="en-US" altLang="ko-KR" sz="1000" dirty="0" smtClean="0">
                <a:solidFill>
                  <a:srgbClr val="000000"/>
                </a:solidFill>
              </a:rPr>
              <a:t>도서번호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(FK),</a:t>
            </a:r>
            <a:r>
              <a:rPr lang="en-US" altLang="ko-KR" sz="1000" dirty="0" smtClean="0">
                <a:solidFill>
                  <a:srgbClr val="000000"/>
                </a:solidFill>
              </a:rPr>
              <a:t>주문일자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dirty="0" smtClean="0">
                <a:solidFill>
                  <a:srgbClr val="000000"/>
                </a:solidFill>
              </a:rPr>
              <a:t>주문금액</a:t>
            </a: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물리적 모델링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7378" y="959739"/>
            <a:ext cx="7968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물리적 모델링 시 트랜잭션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2000" dirty="0" smtClean="0">
                <a:solidFill>
                  <a:srgbClr val="000000"/>
                </a:solidFill>
              </a:rPr>
              <a:t>저장 공간 설계 측면에서 고려할 사항</a:t>
            </a:r>
            <a:endParaRPr lang="ko-KR" altLang="ko-KR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625601" y="1624203"/>
            <a:ext cx="37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altLang="ko-KR" dirty="0" smtClean="0">
                <a:solidFill>
                  <a:srgbClr val="000000"/>
                </a:solidFill>
              </a:rPr>
              <a:t>응답시간을 최소화해야 한다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625601" y="2112391"/>
            <a:ext cx="750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altLang="ko-KR" dirty="0" smtClean="0">
                <a:solidFill>
                  <a:srgbClr val="000000"/>
                </a:solidFill>
              </a:rPr>
              <a:t>얼마나 많은 트랜잭션을 동시에 발생시킬 수 있는지 검토해야 한다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57" name="TextBox 56"/>
          <p:cNvSpPr txBox="1"/>
          <p:nvPr/>
        </p:nvSpPr>
        <p:spPr>
          <a:xfrm>
            <a:off x="625601" y="2600452"/>
            <a:ext cx="594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altLang="ko-KR" dirty="0" smtClean="0">
                <a:solidFill>
                  <a:srgbClr val="000000"/>
                </a:solidFill>
              </a:rPr>
              <a:t>데이터가 저장될 공간을 효율적으로 배치해야 한다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400" dirty="0" smtClean="0">
                <a:solidFill>
                  <a:srgbClr val="FFFFFF"/>
                </a:solidFill>
              </a:rPr>
              <a:t>모델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7378" y="959739"/>
            <a:ext cx="259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개체와 개체 타입</a:t>
            </a:r>
            <a:endParaRPr lang="ko-KR" altLang="ko-KR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357378" y="1341374"/>
            <a:ext cx="1187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속성</a:t>
            </a:r>
            <a:endParaRPr lang="ko-KR" altLang="ko-K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57378" y="1722755"/>
            <a:ext cx="259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관계와 관계 타입</a:t>
            </a:r>
            <a:endParaRPr lang="ko-KR" altLang="ko-K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57378" y="2103755"/>
            <a:ext cx="342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약한 개체 타입과 식별자</a:t>
            </a:r>
            <a:endParaRPr lang="ko-KR" altLang="ko-KR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57378" y="2485009"/>
            <a:ext cx="170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 </a:t>
            </a:r>
            <a:r>
              <a:rPr lang="en-US" altLang="ko-KR" sz="2000" dirty="0" smtClean="0">
                <a:solidFill>
                  <a:srgbClr val="000000"/>
                </a:solidFill>
              </a:rPr>
              <a:t>표기법</a:t>
            </a:r>
            <a:endParaRPr lang="ko-KR" altLang="ko-KR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57378" y="959739"/>
            <a:ext cx="377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ER(Entity Relationship) </a:t>
            </a:r>
            <a:r>
              <a:rPr lang="en-US" altLang="ko-KR" sz="2000" dirty="0" smtClean="0">
                <a:solidFill>
                  <a:srgbClr val="000000"/>
                </a:solidFill>
              </a:rPr>
              <a:t>모델</a:t>
            </a:r>
            <a:endParaRPr lang="ko-KR" altLang="ko-KR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46938" y="1345438"/>
            <a:ext cx="5967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dirty="0" smtClean="0">
                <a:solidFill>
                  <a:srgbClr val="000000"/>
                </a:solidFill>
              </a:rPr>
              <a:t>세상의 사물을 개체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(entity)</a:t>
            </a:r>
            <a:r>
              <a:rPr lang="en-US" altLang="ko-KR" sz="1400" dirty="0" smtClean="0">
                <a:solidFill>
                  <a:srgbClr val="000000"/>
                </a:solidFill>
              </a:rPr>
              <a:t>와 개체 간의 관계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(relationship)</a:t>
            </a:r>
            <a:r>
              <a:rPr lang="en-US" altLang="ko-KR" sz="1400" dirty="0" smtClean="0">
                <a:solidFill>
                  <a:srgbClr val="000000"/>
                </a:solidFill>
              </a:rPr>
              <a:t>로 표현함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57378" y="1630552"/>
            <a:ext cx="118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개체</a:t>
            </a:r>
            <a:endParaRPr lang="ko-KR" altLang="ko-KR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6938" y="2016379"/>
            <a:ext cx="493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dirty="0" smtClean="0">
                <a:solidFill>
                  <a:srgbClr val="000000"/>
                </a:solidFill>
              </a:rPr>
              <a:t>독립적인 의미를 지니고 있는 유무형의 사람 또는 사물</a:t>
            </a:r>
            <a:endParaRPr lang="ko-KR" altLang="ko-KR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46938" y="2305939"/>
            <a:ext cx="713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dirty="0" smtClean="0">
                <a:solidFill>
                  <a:srgbClr val="000000"/>
                </a:solidFill>
              </a:rPr>
              <a:t>개체의 특성을 나타내는 속성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(attribute)</a:t>
            </a:r>
            <a:r>
              <a:rPr lang="en-US" altLang="ko-KR" sz="1400" dirty="0" smtClean="0">
                <a:solidFill>
                  <a:srgbClr val="000000"/>
                </a:solidFill>
              </a:rPr>
              <a:t>에 의해 식별됨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ko-KR" sz="1400" dirty="0" smtClean="0">
                <a:solidFill>
                  <a:srgbClr val="000000"/>
                </a:solidFill>
              </a:rPr>
              <a:t>개체끼리 서로 관계를 가짐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232" y="3212592"/>
            <a:ext cx="3212592" cy="269748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400" dirty="0" smtClean="0">
                <a:solidFill>
                  <a:srgbClr val="FFFFFF"/>
                </a:solidFill>
              </a:rPr>
              <a:t>모델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57378" y="959739"/>
            <a:ext cx="2917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000" dirty="0" smtClean="0">
                <a:solidFill>
                  <a:srgbClr val="000000"/>
                </a:solidFill>
              </a:rPr>
              <a:t>다이어그램이란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ko-KR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646938" y="1358265"/>
            <a:ext cx="696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dirty="0" smtClean="0">
                <a:solidFill>
                  <a:srgbClr val="000000"/>
                </a:solidFill>
              </a:rPr>
              <a:t>모델은 개체와 개체 간의 관계를 표준화된 그림으로 나타냄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60" name="Rectangle 59"/>
          <p:cNvSpPr/>
          <p:nvPr/>
        </p:nvSpPr>
        <p:spPr>
          <a:xfrm>
            <a:off x="2485644" y="2686812"/>
            <a:ext cx="1139952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79095">
              <a:lnSpc>
                <a:spcPts val="206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직원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49796" y="2686812"/>
            <a:ext cx="1139952" cy="62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03835">
              <a:lnSpc>
                <a:spcPts val="206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프로젝트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400" dirty="0" smtClean="0">
                <a:solidFill>
                  <a:srgbClr val="FFFFFF"/>
                </a:solidFill>
              </a:rPr>
              <a:t>모델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1472" y="2738501"/>
            <a:ext cx="131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656565"/>
                </a:solidFill>
              </a:rPr>
              <a:t>개체</a:t>
            </a:r>
            <a:r>
              <a:rPr lang="en-US" altLang="ko-KR" sz="1400" dirty="0" smtClean="0">
                <a:solidFill>
                  <a:srgbClr val="656565"/>
                </a:solidFill>
              </a:rPr>
              <a:t>-</a:t>
            </a:r>
            <a:r>
              <a:rPr lang="en-US" altLang="ko-KR" sz="1400" dirty="0" smtClean="0">
                <a:solidFill>
                  <a:srgbClr val="656565"/>
                </a:solidFill>
              </a:rPr>
              <a:t>관계</a:t>
            </a:r>
            <a:endParaRPr lang="ko-KR" altLang="ko-KR" sz="1400" dirty="0">
              <a:solidFill>
                <a:srgbClr val="656565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1472" y="4351274"/>
            <a:ext cx="861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656565"/>
                </a:solidFill>
              </a:rPr>
              <a:t>속성</a:t>
            </a:r>
            <a:endParaRPr lang="ko-KR" altLang="ko-KR" sz="1400" dirty="0">
              <a:solidFill>
                <a:srgbClr val="656565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63899" y="2614803"/>
            <a:ext cx="637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ko-KR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293358" y="2614803"/>
            <a:ext cx="660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ko-KR" altLang="ko-KR" sz="1600" dirty="0"/>
          </a:p>
        </p:txBody>
      </p:sp>
      <p:sp>
        <p:nvSpPr>
          <p:cNvPr id="23" name="FreeForm 22"/>
          <p:cNvSpPr/>
          <p:nvPr/>
        </p:nvSpPr>
        <p:spPr>
          <a:xfrm>
            <a:off x="4506468" y="2622931"/>
            <a:ext cx="1487424" cy="75272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424" h="752729">
                <a:moveTo>
                  <a:pt x="0" y="376301"/>
                </a:moveTo>
                <a:lnTo>
                  <a:pt x="743712" y="0"/>
                </a:lnTo>
                <a:lnTo>
                  <a:pt x="1487424" y="376301"/>
                </a:lnTo>
                <a:lnTo>
                  <a:pt x="743712" y="752729"/>
                </a:lnTo>
                <a:lnTo>
                  <a:pt x="0" y="376301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36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작업</a:t>
            </a:r>
          </a:p>
        </p:txBody>
      </p:sp>
      <p:sp>
        <p:nvSpPr>
          <p:cNvPr id="24" name="FreeForm 23"/>
          <p:cNvSpPr/>
          <p:nvPr/>
        </p:nvSpPr>
        <p:spPr>
          <a:xfrm>
            <a:off x="1487297" y="4392168"/>
            <a:ext cx="768223" cy="46951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223" h="469519">
                <a:moveTo>
                  <a:pt x="0" y="234696"/>
                </a:moveTo>
                <a:cubicBezTo>
                  <a:pt x="0" y="105029"/>
                  <a:pt x="172085" y="0"/>
                  <a:pt x="384175" y="0"/>
                </a:cubicBezTo>
                <a:cubicBezTo>
                  <a:pt x="596265" y="0"/>
                  <a:pt x="768223" y="105029"/>
                  <a:pt x="768223" y="234696"/>
                </a:cubicBezTo>
                <a:cubicBezTo>
                  <a:pt x="768223" y="364363"/>
                  <a:pt x="596265" y="469519"/>
                  <a:pt x="384175" y="469519"/>
                </a:cubicBezTo>
                <a:cubicBezTo>
                  <a:pt x="172085" y="469519"/>
                  <a:pt x="0" y="364363"/>
                  <a:pt x="0" y="234696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직원</a:t>
            </a:r>
          </a:p>
          <a:p>
            <a:pPr indent="0" algn="ctr">
              <a:lnSpc>
                <a:spcPts val="14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번호</a:t>
            </a:r>
          </a:p>
        </p:txBody>
      </p:sp>
      <p:sp>
        <p:nvSpPr>
          <p:cNvPr id="25" name="FreeForm 24"/>
          <p:cNvSpPr/>
          <p:nvPr/>
        </p:nvSpPr>
        <p:spPr>
          <a:xfrm>
            <a:off x="2389632" y="4392168"/>
            <a:ext cx="768096" cy="46951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96" h="469519">
                <a:moveTo>
                  <a:pt x="0" y="234696"/>
                </a:moveTo>
                <a:cubicBezTo>
                  <a:pt x="0" y="105029"/>
                  <a:pt x="171958" y="0"/>
                  <a:pt x="384048" y="0"/>
                </a:cubicBezTo>
                <a:cubicBezTo>
                  <a:pt x="596138" y="0"/>
                  <a:pt x="768096" y="105029"/>
                  <a:pt x="768096" y="234696"/>
                </a:cubicBezTo>
                <a:cubicBezTo>
                  <a:pt x="768096" y="364363"/>
                  <a:pt x="596138" y="469519"/>
                  <a:pt x="384048" y="469519"/>
                </a:cubicBezTo>
                <a:cubicBezTo>
                  <a:pt x="171958" y="469519"/>
                  <a:pt x="0" y="364363"/>
                  <a:pt x="0" y="234696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36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26" name="FreeForm 25"/>
          <p:cNvSpPr/>
          <p:nvPr/>
        </p:nvSpPr>
        <p:spPr>
          <a:xfrm>
            <a:off x="3285617" y="4386072"/>
            <a:ext cx="768223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223" h="466344">
                <a:moveTo>
                  <a:pt x="0" y="233172"/>
                </a:moveTo>
                <a:cubicBezTo>
                  <a:pt x="0" y="104394"/>
                  <a:pt x="172085" y="0"/>
                  <a:pt x="384048" y="0"/>
                </a:cubicBezTo>
                <a:cubicBezTo>
                  <a:pt x="596265" y="0"/>
                  <a:pt x="768223" y="104394"/>
                  <a:pt x="768223" y="233172"/>
                </a:cubicBezTo>
                <a:cubicBezTo>
                  <a:pt x="768223" y="361950"/>
                  <a:pt x="596265" y="466344"/>
                  <a:pt x="384048" y="466344"/>
                </a:cubicBezTo>
                <a:cubicBezTo>
                  <a:pt x="172085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3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직위</a:t>
            </a:r>
          </a:p>
        </p:txBody>
      </p:sp>
      <p:sp>
        <p:nvSpPr>
          <p:cNvPr id="27" name="FreeForm 26"/>
          <p:cNvSpPr/>
          <p:nvPr/>
        </p:nvSpPr>
        <p:spPr>
          <a:xfrm>
            <a:off x="4206240" y="4401312"/>
            <a:ext cx="768096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96" h="466344">
                <a:moveTo>
                  <a:pt x="0" y="233172"/>
                </a:moveTo>
                <a:cubicBezTo>
                  <a:pt x="0" y="104394"/>
                  <a:pt x="171958" y="0"/>
                  <a:pt x="384048" y="0"/>
                </a:cubicBezTo>
                <a:cubicBezTo>
                  <a:pt x="596138" y="0"/>
                  <a:pt x="768096" y="104394"/>
                  <a:pt x="768096" y="233172"/>
                </a:cubicBezTo>
                <a:cubicBezTo>
                  <a:pt x="768096" y="361950"/>
                  <a:pt x="596138" y="466344"/>
                  <a:pt x="384048" y="466344"/>
                </a:cubicBezTo>
                <a:cubicBezTo>
                  <a:pt x="171958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전화</a:t>
            </a:r>
          </a:p>
          <a:p>
            <a:pPr indent="0" algn="ctr">
              <a:lnSpc>
                <a:spcPts val="14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번호</a:t>
            </a:r>
          </a:p>
        </p:txBody>
      </p:sp>
      <p:sp>
        <p:nvSpPr>
          <p:cNvPr id="28" name="FreeForm 27"/>
          <p:cNvSpPr/>
          <p:nvPr/>
        </p:nvSpPr>
        <p:spPr>
          <a:xfrm>
            <a:off x="6199632" y="4386072"/>
            <a:ext cx="768096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96" h="466344">
                <a:moveTo>
                  <a:pt x="0" y="233172"/>
                </a:moveTo>
                <a:cubicBezTo>
                  <a:pt x="0" y="104394"/>
                  <a:pt x="171958" y="0"/>
                  <a:pt x="384048" y="0"/>
                </a:cubicBezTo>
                <a:cubicBezTo>
                  <a:pt x="596138" y="0"/>
                  <a:pt x="768096" y="104394"/>
                  <a:pt x="768096" y="233172"/>
                </a:cubicBezTo>
                <a:cubicBezTo>
                  <a:pt x="768096" y="361950"/>
                  <a:pt x="596138" y="466344"/>
                  <a:pt x="384048" y="466344"/>
                </a:cubicBezTo>
                <a:cubicBezTo>
                  <a:pt x="171958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과제</a:t>
            </a:r>
          </a:p>
          <a:p>
            <a:pPr indent="0" algn="ctr">
              <a:lnSpc>
                <a:spcPts val="14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번호</a:t>
            </a:r>
          </a:p>
        </p:txBody>
      </p:sp>
      <p:sp>
        <p:nvSpPr>
          <p:cNvPr id="29" name="FreeForm 28"/>
          <p:cNvSpPr/>
          <p:nvPr/>
        </p:nvSpPr>
        <p:spPr>
          <a:xfrm>
            <a:off x="7604633" y="4379976"/>
            <a:ext cx="768223" cy="4663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223" h="466344">
                <a:moveTo>
                  <a:pt x="0" y="233172"/>
                </a:moveTo>
                <a:cubicBezTo>
                  <a:pt x="0" y="104394"/>
                  <a:pt x="171958" y="0"/>
                  <a:pt x="384175" y="0"/>
                </a:cubicBezTo>
                <a:cubicBezTo>
                  <a:pt x="596265" y="0"/>
                  <a:pt x="768223" y="104394"/>
                  <a:pt x="768223" y="233172"/>
                </a:cubicBezTo>
                <a:cubicBezTo>
                  <a:pt x="768223" y="361950"/>
                  <a:pt x="596265" y="466344"/>
                  <a:pt x="384175" y="466344"/>
                </a:cubicBezTo>
                <a:cubicBezTo>
                  <a:pt x="171958" y="466344"/>
                  <a:pt x="0" y="361950"/>
                  <a:pt x="0" y="233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3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예산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57378" y="959739"/>
            <a:ext cx="2335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개체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(entity)</a:t>
            </a:r>
            <a:r>
              <a:rPr lang="en-US" altLang="ko-KR" sz="2000" dirty="0" smtClean="0">
                <a:solidFill>
                  <a:srgbClr val="000000"/>
                </a:solidFill>
              </a:rPr>
              <a:t>란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ko-KR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646938" y="1358265"/>
            <a:ext cx="869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>
                <a:solidFill>
                  <a:srgbClr val="000000"/>
                </a:solidFill>
              </a:rPr>
              <a:t>사람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</a:rPr>
              <a:t>사물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</a:rPr>
              <a:t>장소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</a:rPr>
              <a:t>개념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</a:rPr>
              <a:t>사건과 같이 유무형의 정보를 가지고 있는 독립적인 실체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76" name="TextBox 75"/>
          <p:cNvSpPr txBox="1"/>
          <p:nvPr/>
        </p:nvSpPr>
        <p:spPr>
          <a:xfrm>
            <a:off x="646938" y="1708531"/>
            <a:ext cx="83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>
                <a:solidFill>
                  <a:srgbClr val="000000"/>
                </a:solidFill>
              </a:rPr>
              <a:t>데이터베이스에서 주로 다루는 개체는 낱개로 구성된 것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</a:rPr>
              <a:t>낱개가 각각 데이터</a:t>
            </a:r>
            <a:endParaRPr lang="ko-KR" altLang="ko-KR" dirty="0"/>
          </a:p>
        </p:txBody>
      </p:sp>
      <p:sp>
        <p:nvSpPr>
          <p:cNvPr id="77" name="TextBox 76"/>
          <p:cNvSpPr txBox="1"/>
          <p:nvPr/>
        </p:nvSpPr>
        <p:spPr>
          <a:xfrm>
            <a:off x="817626" y="1977644"/>
            <a:ext cx="544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값을 가지는 것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</a:rPr>
              <a:t>데이터 값이 변하는 것 등이 있음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78" name="TextBox 77"/>
          <p:cNvSpPr txBox="1"/>
          <p:nvPr/>
        </p:nvSpPr>
        <p:spPr>
          <a:xfrm>
            <a:off x="646938" y="2333752"/>
            <a:ext cx="874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>
                <a:solidFill>
                  <a:srgbClr val="000000"/>
                </a:solidFill>
              </a:rPr>
              <a:t>비슷한 속성의 개체 타입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(entity type)</a:t>
            </a:r>
            <a:r>
              <a:rPr lang="en-US" altLang="ko-KR" dirty="0" smtClean="0">
                <a:solidFill>
                  <a:srgbClr val="000000"/>
                </a:solidFill>
              </a:rPr>
              <a:t>을 구성하며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</a:rPr>
              <a:t>개체 집합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(entity set)</a:t>
            </a:r>
            <a:r>
              <a:rPr lang="en-US" altLang="ko-KR" dirty="0" smtClean="0">
                <a:solidFill>
                  <a:srgbClr val="000000"/>
                </a:solidFill>
              </a:rPr>
              <a:t>으로 묶임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63" name="Rectangle 62"/>
          <p:cNvSpPr/>
          <p:nvPr/>
        </p:nvSpPr>
        <p:spPr>
          <a:xfrm>
            <a:off x="1808988" y="3296412"/>
            <a:ext cx="2310384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963295">
              <a:lnSpc>
                <a:spcPts val="194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도서</a:t>
            </a:r>
          </a:p>
        </p:txBody>
      </p:sp>
      <p:sp>
        <p:nvSpPr>
          <p:cNvPr id="64" name="Rectangle 63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개체와 개체 타입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26558" y="3254248"/>
            <a:ext cx="2442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656565"/>
                </a:solidFill>
              </a:rPr>
              <a:t>개체 타입</a:t>
            </a:r>
            <a:r>
              <a:rPr lang="en-US" altLang="ko-KR" sz="1400" dirty="0" smtClean="0">
                <a:solidFill>
                  <a:srgbClr val="656565"/>
                </a:solidFill>
              </a:rPr>
              <a:t>(entity type)</a:t>
            </a:r>
            <a:endParaRPr lang="ko-KR" altLang="ko-KR" sz="1400" dirty="0">
              <a:solidFill>
                <a:srgbClr val="656565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9552" y="4645406"/>
            <a:ext cx="1465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축구아는 여자</a:t>
            </a:r>
            <a:endParaRPr lang="ko-KR" altLang="ko-KR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227574" y="4873117"/>
            <a:ext cx="156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656565"/>
                </a:solidFill>
              </a:rPr>
              <a:t>개체</a:t>
            </a:r>
            <a:r>
              <a:rPr lang="en-US" altLang="ko-KR" sz="1400" dirty="0" smtClean="0">
                <a:solidFill>
                  <a:srgbClr val="656565"/>
                </a:solidFill>
              </a:rPr>
              <a:t>(entity)</a:t>
            </a:r>
            <a:endParaRPr lang="ko-KR" altLang="ko-KR" sz="1400" dirty="0">
              <a:solidFill>
                <a:srgbClr val="656565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0408" y="5059934"/>
            <a:ext cx="1325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축구의 이해</a:t>
            </a:r>
            <a:endParaRPr lang="ko-KR" altLang="ko-KR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79552" y="5471922"/>
            <a:ext cx="131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축구의 역사</a:t>
            </a:r>
            <a:endParaRPr lang="ko-KR" altLang="ko-KR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211699" y="5783199"/>
            <a:ext cx="231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656565"/>
                </a:solidFill>
              </a:rPr>
              <a:t>개체 집합</a:t>
            </a:r>
            <a:r>
              <a:rPr lang="en-US" altLang="ko-KR" sz="1400" dirty="0" smtClean="0">
                <a:solidFill>
                  <a:srgbClr val="656565"/>
                </a:solidFill>
              </a:rPr>
              <a:t>(entity set)</a:t>
            </a:r>
            <a:endParaRPr lang="ko-KR" altLang="ko-KR" sz="1400" dirty="0">
              <a:solidFill>
                <a:srgbClr val="65656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57378" y="959739"/>
            <a:ext cx="6953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000" dirty="0" smtClean="0">
                <a:solidFill>
                  <a:srgbClr val="000000"/>
                </a:solidFill>
              </a:rPr>
              <a:t>다이어그램상에서 개체 타입은 직사각형으로 나타냄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889508" y="1524508"/>
            <a:ext cx="3069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개체 타입의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ER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다이어그램 표현</a:t>
            </a:r>
            <a:endParaRPr lang="ko-KR" altLang="ko-KR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993" y="1877568"/>
            <a:ext cx="7129145" cy="212750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개체 타입의 </a:t>
            </a: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400" dirty="0" smtClean="0">
                <a:solidFill>
                  <a:srgbClr val="FFFFFF"/>
                </a:solidFill>
              </a:rPr>
              <a:t>다이어그램 표현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7378" y="4329303"/>
            <a:ext cx="259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개체 타입의 유형</a:t>
            </a:r>
            <a:endParaRPr lang="ko-KR" altLang="ko-KR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646938" y="4728972"/>
            <a:ext cx="834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Wingdings" panose="05000000000000000000" pitchFamily="2" charset="2"/>
              </a:rPr>
              <a:t>⚫ </a:t>
            </a:r>
            <a:r>
              <a:rPr lang="en-US" altLang="ko-KR" dirty="0" smtClean="0">
                <a:solidFill>
                  <a:srgbClr val="000000"/>
                </a:solidFill>
              </a:rPr>
              <a:t>강한 개체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(strong entity) : </a:t>
            </a:r>
            <a:r>
              <a:rPr lang="en-US" altLang="ko-KR" dirty="0" smtClean="0">
                <a:solidFill>
                  <a:srgbClr val="000000"/>
                </a:solidFill>
              </a:rPr>
              <a:t>다른 개체의 도움 없이 독자적으로 존재할 수 있는</a:t>
            </a:r>
            <a:endParaRPr lang="ko-KR" altLang="ko-KR" dirty="0"/>
          </a:p>
        </p:txBody>
      </p:sp>
      <p:sp>
        <p:nvSpPr>
          <p:cNvPr id="89" name="TextBox 88"/>
          <p:cNvSpPr txBox="1"/>
          <p:nvPr/>
        </p:nvSpPr>
        <p:spPr>
          <a:xfrm>
            <a:off x="817626" y="4996053"/>
            <a:ext cx="96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개체</a:t>
            </a:r>
            <a:endParaRPr lang="ko-KR" altLang="ko-KR" dirty="0"/>
          </a:p>
        </p:txBody>
      </p:sp>
      <p:sp>
        <p:nvSpPr>
          <p:cNvPr id="90" name="TextBox 89"/>
          <p:cNvSpPr txBox="1"/>
          <p:nvPr/>
        </p:nvSpPr>
        <p:spPr>
          <a:xfrm>
            <a:off x="646938" y="5354193"/>
            <a:ext cx="834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Wingdings" panose="05000000000000000000" pitchFamily="2" charset="2"/>
              </a:rPr>
              <a:t>⚫ </a:t>
            </a:r>
            <a:r>
              <a:rPr lang="en-US" altLang="ko-KR" dirty="0" smtClean="0">
                <a:solidFill>
                  <a:srgbClr val="000000"/>
                </a:solidFill>
              </a:rPr>
              <a:t>약한 개체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(weak entity) : </a:t>
            </a:r>
            <a:r>
              <a:rPr lang="en-US" altLang="ko-KR" dirty="0" smtClean="0">
                <a:solidFill>
                  <a:srgbClr val="000000"/>
                </a:solidFill>
              </a:rPr>
              <a:t>독자적으로는 존재할 수 없고 반드시 상위 개체</a:t>
            </a:r>
            <a:endParaRPr lang="ko-KR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817626" y="5621147"/>
            <a:ext cx="176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타입을 가짐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357378" y="959739"/>
            <a:ext cx="4417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속성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(attribute) : </a:t>
            </a:r>
            <a:r>
              <a:rPr lang="en-US" altLang="ko-KR" sz="2000" dirty="0" smtClean="0">
                <a:solidFill>
                  <a:srgbClr val="000000"/>
                </a:solidFill>
              </a:rPr>
              <a:t>개체가 가진 성질</a:t>
            </a:r>
            <a:endParaRPr lang="ko-KR" altLang="ko-KR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0158" y="1419987"/>
            <a:ext cx="3175" cy="736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71550" y="1419987"/>
            <a:ext cx="4464558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71550" y="1426337"/>
            <a:ext cx="1308608" cy="33147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313690">
              <a:lnSpc>
                <a:spcPts val="200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개체 타입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0158" y="1426337"/>
            <a:ext cx="3155950" cy="33147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412240">
              <a:lnSpc>
                <a:spcPts val="200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속성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15762" y="1596517"/>
            <a:ext cx="185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개체 타입과 속성</a:t>
            </a:r>
            <a:endParaRPr lang="ko-KR" altLang="ko-KR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71550" y="1757807"/>
            <a:ext cx="4464558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71550" y="1757934"/>
            <a:ext cx="1308608" cy="3920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87680">
              <a:lnSpc>
                <a:spcPts val="224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도서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0158" y="1757934"/>
            <a:ext cx="3155950" cy="3920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9375">
              <a:lnSpc>
                <a:spcPts val="224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도서이름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출판사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도서단가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71550" y="2156333"/>
            <a:ext cx="4464558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7378" y="2500122"/>
            <a:ext cx="3712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속성의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000" dirty="0" smtClean="0">
                <a:solidFill>
                  <a:srgbClr val="000000"/>
                </a:solidFill>
              </a:rPr>
              <a:t>다이어그램 표현</a:t>
            </a:r>
            <a:endParaRPr lang="ko-KR" altLang="ko-KR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646938" y="2885313"/>
            <a:ext cx="7418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dirty="0" smtClean="0">
                <a:solidFill>
                  <a:srgbClr val="000000"/>
                </a:solidFill>
              </a:rPr>
              <a:t>속성은 기본적으로 타원으로 표현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ko-KR" sz="1400" dirty="0" smtClean="0">
                <a:solidFill>
                  <a:srgbClr val="000000"/>
                </a:solidFill>
              </a:rPr>
              <a:t>개체 타입을 나타내는 직사각형과 실선으로 연결됨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46938" y="3175127"/>
            <a:ext cx="3580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dirty="0" smtClean="0">
                <a:solidFill>
                  <a:srgbClr val="000000"/>
                </a:solidFill>
              </a:rPr>
              <a:t>속성의 이름은 타원의 중앙에 표기함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46938" y="3464687"/>
            <a:ext cx="65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1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400" dirty="0" smtClean="0">
                <a:solidFill>
                  <a:srgbClr val="000000"/>
                </a:solidFill>
              </a:rPr>
              <a:t>속성이 개체를 유일하게 식별할 수 있는 키일 경우 속성 이름에 밑줄을 그음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70" name="Rectangle 69"/>
          <p:cNvSpPr/>
          <p:nvPr/>
        </p:nvSpPr>
        <p:spPr>
          <a:xfrm>
            <a:off x="3023616" y="4291584"/>
            <a:ext cx="1210056" cy="42672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40055">
              <a:lnSpc>
                <a:spcPts val="119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도서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280158" y="4719828"/>
            <a:ext cx="1351661" cy="847852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31819" y="4719828"/>
            <a:ext cx="3175" cy="847852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1819" y="4719828"/>
            <a:ext cx="1422908" cy="847852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3664" y="5888863"/>
            <a:ext cx="761365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속성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875790" y="6112764"/>
            <a:ext cx="1678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도서 개체 타입</a:t>
            </a:r>
            <a:endParaRPr lang="ko-KR" altLang="ko-KR" sz="1400" dirty="0"/>
          </a:p>
        </p:txBody>
      </p:sp>
      <p:sp>
        <p:nvSpPr>
          <p:cNvPr id="30" name="FreeForm 29"/>
          <p:cNvSpPr/>
          <p:nvPr/>
        </p:nvSpPr>
        <p:spPr>
          <a:xfrm>
            <a:off x="1740408" y="5565648"/>
            <a:ext cx="1039368" cy="42367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368" h="423672">
                <a:moveTo>
                  <a:pt x="0" y="211836"/>
                </a:moveTo>
                <a:cubicBezTo>
                  <a:pt x="0" y="94869"/>
                  <a:pt x="232664" y="0"/>
                  <a:pt x="519684" y="0"/>
                </a:cubicBezTo>
                <a:cubicBezTo>
                  <a:pt x="806704" y="0"/>
                  <a:pt x="1039368" y="94869"/>
                  <a:pt x="1039368" y="211836"/>
                </a:cubicBezTo>
                <a:cubicBezTo>
                  <a:pt x="1039368" y="328930"/>
                  <a:pt x="806704" y="423672"/>
                  <a:pt x="519684" y="423672"/>
                </a:cubicBezTo>
                <a:cubicBezTo>
                  <a:pt x="232664" y="423672"/>
                  <a:pt x="0" y="328930"/>
                  <a:pt x="0" y="211836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0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도서이름</a:t>
            </a:r>
          </a:p>
        </p:txBody>
      </p:sp>
      <p:sp>
        <p:nvSpPr>
          <p:cNvPr id="31" name="FreeForm 30"/>
          <p:cNvSpPr/>
          <p:nvPr/>
        </p:nvSpPr>
        <p:spPr>
          <a:xfrm>
            <a:off x="3112008" y="5565648"/>
            <a:ext cx="1039368" cy="42367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368" h="423672">
                <a:moveTo>
                  <a:pt x="0" y="211836"/>
                </a:moveTo>
                <a:cubicBezTo>
                  <a:pt x="0" y="94869"/>
                  <a:pt x="232664" y="0"/>
                  <a:pt x="519557" y="0"/>
                </a:cubicBezTo>
                <a:cubicBezTo>
                  <a:pt x="806704" y="0"/>
                  <a:pt x="1039368" y="94869"/>
                  <a:pt x="1039368" y="211836"/>
                </a:cubicBezTo>
                <a:cubicBezTo>
                  <a:pt x="1039368" y="328930"/>
                  <a:pt x="806704" y="423672"/>
                  <a:pt x="519557" y="423672"/>
                </a:cubicBezTo>
                <a:cubicBezTo>
                  <a:pt x="232664" y="423672"/>
                  <a:pt x="0" y="328930"/>
                  <a:pt x="0" y="211836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17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출판사</a:t>
            </a:r>
          </a:p>
        </p:txBody>
      </p:sp>
      <p:sp>
        <p:nvSpPr>
          <p:cNvPr id="32" name="FreeForm 31"/>
          <p:cNvSpPr/>
          <p:nvPr/>
        </p:nvSpPr>
        <p:spPr>
          <a:xfrm>
            <a:off x="4532376" y="5565648"/>
            <a:ext cx="1039368" cy="42367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368" h="423672">
                <a:moveTo>
                  <a:pt x="0" y="211836"/>
                </a:moveTo>
                <a:cubicBezTo>
                  <a:pt x="0" y="94869"/>
                  <a:pt x="232664" y="0"/>
                  <a:pt x="519684" y="0"/>
                </a:cubicBezTo>
                <a:cubicBezTo>
                  <a:pt x="806704" y="0"/>
                  <a:pt x="1039368" y="94869"/>
                  <a:pt x="1039368" y="211836"/>
                </a:cubicBezTo>
                <a:cubicBezTo>
                  <a:pt x="1039368" y="328930"/>
                  <a:pt x="806704" y="423672"/>
                  <a:pt x="519684" y="423672"/>
                </a:cubicBezTo>
                <a:cubicBezTo>
                  <a:pt x="232664" y="423672"/>
                  <a:pt x="0" y="328930"/>
                  <a:pt x="0" y="211836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17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가격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378" y="959739"/>
            <a:ext cx="310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데이터 모델링의 개념</a:t>
            </a:r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7378" y="1341374"/>
            <a:ext cx="153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000" dirty="0" smtClean="0">
                <a:solidFill>
                  <a:srgbClr val="000000"/>
                </a:solidFill>
              </a:rPr>
              <a:t>모델</a:t>
            </a:r>
            <a:endParaRPr lang="ko-KR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7378" y="1722755"/>
            <a:ext cx="461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000" dirty="0" smtClean="0">
                <a:solidFill>
                  <a:srgbClr val="000000"/>
                </a:solidFill>
              </a:rPr>
              <a:t>모델을 관계 데이터 모델로 사상</a:t>
            </a:r>
            <a:endParaRPr lang="ko-KR" altLang="ko-K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496" y="963168"/>
            <a:ext cx="6818376" cy="571804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14172" y="3573780"/>
            <a:ext cx="6696710" cy="3175"/>
          </a:xfrm>
          <a:prstGeom prst="line">
            <a:avLst/>
          </a:prstGeom>
          <a:ln w="9144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4172" y="4366260"/>
            <a:ext cx="6696710" cy="3175"/>
          </a:xfrm>
          <a:prstGeom prst="line">
            <a:avLst/>
          </a:prstGeom>
          <a:ln w="9144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속성의 유형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60590" y="5596382"/>
            <a:ext cx="1038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속성의</a:t>
            </a:r>
            <a:endParaRPr lang="ko-KR" altLang="ko-KR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60590" y="5809742"/>
            <a:ext cx="207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ER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다이어그램 표현</a:t>
            </a:r>
            <a:endParaRPr lang="ko-KR" altLang="ko-KR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57378" y="959739"/>
            <a:ext cx="6999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(relationship) : </a:t>
            </a:r>
            <a:r>
              <a:rPr lang="en-US" altLang="ko-KR" sz="2000" dirty="0" smtClean="0">
                <a:solidFill>
                  <a:srgbClr val="000000"/>
                </a:solidFill>
              </a:rPr>
              <a:t>개체 사이의 연관성을 나타내는 개념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7378" y="1341374"/>
            <a:ext cx="8475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 타입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(relationship type) : </a:t>
            </a:r>
            <a:r>
              <a:rPr lang="en-US" altLang="ko-KR" sz="2000" dirty="0" smtClean="0">
                <a:solidFill>
                  <a:srgbClr val="000000"/>
                </a:solidFill>
              </a:rPr>
              <a:t>개체 타입과 개체 타입 간의 연결 가능한</a:t>
            </a:r>
            <a:endParaRPr lang="ko-KR" altLang="ko-KR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1114" y="1663065"/>
            <a:ext cx="7929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관계를 정의한 것이며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 집합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(relationship set)</a:t>
            </a:r>
            <a:r>
              <a:rPr lang="en-US" altLang="ko-KR" sz="2000" dirty="0" smtClean="0">
                <a:solidFill>
                  <a:srgbClr val="000000"/>
                </a:solidFill>
              </a:rPr>
              <a:t>은 관계로 연결된</a:t>
            </a:r>
            <a:endParaRPr lang="ko-KR" altLang="ko-KR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31114" y="1968500"/>
            <a:ext cx="2154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집합을 의미함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2000" dirty="0"/>
          </a:p>
        </p:txBody>
      </p:sp>
      <p:sp>
        <p:nvSpPr>
          <p:cNvPr id="73" name="Rectangle 72"/>
          <p:cNvSpPr/>
          <p:nvPr/>
        </p:nvSpPr>
        <p:spPr>
          <a:xfrm>
            <a:off x="5204460" y="2735707"/>
            <a:ext cx="1143000" cy="432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382270">
              <a:lnSpc>
                <a:spcPts val="250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고객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65276" y="2735707"/>
            <a:ext cx="1139952" cy="432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377825">
              <a:lnSpc>
                <a:spcPts val="250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도서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466088" y="3651504"/>
            <a:ext cx="1161288" cy="277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81915">
              <a:lnSpc>
                <a:spcPts val="18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축구아는 여자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57372" y="3656076"/>
            <a:ext cx="719328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6835">
              <a:lnSpc>
                <a:spcPts val="1545"/>
              </a:lnSpc>
            </a:pPr>
            <a:r>
              <a:rPr lang="en-US" altLang="ko-KR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ko-KR" sz="1000" dirty="0" smtClean="0">
                <a:solidFill>
                  <a:srgbClr val="000000"/>
                </a:solidFill>
              </a:rPr>
              <a:t>번 주문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520952" y="4102608"/>
            <a:ext cx="1222248" cy="277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88595">
              <a:lnSpc>
                <a:spcPts val="178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축구의 이해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37048" y="4102608"/>
            <a:ext cx="646176" cy="277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83820">
              <a:lnSpc>
                <a:spcPts val="18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박지성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336036" y="4122420"/>
            <a:ext cx="719328" cy="246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8105">
              <a:lnSpc>
                <a:spcPts val="1555"/>
              </a:lnSpc>
            </a:pPr>
            <a:r>
              <a:rPr lang="en-US" altLang="ko-KR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ko-KR" sz="1000" dirty="0" smtClean="0">
                <a:solidFill>
                  <a:srgbClr val="000000"/>
                </a:solidFill>
              </a:rPr>
              <a:t>번 주문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342132" y="4591939"/>
            <a:ext cx="719328" cy="24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6835">
              <a:lnSpc>
                <a:spcPts val="1550"/>
              </a:lnSpc>
            </a:pPr>
            <a:r>
              <a:rPr lang="en-US" altLang="ko-KR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altLang="ko-KR" sz="1000" dirty="0" smtClean="0">
                <a:solidFill>
                  <a:srgbClr val="000000"/>
                </a:solidFill>
              </a:rPr>
              <a:t>번 주문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520952" y="4596384"/>
            <a:ext cx="1222248" cy="277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88595">
              <a:lnSpc>
                <a:spcPts val="18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축구의 역사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33194" y="5175377"/>
            <a:ext cx="1885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656565"/>
                </a:solidFill>
              </a:rPr>
              <a:t>관계</a:t>
            </a:r>
            <a:r>
              <a:rPr lang="en-US" altLang="ko-KR" sz="1200" dirty="0" smtClean="0">
                <a:solidFill>
                  <a:srgbClr val="656565"/>
                </a:solidFill>
              </a:rPr>
              <a:t>(relationship)</a:t>
            </a:r>
            <a:endParaRPr lang="ko-KR" altLang="ko-KR" sz="1200" dirty="0">
              <a:solidFill>
                <a:srgbClr val="656565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29356" y="5515356"/>
            <a:ext cx="2286000" cy="27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6835">
              <a:lnSpc>
                <a:spcPts val="1775"/>
              </a:lnSpc>
            </a:pPr>
            <a:r>
              <a:rPr lang="en-US" altLang="ko-KR" sz="1200" dirty="0" smtClean="0">
                <a:solidFill>
                  <a:srgbClr val="656565"/>
                </a:solidFill>
              </a:rPr>
              <a:t>관계 집합</a:t>
            </a:r>
            <a:r>
              <a:rPr lang="en-US" altLang="ko-KR" sz="1200" dirty="0" smtClean="0">
                <a:solidFill>
                  <a:srgbClr val="656565"/>
                </a:solidFill>
              </a:rPr>
              <a:t>(relationship set)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관계와 관계 타입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827784" y="5914009"/>
            <a:ext cx="2623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타입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집합</a:t>
            </a:r>
            <a:endParaRPr lang="ko-KR" altLang="ko-KR" sz="1400" dirty="0"/>
          </a:p>
        </p:txBody>
      </p:sp>
      <p:sp>
        <p:nvSpPr>
          <p:cNvPr id="33" name="FreeForm 32"/>
          <p:cNvSpPr/>
          <p:nvPr/>
        </p:nvSpPr>
        <p:spPr>
          <a:xfrm>
            <a:off x="2933700" y="2674620"/>
            <a:ext cx="1487424" cy="539623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424" h="539623">
                <a:moveTo>
                  <a:pt x="0" y="269748"/>
                </a:moveTo>
                <a:lnTo>
                  <a:pt x="743712" y="0"/>
                </a:lnTo>
                <a:lnTo>
                  <a:pt x="1487424" y="269748"/>
                </a:lnTo>
                <a:lnTo>
                  <a:pt x="743712" y="539623"/>
                </a:lnTo>
                <a:lnTo>
                  <a:pt x="0" y="269748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73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주문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263904" y="1092327"/>
            <a:ext cx="366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7E7E7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 </a:t>
            </a:r>
            <a:r>
              <a:rPr lang="en-US" altLang="ko-KR" sz="1400" dirty="0" smtClean="0">
                <a:solidFill>
                  <a:srgbClr val="7E7E7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6-4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타입의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ER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다이어그램 표현</a:t>
            </a:r>
            <a:endParaRPr lang="ko-KR" altLang="ko-KR" sz="1400" dirty="0"/>
          </a:p>
        </p:txBody>
      </p:sp>
      <p:sp>
        <p:nvSpPr>
          <p:cNvPr id="84" name="Rectangle 83"/>
          <p:cNvSpPr/>
          <p:nvPr/>
        </p:nvSpPr>
        <p:spPr>
          <a:xfrm>
            <a:off x="1345692" y="1484757"/>
            <a:ext cx="2448306" cy="289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59180">
              <a:lnSpc>
                <a:spcPts val="211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기호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93998" y="1484757"/>
            <a:ext cx="1584198" cy="289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626110">
              <a:lnSpc>
                <a:spcPts val="211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의미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93998" y="1774444"/>
            <a:ext cx="1584198" cy="512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52755">
              <a:lnSpc>
                <a:spcPts val="159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 타입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94832" y="2840736"/>
            <a:ext cx="1728216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520065">
              <a:lnSpc>
                <a:spcPts val="211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개체 타입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95984" y="2840736"/>
            <a:ext cx="1728216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519430">
              <a:lnSpc>
                <a:spcPts val="211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개체 타입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94832" y="3560064"/>
            <a:ext cx="1728216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699770">
              <a:lnSpc>
                <a:spcPts val="21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고객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395984" y="3560064"/>
            <a:ext cx="1728216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699135">
              <a:lnSpc>
                <a:spcPts val="21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도서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894832" y="4078224"/>
            <a:ext cx="1728216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699770">
              <a:lnSpc>
                <a:spcPts val="211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학과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95984" y="4078224"/>
            <a:ext cx="1728216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699135">
              <a:lnSpc>
                <a:spcPts val="211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894832" y="4642104"/>
            <a:ext cx="1728216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699770">
              <a:lnSpc>
                <a:spcPts val="211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강좌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395984" y="4642104"/>
            <a:ext cx="1728216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699135">
              <a:lnSpc>
                <a:spcPts val="211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95" name="Rectangle 94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</a:t>
            </a: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400" dirty="0" smtClean="0">
                <a:solidFill>
                  <a:srgbClr val="FFFFFF"/>
                </a:solidFill>
              </a:rPr>
              <a:t>다이어그램 표현</a:t>
            </a:r>
          </a:p>
        </p:txBody>
      </p:sp>
      <p:sp>
        <p:nvSpPr>
          <p:cNvPr id="34" name="FreeForm 33"/>
          <p:cNvSpPr/>
          <p:nvPr/>
        </p:nvSpPr>
        <p:spPr>
          <a:xfrm>
            <a:off x="1880616" y="1859280"/>
            <a:ext cx="1405001" cy="35966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001" h="359664">
                <a:moveTo>
                  <a:pt x="0" y="179832"/>
                </a:moveTo>
                <a:lnTo>
                  <a:pt x="702564" y="0"/>
                </a:lnTo>
                <a:lnTo>
                  <a:pt x="1405001" y="179832"/>
                </a:lnTo>
                <a:lnTo>
                  <a:pt x="702564" y="359664"/>
                </a:lnTo>
                <a:lnTo>
                  <a:pt x="0" y="179832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1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주문</a:t>
            </a:r>
          </a:p>
        </p:txBody>
      </p:sp>
      <p:sp>
        <p:nvSpPr>
          <p:cNvPr id="35" name="FreeForm 34"/>
          <p:cNvSpPr/>
          <p:nvPr/>
        </p:nvSpPr>
        <p:spPr>
          <a:xfrm>
            <a:off x="3663569" y="2852928"/>
            <a:ext cx="1728343" cy="35966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343" h="359664">
                <a:moveTo>
                  <a:pt x="0" y="179832"/>
                </a:moveTo>
                <a:lnTo>
                  <a:pt x="864235" y="0"/>
                </a:lnTo>
                <a:lnTo>
                  <a:pt x="1728343" y="179832"/>
                </a:lnTo>
                <a:lnTo>
                  <a:pt x="864235" y="359664"/>
                </a:lnTo>
                <a:lnTo>
                  <a:pt x="0" y="179832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1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</a:t>
            </a:r>
          </a:p>
        </p:txBody>
      </p:sp>
      <p:sp>
        <p:nvSpPr>
          <p:cNvPr id="36" name="FreeForm 35"/>
          <p:cNvSpPr/>
          <p:nvPr/>
        </p:nvSpPr>
        <p:spPr>
          <a:xfrm>
            <a:off x="3663569" y="3572383"/>
            <a:ext cx="1728343" cy="359537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343" h="359537">
                <a:moveTo>
                  <a:pt x="0" y="179705"/>
                </a:moveTo>
                <a:lnTo>
                  <a:pt x="864235" y="0"/>
                </a:lnTo>
                <a:lnTo>
                  <a:pt x="1728343" y="179705"/>
                </a:lnTo>
                <a:lnTo>
                  <a:pt x="864235" y="359537"/>
                </a:lnTo>
                <a:lnTo>
                  <a:pt x="0" y="179705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1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구매</a:t>
            </a:r>
          </a:p>
        </p:txBody>
      </p:sp>
      <p:sp>
        <p:nvSpPr>
          <p:cNvPr id="37" name="FreeForm 36"/>
          <p:cNvSpPr/>
          <p:nvPr/>
        </p:nvSpPr>
        <p:spPr>
          <a:xfrm>
            <a:off x="3663569" y="4090416"/>
            <a:ext cx="1728343" cy="35966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343" h="359664">
                <a:moveTo>
                  <a:pt x="0" y="179832"/>
                </a:moveTo>
                <a:lnTo>
                  <a:pt x="864235" y="0"/>
                </a:lnTo>
                <a:lnTo>
                  <a:pt x="1728343" y="179832"/>
                </a:lnTo>
                <a:lnTo>
                  <a:pt x="864235" y="359664"/>
                </a:lnTo>
                <a:lnTo>
                  <a:pt x="0" y="179832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1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소속</a:t>
            </a:r>
          </a:p>
        </p:txBody>
      </p:sp>
      <p:sp>
        <p:nvSpPr>
          <p:cNvPr id="38" name="FreeForm 37"/>
          <p:cNvSpPr/>
          <p:nvPr/>
        </p:nvSpPr>
        <p:spPr>
          <a:xfrm>
            <a:off x="3663569" y="4654296"/>
            <a:ext cx="1728343" cy="359791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343" h="359791">
                <a:moveTo>
                  <a:pt x="0" y="179832"/>
                </a:moveTo>
                <a:lnTo>
                  <a:pt x="864235" y="0"/>
                </a:lnTo>
                <a:lnTo>
                  <a:pt x="1728343" y="179832"/>
                </a:lnTo>
                <a:lnTo>
                  <a:pt x="864235" y="359791"/>
                </a:lnTo>
                <a:lnTo>
                  <a:pt x="0" y="179832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1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수강</a:t>
            </a:r>
          </a:p>
        </p:txBody>
      </p:sp>
      <p:sp>
        <p:nvSpPr>
          <p:cNvPr id="39" name="FreeForm 38"/>
          <p:cNvSpPr/>
          <p:nvPr/>
        </p:nvSpPr>
        <p:spPr>
          <a:xfrm>
            <a:off x="3892169" y="5446903"/>
            <a:ext cx="1258951" cy="359537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951" h="359537">
                <a:moveTo>
                  <a:pt x="0" y="179705"/>
                </a:moveTo>
                <a:cubicBezTo>
                  <a:pt x="0" y="80391"/>
                  <a:pt x="281940" y="0"/>
                  <a:pt x="629539" y="0"/>
                </a:cubicBezTo>
                <a:cubicBezTo>
                  <a:pt x="977138" y="0"/>
                  <a:pt x="1258951" y="80391"/>
                  <a:pt x="1258951" y="179705"/>
                </a:cubicBezTo>
                <a:cubicBezTo>
                  <a:pt x="1258951" y="279019"/>
                  <a:pt x="977138" y="359537"/>
                  <a:pt x="629539" y="359537"/>
                </a:cubicBezTo>
                <a:cubicBezTo>
                  <a:pt x="281940" y="359537"/>
                  <a:pt x="0" y="279019"/>
                  <a:pt x="0" y="179705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1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수강학기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357378" y="959739"/>
            <a:ext cx="259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차수에 따른 유형</a:t>
            </a:r>
            <a:endParaRPr lang="ko-KR" altLang="ko-KR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31114" y="1376807"/>
            <a:ext cx="79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관계 집합에 참가하는 개체 타입의 수를 관계 타입의 차수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(degree)</a:t>
            </a:r>
            <a:r>
              <a:rPr lang="en-US" altLang="ko-KR" dirty="0" smtClean="0">
                <a:solidFill>
                  <a:srgbClr val="000000"/>
                </a:solidFill>
              </a:rPr>
              <a:t>라고 함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529590" y="2021713"/>
            <a:ext cx="284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차수에 따른 관계 타입의 유형</a:t>
            </a:r>
            <a:endParaRPr lang="ko-KR" altLang="ko-KR" sz="1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436108" y="2412492"/>
            <a:ext cx="3175" cy="3762502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00216" y="2412492"/>
            <a:ext cx="3175" cy="3762502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505" y="2412492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11505" y="2414270"/>
            <a:ext cx="4824476" cy="28981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2247900">
              <a:lnSpc>
                <a:spcPts val="211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기호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436108" y="2414270"/>
            <a:ext cx="863981" cy="28981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267335">
              <a:lnSpc>
                <a:spcPts val="211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의미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300216" y="2414270"/>
            <a:ext cx="2232025" cy="28981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953770">
              <a:lnSpc>
                <a:spcPts val="211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설명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436108" y="2703957"/>
            <a:ext cx="863981" cy="9277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27000">
              <a:lnSpc>
                <a:spcPts val="2035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200" dirty="0" smtClean="0">
                <a:solidFill>
                  <a:srgbClr val="000000"/>
                </a:solidFill>
              </a:rPr>
              <a:t>진 관계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300216" y="2703957"/>
            <a:ext cx="2232025" cy="9277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3975">
              <a:lnSpc>
                <a:spcPts val="23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한 개의 개체가 자기 자신과</a:t>
            </a:r>
          </a:p>
          <a:p>
            <a:pPr indent="53975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관계를 맺음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1505" y="2704084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0124" y="2836164"/>
            <a:ext cx="3175" cy="251206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350264" y="2956560"/>
            <a:ext cx="1005840" cy="42976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5915">
              <a:lnSpc>
                <a:spcPts val="119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개체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11505" y="3631692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40124" y="3323971"/>
            <a:ext cx="3175" cy="307721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1660" y="3631692"/>
            <a:ext cx="2188464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51660" y="3323971"/>
            <a:ext cx="3175" cy="307721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436108" y="3631819"/>
            <a:ext cx="863981" cy="9277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12725">
              <a:lnSpc>
                <a:spcPts val="2040"/>
              </a:lnSpc>
              <a:tabLst>
                <a:tab pos="42087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</a:rPr>
              <a:t>진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관계 </a:t>
            </a:r>
          </a:p>
          <a:p>
            <a:pPr indent="127000">
              <a:lnSpc>
                <a:spcPts val="221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300216" y="3631819"/>
            <a:ext cx="2232025" cy="9277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3975">
              <a:lnSpc>
                <a:spcPts val="2040"/>
              </a:lnSpc>
              <a:tabLst>
                <a:tab pos="261874" algn="l"/>
                <a:tab pos="609600" algn="l"/>
                <a:tab pos="1109345" algn="l"/>
                <a:tab pos="1609471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</a:rPr>
              <a:t>두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개의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개체가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관계를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맺음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92480" y="3889248"/>
            <a:ext cx="1002792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5280">
              <a:lnSpc>
                <a:spcPts val="121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개체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133088" y="3901440"/>
            <a:ext cx="1005840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7185">
              <a:lnSpc>
                <a:spcPts val="12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개체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598164" y="4140708"/>
            <a:ext cx="526034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02892" y="4140708"/>
            <a:ext cx="526034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436108" y="4559554"/>
            <a:ext cx="863981" cy="161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27000">
              <a:lnSpc>
                <a:spcPts val="1140"/>
              </a:lnSpc>
              <a:tabLst>
                <a:tab pos="42087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관계 </a:t>
            </a:r>
          </a:p>
          <a:p>
            <a:pPr indent="212725">
              <a:lnSpc>
                <a:spcPts val="228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진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300216" y="4559554"/>
            <a:ext cx="2232025" cy="161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3975">
              <a:lnSpc>
                <a:spcPts val="1140"/>
              </a:lnSpc>
              <a:tabLst>
                <a:tab pos="261874" algn="l"/>
                <a:tab pos="609600" algn="l"/>
                <a:tab pos="1109345" algn="l"/>
                <a:tab pos="1609471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</a:rPr>
              <a:t>세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개의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개체가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관계를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맺음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1505" y="4559554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89432" y="4788408"/>
            <a:ext cx="1005840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5280">
              <a:lnSpc>
                <a:spcPts val="12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개체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130040" y="4803648"/>
            <a:ext cx="1005840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7820">
              <a:lnSpc>
                <a:spcPts val="121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개체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598164" y="5039868"/>
            <a:ext cx="526034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02892" y="5039868"/>
            <a:ext cx="526034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57957" y="5190744"/>
            <a:ext cx="3175" cy="444627"/>
          </a:xfrm>
          <a:prstGeom prst="line">
            <a:avLst/>
          </a:prstGeom>
          <a:ln w="12192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465832" y="5516880"/>
            <a:ext cx="1002792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4645">
              <a:lnSpc>
                <a:spcPts val="12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개체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11505" y="6174994"/>
            <a:ext cx="7920736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유형</a:t>
            </a:r>
          </a:p>
        </p:txBody>
      </p:sp>
      <p:sp>
        <p:nvSpPr>
          <p:cNvPr id="40" name="FreeForm 39"/>
          <p:cNvSpPr/>
          <p:nvPr/>
        </p:nvSpPr>
        <p:spPr>
          <a:xfrm>
            <a:off x="3386328" y="2953512"/>
            <a:ext cx="1295400" cy="539623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623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623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</a:t>
            </a:r>
          </a:p>
        </p:txBody>
      </p:sp>
      <p:sp>
        <p:nvSpPr>
          <p:cNvPr id="41" name="FreeForm 40"/>
          <p:cNvSpPr/>
          <p:nvPr/>
        </p:nvSpPr>
        <p:spPr>
          <a:xfrm>
            <a:off x="2304288" y="3861816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</a:t>
            </a:r>
          </a:p>
        </p:txBody>
      </p:sp>
      <p:sp>
        <p:nvSpPr>
          <p:cNvPr id="42" name="FreeForm 41"/>
          <p:cNvSpPr/>
          <p:nvPr/>
        </p:nvSpPr>
        <p:spPr>
          <a:xfrm>
            <a:off x="2301240" y="4760976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</a:t>
            </a:r>
          </a:p>
        </p:txBody>
      </p:sp>
      <p:sp>
        <p:nvSpPr>
          <p:cNvPr id="43" name="FreeForm 42"/>
          <p:cNvSpPr/>
          <p:nvPr/>
        </p:nvSpPr>
        <p:spPr>
          <a:xfrm>
            <a:off x="1851660" y="2836164"/>
            <a:ext cx="2181225" cy="25120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25" h="251206">
                <a:moveTo>
                  <a:pt x="2181225" y="0"/>
                </a:moveTo>
                <a:lnTo>
                  <a:pt x="0" y="0"/>
                </a:lnTo>
                <a:lnTo>
                  <a:pt x="0" y="251206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357378" y="977011"/>
            <a:ext cx="8694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ko-KR" sz="2000" dirty="0" smtClean="0">
                <a:solidFill>
                  <a:srgbClr val="000000"/>
                </a:solidFill>
              </a:rPr>
              <a:t>진 관계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(recursive relationship) : </a:t>
            </a:r>
            <a:r>
              <a:rPr lang="en-US" altLang="ko-KR" sz="2000" dirty="0" smtClean="0">
                <a:solidFill>
                  <a:srgbClr val="000000"/>
                </a:solidFill>
              </a:rPr>
              <a:t>한 개의 개체가 자기 자신과 관계를 맺는</a:t>
            </a:r>
            <a:endParaRPr lang="ko-KR" altLang="ko-KR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31114" y="1282319"/>
            <a:ext cx="1013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경우</a:t>
            </a:r>
            <a:endParaRPr lang="ko-KR" altLang="ko-KR" sz="2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863340" y="1775460"/>
            <a:ext cx="3175" cy="251206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167384" y="1895856"/>
            <a:ext cx="1005840" cy="42976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6550">
              <a:lnSpc>
                <a:spcPts val="119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63340" y="2263140"/>
            <a:ext cx="3175" cy="275844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71701" y="2538984"/>
            <a:ext cx="2191639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671701" y="2263140"/>
            <a:ext cx="3175" cy="275844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2647" y="2605024"/>
            <a:ext cx="1602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진 관계의 예</a:t>
            </a:r>
            <a:endParaRPr lang="ko-KR" altLang="ko-KR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57378" y="3188208"/>
            <a:ext cx="755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</a:rPr>
              <a:t>진 관계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(binary relationship) : </a:t>
            </a:r>
            <a:r>
              <a:rPr lang="en-US" altLang="ko-KR" sz="2000" dirty="0" smtClean="0">
                <a:solidFill>
                  <a:srgbClr val="000000"/>
                </a:solidFill>
              </a:rPr>
              <a:t>두 개의 개체가 관계를 맺는 경우</a:t>
            </a:r>
            <a:endParaRPr lang="ko-KR" altLang="ko-KR" sz="2000" dirty="0"/>
          </a:p>
        </p:txBody>
      </p:sp>
      <p:sp>
        <p:nvSpPr>
          <p:cNvPr id="113" name="Rectangle 112"/>
          <p:cNvSpPr/>
          <p:nvPr/>
        </p:nvSpPr>
        <p:spPr>
          <a:xfrm>
            <a:off x="1018032" y="3709416"/>
            <a:ext cx="1002792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5280">
              <a:lnSpc>
                <a:spcPts val="121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358640" y="3721608"/>
            <a:ext cx="1005840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7820">
              <a:lnSpc>
                <a:spcPts val="12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학과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823716" y="3960876"/>
            <a:ext cx="526034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028444" y="3960876"/>
            <a:ext cx="526034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61771" y="4406138"/>
            <a:ext cx="1602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진 관계의 예</a:t>
            </a:r>
            <a:endParaRPr lang="ko-KR" altLang="ko-KR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57378" y="5094224"/>
            <a:ext cx="7654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ko-KR" sz="2000" dirty="0" smtClean="0">
                <a:solidFill>
                  <a:srgbClr val="000000"/>
                </a:solidFill>
              </a:rPr>
              <a:t>진 관계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(ternary relationship) : </a:t>
            </a:r>
            <a:r>
              <a:rPr lang="en-US" altLang="ko-KR" sz="2000" dirty="0" smtClean="0">
                <a:solidFill>
                  <a:srgbClr val="000000"/>
                </a:solidFill>
              </a:rPr>
              <a:t>세 개의 개체가 관계를 맺는 경우</a:t>
            </a:r>
            <a:endParaRPr lang="ko-KR" altLang="ko-KR" sz="2000" dirty="0"/>
          </a:p>
        </p:txBody>
      </p:sp>
      <p:sp>
        <p:nvSpPr>
          <p:cNvPr id="115" name="Rectangle 114"/>
          <p:cNvSpPr/>
          <p:nvPr/>
        </p:nvSpPr>
        <p:spPr>
          <a:xfrm>
            <a:off x="1018032" y="5510784"/>
            <a:ext cx="1002792" cy="42976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5280">
              <a:lnSpc>
                <a:spcPts val="121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직원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58640" y="5522976"/>
            <a:ext cx="1005840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84785">
              <a:lnSpc>
                <a:spcPts val="121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프로젝트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823716" y="5759196"/>
            <a:ext cx="526034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28444" y="5759196"/>
            <a:ext cx="526034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86557" y="5910072"/>
            <a:ext cx="3175" cy="444627"/>
          </a:xfrm>
          <a:prstGeom prst="line">
            <a:avLst/>
          </a:prstGeom>
          <a:ln w="12192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694432" y="6236208"/>
            <a:ext cx="1002792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4645">
              <a:lnSpc>
                <a:spcPts val="12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부품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유형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77951" y="6272149"/>
            <a:ext cx="1602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진 관계의 예</a:t>
            </a:r>
            <a:endParaRPr lang="ko-KR" altLang="ko-KR" sz="1400" dirty="0"/>
          </a:p>
        </p:txBody>
      </p:sp>
      <p:sp>
        <p:nvSpPr>
          <p:cNvPr id="44" name="FreeForm 43"/>
          <p:cNvSpPr/>
          <p:nvPr/>
        </p:nvSpPr>
        <p:spPr>
          <a:xfrm>
            <a:off x="3203321" y="1892808"/>
            <a:ext cx="1295527" cy="539623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527" h="539623">
                <a:moveTo>
                  <a:pt x="0" y="269748"/>
                </a:moveTo>
                <a:lnTo>
                  <a:pt x="647827" y="0"/>
                </a:lnTo>
                <a:lnTo>
                  <a:pt x="1295527" y="269748"/>
                </a:lnTo>
                <a:lnTo>
                  <a:pt x="647827" y="539623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멘토링</a:t>
            </a:r>
          </a:p>
        </p:txBody>
      </p:sp>
      <p:sp>
        <p:nvSpPr>
          <p:cNvPr id="45" name="FreeForm 44"/>
          <p:cNvSpPr/>
          <p:nvPr/>
        </p:nvSpPr>
        <p:spPr>
          <a:xfrm>
            <a:off x="2529840" y="3681984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소속</a:t>
            </a:r>
          </a:p>
        </p:txBody>
      </p:sp>
      <p:sp>
        <p:nvSpPr>
          <p:cNvPr id="46" name="FreeForm 45"/>
          <p:cNvSpPr/>
          <p:nvPr/>
        </p:nvSpPr>
        <p:spPr>
          <a:xfrm>
            <a:off x="2529840" y="5480304"/>
            <a:ext cx="1295400" cy="5425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42544">
                <a:moveTo>
                  <a:pt x="0" y="271399"/>
                </a:moveTo>
                <a:lnTo>
                  <a:pt x="647700" y="0"/>
                </a:lnTo>
                <a:lnTo>
                  <a:pt x="1295400" y="271399"/>
                </a:lnTo>
                <a:lnTo>
                  <a:pt x="647700" y="542544"/>
                </a:lnTo>
                <a:lnTo>
                  <a:pt x="0" y="271399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5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수행</a:t>
            </a:r>
          </a:p>
        </p:txBody>
      </p:sp>
      <p:sp>
        <p:nvSpPr>
          <p:cNvPr id="47" name="FreeForm 46"/>
          <p:cNvSpPr/>
          <p:nvPr/>
        </p:nvSpPr>
        <p:spPr>
          <a:xfrm>
            <a:off x="1671701" y="1775460"/>
            <a:ext cx="2181352" cy="25120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352" h="251206">
                <a:moveTo>
                  <a:pt x="2181352" y="0"/>
                </a:moveTo>
                <a:lnTo>
                  <a:pt x="0" y="0"/>
                </a:lnTo>
                <a:lnTo>
                  <a:pt x="0" y="251206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357378" y="959739"/>
            <a:ext cx="8511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 대응수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(cardinality) : </a:t>
            </a:r>
            <a:r>
              <a:rPr lang="en-US" altLang="ko-KR" sz="2000" dirty="0" smtClean="0">
                <a:solidFill>
                  <a:srgbClr val="000000"/>
                </a:solidFill>
              </a:rPr>
              <a:t>두 개체 타입의 관계에 실제로 참여하는 개별</a:t>
            </a:r>
            <a:endParaRPr lang="ko-KR" altLang="ko-KR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1114" y="1282319"/>
            <a:ext cx="1340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개체 수</a:t>
            </a:r>
            <a:endParaRPr lang="ko-KR" altLang="ko-KR" sz="20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283964" y="1832864"/>
            <a:ext cx="3175" cy="3090037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08117" y="1832864"/>
            <a:ext cx="3175" cy="3090037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1505" y="1832864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11505" y="1834642"/>
            <a:ext cx="3672459" cy="28981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671320">
              <a:lnSpc>
                <a:spcPts val="211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기호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283964" y="1834642"/>
            <a:ext cx="1224026" cy="28981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040">
              <a:lnSpc>
                <a:spcPts val="211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의미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508117" y="1834642"/>
            <a:ext cx="3024124" cy="28981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346835">
              <a:lnSpc>
                <a:spcPts val="211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설명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11505" y="2124456"/>
            <a:ext cx="3672459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66395">
              <a:lnSpc>
                <a:spcPts val="1195"/>
              </a:lnSpc>
              <a:tabLst>
                <a:tab pos="3260852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83964" y="2124456"/>
            <a:ext cx="1224026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96850">
              <a:lnSpc>
                <a:spcPts val="23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일대일 관계 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508117" y="2124456"/>
            <a:ext cx="3024124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3975">
              <a:lnSpc>
                <a:spcPts val="23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하나의 개체가 하나의 개체에 대응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11505" y="2124456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00684" y="2510028"/>
            <a:ext cx="3168269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11505" y="2823591"/>
            <a:ext cx="3672459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66395">
              <a:lnSpc>
                <a:spcPts val="1365"/>
              </a:lnSpc>
              <a:tabLst>
                <a:tab pos="3260852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283964" y="2823591"/>
            <a:ext cx="1224026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96850">
              <a:lnSpc>
                <a:spcPts val="23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일대다 관계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508117" y="2823591"/>
            <a:ext cx="3024124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3975">
              <a:lnSpc>
                <a:spcPts val="23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하나의 개체가 여러 개체에 대응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11505" y="2823591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0684" y="3220212"/>
            <a:ext cx="3168269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1505" y="3522726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11505" y="3522853"/>
            <a:ext cx="3672459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66395">
              <a:lnSpc>
                <a:spcPts val="1530"/>
              </a:lnSpc>
              <a:tabLst>
                <a:tab pos="3260852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283964" y="3522853"/>
            <a:ext cx="1224026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96850">
              <a:lnSpc>
                <a:spcPts val="11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다대일 관계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508117" y="3522853"/>
            <a:ext cx="3024124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3975">
              <a:lnSpc>
                <a:spcPts val="11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여러 개체가 하나의 개체에 대응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900684" y="3948684"/>
            <a:ext cx="3168269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611505" y="4221988"/>
            <a:ext cx="3672459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66395">
              <a:lnSpc>
                <a:spcPts val="1700"/>
              </a:lnSpc>
              <a:tabLst>
                <a:tab pos="3260852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283964" y="4221988"/>
            <a:ext cx="1224026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96850">
              <a:lnSpc>
                <a:spcPts val="11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다대다 관계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508117" y="4221988"/>
            <a:ext cx="3024124" cy="699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3975">
              <a:lnSpc>
                <a:spcPts val="11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여러 개체가 여러 개체에 대응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11505" y="4221988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00684" y="4668012"/>
            <a:ext cx="3168269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1505" y="4922901"/>
            <a:ext cx="792073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유형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45744" y="5270500"/>
            <a:ext cx="3425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대응수에 따른 관계 타입의 유형</a:t>
            </a:r>
            <a:endParaRPr lang="ko-KR" altLang="ko-KR" sz="1400" dirty="0"/>
          </a:p>
        </p:txBody>
      </p:sp>
      <p:sp>
        <p:nvSpPr>
          <p:cNvPr id="48" name="FreeForm 47"/>
          <p:cNvSpPr/>
          <p:nvPr/>
        </p:nvSpPr>
        <p:spPr>
          <a:xfrm>
            <a:off x="1801368" y="2240280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</a:t>
            </a:r>
          </a:p>
        </p:txBody>
      </p:sp>
      <p:sp>
        <p:nvSpPr>
          <p:cNvPr id="49" name="FreeForm 48"/>
          <p:cNvSpPr/>
          <p:nvPr/>
        </p:nvSpPr>
        <p:spPr>
          <a:xfrm>
            <a:off x="1801368" y="2950464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</a:t>
            </a:r>
          </a:p>
        </p:txBody>
      </p:sp>
      <p:sp>
        <p:nvSpPr>
          <p:cNvPr id="50" name="FreeForm 49"/>
          <p:cNvSpPr/>
          <p:nvPr/>
        </p:nvSpPr>
        <p:spPr>
          <a:xfrm>
            <a:off x="1801368" y="3678936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</a:t>
            </a:r>
          </a:p>
        </p:txBody>
      </p:sp>
      <p:sp>
        <p:nvSpPr>
          <p:cNvPr id="51" name="FreeForm 50"/>
          <p:cNvSpPr/>
          <p:nvPr/>
        </p:nvSpPr>
        <p:spPr>
          <a:xfrm>
            <a:off x="1801368" y="4398264"/>
            <a:ext cx="1295400" cy="539623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623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623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관계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357378" y="977011"/>
            <a:ext cx="225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일대일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(1:1)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</a:t>
            </a:r>
            <a:endParaRPr lang="ko-KR" altLang="ko-KR" sz="2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1114" y="1376807"/>
            <a:ext cx="798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좌측 개체 타입에 포함된 개체가 우측 개체 타입에 포함된 개체와 일대일로</a:t>
            </a:r>
            <a:endParaRPr lang="ko-KR" altLang="ko-KR" dirty="0"/>
          </a:p>
        </p:txBody>
      </p:sp>
      <p:sp>
        <p:nvSpPr>
          <p:cNvPr id="123" name="TextBox 122"/>
          <p:cNvSpPr txBox="1"/>
          <p:nvPr/>
        </p:nvSpPr>
        <p:spPr>
          <a:xfrm>
            <a:off x="531114" y="1656969"/>
            <a:ext cx="194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대응하는 관계</a:t>
            </a:r>
            <a:endParaRPr lang="ko-KR" altLang="ko-KR" dirty="0"/>
          </a:p>
        </p:txBody>
      </p:sp>
      <p:sp>
        <p:nvSpPr>
          <p:cNvPr id="124" name="TextBox 123"/>
          <p:cNvSpPr txBox="1"/>
          <p:nvPr/>
        </p:nvSpPr>
        <p:spPr>
          <a:xfrm>
            <a:off x="1592453" y="3841877"/>
            <a:ext cx="50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67556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</a:rPr>
              <a:t>사원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컴퓨터</a:t>
            </a:r>
            <a:endParaRPr lang="ko-KR" altLang="ko-KR" sz="1200" dirty="0"/>
          </a:p>
        </p:txBody>
      </p:sp>
      <p:sp>
        <p:nvSpPr>
          <p:cNvPr id="135" name="Rectangle 134"/>
          <p:cNvSpPr/>
          <p:nvPr/>
        </p:nvSpPr>
        <p:spPr>
          <a:xfrm>
            <a:off x="5489448" y="4507992"/>
            <a:ext cx="1002792" cy="432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59715">
              <a:lnSpc>
                <a:spcPts val="12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컴퓨터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310638" y="4420997"/>
            <a:ext cx="3473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88086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ko-KR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304544" y="4529328"/>
            <a:ext cx="1005840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6550">
              <a:lnSpc>
                <a:spcPts val="120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사원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유형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364488" y="5195951"/>
            <a:ext cx="184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일대일 관계의 예</a:t>
            </a:r>
            <a:endParaRPr lang="ko-KR" altLang="ko-KR" sz="1400" dirty="0"/>
          </a:p>
        </p:txBody>
      </p:sp>
      <p:sp>
        <p:nvSpPr>
          <p:cNvPr id="52" name="FreeForm 51"/>
          <p:cNvSpPr/>
          <p:nvPr/>
        </p:nvSpPr>
        <p:spPr>
          <a:xfrm>
            <a:off x="3221736" y="4474464"/>
            <a:ext cx="1295400" cy="539623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623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623"/>
                </a:lnTo>
                <a:lnTo>
                  <a:pt x="0" y="269748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사용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357378" y="977011"/>
            <a:ext cx="3804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일대다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(1:N), </a:t>
            </a:r>
            <a:r>
              <a:rPr lang="en-US" altLang="ko-KR" sz="2000" dirty="0" smtClean="0">
                <a:solidFill>
                  <a:srgbClr val="000000"/>
                </a:solidFill>
              </a:rPr>
              <a:t>다대일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(N:1)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</a:t>
            </a:r>
            <a:endParaRPr lang="ko-KR" altLang="ko-KR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1114" y="1376807"/>
            <a:ext cx="838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실제 일상생활에서 가장 많이 볼 수 있는 관계로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</a:rPr>
              <a:t>한쪽 개체 타입의 개체 하나가</a:t>
            </a:r>
            <a:endParaRPr lang="ko-KR" altLang="ko-KR" dirty="0"/>
          </a:p>
        </p:txBody>
      </p:sp>
      <p:sp>
        <p:nvSpPr>
          <p:cNvPr id="129" name="TextBox 128"/>
          <p:cNvSpPr txBox="1"/>
          <p:nvPr/>
        </p:nvSpPr>
        <p:spPr>
          <a:xfrm>
            <a:off x="531114" y="1656969"/>
            <a:ext cx="510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0000"/>
                </a:solidFill>
              </a:rPr>
              <a:t>다른 쪽 개체 타입의 여러 개체와 관계를 맺음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130" name="TextBox 129"/>
          <p:cNvSpPr txBox="1"/>
          <p:nvPr/>
        </p:nvSpPr>
        <p:spPr>
          <a:xfrm>
            <a:off x="1566545" y="4058158"/>
            <a:ext cx="49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153281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</a:rPr>
              <a:t>학과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  <a:endParaRPr lang="ko-KR" altLang="ko-KR" sz="1200" dirty="0"/>
          </a:p>
        </p:txBody>
      </p:sp>
      <p:sp>
        <p:nvSpPr>
          <p:cNvPr id="138" name="Rectangle 137"/>
          <p:cNvSpPr/>
          <p:nvPr/>
        </p:nvSpPr>
        <p:spPr>
          <a:xfrm>
            <a:off x="5462016" y="4724400"/>
            <a:ext cx="1005840" cy="432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7185">
              <a:lnSpc>
                <a:spcPts val="12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284730" y="4637405"/>
            <a:ext cx="349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881249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ko-KR" sz="1200" dirty="0"/>
          </a:p>
        </p:txBody>
      </p:sp>
      <p:sp>
        <p:nvSpPr>
          <p:cNvPr id="139" name="Rectangle 138"/>
          <p:cNvSpPr/>
          <p:nvPr/>
        </p:nvSpPr>
        <p:spPr>
          <a:xfrm>
            <a:off x="1280160" y="4742688"/>
            <a:ext cx="1005840" cy="432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5280">
              <a:lnSpc>
                <a:spcPts val="12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학과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유형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204214" y="5396992"/>
            <a:ext cx="3325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일대다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(1:N),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다대일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(N:1)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관계의 예</a:t>
            </a:r>
            <a:endParaRPr lang="ko-KR" altLang="ko-KR" sz="1400" dirty="0"/>
          </a:p>
        </p:txBody>
      </p:sp>
      <p:sp>
        <p:nvSpPr>
          <p:cNvPr id="53" name="FreeForm 52"/>
          <p:cNvSpPr/>
          <p:nvPr/>
        </p:nvSpPr>
        <p:spPr>
          <a:xfrm>
            <a:off x="3194304" y="4687824"/>
            <a:ext cx="1295400" cy="5425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42544">
                <a:moveTo>
                  <a:pt x="0" y="271272"/>
                </a:moveTo>
                <a:lnTo>
                  <a:pt x="647700" y="0"/>
                </a:lnTo>
                <a:lnTo>
                  <a:pt x="1295400" y="271272"/>
                </a:lnTo>
                <a:lnTo>
                  <a:pt x="647700" y="542544"/>
                </a:lnTo>
                <a:lnTo>
                  <a:pt x="0" y="271272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5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소속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357378" y="977011"/>
            <a:ext cx="2474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다대다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(N:M)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</a:t>
            </a:r>
            <a:endParaRPr lang="ko-KR" altLang="ko-KR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31114" y="1433957"/>
            <a:ext cx="7218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각 개체 타입의 개체들이 서로 임의의 개수의 개체들과 서로 복합적인 관계를 맺고 있는 관계를 말함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527810" y="3841877"/>
            <a:ext cx="492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11543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강좌</a:t>
            </a:r>
            <a:endParaRPr lang="ko-KR" altLang="ko-KR" sz="1200" dirty="0"/>
          </a:p>
        </p:txBody>
      </p:sp>
      <p:sp>
        <p:nvSpPr>
          <p:cNvPr id="141" name="Rectangle 140"/>
          <p:cNvSpPr/>
          <p:nvPr/>
        </p:nvSpPr>
        <p:spPr>
          <a:xfrm>
            <a:off x="5422392" y="4507992"/>
            <a:ext cx="1005840" cy="432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8455">
              <a:lnSpc>
                <a:spcPts val="122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강좌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16353" y="4420997"/>
            <a:ext cx="3348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713355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ko-KR" sz="1200" dirty="0"/>
          </a:p>
        </p:txBody>
      </p:sp>
      <p:sp>
        <p:nvSpPr>
          <p:cNvPr id="142" name="Rectangle 141"/>
          <p:cNvSpPr/>
          <p:nvPr/>
        </p:nvSpPr>
        <p:spPr>
          <a:xfrm>
            <a:off x="1240536" y="4529328"/>
            <a:ext cx="1005840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6550">
              <a:lnSpc>
                <a:spcPts val="120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유형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231646" y="5197983"/>
            <a:ext cx="230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다대다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(N:M)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관계의 예</a:t>
            </a:r>
            <a:endParaRPr lang="ko-KR" altLang="ko-KR" sz="1400" dirty="0"/>
          </a:p>
        </p:txBody>
      </p:sp>
      <p:sp>
        <p:nvSpPr>
          <p:cNvPr id="54" name="FreeForm 53"/>
          <p:cNvSpPr/>
          <p:nvPr/>
        </p:nvSpPr>
        <p:spPr>
          <a:xfrm>
            <a:off x="3157728" y="4474464"/>
            <a:ext cx="1295400" cy="539623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623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623"/>
                </a:lnTo>
                <a:lnTo>
                  <a:pt x="0" y="269748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수강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357378" y="959739"/>
            <a:ext cx="4191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 대응수의 최솟값과 최댓값</a:t>
            </a:r>
            <a:endParaRPr lang="ko-KR" altLang="ko-KR" sz="2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46938" y="1353185"/>
            <a:ext cx="830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3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 smtClean="0">
                <a:solidFill>
                  <a:srgbClr val="000000"/>
                </a:solidFill>
              </a:rPr>
              <a:t>관계 대응수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1:1, 1:N, M:N</a:t>
            </a:r>
            <a:r>
              <a:rPr lang="en-US" altLang="ko-KR" sz="1600" dirty="0" smtClean="0">
                <a:solidFill>
                  <a:srgbClr val="000000"/>
                </a:solidFill>
              </a:rPr>
              <a:t>에서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 N, M</a:t>
            </a:r>
            <a:r>
              <a:rPr lang="en-US" altLang="ko-KR" sz="1600" dirty="0" smtClean="0">
                <a:solidFill>
                  <a:srgbClr val="000000"/>
                </a:solidFill>
              </a:rPr>
              <a:t>은 각 개체가 관계에 참여하는 최댓값을 의미함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46938" y="1672971"/>
            <a:ext cx="8344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3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 smtClean="0">
                <a:solidFill>
                  <a:srgbClr val="000000"/>
                </a:solidFill>
              </a:rPr>
              <a:t>관계에 참여하는 개체의 최솟값을 표시하지 않는다는 단점을 보완하기 위해</a:t>
            </a:r>
            <a:endParaRPr lang="ko-KR" altLang="ko-KR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17626" y="1910588"/>
            <a:ext cx="8168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</a:rPr>
              <a:t>다이어그램에서는 대응수 외에 최솟값과 최댓값을 관계실선 위에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1600" dirty="0" smtClean="0">
                <a:solidFill>
                  <a:srgbClr val="000000"/>
                </a:solidFill>
              </a:rPr>
              <a:t>최솟값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ko-KR" altLang="ko-KR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17626" y="2154428"/>
            <a:ext cx="2299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</a:rPr>
              <a:t>최댓값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</a:rPr>
              <a:t>으로 표기함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600" dirty="0"/>
          </a:p>
        </p:txBody>
      </p:sp>
      <p:sp>
        <p:nvSpPr>
          <p:cNvPr id="144" name="Rectangle 143"/>
          <p:cNvSpPr/>
          <p:nvPr/>
        </p:nvSpPr>
        <p:spPr>
          <a:xfrm>
            <a:off x="5373624" y="2566416"/>
            <a:ext cx="1002792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5280">
              <a:lnSpc>
                <a:spcPts val="121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강좌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188720" y="2584831"/>
            <a:ext cx="1005840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6550">
              <a:lnSpc>
                <a:spcPts val="121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205228" y="2802636"/>
            <a:ext cx="3168396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151126" y="2804033"/>
            <a:ext cx="1390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(min1, max1)</a:t>
            </a:r>
            <a:endParaRPr lang="ko-KR" altLang="ko-KR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113917" y="3181477"/>
            <a:ext cx="3541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대응수의 최솟값과 최댓값의 표기</a:t>
            </a:r>
            <a:endParaRPr lang="ko-KR" altLang="ko-KR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13689" y="3692906"/>
            <a:ext cx="3425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대응수에 따른 관계 타입의 유형</a:t>
            </a:r>
            <a:endParaRPr lang="ko-KR" altLang="ko-KR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326890" y="2800350"/>
            <a:ext cx="138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(min2, max2)</a:t>
            </a:r>
            <a:endParaRPr lang="ko-KR" altLang="ko-KR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091688" y="4021201"/>
            <a:ext cx="3175" cy="1083691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630291" y="4021201"/>
            <a:ext cx="3175" cy="1083691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23468" y="4021201"/>
            <a:ext cx="727684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823468" y="4022979"/>
            <a:ext cx="2268220" cy="3075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970280">
              <a:lnSpc>
                <a:spcPts val="2190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관계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091688" y="4022979"/>
            <a:ext cx="2538730" cy="3075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812165">
              <a:lnSpc>
                <a:spcPts val="2200"/>
              </a:lnSpc>
            </a:pPr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(min1,max1)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630291" y="4022979"/>
            <a:ext cx="2469896" cy="3075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79145">
              <a:lnSpc>
                <a:spcPts val="2200"/>
              </a:lnSpc>
            </a:pPr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(min2,max2)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23468" y="4330573"/>
            <a:ext cx="2268220" cy="256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16000">
              <a:lnSpc>
                <a:spcPts val="1805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091688" y="4330573"/>
            <a:ext cx="2538730" cy="256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77595">
              <a:lnSpc>
                <a:spcPts val="1805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630291" y="4330573"/>
            <a:ext cx="2469896" cy="256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45210">
              <a:lnSpc>
                <a:spcPts val="1805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823468" y="4330573"/>
            <a:ext cx="727684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23468" y="4586986"/>
            <a:ext cx="727684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23468" y="4587113"/>
            <a:ext cx="2268220" cy="257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03935">
              <a:lnSpc>
                <a:spcPts val="181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1:N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091688" y="4587113"/>
            <a:ext cx="2538730" cy="257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92835">
              <a:lnSpc>
                <a:spcPts val="181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*)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630291" y="4587113"/>
            <a:ext cx="2469896" cy="257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45210">
              <a:lnSpc>
                <a:spcPts val="181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23468" y="4845050"/>
            <a:ext cx="727684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823468" y="4845177"/>
            <a:ext cx="2268220" cy="257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982345">
              <a:lnSpc>
                <a:spcPts val="1815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M:N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3091688" y="4845177"/>
            <a:ext cx="2538730" cy="257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92835">
              <a:lnSpc>
                <a:spcPts val="1815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*)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630291" y="4845177"/>
            <a:ext cx="2469896" cy="257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59815">
              <a:lnSpc>
                <a:spcPts val="1815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*)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823468" y="5104892"/>
            <a:ext cx="7276846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358257" y="5538343"/>
            <a:ext cx="1005840" cy="42964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7820">
              <a:lnSpc>
                <a:spcPts val="120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176528" y="5556504"/>
            <a:ext cx="1005840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5915">
              <a:lnSpc>
                <a:spcPts val="121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학과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177669" y="5487797"/>
            <a:ext cx="348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866136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ko-KR" sz="12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205228" y="5771388"/>
            <a:ext cx="3168396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유형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189607" y="5776087"/>
            <a:ext cx="83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*)</a:t>
            </a:r>
            <a:endParaRPr lang="ko-KR" altLang="ko-KR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101090" y="6152642"/>
            <a:ext cx="263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최솟값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최댓값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표기의 예</a:t>
            </a:r>
            <a:endParaRPr lang="ko-KR" altLang="ko-KR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790694" y="5784596"/>
            <a:ext cx="86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(1, 1)</a:t>
            </a:r>
            <a:endParaRPr lang="ko-KR" altLang="ko-KR" sz="1200" dirty="0"/>
          </a:p>
        </p:txBody>
      </p:sp>
      <p:sp>
        <p:nvSpPr>
          <p:cNvPr id="55" name="FreeForm 54"/>
          <p:cNvSpPr/>
          <p:nvPr/>
        </p:nvSpPr>
        <p:spPr>
          <a:xfrm>
            <a:off x="3105912" y="2529840"/>
            <a:ext cx="1295400" cy="5425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42544">
                <a:moveTo>
                  <a:pt x="0" y="271272"/>
                </a:moveTo>
                <a:lnTo>
                  <a:pt x="647700" y="0"/>
                </a:lnTo>
                <a:lnTo>
                  <a:pt x="1295400" y="271272"/>
                </a:lnTo>
                <a:lnTo>
                  <a:pt x="647700" y="542544"/>
                </a:lnTo>
                <a:lnTo>
                  <a:pt x="0" y="271272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수강</a:t>
            </a:r>
          </a:p>
        </p:txBody>
      </p:sp>
      <p:sp>
        <p:nvSpPr>
          <p:cNvPr id="56" name="FreeForm 55"/>
          <p:cNvSpPr/>
          <p:nvPr/>
        </p:nvSpPr>
        <p:spPr>
          <a:xfrm>
            <a:off x="3090672" y="5501640"/>
            <a:ext cx="1298448" cy="539623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8448" h="539623">
                <a:moveTo>
                  <a:pt x="0" y="269748"/>
                </a:moveTo>
                <a:lnTo>
                  <a:pt x="649097" y="0"/>
                </a:lnTo>
                <a:lnTo>
                  <a:pt x="1298448" y="269748"/>
                </a:lnTo>
                <a:lnTo>
                  <a:pt x="649097" y="539623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소속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데이터 모델링의 개념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378" y="959739"/>
            <a:ext cx="328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데이터베이스 생명주기</a:t>
            </a:r>
            <a:endParaRPr lang="ko-KR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7378" y="1341374"/>
            <a:ext cx="2852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데이터 모델링 과정</a:t>
            </a:r>
            <a:endParaRPr lang="ko-KR" altLang="ko-KR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357378" y="959739"/>
            <a:ext cx="7661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상위 개체 타입의 특성에 따라 하위 개체 타입이 결정되는 형태</a:t>
            </a:r>
            <a:endParaRPr lang="ko-KR" altLang="ko-KR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2840" y="1633728"/>
            <a:ext cx="3395472" cy="1021080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673735" y="1662049"/>
            <a:ext cx="253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ISA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</a:t>
            </a: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(ISA =&gt; is-a )</a:t>
            </a:r>
            <a:endParaRPr lang="ko-KR" altLang="ko-KR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4912" y="2926080"/>
            <a:ext cx="4943856" cy="3465576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ISA </a:t>
            </a:r>
            <a:r>
              <a:rPr lang="en-US" altLang="ko-KR" sz="2400" dirty="0" smtClean="0">
                <a:solidFill>
                  <a:srgbClr val="FFFFFF"/>
                </a:solidFill>
              </a:rPr>
              <a:t>관계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9590" y="5918581"/>
            <a:ext cx="1596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ISA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관계의 예</a:t>
            </a:r>
            <a:endParaRPr lang="ko-KR" altLang="ko-KR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357378" y="952373"/>
            <a:ext cx="8630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 smtClean="0">
                <a:solidFill>
                  <a:srgbClr val="000000"/>
                </a:solidFill>
              </a:rPr>
              <a:t>개체 집합 내 모든 개체가 관계에 참여하는지 유무에 따라 전체 참여와 부분 참여로 구분</a:t>
            </a:r>
            <a:endParaRPr lang="ko-KR" altLang="ko-KR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31114" y="1209167"/>
            <a:ext cx="960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</a:rPr>
              <a:t>가능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57378" y="1516761"/>
            <a:ext cx="655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 smtClean="0">
                <a:solidFill>
                  <a:srgbClr val="000000"/>
                </a:solidFill>
              </a:rPr>
              <a:t>전체 참여는 개체 집합의 모든 개체가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smtClean="0">
                <a:solidFill>
                  <a:srgbClr val="000000"/>
                </a:solidFill>
              </a:rPr>
              <a:t>부분 참여는 일부만 참여함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57378" y="1837182"/>
            <a:ext cx="8629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 smtClean="0">
                <a:solidFill>
                  <a:srgbClr val="000000"/>
                </a:solidFill>
              </a:rPr>
              <a:t>전체 참여를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1600" dirty="0" smtClean="0">
                <a:solidFill>
                  <a:srgbClr val="000000"/>
                </a:solidFill>
              </a:rPr>
              <a:t>최솟값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smtClean="0">
                <a:solidFill>
                  <a:srgbClr val="000000"/>
                </a:solidFill>
              </a:rPr>
              <a:t>최댓값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</a:rPr>
              <a:t>으로 표현할 경우 최솟값이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altLang="ko-KR" sz="1600" dirty="0" smtClean="0">
                <a:solidFill>
                  <a:srgbClr val="000000"/>
                </a:solidFill>
              </a:rPr>
              <a:t>이상으로 모두 참여한다는</a:t>
            </a:r>
            <a:endParaRPr lang="ko-KR" altLang="ko-KR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31114" y="2093341"/>
            <a:ext cx="424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</a:rPr>
              <a:t>뜻이고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smtClean="0">
                <a:solidFill>
                  <a:srgbClr val="000000"/>
                </a:solidFill>
              </a:rPr>
              <a:t>부분 참여는 최솟값이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en-US" altLang="ko-KR" sz="1600" dirty="0" smtClean="0">
                <a:solidFill>
                  <a:srgbClr val="000000"/>
                </a:solidFill>
              </a:rPr>
              <a:t>이상이다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961771" y="2748915"/>
            <a:ext cx="226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관계의 참여 제약 조건</a:t>
            </a:r>
            <a:endParaRPr lang="ko-KR" altLang="ko-KR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004054" y="3101721"/>
            <a:ext cx="3175" cy="15670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71550" y="3101721"/>
            <a:ext cx="6192774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71550" y="3107944"/>
            <a:ext cx="4032504" cy="27432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851025">
              <a:lnSpc>
                <a:spcPts val="178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기호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004054" y="3107944"/>
            <a:ext cx="2160270" cy="27432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915670">
              <a:lnSpc>
                <a:spcPts val="178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의미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004054" y="3382264"/>
            <a:ext cx="2160270" cy="64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742315">
              <a:lnSpc>
                <a:spcPts val="20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전체 참여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71550" y="3382264"/>
            <a:ext cx="6192774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572129" y="3477768"/>
            <a:ext cx="1005840" cy="42976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391412" y="3692779"/>
            <a:ext cx="3168396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004054" y="4022344"/>
            <a:ext cx="2160270" cy="64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742315">
              <a:lnSpc>
                <a:spcPts val="20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부분 참여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971550" y="4022344"/>
            <a:ext cx="6192774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599688" y="4114800"/>
            <a:ext cx="1002792" cy="42976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1391412" y="4351020"/>
            <a:ext cx="3168396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71550" y="4668774"/>
            <a:ext cx="6192774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620512" y="5105400"/>
            <a:ext cx="1005840" cy="42976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7820">
              <a:lnSpc>
                <a:spcPts val="121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강좌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1438656" y="5123688"/>
            <a:ext cx="1005840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5915">
              <a:lnSpc>
                <a:spcPts val="121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467612" y="5329428"/>
            <a:ext cx="3168396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461004" y="5329428"/>
            <a:ext cx="3168396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참여 제약 조건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362710" y="5740908"/>
            <a:ext cx="2666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부분 참여와 전체 참여의 예</a:t>
            </a:r>
            <a:endParaRPr lang="ko-KR" altLang="ko-KR" sz="1400" dirty="0"/>
          </a:p>
        </p:txBody>
      </p:sp>
      <p:sp>
        <p:nvSpPr>
          <p:cNvPr id="57" name="FreeForm 56"/>
          <p:cNvSpPr/>
          <p:nvPr/>
        </p:nvSpPr>
        <p:spPr>
          <a:xfrm>
            <a:off x="1304544" y="3441192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331976" y="4078224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352800" y="5068824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수강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357378" y="959739"/>
            <a:ext cx="79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개체 타입 간의 관계를 표현할 때 각 개체들은 고유한 역할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(role)</a:t>
            </a:r>
            <a:r>
              <a:rPr lang="en-US" altLang="ko-KR" sz="2000" dirty="0" smtClean="0">
                <a:solidFill>
                  <a:srgbClr val="000000"/>
                </a:solidFill>
              </a:rPr>
              <a:t>을</a:t>
            </a:r>
            <a:endParaRPr lang="ko-KR" altLang="ko-KR" sz="2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31114" y="1282319"/>
            <a:ext cx="132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담당함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2000" dirty="0"/>
          </a:p>
        </p:txBody>
      </p:sp>
      <p:sp>
        <p:nvSpPr>
          <p:cNvPr id="171" name="Rectangle 170"/>
          <p:cNvSpPr/>
          <p:nvPr/>
        </p:nvSpPr>
        <p:spPr>
          <a:xfrm>
            <a:off x="5455920" y="1962912"/>
            <a:ext cx="1002792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6550">
              <a:lnSpc>
                <a:spcPts val="120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74064" y="1981327"/>
            <a:ext cx="1002792" cy="43281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4645">
              <a:lnSpc>
                <a:spcPts val="120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교수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274062" y="1911858"/>
            <a:ext cx="348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865882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ko-KR" sz="12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287524" y="2196084"/>
            <a:ext cx="3168396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역할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320036" y="2194941"/>
            <a:ext cx="111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지도한다</a:t>
            </a:r>
            <a:endParaRPr lang="ko-KR" altLang="ko-KR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76750" y="2190496"/>
            <a:ext cx="127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지도받는다</a:t>
            </a:r>
            <a:endParaRPr lang="ko-KR" altLang="ko-KR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247775" y="2706878"/>
            <a:ext cx="126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역할의 예</a:t>
            </a:r>
            <a:endParaRPr lang="ko-KR" altLang="ko-KR" sz="1400" dirty="0"/>
          </a:p>
        </p:txBody>
      </p:sp>
      <p:sp>
        <p:nvSpPr>
          <p:cNvPr id="60" name="FreeForm 59"/>
          <p:cNvSpPr/>
          <p:nvPr/>
        </p:nvSpPr>
        <p:spPr>
          <a:xfrm>
            <a:off x="3188208" y="1926336"/>
            <a:ext cx="1295400" cy="5394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496">
                <a:moveTo>
                  <a:pt x="0" y="269748"/>
                </a:moveTo>
                <a:lnTo>
                  <a:pt x="647700" y="0"/>
                </a:lnTo>
                <a:lnTo>
                  <a:pt x="1295400" y="269748"/>
                </a:lnTo>
                <a:lnTo>
                  <a:pt x="647700" y="539496"/>
                </a:lnTo>
                <a:lnTo>
                  <a:pt x="0" y="269748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지도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/>
          <p:cNvSpPr txBox="1"/>
          <p:nvPr/>
        </p:nvSpPr>
        <p:spPr>
          <a:xfrm>
            <a:off x="357378" y="959739"/>
            <a:ext cx="8337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순환적 관계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(recursive relationship) : </a:t>
            </a:r>
            <a:r>
              <a:rPr lang="en-US" altLang="ko-KR" sz="2000" dirty="0" smtClean="0">
                <a:solidFill>
                  <a:srgbClr val="000000"/>
                </a:solidFill>
              </a:rPr>
              <a:t>하나의 개체 타입이 동일한 개체</a:t>
            </a:r>
            <a:endParaRPr lang="ko-KR" altLang="ko-KR" sz="2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31114" y="1282319"/>
            <a:ext cx="6145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타입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2000" dirty="0" smtClean="0">
                <a:solidFill>
                  <a:srgbClr val="000000"/>
                </a:solidFill>
              </a:rPr>
              <a:t>자기 자신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</a:rPr>
              <a:t>과 순환적으로 관계를 가지는 형태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2000" dirty="0"/>
          </a:p>
        </p:txBody>
      </p:sp>
      <p:sp>
        <p:nvSpPr>
          <p:cNvPr id="174" name="Rectangle 173"/>
          <p:cNvSpPr/>
          <p:nvPr/>
        </p:nvSpPr>
        <p:spPr>
          <a:xfrm>
            <a:off x="1536192" y="2398776"/>
            <a:ext cx="1246632" cy="46647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4495">
              <a:lnSpc>
                <a:spcPts val="159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학생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230624" y="2398776"/>
            <a:ext cx="1249680" cy="46647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670">
              <a:lnSpc>
                <a:spcPts val="159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사원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737360" y="2862072"/>
            <a:ext cx="3175" cy="13681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30424" y="2862072"/>
            <a:ext cx="3175" cy="13681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434840" y="2862072"/>
            <a:ext cx="3175" cy="13681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27904" y="2862072"/>
            <a:ext cx="3175" cy="13681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순환적 관계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232154" y="3242818"/>
            <a:ext cx="5374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385697" algn="l"/>
                <a:tab pos="2382393" algn="l"/>
                <a:tab pos="4102989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</a:rPr>
              <a:t>멘토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멘티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지시한다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지시받는다</a:t>
            </a:r>
            <a:endParaRPr lang="ko-KR" altLang="ko-KR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96746" y="3546602"/>
            <a:ext cx="63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ko-KR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640330" y="3535807"/>
            <a:ext cx="617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ko-KR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080891" y="3546602"/>
            <a:ext cx="63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ko-KR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324475" y="3535807"/>
            <a:ext cx="617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ko-KR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309497" y="4760468"/>
            <a:ext cx="4542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95448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ko-KR" sz="1200" dirty="0" smtClean="0">
                <a:solidFill>
                  <a:srgbClr val="000000"/>
                </a:solidFill>
              </a:rPr>
              <a:t>학생의 멘토링 관계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altLang="ko-KR" sz="1200" dirty="0" smtClean="0">
                <a:solidFill>
                  <a:srgbClr val="000000"/>
                </a:solidFill>
              </a:rPr>
              <a:t>사원의 지시 관계</a:t>
            </a:r>
            <a:endParaRPr lang="ko-KR" altLang="ko-KR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232154" y="5222367"/>
            <a:ext cx="1849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순환적 관계의 예</a:t>
            </a:r>
            <a:endParaRPr lang="ko-KR" altLang="ko-KR" sz="1400" dirty="0"/>
          </a:p>
        </p:txBody>
      </p:sp>
      <p:sp>
        <p:nvSpPr>
          <p:cNvPr id="61" name="FreeForm 60"/>
          <p:cNvSpPr/>
          <p:nvPr/>
        </p:nvSpPr>
        <p:spPr>
          <a:xfrm>
            <a:off x="1359408" y="4075176"/>
            <a:ext cx="1728216" cy="5425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216" h="542544">
                <a:moveTo>
                  <a:pt x="0" y="271272"/>
                </a:moveTo>
                <a:lnTo>
                  <a:pt x="864108" y="0"/>
                </a:lnTo>
                <a:lnTo>
                  <a:pt x="1728216" y="271272"/>
                </a:lnTo>
                <a:lnTo>
                  <a:pt x="864108" y="542544"/>
                </a:lnTo>
                <a:lnTo>
                  <a:pt x="0" y="271272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95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멘토링</a:t>
            </a:r>
          </a:p>
        </p:txBody>
      </p:sp>
      <p:sp>
        <p:nvSpPr>
          <p:cNvPr id="62" name="FreeForm 61"/>
          <p:cNvSpPr/>
          <p:nvPr/>
        </p:nvSpPr>
        <p:spPr>
          <a:xfrm>
            <a:off x="4056888" y="4075176"/>
            <a:ext cx="1728216" cy="5425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216" h="542544">
                <a:moveTo>
                  <a:pt x="0" y="271272"/>
                </a:moveTo>
                <a:lnTo>
                  <a:pt x="863981" y="0"/>
                </a:lnTo>
                <a:lnTo>
                  <a:pt x="1728216" y="271272"/>
                </a:lnTo>
                <a:lnTo>
                  <a:pt x="863981" y="542544"/>
                </a:lnTo>
                <a:lnTo>
                  <a:pt x="0" y="271272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95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지시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75"/>
          <p:cNvSpPr txBox="1"/>
          <p:nvPr/>
        </p:nvSpPr>
        <p:spPr>
          <a:xfrm>
            <a:off x="357378" y="952373"/>
            <a:ext cx="843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 smtClean="0">
                <a:solidFill>
                  <a:srgbClr val="000000"/>
                </a:solidFill>
              </a:rPr>
              <a:t>약한 개체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(weak entity) </a:t>
            </a:r>
            <a:r>
              <a:rPr lang="en-US" altLang="ko-KR" sz="1600" dirty="0" smtClean="0">
                <a:solidFill>
                  <a:srgbClr val="000000"/>
                </a:solidFill>
              </a:rPr>
              <a:t>타입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600" dirty="0" smtClean="0">
                <a:solidFill>
                  <a:srgbClr val="000000"/>
                </a:solidFill>
              </a:rPr>
              <a:t>상위 개체 타입이 결정되지 않으면 개별 개체를 식별할 수</a:t>
            </a:r>
            <a:endParaRPr lang="ko-KR" altLang="ko-KR" sz="1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31114" y="1209167"/>
            <a:ext cx="2505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</a:rPr>
              <a:t>없는 종속된 개체 타입</a:t>
            </a:r>
            <a:endParaRPr lang="ko-KR" altLang="ko-KR" sz="1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57378" y="1516761"/>
            <a:ext cx="826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 smtClean="0">
                <a:solidFill>
                  <a:srgbClr val="000000"/>
                </a:solidFill>
              </a:rPr>
              <a:t>약한 개체 타입은 독립적인 키로는 존재할 수 없지만 상위 개체 타입의 키와 결합하여</a:t>
            </a:r>
            <a:endParaRPr lang="ko-KR" altLang="ko-KR" sz="16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31114" y="1773301"/>
            <a:ext cx="7993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</a:rPr>
              <a:t>약한 개체 타입의 개별 개체를 고유하게 식별하는 속성을 식별자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(discriminator) </a:t>
            </a:r>
            <a:r>
              <a:rPr lang="en-US" altLang="ko-KR" sz="1600" dirty="0" smtClean="0">
                <a:solidFill>
                  <a:srgbClr val="000000"/>
                </a:solidFill>
              </a:rPr>
              <a:t>혹은</a:t>
            </a:r>
            <a:endParaRPr lang="ko-KR" altLang="ko-KR" sz="16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31114" y="2017141"/>
            <a:ext cx="2878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</a:rPr>
              <a:t>부분키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(partial key)</a:t>
            </a:r>
            <a:r>
              <a:rPr lang="en-US" altLang="ko-KR" sz="1600" dirty="0" smtClean="0">
                <a:solidFill>
                  <a:srgbClr val="000000"/>
                </a:solidFill>
              </a:rPr>
              <a:t>라고 함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13689" y="2866898"/>
            <a:ext cx="2434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식별자와 약한 개체 타입</a:t>
            </a:r>
            <a:endParaRPr lang="ko-KR" altLang="ko-KR" sz="14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2267712" y="3233547"/>
            <a:ext cx="3175" cy="3005582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23792" y="3233547"/>
            <a:ext cx="3175" cy="3005582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23468" y="3233547"/>
            <a:ext cx="7637018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823468" y="3235198"/>
            <a:ext cx="1444244" cy="35687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54990">
              <a:lnSpc>
                <a:spcPts val="118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기호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267712" y="3235198"/>
            <a:ext cx="1656207" cy="35687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662940">
              <a:lnSpc>
                <a:spcPts val="118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의미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923792" y="3235198"/>
            <a:ext cx="4536694" cy="35687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105025">
              <a:lnSpc>
                <a:spcPts val="1185"/>
              </a:lnSpc>
            </a:pPr>
            <a:r>
              <a:rPr lang="en-US" altLang="ko-KR" sz="1200" b="1" dirty="0" smtClean="0">
                <a:solidFill>
                  <a:srgbClr val="000000"/>
                </a:solidFill>
              </a:rPr>
              <a:t>설명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823468" y="3592068"/>
            <a:ext cx="7637018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2267712" y="3592195"/>
            <a:ext cx="1656207" cy="5803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15595">
              <a:lnSpc>
                <a:spcPts val="187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약한 개체 타입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923792" y="3592195"/>
            <a:ext cx="4536694" cy="5803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53340">
              <a:lnSpc>
                <a:spcPts val="217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rgbClr val="000000"/>
                </a:solidFill>
              </a:rPr>
              <a:t>강한 개체 타입이 있어야 존재할 수 있음</a:t>
            </a:r>
          </a:p>
          <a:p>
            <a:pPr indent="53340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rgbClr val="000000"/>
                </a:solidFill>
              </a:rPr>
              <a:t>이중 직사각형으로 표현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109472" y="3703320"/>
            <a:ext cx="838200" cy="35966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161288" y="3749040"/>
            <a:ext cx="728472" cy="27127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224155">
              <a:lnSpc>
                <a:spcPts val="16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가족 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2267712" y="4172585"/>
            <a:ext cx="1656207" cy="8647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15595">
              <a:lnSpc>
                <a:spcPts val="179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식별 관계 타입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923792" y="4172585"/>
            <a:ext cx="4536694" cy="8647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53340">
              <a:lnSpc>
                <a:spcPts val="239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rgbClr val="000000"/>
                </a:solidFill>
              </a:rPr>
              <a:t>강한 개체 타입과 약한 개체 타입의 관계를 나타냄</a:t>
            </a:r>
          </a:p>
          <a:p>
            <a:pPr indent="53340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rgbClr val="000000"/>
                </a:solidFill>
              </a:rPr>
              <a:t>강한 개체 타입의 기본키를 상속받아 사용함</a:t>
            </a:r>
          </a:p>
          <a:p>
            <a:pPr indent="53340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rgbClr val="000000"/>
                </a:solidFill>
              </a:rPr>
              <a:t>이중 마름모꼴로 표현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823468" y="4172585"/>
            <a:ext cx="7637018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267712" y="5037328"/>
            <a:ext cx="1656207" cy="6196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739140">
              <a:lnSpc>
                <a:spcPts val="203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키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923792" y="5037328"/>
            <a:ext cx="4536694" cy="6196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3340">
              <a:lnSpc>
                <a:spcPts val="203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rgbClr val="000000"/>
                </a:solidFill>
              </a:rPr>
              <a:t>강한 개체 타입의 키 속성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823468" y="5037328"/>
            <a:ext cx="7637018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249680" y="5486400"/>
            <a:ext cx="581533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2267712" y="5656961"/>
            <a:ext cx="1656207" cy="5803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86740">
              <a:lnSpc>
                <a:spcPts val="188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식별자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923792" y="5656961"/>
            <a:ext cx="4536694" cy="5803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53340">
              <a:lnSpc>
                <a:spcPts val="218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rgbClr val="000000"/>
                </a:solidFill>
              </a:rPr>
              <a:t>약한 개체 타입에서 개별 개체를 구분하는 속성</a:t>
            </a:r>
          </a:p>
          <a:p>
            <a:pPr indent="53340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rgbClr val="000000"/>
                </a:solidFill>
              </a:rPr>
              <a:t>키라고 하지 않고 식별자라고 부름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823468" y="5656961"/>
            <a:ext cx="7637018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249680" y="6083808"/>
            <a:ext cx="581533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23468" y="6239129"/>
            <a:ext cx="7637018" cy="3175"/>
          </a:xfrm>
          <a:prstGeom prst="line">
            <a:avLst/>
          </a:prstGeom>
          <a:ln w="355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약한 개체 타입과 식별자</a:t>
            </a:r>
          </a:p>
        </p:txBody>
      </p:sp>
      <p:sp>
        <p:nvSpPr>
          <p:cNvPr id="63" name="FreeForm 62"/>
          <p:cNvSpPr/>
          <p:nvPr/>
        </p:nvSpPr>
        <p:spPr>
          <a:xfrm>
            <a:off x="880872" y="4340479"/>
            <a:ext cx="1295400" cy="53936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539369">
                <a:moveTo>
                  <a:pt x="0" y="269621"/>
                </a:moveTo>
                <a:lnTo>
                  <a:pt x="647700" y="0"/>
                </a:lnTo>
                <a:lnTo>
                  <a:pt x="1295400" y="269621"/>
                </a:lnTo>
                <a:lnTo>
                  <a:pt x="647700" y="539369"/>
                </a:lnTo>
                <a:lnTo>
                  <a:pt x="0" y="269621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50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부양 </a:t>
            </a:r>
          </a:p>
        </p:txBody>
      </p:sp>
      <p:sp>
        <p:nvSpPr>
          <p:cNvPr id="64" name="FreeForm 63"/>
          <p:cNvSpPr/>
          <p:nvPr/>
        </p:nvSpPr>
        <p:spPr>
          <a:xfrm>
            <a:off x="1072896" y="4413504"/>
            <a:ext cx="926592" cy="38709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592" h="387096">
                <a:moveTo>
                  <a:pt x="0" y="193675"/>
                </a:moveTo>
                <a:lnTo>
                  <a:pt x="463296" y="0"/>
                </a:lnTo>
                <a:lnTo>
                  <a:pt x="926592" y="193675"/>
                </a:lnTo>
                <a:lnTo>
                  <a:pt x="463296" y="387096"/>
                </a:lnTo>
                <a:lnTo>
                  <a:pt x="0" y="193675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103376" y="5099304"/>
            <a:ext cx="850392" cy="50292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392" h="502920">
                <a:moveTo>
                  <a:pt x="0" y="251460"/>
                </a:moveTo>
                <a:cubicBezTo>
                  <a:pt x="0" y="112522"/>
                  <a:pt x="190246" y="0"/>
                  <a:pt x="425196" y="0"/>
                </a:cubicBezTo>
                <a:cubicBezTo>
                  <a:pt x="660019" y="0"/>
                  <a:pt x="850392" y="112522"/>
                  <a:pt x="850392" y="251460"/>
                </a:cubicBezTo>
                <a:cubicBezTo>
                  <a:pt x="850392" y="390398"/>
                  <a:pt x="660019" y="502920"/>
                  <a:pt x="425196" y="502920"/>
                </a:cubicBezTo>
                <a:cubicBezTo>
                  <a:pt x="190246" y="502920"/>
                  <a:pt x="0" y="390398"/>
                  <a:pt x="0" y="251460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1103376" y="5696712"/>
            <a:ext cx="850392" cy="50292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392" h="502920">
                <a:moveTo>
                  <a:pt x="0" y="251460"/>
                </a:moveTo>
                <a:cubicBezTo>
                  <a:pt x="0" y="112649"/>
                  <a:pt x="190246" y="0"/>
                  <a:pt x="425196" y="0"/>
                </a:cubicBezTo>
                <a:cubicBezTo>
                  <a:pt x="660019" y="0"/>
                  <a:pt x="850392" y="112649"/>
                  <a:pt x="850392" y="251460"/>
                </a:cubicBezTo>
                <a:cubicBezTo>
                  <a:pt x="850392" y="390398"/>
                  <a:pt x="660019" y="502920"/>
                  <a:pt x="425196" y="502920"/>
                </a:cubicBezTo>
                <a:cubicBezTo>
                  <a:pt x="190246" y="502920"/>
                  <a:pt x="0" y="390398"/>
                  <a:pt x="0" y="251460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1" name="Rectangle 190"/>
          <p:cNvSpPr/>
          <p:nvPr/>
        </p:nvSpPr>
        <p:spPr>
          <a:xfrm>
            <a:off x="2444496" y="2481072"/>
            <a:ext cx="1338072" cy="5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27050">
              <a:lnSpc>
                <a:spcPts val="166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직원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355844" y="2593467"/>
            <a:ext cx="28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약한 개체 타입과 식별자의 예</a:t>
            </a:r>
            <a:endParaRPr lang="ko-KR" altLang="ko-KR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165094" y="3126486"/>
            <a:ext cx="592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ko-KR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155696" y="4038727"/>
            <a:ext cx="618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ko-KR" sz="1200" dirty="0"/>
          </a:p>
        </p:txBody>
      </p:sp>
      <p:sp>
        <p:nvSpPr>
          <p:cNvPr id="192" name="Rectangle 191"/>
          <p:cNvSpPr/>
          <p:nvPr/>
        </p:nvSpPr>
        <p:spPr>
          <a:xfrm>
            <a:off x="2496312" y="4392168"/>
            <a:ext cx="1340993" cy="57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23875">
              <a:lnSpc>
                <a:spcPts val="167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가족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약한 개체 타입과 식별자</a:t>
            </a:r>
          </a:p>
        </p:txBody>
      </p:sp>
      <p:sp>
        <p:nvSpPr>
          <p:cNvPr id="67" name="FreeForm 66"/>
          <p:cNvSpPr/>
          <p:nvPr/>
        </p:nvSpPr>
        <p:spPr>
          <a:xfrm>
            <a:off x="2462784" y="3465576"/>
            <a:ext cx="1383792" cy="57607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792" h="576072">
                <a:moveTo>
                  <a:pt x="0" y="288036"/>
                </a:moveTo>
                <a:lnTo>
                  <a:pt x="691896" y="0"/>
                </a:lnTo>
                <a:lnTo>
                  <a:pt x="1383792" y="288036"/>
                </a:lnTo>
                <a:lnTo>
                  <a:pt x="691896" y="576072"/>
                </a:lnTo>
                <a:lnTo>
                  <a:pt x="0" y="288036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63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부양</a:t>
            </a:r>
          </a:p>
        </p:txBody>
      </p:sp>
      <p:sp>
        <p:nvSpPr>
          <p:cNvPr id="68" name="FreeForm 67"/>
          <p:cNvSpPr/>
          <p:nvPr/>
        </p:nvSpPr>
        <p:spPr>
          <a:xfrm>
            <a:off x="1981200" y="5465064"/>
            <a:ext cx="1036320" cy="60960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320" h="609600">
                <a:moveTo>
                  <a:pt x="0" y="304800"/>
                </a:moveTo>
                <a:cubicBezTo>
                  <a:pt x="0" y="136525"/>
                  <a:pt x="232029" y="0"/>
                  <a:pt x="518160" y="0"/>
                </a:cubicBezTo>
                <a:cubicBezTo>
                  <a:pt x="804291" y="0"/>
                  <a:pt x="1036320" y="136525"/>
                  <a:pt x="1036320" y="304800"/>
                </a:cubicBezTo>
                <a:cubicBezTo>
                  <a:pt x="1036320" y="473202"/>
                  <a:pt x="804291" y="609600"/>
                  <a:pt x="518160" y="609600"/>
                </a:cubicBezTo>
                <a:cubicBezTo>
                  <a:pt x="232029" y="609600"/>
                  <a:pt x="0" y="473202"/>
                  <a:pt x="0" y="30480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0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69" name="FreeForm 68"/>
          <p:cNvSpPr/>
          <p:nvPr/>
        </p:nvSpPr>
        <p:spPr>
          <a:xfrm>
            <a:off x="2593721" y="1414272"/>
            <a:ext cx="1036447" cy="60960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447" h="609600">
                <a:moveTo>
                  <a:pt x="0" y="304800"/>
                </a:moveTo>
                <a:cubicBezTo>
                  <a:pt x="0" y="136525"/>
                  <a:pt x="232156" y="0"/>
                  <a:pt x="518287" y="0"/>
                </a:cubicBezTo>
                <a:cubicBezTo>
                  <a:pt x="804418" y="0"/>
                  <a:pt x="1036447" y="136525"/>
                  <a:pt x="1036447" y="304800"/>
                </a:cubicBezTo>
                <a:cubicBezTo>
                  <a:pt x="1036447" y="473075"/>
                  <a:pt x="804418" y="609600"/>
                  <a:pt x="518287" y="609600"/>
                </a:cubicBezTo>
                <a:cubicBezTo>
                  <a:pt x="232156" y="609600"/>
                  <a:pt x="0" y="473075"/>
                  <a:pt x="0" y="30480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79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70" name="FreeForm 69"/>
          <p:cNvSpPr/>
          <p:nvPr/>
        </p:nvSpPr>
        <p:spPr>
          <a:xfrm>
            <a:off x="4264152" y="1414272"/>
            <a:ext cx="1036320" cy="60960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320" h="609600">
                <a:moveTo>
                  <a:pt x="0" y="304800"/>
                </a:moveTo>
                <a:cubicBezTo>
                  <a:pt x="0" y="136525"/>
                  <a:pt x="232029" y="0"/>
                  <a:pt x="518160" y="0"/>
                </a:cubicBezTo>
                <a:cubicBezTo>
                  <a:pt x="804291" y="0"/>
                  <a:pt x="1036320" y="136525"/>
                  <a:pt x="1036320" y="304800"/>
                </a:cubicBezTo>
                <a:cubicBezTo>
                  <a:pt x="1036320" y="473075"/>
                  <a:pt x="804291" y="609600"/>
                  <a:pt x="518160" y="609600"/>
                </a:cubicBezTo>
                <a:cubicBezTo>
                  <a:pt x="232029" y="609600"/>
                  <a:pt x="0" y="473075"/>
                  <a:pt x="0" y="30480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79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직책</a:t>
            </a:r>
          </a:p>
        </p:txBody>
      </p:sp>
      <p:sp>
        <p:nvSpPr>
          <p:cNvPr id="71" name="FreeForm 70"/>
          <p:cNvSpPr/>
          <p:nvPr/>
        </p:nvSpPr>
        <p:spPr>
          <a:xfrm>
            <a:off x="923544" y="1414272"/>
            <a:ext cx="1036320" cy="60960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320" h="609600">
                <a:moveTo>
                  <a:pt x="0" y="304800"/>
                </a:moveTo>
                <a:cubicBezTo>
                  <a:pt x="0" y="136525"/>
                  <a:pt x="231902" y="0"/>
                  <a:pt x="518160" y="0"/>
                </a:cubicBezTo>
                <a:cubicBezTo>
                  <a:pt x="804291" y="0"/>
                  <a:pt x="1036320" y="136525"/>
                  <a:pt x="1036320" y="304800"/>
                </a:cubicBezTo>
                <a:cubicBezTo>
                  <a:pt x="1036320" y="473075"/>
                  <a:pt x="804291" y="609600"/>
                  <a:pt x="518160" y="609600"/>
                </a:cubicBezTo>
                <a:cubicBezTo>
                  <a:pt x="231902" y="609600"/>
                  <a:pt x="0" y="473075"/>
                  <a:pt x="0" y="30480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79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직원번호</a:t>
            </a:r>
          </a:p>
        </p:txBody>
      </p:sp>
      <p:sp>
        <p:nvSpPr>
          <p:cNvPr id="72" name="FreeForm 71"/>
          <p:cNvSpPr/>
          <p:nvPr/>
        </p:nvSpPr>
        <p:spPr>
          <a:xfrm>
            <a:off x="3657600" y="5465064"/>
            <a:ext cx="1036320" cy="60960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320" h="609600">
                <a:moveTo>
                  <a:pt x="0" y="304800"/>
                </a:moveTo>
                <a:cubicBezTo>
                  <a:pt x="0" y="136525"/>
                  <a:pt x="232029" y="0"/>
                  <a:pt x="518160" y="0"/>
                </a:cubicBezTo>
                <a:cubicBezTo>
                  <a:pt x="804291" y="0"/>
                  <a:pt x="1036320" y="136525"/>
                  <a:pt x="1036320" y="304800"/>
                </a:cubicBezTo>
                <a:cubicBezTo>
                  <a:pt x="1036320" y="473202"/>
                  <a:pt x="804291" y="609600"/>
                  <a:pt x="518160" y="609600"/>
                </a:cubicBezTo>
                <a:cubicBezTo>
                  <a:pt x="232029" y="609600"/>
                  <a:pt x="0" y="473202"/>
                  <a:pt x="0" y="30480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80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관계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84"/>
          <p:cNvSpPr txBox="1"/>
          <p:nvPr/>
        </p:nvSpPr>
        <p:spPr>
          <a:xfrm>
            <a:off x="357378" y="959739"/>
            <a:ext cx="8628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000" dirty="0" smtClean="0">
                <a:solidFill>
                  <a:srgbClr val="000000"/>
                </a:solidFill>
              </a:rPr>
              <a:t>다이어그램을 더 축약하여 쉽게표현하면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Erwin </a:t>
            </a:r>
            <a:r>
              <a:rPr lang="en-US" altLang="ko-KR" sz="2000" dirty="0" smtClean="0">
                <a:solidFill>
                  <a:srgbClr val="000000"/>
                </a:solidFill>
              </a:rPr>
              <a:t>등 소프트웨어에서</a:t>
            </a:r>
            <a:endParaRPr lang="ko-KR" altLang="ko-KR" sz="2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1114" y="1282319"/>
            <a:ext cx="132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사용함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2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357378" y="2027555"/>
            <a:ext cx="6938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 </a:t>
            </a:r>
            <a:r>
              <a:rPr lang="en-US" altLang="ko-KR" sz="2000" dirty="0" smtClean="0">
                <a:solidFill>
                  <a:srgbClr val="000000"/>
                </a:solidFill>
              </a:rPr>
              <a:t>표기법에서 개체 타입과 속성은 직사각형으로 표현함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2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5738368" y="2400554"/>
            <a:ext cx="1312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엔티티 이름</a:t>
            </a:r>
            <a:endParaRPr lang="ko-KR" altLang="ko-KR" sz="1200" dirty="0"/>
          </a:p>
        </p:txBody>
      </p:sp>
      <p:sp>
        <p:nvSpPr>
          <p:cNvPr id="194" name="Rectangle 193"/>
          <p:cNvSpPr/>
          <p:nvPr/>
        </p:nvSpPr>
        <p:spPr>
          <a:xfrm>
            <a:off x="2441321" y="2520696"/>
            <a:ext cx="1283208" cy="344551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220345">
              <a:lnSpc>
                <a:spcPts val="206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엔티티 이름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693664" y="2770759"/>
            <a:ext cx="1222121" cy="335153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370205">
              <a:lnSpc>
                <a:spcPts val="20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식별자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1933956" y="2857500"/>
            <a:ext cx="925322" cy="114363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086100" y="2857500"/>
            <a:ext cx="3175" cy="114363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421253" y="2857500"/>
            <a:ext cx="821690" cy="114363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5693664" y="3105912"/>
            <a:ext cx="1222121" cy="116433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70205">
              <a:lnSpc>
                <a:spcPts val="217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속성 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indent="370205">
              <a:lnSpc>
                <a:spcPts val="144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속성 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597152" y="4285488"/>
            <a:ext cx="696087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300"/>
              </a:lnSpc>
            </a:pP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 </a:t>
            </a:r>
            <a:r>
              <a:rPr lang="en-US" altLang="ko-KR" sz="2400" dirty="0" smtClean="0">
                <a:solidFill>
                  <a:srgbClr val="FFFFFF"/>
                </a:solidFill>
              </a:rPr>
              <a:t>표기법</a:t>
            </a: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(Information Engineering </a:t>
            </a:r>
            <a:r>
              <a:rPr lang="en-US" altLang="ko-KR" sz="2400" dirty="0" smtClean="0">
                <a:solidFill>
                  <a:srgbClr val="FFFFFF"/>
                </a:solidFill>
              </a:rPr>
              <a:t>표기법</a:t>
            </a: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486152" y="4551172"/>
            <a:ext cx="443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225673" algn="l"/>
              </a:tabLst>
            </a:pPr>
            <a:r>
              <a:rPr lang="en-US" altLang="ko-KR" sz="12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Peter Chen 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표기법</a:t>
            </a:r>
            <a:r>
              <a:rPr lang="en-US" altLang="ko-KR" dirty="0" smtClean="0"/>
              <a:t>	</a:t>
            </a:r>
            <a:r>
              <a:rPr lang="en-US" altLang="ko-KR" sz="12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 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표기법</a:t>
            </a:r>
            <a:endParaRPr lang="ko-KR" altLang="ko-KR" sz="12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549781" y="5054473"/>
            <a:ext cx="296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Peter Chen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표기법과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IE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표기법</a:t>
            </a:r>
            <a:endParaRPr lang="ko-KR" altLang="ko-KR" sz="1400" dirty="0"/>
          </a:p>
        </p:txBody>
      </p:sp>
      <p:sp>
        <p:nvSpPr>
          <p:cNvPr id="73" name="FreeForm 72"/>
          <p:cNvSpPr/>
          <p:nvPr/>
        </p:nvSpPr>
        <p:spPr>
          <a:xfrm>
            <a:off x="4754880" y="3425952"/>
            <a:ext cx="609600" cy="262128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" h="262128">
                <a:moveTo>
                  <a:pt x="0" y="65532"/>
                </a:moveTo>
                <a:lnTo>
                  <a:pt x="478536" y="65532"/>
                </a:lnTo>
                <a:lnTo>
                  <a:pt x="478536" y="0"/>
                </a:lnTo>
                <a:lnTo>
                  <a:pt x="609600" y="131191"/>
                </a:lnTo>
                <a:lnTo>
                  <a:pt x="478536" y="262128"/>
                </a:lnTo>
                <a:lnTo>
                  <a:pt x="478536" y="196596"/>
                </a:lnTo>
                <a:lnTo>
                  <a:pt x="0" y="196596"/>
                </a:lnTo>
                <a:lnTo>
                  <a:pt x="0" y="65532"/>
                </a:lnTo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420368" y="3998976"/>
            <a:ext cx="1020953" cy="37490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953" h="374904">
                <a:moveTo>
                  <a:pt x="0" y="187452"/>
                </a:moveTo>
                <a:cubicBezTo>
                  <a:pt x="0" y="83947"/>
                  <a:pt x="228600" y="0"/>
                  <a:pt x="510540" y="0"/>
                </a:cubicBezTo>
                <a:cubicBezTo>
                  <a:pt x="792353" y="0"/>
                  <a:pt x="1020953" y="83947"/>
                  <a:pt x="1020953" y="187452"/>
                </a:cubicBezTo>
                <a:cubicBezTo>
                  <a:pt x="1020953" y="291084"/>
                  <a:pt x="792353" y="374904"/>
                  <a:pt x="510540" y="374904"/>
                </a:cubicBezTo>
                <a:cubicBezTo>
                  <a:pt x="228600" y="374904"/>
                  <a:pt x="0" y="291084"/>
                  <a:pt x="0" y="187452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18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식별자</a:t>
            </a:r>
          </a:p>
        </p:txBody>
      </p:sp>
      <p:sp>
        <p:nvSpPr>
          <p:cNvPr id="75" name="FreeForm 74"/>
          <p:cNvSpPr/>
          <p:nvPr/>
        </p:nvSpPr>
        <p:spPr>
          <a:xfrm>
            <a:off x="2578608" y="3998976"/>
            <a:ext cx="1021080" cy="37490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374904">
                <a:moveTo>
                  <a:pt x="0" y="187452"/>
                </a:moveTo>
                <a:cubicBezTo>
                  <a:pt x="0" y="83947"/>
                  <a:pt x="228600" y="0"/>
                  <a:pt x="510413" y="0"/>
                </a:cubicBezTo>
                <a:cubicBezTo>
                  <a:pt x="792480" y="0"/>
                  <a:pt x="1021080" y="83947"/>
                  <a:pt x="1021080" y="187452"/>
                </a:cubicBezTo>
                <a:cubicBezTo>
                  <a:pt x="1021080" y="291084"/>
                  <a:pt x="792480" y="374904"/>
                  <a:pt x="510413" y="374904"/>
                </a:cubicBezTo>
                <a:cubicBezTo>
                  <a:pt x="228600" y="374904"/>
                  <a:pt x="0" y="291084"/>
                  <a:pt x="0" y="187452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19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속성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76" name="FreeForm 75"/>
          <p:cNvSpPr/>
          <p:nvPr/>
        </p:nvSpPr>
        <p:spPr>
          <a:xfrm>
            <a:off x="3733800" y="3998976"/>
            <a:ext cx="1021080" cy="37490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374904">
                <a:moveTo>
                  <a:pt x="0" y="187452"/>
                </a:moveTo>
                <a:cubicBezTo>
                  <a:pt x="0" y="83947"/>
                  <a:pt x="228600" y="0"/>
                  <a:pt x="510540" y="0"/>
                </a:cubicBezTo>
                <a:cubicBezTo>
                  <a:pt x="792480" y="0"/>
                  <a:pt x="1021080" y="83947"/>
                  <a:pt x="1021080" y="187452"/>
                </a:cubicBezTo>
                <a:cubicBezTo>
                  <a:pt x="1021080" y="291084"/>
                  <a:pt x="792480" y="374904"/>
                  <a:pt x="510540" y="374904"/>
                </a:cubicBezTo>
                <a:cubicBezTo>
                  <a:pt x="228600" y="374904"/>
                  <a:pt x="0" y="291084"/>
                  <a:pt x="0" y="187452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19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속성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90"/>
          <p:cNvSpPr txBox="1"/>
          <p:nvPr/>
        </p:nvSpPr>
        <p:spPr>
          <a:xfrm>
            <a:off x="357378" y="959739"/>
            <a:ext cx="612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 </a:t>
            </a:r>
            <a:r>
              <a:rPr lang="en-US" altLang="ko-KR" sz="2000" dirty="0" smtClean="0">
                <a:solidFill>
                  <a:srgbClr val="000000"/>
                </a:solidFill>
              </a:rPr>
              <a:t>표기법에서 관계는 실선 혹은 점선으로 표기함</a:t>
            </a:r>
            <a:endParaRPr lang="ko-KR" altLang="ko-KR" sz="2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856615" y="1916811"/>
            <a:ext cx="2971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IE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표기법 – 관계와 관계 대응수</a:t>
            </a:r>
            <a:endParaRPr lang="ko-KR" altLang="ko-KR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5632" y="2350262"/>
            <a:ext cx="8205216" cy="3495929"/>
          </a:xfrm>
          <a:prstGeom prst="rect">
            <a:avLst/>
          </a:prstGeom>
        </p:spPr>
      </p:pic>
      <p:sp>
        <p:nvSpPr>
          <p:cNvPr id="198" name="Rectangle 197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 </a:t>
            </a:r>
            <a:r>
              <a:rPr lang="en-US" altLang="ko-KR" sz="2400" dirty="0" smtClean="0">
                <a:solidFill>
                  <a:srgbClr val="FFFFFF"/>
                </a:solidFill>
              </a:rPr>
              <a:t>표기법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357378" y="959739"/>
            <a:ext cx="785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 </a:t>
            </a:r>
            <a:r>
              <a:rPr lang="en-US" altLang="ko-KR" sz="2000" dirty="0" smtClean="0">
                <a:solidFill>
                  <a:srgbClr val="000000"/>
                </a:solidFill>
              </a:rPr>
              <a:t>표기법에서 관계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2000" dirty="0" smtClean="0">
                <a:solidFill>
                  <a:srgbClr val="000000"/>
                </a:solidFill>
              </a:rPr>
              <a:t>강한관계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2000" dirty="0" smtClean="0">
                <a:solidFill>
                  <a:srgbClr val="000000"/>
                </a:solidFill>
              </a:rPr>
              <a:t>비식별자 관계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</a:rPr>
              <a:t>는 점선으로 표기함</a:t>
            </a:r>
            <a:endParaRPr lang="ko-KR" altLang="ko-KR" sz="2000" dirty="0"/>
          </a:p>
        </p:txBody>
      </p:sp>
      <p:sp>
        <p:nvSpPr>
          <p:cNvPr id="199" name="Rectangle 198"/>
          <p:cNvSpPr/>
          <p:nvPr/>
        </p:nvSpPr>
        <p:spPr>
          <a:xfrm>
            <a:off x="1857756" y="1915668"/>
            <a:ext cx="1429512" cy="612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47370">
              <a:lnSpc>
                <a:spcPts val="191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부서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5771388" y="1915668"/>
            <a:ext cx="1429512" cy="612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48640">
              <a:lnSpc>
                <a:spcPts val="191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직원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IE </a:t>
            </a:r>
            <a:r>
              <a:rPr lang="en-US" altLang="ko-KR" sz="2400" dirty="0" smtClean="0">
                <a:solidFill>
                  <a:srgbClr val="FFFFFF"/>
                </a:solidFill>
              </a:rPr>
              <a:t>표기법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317494" y="2004314"/>
            <a:ext cx="605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ko-KR" altLang="ko-KR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3256026" y="2321306"/>
            <a:ext cx="111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포함한다</a:t>
            </a:r>
            <a:endParaRPr lang="ko-KR" altLang="ko-KR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5307965" y="1974469"/>
            <a:ext cx="622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ko-KR" altLang="ko-KR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902581" y="2369439"/>
            <a:ext cx="117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소속된다</a:t>
            </a:r>
            <a:r>
              <a:rPr lang="en-US" altLang="ko-KR" sz="1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ko-KR" altLang="ko-KR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427982" y="3965194"/>
            <a:ext cx="490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⚫ 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 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표기법에서 관계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약한관계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식별자 관계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1600" b="1" dirty="0" smtClean="0">
                <a:solidFill>
                  <a:srgbClr val="000000"/>
                </a:solidFill>
              </a:rPr>
              <a:t>는</a:t>
            </a:r>
            <a:endParaRPr lang="ko-KR" altLang="ko-KR" sz="16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4714494" y="4240149"/>
            <a:ext cx="1990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600" b="1" dirty="0" smtClean="0">
                <a:solidFill>
                  <a:srgbClr val="000000"/>
                </a:solidFill>
              </a:rPr>
              <a:t>실선으로 표기함</a:t>
            </a:r>
            <a:endParaRPr lang="ko-KR" altLang="ko-KR" sz="1600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600964" y="6006338"/>
            <a:ext cx="28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IE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표기법의 예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비식별자 관계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ko-KR" sz="1400" dirty="0"/>
          </a:p>
        </p:txBody>
      </p:sp>
      <p:sp>
        <p:nvSpPr>
          <p:cNvPr id="201" name="TextBox 200"/>
          <p:cNvSpPr txBox="1"/>
          <p:nvPr/>
        </p:nvSpPr>
        <p:spPr>
          <a:xfrm>
            <a:off x="4563364" y="6006084"/>
            <a:ext cx="272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IE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표기법의 예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식별자 관계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ko-KR" sz="1400" dirty="0"/>
          </a:p>
        </p:txBody>
      </p:sp>
      <p:sp>
        <p:nvSpPr>
          <p:cNvPr id="77" name="FreeForm 76"/>
          <p:cNvSpPr/>
          <p:nvPr/>
        </p:nvSpPr>
        <p:spPr>
          <a:xfrm>
            <a:off x="3863340" y="2013331"/>
            <a:ext cx="1240536" cy="51511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536" h="515112">
                <a:moveTo>
                  <a:pt x="0" y="257429"/>
                </a:moveTo>
                <a:lnTo>
                  <a:pt x="620268" y="0"/>
                </a:lnTo>
                <a:lnTo>
                  <a:pt x="1240536" y="257429"/>
                </a:lnTo>
                <a:lnTo>
                  <a:pt x="620268" y="515112"/>
                </a:lnTo>
                <a:lnTo>
                  <a:pt x="0" y="257429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52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소속</a:t>
            </a:r>
          </a:p>
        </p:txBody>
      </p:sp>
      <p:sp>
        <p:nvSpPr>
          <p:cNvPr id="78" name="FreeForm 77"/>
          <p:cNvSpPr/>
          <p:nvPr/>
        </p:nvSpPr>
        <p:spPr>
          <a:xfrm>
            <a:off x="1333500" y="2939796"/>
            <a:ext cx="1188720" cy="6187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618744">
                <a:moveTo>
                  <a:pt x="0" y="309372"/>
                </a:moveTo>
                <a:cubicBezTo>
                  <a:pt x="0" y="138557"/>
                  <a:pt x="266065" y="0"/>
                  <a:pt x="594360" y="0"/>
                </a:cubicBezTo>
                <a:cubicBezTo>
                  <a:pt x="922655" y="0"/>
                  <a:pt x="1188720" y="138557"/>
                  <a:pt x="1188720" y="309372"/>
                </a:cubicBezTo>
                <a:cubicBezTo>
                  <a:pt x="1188720" y="480314"/>
                  <a:pt x="922655" y="618744"/>
                  <a:pt x="594360" y="618744"/>
                </a:cubicBezTo>
                <a:cubicBezTo>
                  <a:pt x="266065" y="618744"/>
                  <a:pt x="0" y="480314"/>
                  <a:pt x="0" y="3093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9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부서번호</a:t>
            </a:r>
          </a:p>
        </p:txBody>
      </p:sp>
      <p:sp>
        <p:nvSpPr>
          <p:cNvPr id="79" name="FreeForm 78"/>
          <p:cNvSpPr/>
          <p:nvPr/>
        </p:nvSpPr>
        <p:spPr>
          <a:xfrm>
            <a:off x="5167757" y="2939796"/>
            <a:ext cx="1188847" cy="6187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847" h="618744">
                <a:moveTo>
                  <a:pt x="0" y="309372"/>
                </a:moveTo>
                <a:cubicBezTo>
                  <a:pt x="0" y="138557"/>
                  <a:pt x="266192" y="0"/>
                  <a:pt x="594487" y="0"/>
                </a:cubicBezTo>
                <a:cubicBezTo>
                  <a:pt x="922782" y="0"/>
                  <a:pt x="1188847" y="138557"/>
                  <a:pt x="1188847" y="309372"/>
                </a:cubicBezTo>
                <a:cubicBezTo>
                  <a:pt x="1188847" y="480314"/>
                  <a:pt x="922782" y="618744"/>
                  <a:pt x="594487" y="618744"/>
                </a:cubicBezTo>
                <a:cubicBezTo>
                  <a:pt x="266192" y="618744"/>
                  <a:pt x="0" y="480314"/>
                  <a:pt x="0" y="3093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9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직원번호</a:t>
            </a:r>
          </a:p>
        </p:txBody>
      </p:sp>
      <p:sp>
        <p:nvSpPr>
          <p:cNvPr id="80" name="FreeForm 79"/>
          <p:cNvSpPr/>
          <p:nvPr/>
        </p:nvSpPr>
        <p:spPr>
          <a:xfrm>
            <a:off x="2772156" y="2939796"/>
            <a:ext cx="1188720" cy="6187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618744">
                <a:moveTo>
                  <a:pt x="0" y="309372"/>
                </a:moveTo>
                <a:cubicBezTo>
                  <a:pt x="0" y="138557"/>
                  <a:pt x="266065" y="0"/>
                  <a:pt x="594360" y="0"/>
                </a:cubicBezTo>
                <a:cubicBezTo>
                  <a:pt x="922528" y="0"/>
                  <a:pt x="1188720" y="138557"/>
                  <a:pt x="1188720" y="309372"/>
                </a:cubicBezTo>
                <a:cubicBezTo>
                  <a:pt x="1188720" y="480314"/>
                  <a:pt x="922528" y="618744"/>
                  <a:pt x="594360" y="618744"/>
                </a:cubicBezTo>
                <a:cubicBezTo>
                  <a:pt x="266065" y="618744"/>
                  <a:pt x="0" y="480314"/>
                  <a:pt x="0" y="3093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9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부서이름</a:t>
            </a:r>
          </a:p>
        </p:txBody>
      </p:sp>
      <p:sp>
        <p:nvSpPr>
          <p:cNvPr id="81" name="FreeForm 80"/>
          <p:cNvSpPr/>
          <p:nvPr/>
        </p:nvSpPr>
        <p:spPr>
          <a:xfrm>
            <a:off x="6624828" y="2939796"/>
            <a:ext cx="1188720" cy="618744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618744">
                <a:moveTo>
                  <a:pt x="0" y="309372"/>
                </a:moveTo>
                <a:cubicBezTo>
                  <a:pt x="0" y="138557"/>
                  <a:pt x="266065" y="0"/>
                  <a:pt x="594233" y="0"/>
                </a:cubicBezTo>
                <a:cubicBezTo>
                  <a:pt x="922655" y="0"/>
                  <a:pt x="1188720" y="138557"/>
                  <a:pt x="1188720" y="309372"/>
                </a:cubicBezTo>
                <a:cubicBezTo>
                  <a:pt x="1188720" y="480314"/>
                  <a:pt x="922655" y="618744"/>
                  <a:pt x="594233" y="618744"/>
                </a:cubicBezTo>
                <a:cubicBezTo>
                  <a:pt x="266065" y="618744"/>
                  <a:pt x="0" y="480314"/>
                  <a:pt x="0" y="3093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93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직급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400" dirty="0" smtClean="0">
                <a:solidFill>
                  <a:srgbClr val="FFFFFF"/>
                </a:solidFill>
              </a:rPr>
              <a:t>모델을 관계 데이터 모델로 사상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57378" y="959739"/>
            <a:ext cx="259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개체 타입의 사상</a:t>
            </a:r>
            <a:endParaRPr lang="ko-KR" altLang="ko-KR" sz="2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57378" y="1341374"/>
            <a:ext cx="259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 타입의 사상</a:t>
            </a:r>
            <a:endParaRPr lang="ko-KR" altLang="ko-KR" sz="2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57378" y="1722755"/>
            <a:ext cx="2852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다중값 속성의 사상</a:t>
            </a:r>
            <a:endParaRPr lang="ko-KR" altLang="ko-K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368" y="1197863"/>
            <a:ext cx="5907024" cy="46664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데이터 모델링의 개념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2133" y="2394077"/>
            <a:ext cx="11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656565"/>
                </a:solidFill>
              </a:rPr>
              <a:t>건물 설계</a:t>
            </a:r>
            <a:endParaRPr lang="ko-KR" altLang="ko-KR" sz="1200" dirty="0">
              <a:solidFill>
                <a:srgbClr val="65656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2133" y="2576957"/>
            <a:ext cx="177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656565"/>
                </a:solidFill>
              </a:rPr>
              <a:t>(</a:t>
            </a:r>
            <a:r>
              <a:rPr lang="en-US" altLang="ko-KR" sz="1200" dirty="0" smtClean="0">
                <a:solidFill>
                  <a:srgbClr val="656565"/>
                </a:solidFill>
              </a:rPr>
              <a:t>소프트웨어 설계</a:t>
            </a:r>
            <a:r>
              <a:rPr lang="en-US" altLang="ko-KR" sz="1200" dirty="0" smtClean="0">
                <a:solidFill>
                  <a:srgbClr val="656565"/>
                </a:solidFill>
              </a:rPr>
              <a:t>)</a:t>
            </a:r>
            <a:endParaRPr lang="ko-KR" altLang="ko-KR" sz="1200" dirty="0">
              <a:solidFill>
                <a:srgbClr val="65656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2133" y="4540504"/>
            <a:ext cx="11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656565"/>
                </a:solidFill>
              </a:rPr>
              <a:t>지반 설계</a:t>
            </a:r>
            <a:endParaRPr lang="ko-KR" altLang="ko-KR" sz="1200" dirty="0">
              <a:solidFill>
                <a:srgbClr val="65656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2133" y="4723384"/>
            <a:ext cx="1931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656565"/>
                </a:solidFill>
              </a:rPr>
              <a:t>(</a:t>
            </a:r>
            <a:r>
              <a:rPr lang="en-US" altLang="ko-KR" sz="1200" dirty="0" smtClean="0">
                <a:solidFill>
                  <a:srgbClr val="656565"/>
                </a:solidFill>
              </a:rPr>
              <a:t>데이터베이스 설계</a:t>
            </a:r>
            <a:r>
              <a:rPr lang="en-US" altLang="ko-KR" sz="1200" dirty="0" smtClean="0">
                <a:solidFill>
                  <a:srgbClr val="656565"/>
                </a:solidFill>
              </a:rPr>
              <a:t>)</a:t>
            </a:r>
            <a:endParaRPr lang="ko-KR" altLang="ko-KR" sz="1200" dirty="0">
              <a:solidFill>
                <a:srgbClr val="656565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518148" y="1199387"/>
            <a:ext cx="143255" cy="273405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55" h="2734056">
                <a:moveTo>
                  <a:pt x="0" y="0"/>
                </a:moveTo>
                <a:cubicBezTo>
                  <a:pt x="79121" y="0"/>
                  <a:pt x="143256" y="5335"/>
                  <a:pt x="143256" y="11939"/>
                </a:cubicBezTo>
                <a:lnTo>
                  <a:pt x="143256" y="2722119"/>
                </a:lnTo>
                <a:cubicBezTo>
                  <a:pt x="143256" y="2728723"/>
                  <a:pt x="79121" y="2734057"/>
                  <a:pt x="0" y="2734057"/>
                </a:cubicBez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518148" y="4366260"/>
            <a:ext cx="143255" cy="86563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55" h="865632">
                <a:moveTo>
                  <a:pt x="0" y="0"/>
                </a:moveTo>
                <a:cubicBezTo>
                  <a:pt x="79121" y="0"/>
                  <a:pt x="143256" y="5334"/>
                  <a:pt x="143256" y="11938"/>
                </a:cubicBezTo>
                <a:lnTo>
                  <a:pt x="143256" y="853694"/>
                </a:lnTo>
                <a:cubicBezTo>
                  <a:pt x="143256" y="860298"/>
                  <a:pt x="79121" y="865632"/>
                  <a:pt x="0" y="865632"/>
                </a:cubicBez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204"/>
          <p:cNvSpPr txBox="1"/>
          <p:nvPr/>
        </p:nvSpPr>
        <p:spPr>
          <a:xfrm>
            <a:off x="357378" y="959739"/>
            <a:ext cx="8380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완성된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000" dirty="0" smtClean="0">
                <a:solidFill>
                  <a:srgbClr val="000000"/>
                </a:solidFill>
              </a:rPr>
              <a:t>모델은 실제 데이터베이스로 구축하기 위해 논리적 모델링</a:t>
            </a:r>
            <a:endParaRPr lang="ko-KR" altLang="ko-KR" sz="2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531114" y="1282319"/>
            <a:ext cx="6944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단계를 거치는데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2000" dirty="0" smtClean="0">
                <a:solidFill>
                  <a:srgbClr val="000000"/>
                </a:solidFill>
              </a:rPr>
              <a:t>이 단계에서 사상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(mapping)</a:t>
            </a:r>
            <a:r>
              <a:rPr lang="en-US" altLang="ko-KR" sz="2000" dirty="0" smtClean="0">
                <a:solidFill>
                  <a:srgbClr val="000000"/>
                </a:solidFill>
              </a:rPr>
              <a:t>이 이루어짐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1624" y="2060448"/>
            <a:ext cx="4114800" cy="28620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449" y="2203958"/>
            <a:ext cx="4145153" cy="2593721"/>
          </a:xfrm>
          <a:prstGeom prst="rect">
            <a:avLst/>
          </a:prstGeom>
        </p:spPr>
      </p:pic>
      <p:cxnSp>
        <p:nvCxnSpPr>
          <p:cNvPr id="95" name="Straight Connector 94"/>
          <p:cNvCxnSpPr/>
          <p:nvPr/>
        </p:nvCxnSpPr>
        <p:spPr>
          <a:xfrm>
            <a:off x="4716780" y="4509516"/>
            <a:ext cx="4011422" cy="3175"/>
          </a:xfrm>
          <a:prstGeom prst="line">
            <a:avLst/>
          </a:prstGeom>
          <a:ln w="9144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2400" dirty="0" smtClean="0">
                <a:solidFill>
                  <a:srgbClr val="FFFFFF"/>
                </a:solidFill>
              </a:rPr>
              <a:t>모델을 관계 데이터 모델로 사상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29590" y="4893183"/>
            <a:ext cx="3303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ER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모델을 관계 데이터 모델로 사상</a:t>
            </a:r>
            <a:endParaRPr lang="ko-KR" altLang="ko-KR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533646" y="4920615"/>
            <a:ext cx="4066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ER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모델과 관계 데이터 모델의 사상 알고리즘</a:t>
            </a:r>
            <a:endParaRPr lang="ko-KR" altLang="ko-KR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357378" y="952373"/>
            <a:ext cx="771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</a:t>
            </a:r>
            <a:r>
              <a:rPr lang="en-US" altLang="ko-KR" sz="1600" dirty="0" smtClean="0">
                <a:solidFill>
                  <a:srgbClr val="000000"/>
                </a:solidFill>
              </a:rPr>
              <a:t>단계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ko-KR" sz="1600" dirty="0" smtClean="0">
                <a:solidFill>
                  <a:srgbClr val="000000"/>
                </a:solidFill>
              </a:rPr>
              <a:t>강한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1600" dirty="0" smtClean="0">
                <a:solidFill>
                  <a:srgbClr val="000000"/>
                </a:solidFill>
              </a:rPr>
              <a:t>정규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</a:rPr>
              <a:t>개체 타입 </a:t>
            </a:r>
            <a:r>
              <a:rPr lang="en-US" altLang="ko-KR" sz="1400" dirty="0" smtClean="0">
                <a:solidFill>
                  <a:srgbClr val="000000"/>
                </a:solidFill>
              </a:rPr>
              <a:t>정규 개체 타입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altLang="ko-KR" sz="1400" dirty="0" smtClean="0">
                <a:solidFill>
                  <a:srgbClr val="000000"/>
                </a:solidFill>
              </a:rPr>
              <a:t>의 경우 대응하는 릴레이션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ko-KR" sz="1400" dirty="0" smtClean="0">
                <a:solidFill>
                  <a:srgbClr val="000000"/>
                </a:solidFill>
              </a:rPr>
              <a:t>을 생성함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357378" y="1272921"/>
            <a:ext cx="8105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[2</a:t>
            </a:r>
            <a:r>
              <a:rPr lang="en-US" altLang="ko-KR" sz="1600" dirty="0" smtClean="0">
                <a:solidFill>
                  <a:srgbClr val="000000"/>
                </a:solidFill>
              </a:rPr>
              <a:t>단계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ko-KR" sz="1600" dirty="0" smtClean="0">
                <a:solidFill>
                  <a:srgbClr val="000000"/>
                </a:solidFill>
              </a:rPr>
              <a:t>약한 개체 타입 </a:t>
            </a:r>
            <a:r>
              <a:rPr lang="en-US" altLang="ko-KR" sz="1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1400" dirty="0" smtClean="0">
                <a:solidFill>
                  <a:srgbClr val="000000"/>
                </a:solidFill>
              </a:rPr>
              <a:t>약한 개체 타입에서 생성된 릴레이션은 자신의 키와 함께 강한 개체</a:t>
            </a:r>
            <a:endParaRPr lang="ko-KR" altLang="ko-KR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31114" y="1525397"/>
            <a:ext cx="4930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</a:rPr>
              <a:t>타입의 키를 외래키로 사상하여 자신의 기본키를 구성함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6112" y="2133727"/>
            <a:ext cx="7351776" cy="3572129"/>
          </a:xfrm>
          <a:prstGeom prst="rect">
            <a:avLst/>
          </a:prstGeom>
        </p:spPr>
      </p:pic>
      <p:sp>
        <p:nvSpPr>
          <p:cNvPr id="204" name="Rectangle 203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개체 타입의 사상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85571" y="5813044"/>
            <a:ext cx="185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개체 타입의 사상</a:t>
            </a:r>
            <a:endParaRPr lang="ko-KR" altLang="ko-KR" sz="1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" name="Rectangle 204"/>
          <p:cNvSpPr/>
          <p:nvPr/>
        </p:nvSpPr>
        <p:spPr>
          <a:xfrm>
            <a:off x="2327021" y="1531620"/>
            <a:ext cx="945007" cy="448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44805">
              <a:lnSpc>
                <a:spcPts val="1385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E1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695188" y="1531620"/>
            <a:ext cx="941832" cy="448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44805">
              <a:lnSpc>
                <a:spcPts val="1385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E2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사상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01472" y="2111883"/>
            <a:ext cx="167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이진 관계 타입</a:t>
            </a:r>
            <a:endParaRPr lang="ko-KR" altLang="ko-KR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31114" y="2486152"/>
            <a:ext cx="5196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방법</a:t>
            </a:r>
            <a:r>
              <a:rPr lang="en-US" altLang="ko-KR" sz="1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1] </a:t>
            </a:r>
            <a:r>
              <a:rPr lang="en-US" altLang="ko-KR" sz="1400" dirty="0" smtClean="0">
                <a:solidFill>
                  <a:srgbClr val="000000"/>
                </a:solidFill>
              </a:rPr>
              <a:t>오른쪽 개체 타입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E2</a:t>
            </a:r>
            <a:r>
              <a:rPr lang="en-US" altLang="ko-KR" sz="1400" dirty="0" smtClean="0">
                <a:solidFill>
                  <a:srgbClr val="000000"/>
                </a:solidFill>
              </a:rPr>
              <a:t>를 기준으로 관계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ko-KR" sz="1400" dirty="0" smtClean="0">
                <a:solidFill>
                  <a:srgbClr val="000000"/>
                </a:solidFill>
              </a:rPr>
              <a:t>을 표현한다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272032" y="2775712"/>
            <a:ext cx="140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E1(KA1, A2)</a:t>
            </a:r>
            <a:endParaRPr lang="ko-KR" altLang="ko-KR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272032" y="3065018"/>
            <a:ext cx="180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E2(KA2, A4, KA1)</a:t>
            </a:r>
            <a:endParaRPr lang="ko-KR" altLang="ko-KR" sz="1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31114" y="3355086"/>
            <a:ext cx="501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방법</a:t>
            </a:r>
            <a:r>
              <a:rPr lang="en-US" altLang="ko-KR" sz="1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2] </a:t>
            </a:r>
            <a:r>
              <a:rPr lang="en-US" altLang="ko-KR" sz="1400" dirty="0" smtClean="0">
                <a:solidFill>
                  <a:srgbClr val="000000"/>
                </a:solidFill>
              </a:rPr>
              <a:t>왼쪽 개체 타입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E1</a:t>
            </a:r>
            <a:r>
              <a:rPr lang="en-US" altLang="ko-KR" sz="1400" dirty="0" smtClean="0">
                <a:solidFill>
                  <a:srgbClr val="000000"/>
                </a:solidFill>
              </a:rPr>
              <a:t>을 기준으로 관계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ko-KR" sz="1400" dirty="0" smtClean="0">
                <a:solidFill>
                  <a:srgbClr val="000000"/>
                </a:solidFill>
              </a:rPr>
              <a:t>을 표현한다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1272032" y="3644392"/>
            <a:ext cx="180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E1(KA1, A2, KA2)</a:t>
            </a:r>
            <a:endParaRPr lang="ko-KR" altLang="ko-KR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1272032" y="3934587"/>
            <a:ext cx="140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E2(KA2, A4)</a:t>
            </a:r>
            <a:endParaRPr lang="ko-KR" altLang="ko-KR" sz="1400" dirty="0"/>
          </a:p>
        </p:txBody>
      </p:sp>
      <p:sp>
        <p:nvSpPr>
          <p:cNvPr id="220" name="TextBox 219"/>
          <p:cNvSpPr txBox="1"/>
          <p:nvPr/>
        </p:nvSpPr>
        <p:spPr>
          <a:xfrm>
            <a:off x="531114" y="4224020"/>
            <a:ext cx="538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방법</a:t>
            </a:r>
            <a:r>
              <a:rPr lang="en-US" altLang="ko-KR" sz="1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3] </a:t>
            </a:r>
            <a:r>
              <a:rPr lang="en-US" altLang="ko-KR" sz="1400" dirty="0" smtClean="0">
                <a:solidFill>
                  <a:srgbClr val="000000"/>
                </a:solidFill>
              </a:rPr>
              <a:t>단일 릴레이션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r>
              <a:rPr lang="en-US" altLang="ko-KR" sz="1400" dirty="0" smtClean="0">
                <a:solidFill>
                  <a:srgbClr val="000000"/>
                </a:solidFill>
              </a:rPr>
              <a:t>로 모두 통합하여 관계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ko-KR" sz="1400" dirty="0" smtClean="0">
                <a:solidFill>
                  <a:srgbClr val="000000"/>
                </a:solidFill>
              </a:rPr>
              <a:t>을 표현한다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272032" y="4513961"/>
            <a:ext cx="211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ER(KA1, A2,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KA2,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A4)</a:t>
            </a:r>
            <a:endParaRPr lang="ko-KR" altLang="ko-KR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531114" y="4803394"/>
            <a:ext cx="6635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방법</a:t>
            </a:r>
            <a:r>
              <a:rPr lang="en-US" altLang="ko-KR" sz="14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4] </a:t>
            </a:r>
            <a:r>
              <a:rPr lang="en-US" altLang="ko-KR" sz="1400" dirty="0" smtClean="0">
                <a:solidFill>
                  <a:srgbClr val="000000"/>
                </a:solidFill>
              </a:rPr>
              <a:t>개체 타입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E1, E2</a:t>
            </a:r>
            <a:r>
              <a:rPr lang="en-US" altLang="ko-KR" sz="1400" dirty="0" smtClean="0">
                <a:solidFill>
                  <a:srgbClr val="000000"/>
                </a:solidFill>
              </a:rPr>
              <a:t>와 관계 타입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ko-KR" sz="1400" dirty="0" smtClean="0">
                <a:solidFill>
                  <a:srgbClr val="000000"/>
                </a:solidFill>
              </a:rPr>
              <a:t>을 모두 독립된 릴레이션으로 표현한다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272032" y="5092827"/>
            <a:ext cx="1408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E1(KA1, A2)</a:t>
            </a:r>
            <a:endParaRPr lang="ko-KR" altLang="ko-KR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272032" y="5382895"/>
            <a:ext cx="1433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R(KA1,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KA2)</a:t>
            </a:r>
            <a:endParaRPr lang="ko-KR" altLang="ko-KR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272032" y="5672201"/>
            <a:ext cx="1408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E2(KA2, A4)</a:t>
            </a:r>
            <a:endParaRPr lang="ko-KR" altLang="ko-KR" sz="1400" dirty="0"/>
          </a:p>
        </p:txBody>
      </p:sp>
      <p:sp>
        <p:nvSpPr>
          <p:cNvPr id="82" name="FreeForm 81"/>
          <p:cNvSpPr/>
          <p:nvPr/>
        </p:nvSpPr>
        <p:spPr>
          <a:xfrm>
            <a:off x="3878453" y="1531620"/>
            <a:ext cx="1277239" cy="448056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39" h="448056">
                <a:moveTo>
                  <a:pt x="0" y="224028"/>
                </a:moveTo>
                <a:lnTo>
                  <a:pt x="638683" y="0"/>
                </a:lnTo>
                <a:lnTo>
                  <a:pt x="1277239" y="224028"/>
                </a:lnTo>
                <a:lnTo>
                  <a:pt x="638683" y="448056"/>
                </a:lnTo>
                <a:lnTo>
                  <a:pt x="0" y="224028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385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 </a:t>
            </a:r>
          </a:p>
        </p:txBody>
      </p:sp>
      <p:sp>
        <p:nvSpPr>
          <p:cNvPr id="83" name="FreeForm 82"/>
          <p:cNvSpPr/>
          <p:nvPr/>
        </p:nvSpPr>
        <p:spPr>
          <a:xfrm>
            <a:off x="778764" y="839724"/>
            <a:ext cx="1146048" cy="46951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048" h="469519">
                <a:moveTo>
                  <a:pt x="0" y="234696"/>
                </a:moveTo>
                <a:cubicBezTo>
                  <a:pt x="0" y="105029"/>
                  <a:pt x="256540" y="0"/>
                  <a:pt x="573024" y="0"/>
                </a:cubicBezTo>
                <a:cubicBezTo>
                  <a:pt x="889508" y="0"/>
                  <a:pt x="1146048" y="105029"/>
                  <a:pt x="1146048" y="234696"/>
                </a:cubicBezTo>
                <a:cubicBezTo>
                  <a:pt x="1146048" y="364363"/>
                  <a:pt x="889508" y="469519"/>
                  <a:pt x="573024" y="469519"/>
                </a:cubicBezTo>
                <a:cubicBezTo>
                  <a:pt x="256540" y="469519"/>
                  <a:pt x="0" y="364363"/>
                  <a:pt x="0" y="234696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48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KA1</a:t>
            </a:r>
          </a:p>
        </p:txBody>
      </p:sp>
      <p:sp>
        <p:nvSpPr>
          <p:cNvPr id="84" name="FreeForm 83"/>
          <p:cNvSpPr/>
          <p:nvPr/>
        </p:nvSpPr>
        <p:spPr>
          <a:xfrm>
            <a:off x="778764" y="1519428"/>
            <a:ext cx="1146048" cy="47244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048" h="472440">
                <a:moveTo>
                  <a:pt x="0" y="236220"/>
                </a:moveTo>
                <a:cubicBezTo>
                  <a:pt x="0" y="105791"/>
                  <a:pt x="256540" y="0"/>
                  <a:pt x="573024" y="0"/>
                </a:cubicBezTo>
                <a:cubicBezTo>
                  <a:pt x="889508" y="0"/>
                  <a:pt x="1146048" y="105791"/>
                  <a:pt x="1146048" y="236220"/>
                </a:cubicBezTo>
                <a:cubicBezTo>
                  <a:pt x="1146048" y="366776"/>
                  <a:pt x="889508" y="472440"/>
                  <a:pt x="573024" y="472440"/>
                </a:cubicBezTo>
                <a:cubicBezTo>
                  <a:pt x="256540" y="472440"/>
                  <a:pt x="0" y="366776"/>
                  <a:pt x="0" y="23622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48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A2 </a:t>
            </a:r>
          </a:p>
        </p:txBody>
      </p:sp>
      <p:sp>
        <p:nvSpPr>
          <p:cNvPr id="85" name="FreeForm 84"/>
          <p:cNvSpPr/>
          <p:nvPr/>
        </p:nvSpPr>
        <p:spPr>
          <a:xfrm>
            <a:off x="6908165" y="839724"/>
            <a:ext cx="1143000" cy="46951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469519">
                <a:moveTo>
                  <a:pt x="0" y="234696"/>
                </a:moveTo>
                <a:cubicBezTo>
                  <a:pt x="0" y="105029"/>
                  <a:pt x="256032" y="0"/>
                  <a:pt x="571500" y="0"/>
                </a:cubicBezTo>
                <a:cubicBezTo>
                  <a:pt x="887095" y="0"/>
                  <a:pt x="1143000" y="105029"/>
                  <a:pt x="1143000" y="234696"/>
                </a:cubicBezTo>
                <a:cubicBezTo>
                  <a:pt x="1143000" y="364363"/>
                  <a:pt x="887095" y="469519"/>
                  <a:pt x="571500" y="469519"/>
                </a:cubicBezTo>
                <a:cubicBezTo>
                  <a:pt x="256032" y="469519"/>
                  <a:pt x="0" y="364363"/>
                  <a:pt x="0" y="234696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48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KA2</a:t>
            </a:r>
          </a:p>
        </p:txBody>
      </p:sp>
      <p:sp>
        <p:nvSpPr>
          <p:cNvPr id="86" name="FreeForm 85"/>
          <p:cNvSpPr/>
          <p:nvPr/>
        </p:nvSpPr>
        <p:spPr>
          <a:xfrm>
            <a:off x="6908165" y="1519428"/>
            <a:ext cx="1143000" cy="47244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472440">
                <a:moveTo>
                  <a:pt x="0" y="236220"/>
                </a:moveTo>
                <a:cubicBezTo>
                  <a:pt x="0" y="105791"/>
                  <a:pt x="256032" y="0"/>
                  <a:pt x="571500" y="0"/>
                </a:cubicBezTo>
                <a:cubicBezTo>
                  <a:pt x="887095" y="0"/>
                  <a:pt x="1143000" y="105791"/>
                  <a:pt x="1143000" y="236220"/>
                </a:cubicBezTo>
                <a:cubicBezTo>
                  <a:pt x="1143000" y="366776"/>
                  <a:pt x="887095" y="472440"/>
                  <a:pt x="571500" y="472440"/>
                </a:cubicBezTo>
                <a:cubicBezTo>
                  <a:pt x="256032" y="472440"/>
                  <a:pt x="0" y="366776"/>
                  <a:pt x="0" y="236220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48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/>
          <p:cNvSpPr txBox="1"/>
          <p:nvPr/>
        </p:nvSpPr>
        <p:spPr>
          <a:xfrm>
            <a:off x="357378" y="959739"/>
            <a:ext cx="360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[3</a:t>
            </a:r>
            <a:r>
              <a:rPr lang="en-US" altLang="ko-KR" sz="2000" dirty="0" smtClean="0">
                <a:solidFill>
                  <a:srgbClr val="000000"/>
                </a:solidFill>
              </a:rPr>
              <a:t>단계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</a:rPr>
              <a:t>이진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 타입</a:t>
            </a:r>
            <a:endParaRPr lang="ko-KR" altLang="ko-KR" sz="2000" dirty="0"/>
          </a:p>
        </p:txBody>
      </p:sp>
      <p:sp>
        <p:nvSpPr>
          <p:cNvPr id="227" name="TextBox 226"/>
          <p:cNvSpPr txBox="1"/>
          <p:nvPr/>
        </p:nvSpPr>
        <p:spPr>
          <a:xfrm>
            <a:off x="531114" y="1433957"/>
            <a:ext cx="779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이진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1:1 </a:t>
            </a:r>
            <a:r>
              <a:rPr lang="en-US" altLang="ko-KR" sz="1200" dirty="0" smtClean="0">
                <a:solidFill>
                  <a:srgbClr val="000000"/>
                </a:solidFill>
              </a:rPr>
              <a:t>관계 타입의 경우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200" dirty="0" smtClean="0">
                <a:solidFill>
                  <a:srgbClr val="000000"/>
                </a:solidFill>
              </a:rPr>
              <a:t>방법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1]~[</a:t>
            </a:r>
            <a:r>
              <a:rPr lang="en-US" altLang="ko-KR" sz="1200" dirty="0" smtClean="0">
                <a:solidFill>
                  <a:srgbClr val="000000"/>
                </a:solidFill>
              </a:rPr>
              <a:t>방법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4]</a:t>
            </a:r>
            <a:r>
              <a:rPr lang="en-US" altLang="ko-KR" sz="1200" dirty="0" smtClean="0">
                <a:solidFill>
                  <a:srgbClr val="000000"/>
                </a:solidFill>
              </a:rPr>
              <a:t>까지 모든 유형으로 사상 가능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ko-KR" sz="1200" dirty="0" smtClean="0">
                <a:solidFill>
                  <a:srgbClr val="000000"/>
                </a:solidFill>
              </a:rPr>
              <a:t>개체가 가진 정보 유형에 따라 판단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072" y="1917192"/>
            <a:ext cx="6205728" cy="1722120"/>
          </a:xfrm>
          <a:prstGeom prst="rect">
            <a:avLst/>
          </a:prstGeom>
        </p:spPr>
      </p:pic>
      <p:sp>
        <p:nvSpPr>
          <p:cNvPr id="228" name="TextBox 227"/>
          <p:cNvSpPr txBox="1"/>
          <p:nvPr/>
        </p:nvSpPr>
        <p:spPr>
          <a:xfrm>
            <a:off x="918210" y="3582543"/>
            <a:ext cx="2581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이진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타입의 사상</a:t>
            </a:r>
            <a:endParaRPr lang="ko-KR" altLang="ko-KR" sz="1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357378" y="4177284"/>
            <a:ext cx="3663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[4</a:t>
            </a:r>
            <a:r>
              <a:rPr lang="en-US" altLang="ko-KR" sz="2000" dirty="0" smtClean="0">
                <a:solidFill>
                  <a:srgbClr val="000000"/>
                </a:solidFill>
              </a:rPr>
              <a:t>단계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</a:rPr>
              <a:t>이진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1:N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 타입</a:t>
            </a:r>
            <a:endParaRPr lang="ko-KR" altLang="ko-KR" sz="2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604266" y="4553458"/>
            <a:ext cx="6151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이진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1:N </a:t>
            </a:r>
            <a:r>
              <a:rPr lang="en-US" altLang="ko-KR" sz="1200" dirty="0" smtClean="0">
                <a:solidFill>
                  <a:srgbClr val="000000"/>
                </a:solidFill>
              </a:rPr>
              <a:t>관계 타입의 경우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ko-KR" sz="1200" dirty="0" smtClean="0">
                <a:solidFill>
                  <a:srgbClr val="000000"/>
                </a:solidFill>
              </a:rPr>
              <a:t>의 위치에 따라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200" dirty="0" smtClean="0">
                <a:solidFill>
                  <a:srgbClr val="000000"/>
                </a:solidFill>
              </a:rPr>
              <a:t>방법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1] </a:t>
            </a:r>
            <a:r>
              <a:rPr lang="en-US" altLang="ko-KR" sz="1200" dirty="0" smtClean="0">
                <a:solidFill>
                  <a:srgbClr val="000000"/>
                </a:solidFill>
              </a:rPr>
              <a:t>또는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200" dirty="0" smtClean="0">
                <a:solidFill>
                  <a:srgbClr val="000000"/>
                </a:solidFill>
              </a:rPr>
              <a:t>방법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2]</a:t>
            </a:r>
            <a:r>
              <a:rPr lang="en-US" altLang="ko-KR" sz="1200" dirty="0" smtClean="0">
                <a:solidFill>
                  <a:srgbClr val="000000"/>
                </a:solidFill>
              </a:rPr>
              <a:t>의 유형으로 사상됨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96" y="5035296"/>
            <a:ext cx="6458712" cy="1560576"/>
          </a:xfrm>
          <a:prstGeom prst="rect">
            <a:avLst/>
          </a:prstGeom>
        </p:spPr>
      </p:pic>
      <p:sp>
        <p:nvSpPr>
          <p:cNvPr id="208" name="Rectangle 207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사상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958469" y="6159627"/>
            <a:ext cx="260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이진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1:N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타입의 사상</a:t>
            </a:r>
            <a:endParaRPr lang="ko-KR" altLang="ko-KR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1"/>
          <p:cNvSpPr txBox="1"/>
          <p:nvPr/>
        </p:nvSpPr>
        <p:spPr>
          <a:xfrm>
            <a:off x="357378" y="959739"/>
            <a:ext cx="375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[5</a:t>
            </a:r>
            <a:r>
              <a:rPr lang="en-US" altLang="ko-KR" sz="2000" dirty="0" smtClean="0">
                <a:solidFill>
                  <a:srgbClr val="000000"/>
                </a:solidFill>
              </a:rPr>
              <a:t>단계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ko-KR" sz="2000" dirty="0" smtClean="0">
                <a:solidFill>
                  <a:srgbClr val="000000"/>
                </a:solidFill>
              </a:rPr>
              <a:t>이진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M:N </a:t>
            </a:r>
            <a:r>
              <a:rPr lang="en-US" altLang="ko-KR" sz="2000" dirty="0" smtClean="0">
                <a:solidFill>
                  <a:srgbClr val="000000"/>
                </a:solidFill>
              </a:rPr>
              <a:t>관계 타입</a:t>
            </a:r>
            <a:endParaRPr lang="ko-KR" altLang="ko-KR" sz="2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531114" y="1433957"/>
            <a:ext cx="3839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이진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M:N </a:t>
            </a:r>
            <a:r>
              <a:rPr lang="en-US" altLang="ko-KR" sz="1200" dirty="0" smtClean="0">
                <a:solidFill>
                  <a:srgbClr val="000000"/>
                </a:solidFill>
              </a:rPr>
              <a:t>관계 타입은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200" dirty="0" smtClean="0">
                <a:solidFill>
                  <a:srgbClr val="000000"/>
                </a:solidFill>
              </a:rPr>
              <a:t>방법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4]</a:t>
            </a:r>
            <a:r>
              <a:rPr lang="en-US" altLang="ko-KR" sz="1200" dirty="0" smtClean="0">
                <a:solidFill>
                  <a:srgbClr val="000000"/>
                </a:solidFill>
              </a:rPr>
              <a:t>의 유형으로 사상됨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312" y="1917192"/>
            <a:ext cx="5903976" cy="1716024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889508" y="3346323"/>
            <a:ext cx="2642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이진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N:M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관계 타입의 사상</a:t>
            </a:r>
            <a:endParaRPr lang="ko-KR" altLang="ko-KR" sz="1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357378" y="3918204"/>
            <a:ext cx="3148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[6</a:t>
            </a:r>
            <a:r>
              <a:rPr lang="en-US" altLang="ko-KR" sz="2000" dirty="0" smtClean="0">
                <a:solidFill>
                  <a:srgbClr val="000000"/>
                </a:solidFill>
              </a:rPr>
              <a:t>단계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N</a:t>
            </a:r>
            <a:r>
              <a:rPr lang="en-US" altLang="ko-KR" sz="2000" dirty="0" smtClean="0">
                <a:solidFill>
                  <a:srgbClr val="000000"/>
                </a:solidFill>
              </a:rPr>
              <a:t>진 관계 타입</a:t>
            </a:r>
            <a:endParaRPr lang="ko-KR" altLang="ko-KR" sz="2000" dirty="0"/>
          </a:p>
        </p:txBody>
      </p:sp>
      <p:sp>
        <p:nvSpPr>
          <p:cNvPr id="236" name="TextBox 235"/>
          <p:cNvSpPr txBox="1"/>
          <p:nvPr/>
        </p:nvSpPr>
        <p:spPr>
          <a:xfrm>
            <a:off x="531114" y="4391533"/>
            <a:ext cx="5843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 </a:t>
            </a:r>
            <a:r>
              <a:rPr lang="en-US" altLang="ko-KR" sz="1200" dirty="0" smtClean="0">
                <a:solidFill>
                  <a:srgbClr val="000000"/>
                </a:solidFill>
              </a:rPr>
              <a:t>모델의 차수가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en-US" altLang="ko-KR" sz="1200" dirty="0" smtClean="0">
                <a:solidFill>
                  <a:srgbClr val="000000"/>
                </a:solidFill>
              </a:rPr>
              <a:t>이상인 다진 관계 타입의 경우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200" dirty="0" smtClean="0">
                <a:solidFill>
                  <a:srgbClr val="000000"/>
                </a:solidFill>
              </a:rPr>
              <a:t>방법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4]</a:t>
            </a:r>
            <a:r>
              <a:rPr lang="en-US" altLang="ko-KR" sz="1200" dirty="0" smtClean="0">
                <a:solidFill>
                  <a:srgbClr val="000000"/>
                </a:solidFill>
              </a:rPr>
              <a:t>의 유형으로 사상된다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2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312" y="4770120"/>
            <a:ext cx="6047232" cy="1749552"/>
          </a:xfrm>
          <a:prstGeom prst="rect">
            <a:avLst/>
          </a:prstGeom>
        </p:spPr>
      </p:pic>
      <p:sp>
        <p:nvSpPr>
          <p:cNvPr id="209" name="Rectangle 208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관계 타입의 사상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89508" y="6351397"/>
            <a:ext cx="2617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이진 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진 관계 타입의 사상</a:t>
            </a:r>
            <a:endParaRPr lang="ko-KR" altLang="ko-KR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744" y="1124712"/>
            <a:ext cx="5910072" cy="1728216"/>
          </a:xfrm>
          <a:prstGeom prst="rect">
            <a:avLst/>
          </a:prstGeom>
        </p:spPr>
      </p:pic>
      <p:sp>
        <p:nvSpPr>
          <p:cNvPr id="238" name="TextBox 237"/>
          <p:cNvSpPr txBox="1"/>
          <p:nvPr/>
        </p:nvSpPr>
        <p:spPr>
          <a:xfrm>
            <a:off x="625856" y="2861437"/>
            <a:ext cx="3425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다중값 속성의 개수에 따른 사상 방법</a:t>
            </a:r>
            <a:endParaRPr lang="ko-KR" altLang="ko-KR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357378" y="3247263"/>
            <a:ext cx="1477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[7</a:t>
            </a:r>
            <a:r>
              <a:rPr lang="en-US" altLang="ko-KR" sz="2000" dirty="0" smtClean="0">
                <a:solidFill>
                  <a:srgbClr val="000000"/>
                </a:solidFill>
              </a:rPr>
              <a:t>단계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ko-KR" altLang="ko-KR" sz="20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31114" y="3720592"/>
            <a:ext cx="725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000000"/>
                </a:solidFill>
              </a:rPr>
              <a:t>속성의 개수를 알 수 없는 경우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200" dirty="0" smtClean="0">
                <a:solidFill>
                  <a:srgbClr val="000000"/>
                </a:solidFill>
              </a:rPr>
              <a:t>방법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1]</a:t>
            </a:r>
            <a:r>
              <a:rPr lang="en-US" altLang="ko-KR" sz="1200" dirty="0" smtClean="0">
                <a:solidFill>
                  <a:srgbClr val="000000"/>
                </a:solidFill>
              </a:rPr>
              <a:t>을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200" dirty="0" smtClean="0">
                <a:solidFill>
                  <a:srgbClr val="000000"/>
                </a:solidFill>
              </a:rPr>
              <a:t>속성의 개수가 제한적으로 정해지는 경우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ko-KR" sz="1200" dirty="0" smtClean="0">
                <a:solidFill>
                  <a:srgbClr val="000000"/>
                </a:solidFill>
              </a:rPr>
              <a:t>방법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2]</a:t>
            </a:r>
            <a:r>
              <a:rPr lang="en-US" altLang="ko-KR" sz="1200" dirty="0" smtClean="0">
                <a:solidFill>
                  <a:srgbClr val="000000"/>
                </a:solidFill>
              </a:rPr>
              <a:t>를 사용함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952" y="4288536"/>
            <a:ext cx="5181600" cy="1682496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다중값 속성의 사상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25856" y="5991098"/>
            <a:ext cx="2026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다중값 속성의 사상</a:t>
            </a:r>
            <a:endParaRPr lang="ko-KR" altLang="ko-K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67072" y="1243584"/>
            <a:ext cx="3837432" cy="4447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121535">
              <a:lnSpc>
                <a:spcPts val="2480"/>
              </a:lnSpc>
            </a:pPr>
            <a:r>
              <a:rPr lang="en-US" altLang="ko-KR" sz="1400" dirty="0" smtClean="0">
                <a:solidFill>
                  <a:srgbClr val="656565"/>
                </a:solidFill>
              </a:rPr>
              <a:t>② 데이터 모델링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3688" y="1536192"/>
            <a:ext cx="2154936" cy="277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83185">
              <a:lnSpc>
                <a:spcPts val="178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개념적 모델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(ER </a:t>
            </a:r>
            <a:r>
              <a:rPr lang="en-US" altLang="ko-KR" sz="1200" dirty="0" smtClean="0">
                <a:solidFill>
                  <a:srgbClr val="000000"/>
                </a:solidFill>
              </a:rPr>
              <a:t>다이어그램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5524" y="1933956"/>
            <a:ext cx="935736" cy="36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221615">
              <a:lnSpc>
                <a:spcPts val="223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개체</a:t>
            </a: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3514" y="2469388"/>
            <a:ext cx="168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656565"/>
                </a:solidFill>
              </a:rPr>
              <a:t>① 정보 모델링</a:t>
            </a:r>
            <a:endParaRPr lang="ko-KR" altLang="ko-KR" sz="1400" dirty="0">
              <a:solidFill>
                <a:srgbClr val="65656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05828" y="2799588"/>
            <a:ext cx="935609" cy="359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222250">
              <a:lnSpc>
                <a:spcPts val="223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개체</a:t>
            </a: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895" y="3017520"/>
            <a:ext cx="1139952" cy="307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7469">
              <a:lnSpc>
                <a:spcPts val="2005"/>
              </a:lnSpc>
            </a:pPr>
            <a:r>
              <a:rPr lang="en-US" altLang="ko-KR" sz="1400" dirty="0" smtClean="0">
                <a:solidFill>
                  <a:srgbClr val="656565"/>
                </a:solidFill>
              </a:rPr>
              <a:t>일치해야 함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9657" y="3764279"/>
            <a:ext cx="2289175" cy="277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2869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논리적 모델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smtClean="0">
                <a:solidFill>
                  <a:srgbClr val="000000"/>
                </a:solidFill>
              </a:rPr>
              <a:t>관계 데이터 모델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36464" y="4188078"/>
            <a:ext cx="2862072" cy="341249"/>
          </a:xfrm>
          <a:prstGeom prst="roundRect">
            <a:avLst>
              <a:gd name="adj" fmla="val 2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96520">
              <a:lnSpc>
                <a:spcPts val="216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테이블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</a:t>
            </a:r>
            <a:r>
              <a:rPr lang="en-US" altLang="ko-KR" sz="1400" dirty="0" smtClean="0">
                <a:solidFill>
                  <a:srgbClr val="000000"/>
                </a:solidFill>
              </a:rPr>
              <a:t>속성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altLang="ko-KR" sz="1400" dirty="0" smtClean="0">
                <a:solidFill>
                  <a:srgbClr val="000000"/>
                </a:solidFill>
              </a:rPr>
              <a:t>속성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altLang="ko-KR" sz="1400" dirty="0" smtClean="0">
                <a:solidFill>
                  <a:srgbClr val="000000"/>
                </a:solidFill>
              </a:rPr>
              <a:t>속성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0190" y="4482592"/>
            <a:ext cx="567055" cy="213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33985">
              <a:lnSpc>
                <a:spcPts val="133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속성</a:t>
            </a:r>
            <a:r>
              <a:rPr lang="en-US" altLang="ko-KR" sz="8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87373" y="4482592"/>
            <a:ext cx="567055" cy="213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33985">
              <a:lnSpc>
                <a:spcPts val="133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속성</a:t>
            </a:r>
            <a:r>
              <a:rPr lang="en-US" altLang="ko-KR" sz="8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4427" y="4482592"/>
            <a:ext cx="567055" cy="213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33985">
              <a:lnSpc>
                <a:spcPts val="133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속성</a:t>
            </a:r>
            <a:r>
              <a:rPr lang="en-US" altLang="ko-KR" sz="8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42560" y="4569079"/>
            <a:ext cx="2862072" cy="338201"/>
          </a:xfrm>
          <a:prstGeom prst="roundRect">
            <a:avLst>
              <a:gd name="adj" fmla="val 2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96520">
              <a:lnSpc>
                <a:spcPts val="215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테이블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(</a:t>
            </a:r>
            <a:r>
              <a:rPr lang="en-US" altLang="ko-KR" sz="1400" dirty="0" smtClean="0">
                <a:solidFill>
                  <a:srgbClr val="000000"/>
                </a:solidFill>
              </a:rPr>
              <a:t>속성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altLang="ko-KR" sz="1400" dirty="0" smtClean="0">
                <a:solidFill>
                  <a:srgbClr val="000000"/>
                </a:solidFill>
              </a:rPr>
              <a:t>속성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altLang="ko-KR" sz="1400" dirty="0" smtClean="0">
                <a:solidFill>
                  <a:srgbClr val="000000"/>
                </a:solidFill>
              </a:rPr>
              <a:t>속성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0190" y="4695952"/>
            <a:ext cx="567055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8740">
              <a:lnSpc>
                <a:spcPts val="133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엔티티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indent="78740">
              <a:lnSpc>
                <a:spcPts val="95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속성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87373" y="4695952"/>
            <a:ext cx="567055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8740">
              <a:lnSpc>
                <a:spcPts val="133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엔티티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indent="78740">
              <a:lnSpc>
                <a:spcPts val="95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속성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54427" y="4695952"/>
            <a:ext cx="567055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9375">
              <a:lnSpc>
                <a:spcPts val="133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엔티티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indent="79375">
              <a:lnSpc>
                <a:spcPts val="95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속성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2292" y="4745609"/>
            <a:ext cx="156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656565"/>
                </a:solidFill>
              </a:rPr>
              <a:t>③ </a:t>
            </a:r>
            <a:r>
              <a:rPr lang="en-US" altLang="ko-KR" sz="1400" dirty="0" smtClean="0">
                <a:solidFill>
                  <a:srgbClr val="656565"/>
                </a:solidFill>
              </a:rPr>
              <a:t>DB</a:t>
            </a:r>
            <a:r>
              <a:rPr lang="en-US" altLang="ko-KR" sz="1400" dirty="0" smtClean="0">
                <a:solidFill>
                  <a:srgbClr val="656565"/>
                </a:solidFill>
              </a:rPr>
              <a:t>로 구현</a:t>
            </a:r>
            <a:endParaRPr lang="ko-KR" altLang="ko-KR" sz="1400" dirty="0">
              <a:solidFill>
                <a:srgbClr val="656565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0190" y="5031232"/>
            <a:ext cx="567055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8740">
              <a:lnSpc>
                <a:spcPts val="133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엔티티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indent="78740">
              <a:lnSpc>
                <a:spcPts val="96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속성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87373" y="5031232"/>
            <a:ext cx="567055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8740">
              <a:lnSpc>
                <a:spcPts val="133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엔티티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indent="78740">
              <a:lnSpc>
                <a:spcPts val="96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속성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54427" y="5031232"/>
            <a:ext cx="567055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9375">
              <a:lnSpc>
                <a:spcPts val="133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엔티티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indent="79375">
              <a:lnSpc>
                <a:spcPts val="96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속성</a:t>
            </a:r>
            <a:r>
              <a:rPr lang="en-US" altLang="ko-KR" sz="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데이터 모델링의 개념</a:t>
            </a:r>
          </a:p>
        </p:txBody>
      </p:sp>
      <p:sp>
        <p:nvSpPr>
          <p:cNvPr id="6" name="FreeForm 5"/>
          <p:cNvSpPr/>
          <p:nvPr/>
        </p:nvSpPr>
        <p:spPr>
          <a:xfrm>
            <a:off x="6847332" y="1863851"/>
            <a:ext cx="1252600" cy="50292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600" h="502920">
                <a:moveTo>
                  <a:pt x="0" y="251461"/>
                </a:moveTo>
                <a:lnTo>
                  <a:pt x="626364" y="0"/>
                </a:lnTo>
                <a:lnTo>
                  <a:pt x="1252600" y="251461"/>
                </a:lnTo>
                <a:lnTo>
                  <a:pt x="626364" y="502921"/>
                </a:lnTo>
                <a:lnTo>
                  <a:pt x="0" y="251461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58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관계</a:t>
            </a:r>
          </a:p>
        </p:txBody>
      </p:sp>
      <p:sp>
        <p:nvSpPr>
          <p:cNvPr id="7" name="FreeForm 6"/>
          <p:cNvSpPr/>
          <p:nvPr/>
        </p:nvSpPr>
        <p:spPr>
          <a:xfrm>
            <a:off x="613791" y="1281430"/>
            <a:ext cx="2462784" cy="1330833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  <a:gd name="connsiteX8" fmla="*/ 0 w 0"/>
              <a:gd name="connsiteY8" fmla="*/ 0 w 0"/>
              <a:gd name="connsiteX9" fmla="*/ 0 w 0"/>
              <a:gd name="connsiteY9" fmla="*/ 0 w 0"/>
              <a:gd name="connsiteX10" fmla="*/ 0 w 0"/>
              <a:gd name="connsiteY10" fmla="*/ 0 w 0"/>
              <a:gd name="connsiteX11" fmla="*/ 0 w 0"/>
              <a:gd name="connsiteY11" fmla="*/ 0 w 0"/>
              <a:gd name="connsiteX12" fmla="*/ 0 w 0"/>
              <a:gd name="connsiteY12" fmla="*/ 0 w 0"/>
              <a:gd name="connsiteX13" fmla="*/ 0 w 0"/>
              <a:gd name="connsiteY13" fmla="*/ 0 w 0"/>
              <a:gd name="connsiteX14" fmla="*/ 0 w 0"/>
              <a:gd name="connsiteY14" fmla="*/ 0 w 0"/>
              <a:gd name="connsiteX15" fmla="*/ 0 w 0"/>
              <a:gd name="connsiteY15" fmla="*/ 0 w 0"/>
              <a:gd name="connsiteX16" fmla="*/ 0 w 0"/>
              <a:gd name="connsiteY16" fmla="*/ 0 w 0"/>
              <a:gd name="connsiteX17" fmla="*/ 0 w 0"/>
              <a:gd name="connsiteY17" fmla="*/ 0 w 0"/>
              <a:gd name="connsiteX18" fmla="*/ 0 w 0"/>
              <a:gd name="connsiteY18" fmla="*/ 0 w 0"/>
              <a:gd name="connsiteX19" fmla="*/ 0 w 0"/>
              <a:gd name="connsiteY19" fmla="*/ 0 w 0"/>
              <a:gd name="connsiteX20" fmla="*/ 0 w 0"/>
              <a:gd name="connsiteY20" fmla="*/ 0 w 0"/>
              <a:gd name="connsiteX21" fmla="*/ 0 w 0"/>
              <a:gd name="connsiteY21" fmla="*/ 0 w 0"/>
              <a:gd name="connsiteX22" fmla="*/ 0 w 0"/>
              <a:gd name="connsiteY22" fmla="*/ 0 w 0"/>
              <a:gd name="connsiteX23" fmla="*/ 0 w 0"/>
              <a:gd name="connsiteY2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62784" h="1330833">
                <a:moveTo>
                  <a:pt x="198246" y="429133"/>
                </a:moveTo>
                <a:cubicBezTo>
                  <a:pt x="168402" y="270510"/>
                  <a:pt x="321945" y="124333"/>
                  <a:pt x="541274" y="102870"/>
                </a:cubicBezTo>
                <a:cubicBezTo>
                  <a:pt x="630047" y="94107"/>
                  <a:pt x="720471" y="107188"/>
                  <a:pt x="797941" y="139954"/>
                </a:cubicBezTo>
                <a:cubicBezTo>
                  <a:pt x="879856" y="28194"/>
                  <a:pt x="1071371" y="-14224"/>
                  <a:pt x="1225804" y="45085"/>
                </a:cubicBezTo>
                <a:cubicBezTo>
                  <a:pt x="1252727" y="55372"/>
                  <a:pt x="1277493" y="68579"/>
                  <a:pt x="1299209" y="84201"/>
                </a:cubicBezTo>
                <a:cubicBezTo>
                  <a:pt x="1363091" y="-8509"/>
                  <a:pt x="1518666" y="-46228"/>
                  <a:pt x="1646682" y="0"/>
                </a:cubicBezTo>
                <a:cubicBezTo>
                  <a:pt x="1682115" y="12827"/>
                  <a:pt x="1713103" y="31369"/>
                  <a:pt x="1737106" y="54102"/>
                </a:cubicBezTo>
                <a:cubicBezTo>
                  <a:pt x="1839849" y="-33528"/>
                  <a:pt x="2021840" y="-44323"/>
                  <a:pt x="2143252" y="29972"/>
                </a:cubicBezTo>
                <a:cubicBezTo>
                  <a:pt x="2194306" y="61214"/>
                  <a:pt x="2228723" y="104267"/>
                  <a:pt x="2240534" y="151764"/>
                </a:cubicBezTo>
                <a:cubicBezTo>
                  <a:pt x="2409190" y="185039"/>
                  <a:pt x="2508631" y="311023"/>
                  <a:pt x="2462784" y="433451"/>
                </a:cubicBezTo>
                <a:cubicBezTo>
                  <a:pt x="2458847" y="443611"/>
                  <a:pt x="2454021" y="453644"/>
                  <a:pt x="2448179" y="463422"/>
                </a:cubicBezTo>
                <a:cubicBezTo>
                  <a:pt x="2583434" y="590804"/>
                  <a:pt x="2550414" y="773303"/>
                  <a:pt x="2374265" y="871220"/>
                </a:cubicBezTo>
                <a:cubicBezTo>
                  <a:pt x="2319528" y="901572"/>
                  <a:pt x="2254758" y="921385"/>
                  <a:pt x="2186305" y="928370"/>
                </a:cubicBezTo>
                <a:cubicBezTo>
                  <a:pt x="2184781" y="1065402"/>
                  <a:pt x="2029841" y="1175639"/>
                  <a:pt x="1840230" y="1174495"/>
                </a:cubicBezTo>
                <a:cubicBezTo>
                  <a:pt x="1776984" y="1174115"/>
                  <a:pt x="1715008" y="1161161"/>
                  <a:pt x="1661287" y="1136904"/>
                </a:cubicBezTo>
                <a:cubicBezTo>
                  <a:pt x="1597152" y="1290701"/>
                  <a:pt x="1373505" y="1377315"/>
                  <a:pt x="1161669" y="1330833"/>
                </a:cubicBezTo>
                <a:cubicBezTo>
                  <a:pt x="1073023" y="1311402"/>
                  <a:pt x="996315" y="1270127"/>
                  <a:pt x="944753" y="1214374"/>
                </a:cubicBezTo>
                <a:cubicBezTo>
                  <a:pt x="727964" y="1308862"/>
                  <a:pt x="446405" y="1257935"/>
                  <a:pt x="316103" y="1100582"/>
                </a:cubicBezTo>
                <a:cubicBezTo>
                  <a:pt x="314452" y="1098550"/>
                  <a:pt x="312800" y="1096518"/>
                  <a:pt x="311277" y="1094613"/>
                </a:cubicBezTo>
                <a:cubicBezTo>
                  <a:pt x="169291" y="1106551"/>
                  <a:pt x="40767" y="1033272"/>
                  <a:pt x="24129" y="930910"/>
                </a:cubicBezTo>
                <a:cubicBezTo>
                  <a:pt x="15240" y="876300"/>
                  <a:pt x="40132" y="821690"/>
                  <a:pt x="92202" y="781558"/>
                </a:cubicBezTo>
                <a:cubicBezTo>
                  <a:pt x="-30607" y="729234"/>
                  <a:pt x="-71882" y="614426"/>
                  <a:pt x="0" y="525018"/>
                </a:cubicBezTo>
                <a:cubicBezTo>
                  <a:pt x="41529" y="473583"/>
                  <a:pt x="114300" y="439420"/>
                  <a:pt x="196088" y="433451"/>
                </a:cubicBezTo>
                <a:lnTo>
                  <a:pt x="198246" y="429133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159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현실 세계</a:t>
            </a:r>
          </a:p>
          <a:p>
            <a:pPr indent="0" algn="ctr">
              <a:lnSpc>
                <a:spcPts val="2045"/>
              </a:lnSpc>
              <a:tabLst>
                <a:tab pos="1103122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개념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indent="0" algn="ctr">
              <a:lnSpc>
                <a:spcPts val="1440"/>
              </a:lnSpc>
              <a:tabLst>
                <a:tab pos="1103122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개념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indent="0" algn="ctr">
              <a:lnSpc>
                <a:spcPts val="1440"/>
              </a:lnSpc>
              <a:tabLst>
                <a:tab pos="1103122" algn="l"/>
              </a:tabLst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000000"/>
                </a:solidFill>
              </a:rPr>
              <a:t>개념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FreeForm 7"/>
          <p:cNvSpPr/>
          <p:nvPr/>
        </p:nvSpPr>
        <p:spPr>
          <a:xfrm>
            <a:off x="781812" y="3863339"/>
            <a:ext cx="2161032" cy="450342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032" h="450342">
                <a:moveTo>
                  <a:pt x="0" y="225172"/>
                </a:moveTo>
                <a:cubicBezTo>
                  <a:pt x="0" y="100839"/>
                  <a:pt x="483743" y="0"/>
                  <a:pt x="1080389" y="0"/>
                </a:cubicBezTo>
                <a:cubicBezTo>
                  <a:pt x="1677289" y="0"/>
                  <a:pt x="2161032" y="100839"/>
                  <a:pt x="2161032" y="225172"/>
                </a:cubicBezTo>
                <a:cubicBezTo>
                  <a:pt x="2161032" y="349505"/>
                  <a:pt x="1677289" y="450343"/>
                  <a:pt x="1080389" y="450343"/>
                </a:cubicBezTo>
                <a:cubicBezTo>
                  <a:pt x="483743" y="450343"/>
                  <a:pt x="0" y="349505"/>
                  <a:pt x="0" y="22517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indent="0" algn="ctr">
              <a:lnSpc>
                <a:spcPts val="246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데이터베이스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7378" y="959739"/>
            <a:ext cx="584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데이터베이스 생명주기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(database life cycle)</a:t>
            </a:r>
            <a:r>
              <a:rPr lang="en-US" altLang="ko-KR" sz="2000" dirty="0" smtClean="0">
                <a:solidFill>
                  <a:srgbClr val="000000"/>
                </a:solidFill>
              </a:rPr>
              <a:t>란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ko-KR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1114" y="1282319"/>
            <a:ext cx="5358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</a:rPr>
              <a:t>데이터베이스의 생성과 운영에 관련된 특징</a:t>
            </a:r>
            <a:endParaRPr lang="ko-KR" altLang="ko-KR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3230880" y="2420112"/>
            <a:ext cx="1240536" cy="527431"/>
          </a:xfrm>
          <a:prstGeom prst="roundRect">
            <a:avLst>
              <a:gd name="adj" fmla="val 7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30810">
              <a:lnSpc>
                <a:spcPts val="179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요구사항 수집</a:t>
            </a:r>
          </a:p>
          <a:p>
            <a:pPr indent="359410">
              <a:lnSpc>
                <a:spcPts val="2085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및 분석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31664" y="3715512"/>
            <a:ext cx="1240536" cy="323088"/>
          </a:xfrm>
          <a:prstGeom prst="roundRect">
            <a:avLst>
              <a:gd name="adj" fmla="val 4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55930">
              <a:lnSpc>
                <a:spcPts val="196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설계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548384" y="3788664"/>
            <a:ext cx="1240536" cy="323214"/>
          </a:xfrm>
          <a:prstGeom prst="roundRect">
            <a:avLst>
              <a:gd name="adj" fmla="val 4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73355">
              <a:lnSpc>
                <a:spcPts val="195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감시 및 개선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55591" y="5370703"/>
            <a:ext cx="1240536" cy="322961"/>
          </a:xfrm>
          <a:prstGeom prst="roundRect">
            <a:avLst>
              <a:gd name="adj" fmla="val 4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55930">
              <a:lnSpc>
                <a:spcPts val="197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구현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09216" y="5370703"/>
            <a:ext cx="1240536" cy="322961"/>
          </a:xfrm>
          <a:prstGeom prst="roundRect">
            <a:avLst>
              <a:gd name="adj" fmla="val 4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54025">
              <a:lnSpc>
                <a:spcPts val="197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운영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데이터베이스 생명주기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데이터베이스 생명주기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378" y="977011"/>
            <a:ext cx="3264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altLang="ko-KR" sz="2000" dirty="0" smtClean="0">
                <a:solidFill>
                  <a:srgbClr val="000000"/>
                </a:solidFill>
              </a:rPr>
              <a:t>요구사항 수집 및 분석</a:t>
            </a:r>
            <a:endParaRPr lang="ko-KR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114" y="1342390"/>
            <a:ext cx="677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</a:rPr>
              <a:t>사용자들의 요구사항을 듣고 분석하여 데이터베이스 구축의 범위를 정하는 단계</a:t>
            </a:r>
            <a:endParaRPr lang="ko-KR" altLang="ko-K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7378" y="1800860"/>
            <a:ext cx="1276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altLang="ko-KR" sz="2000" dirty="0" smtClean="0">
                <a:solidFill>
                  <a:srgbClr val="000000"/>
                </a:solidFill>
              </a:rPr>
              <a:t>설계</a:t>
            </a:r>
            <a:endParaRPr lang="ko-KR" altLang="ko-KR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114" y="2165858"/>
            <a:ext cx="845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</a:rPr>
              <a:t>분석된 요구사항을 기초로 주요 개념과 업무 프로세스 등을 식별하고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1400" dirty="0" smtClean="0">
                <a:solidFill>
                  <a:srgbClr val="000000"/>
                </a:solidFill>
              </a:rPr>
              <a:t>개념적 설계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altLang="ko-KR" sz="1400" dirty="0" smtClean="0">
                <a:solidFill>
                  <a:srgbClr val="000000"/>
                </a:solidFill>
              </a:rPr>
              <a:t>사용하는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DBMS</a:t>
            </a:r>
            <a:r>
              <a:rPr lang="en-US" altLang="ko-KR" sz="1400" dirty="0" smtClean="0">
                <a:solidFill>
                  <a:srgbClr val="000000"/>
                </a:solidFill>
              </a:rPr>
              <a:t>의</a:t>
            </a:r>
            <a:endParaRPr lang="ko-KR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31114" y="2378964"/>
            <a:ext cx="6882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</a:rPr>
              <a:t>종류에 맞게 변환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1400" dirty="0" smtClean="0">
                <a:solidFill>
                  <a:srgbClr val="000000"/>
                </a:solidFill>
              </a:rPr>
              <a:t>논리적 설계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ko-KR" sz="1400" dirty="0" smtClean="0">
                <a:solidFill>
                  <a:srgbClr val="000000"/>
                </a:solidFill>
              </a:rPr>
              <a:t>한 후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400" dirty="0" smtClean="0">
                <a:solidFill>
                  <a:srgbClr val="000000"/>
                </a:solidFill>
              </a:rPr>
              <a:t>데이터베이스 스키마를 도출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1400" dirty="0" smtClean="0">
                <a:solidFill>
                  <a:srgbClr val="000000"/>
                </a:solidFill>
              </a:rPr>
              <a:t>물리적 설계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ko-KR" sz="1400" dirty="0" smtClean="0">
                <a:solidFill>
                  <a:srgbClr val="000000"/>
                </a:solidFill>
              </a:rPr>
              <a:t>함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378" y="2837180"/>
            <a:ext cx="1276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altLang="ko-KR" sz="2000" dirty="0" smtClean="0">
                <a:solidFill>
                  <a:srgbClr val="000000"/>
                </a:solidFill>
              </a:rPr>
              <a:t>구현</a:t>
            </a:r>
            <a:endParaRPr lang="ko-KR" altLang="ko-KR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1114" y="3202686"/>
            <a:ext cx="8214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</a:rPr>
              <a:t>설계 단계에서 생성한 스키마를 실제 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DBMS</a:t>
            </a:r>
            <a:r>
              <a:rPr lang="en-US" altLang="ko-KR" sz="1400" dirty="0" smtClean="0">
                <a:solidFill>
                  <a:srgbClr val="000000"/>
                </a:solidFill>
              </a:rPr>
              <a:t>에 적용하여 테이블 및 관련 객체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1400" dirty="0" smtClean="0">
                <a:solidFill>
                  <a:srgbClr val="000000"/>
                </a:solidFill>
              </a:rPr>
              <a:t>뷰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400" dirty="0" smtClean="0">
                <a:solidFill>
                  <a:srgbClr val="000000"/>
                </a:solidFill>
              </a:rPr>
              <a:t>인덱스 등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ko-KR" sz="1400" dirty="0" smtClean="0">
                <a:solidFill>
                  <a:srgbClr val="000000"/>
                </a:solidFill>
              </a:rPr>
              <a:t>를 만듦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7378" y="3690874"/>
            <a:ext cx="1276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en-US" altLang="ko-KR" sz="2000" dirty="0" smtClean="0">
                <a:solidFill>
                  <a:srgbClr val="000000"/>
                </a:solidFill>
              </a:rPr>
              <a:t>운영</a:t>
            </a:r>
            <a:endParaRPr lang="ko-KR" altLang="ko-KR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1114" y="4056507"/>
            <a:ext cx="6351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</a:rPr>
              <a:t>구현된 데이터베이스를 기반으로 소프트웨어를 구축하여 서비스를 제공함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378" y="4514723"/>
            <a:ext cx="2178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altLang="ko-KR" sz="2000" dirty="0" smtClean="0">
                <a:solidFill>
                  <a:srgbClr val="000000"/>
                </a:solidFill>
              </a:rPr>
              <a:t>감시 및 개선</a:t>
            </a:r>
            <a:endParaRPr lang="ko-KR" altLang="ko-KR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1114" y="4904104"/>
            <a:ext cx="788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</a:rPr>
              <a:t>데이터베이스 운영에 따른 시스템의 문제를 관찰하고 데이터베이스 자체의 문제점을 파악하여</a:t>
            </a:r>
            <a:endParaRPr lang="ko-KR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31114" y="5123307"/>
            <a:ext cx="107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0000"/>
                </a:solidFill>
              </a:rPr>
              <a:t>개선함</a:t>
            </a:r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064252" y="1059180"/>
            <a:ext cx="3398392" cy="954150"/>
          </a:xfrm>
          <a:prstGeom prst="roundRect">
            <a:avLst>
              <a:gd name="adj" fmla="val 3000"/>
            </a:avLst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5410">
              <a:lnSpc>
                <a:spcPts val="174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현실 세계의 대상 및 사용자의 요구 등을 정리 및 분석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05410">
              <a:lnSpc>
                <a:spcPts val="1200"/>
              </a:lnSpc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000" dirty="0" smtClean="0">
                <a:solidFill>
                  <a:srgbClr val="000000"/>
                </a:solidFill>
              </a:rPr>
              <a:t>사용자 식별</a:t>
            </a:r>
          </a:p>
          <a:p>
            <a:pPr indent="105410">
              <a:lnSpc>
                <a:spcPts val="1200"/>
              </a:lnSpc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000" dirty="0" smtClean="0">
                <a:solidFill>
                  <a:srgbClr val="000000"/>
                </a:solidFill>
              </a:rPr>
              <a:t>데이터 베이스 용도 식별</a:t>
            </a:r>
          </a:p>
          <a:p>
            <a:pPr indent="105410">
              <a:lnSpc>
                <a:spcPts val="1200"/>
              </a:lnSpc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000" dirty="0" smtClean="0">
                <a:solidFill>
                  <a:srgbClr val="000000"/>
                </a:solidFill>
              </a:rPr>
              <a:t>사용자 요구 사항 수집 및 명세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0684" y="1351788"/>
            <a:ext cx="3681984" cy="374904"/>
          </a:xfrm>
          <a:prstGeom prst="rect">
            <a:avLst/>
          </a:prstGeom>
          <a:solidFill>
            <a:srgbClr val="CBCBCB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825500">
              <a:lnSpc>
                <a:spcPts val="2275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 </a:t>
            </a:r>
            <a:r>
              <a:rPr lang="en-US" altLang="ko-KR" sz="1400" dirty="0" smtClean="0">
                <a:solidFill>
                  <a:srgbClr val="000000"/>
                </a:solidFill>
              </a:rPr>
              <a:t>요구사항 수집 및 분석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82668" y="1540510"/>
            <a:ext cx="471551" cy="3175"/>
          </a:xfrm>
          <a:prstGeom prst="line">
            <a:avLst/>
          </a:prstGeom>
          <a:ln w="9144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0684" y="2199132"/>
            <a:ext cx="3681984" cy="299923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068195">
              <a:lnSpc>
                <a:spcPts val="1920"/>
              </a:lnSpc>
            </a:pPr>
            <a:r>
              <a:rPr lang="en-US" altLang="ko-KR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DBMS </a:t>
            </a:r>
            <a:r>
              <a:rPr lang="en-US" altLang="ko-KR" sz="1000" dirty="0" smtClean="0">
                <a:solidFill>
                  <a:srgbClr val="000000"/>
                </a:solidFill>
              </a:rPr>
              <a:t>선정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00684" y="2199132"/>
            <a:ext cx="3681984" cy="374904"/>
          </a:xfrm>
          <a:prstGeom prst="rect">
            <a:avLst/>
          </a:prstGeom>
          <a:solidFill>
            <a:srgbClr val="CBCBCB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651635">
              <a:lnSpc>
                <a:spcPts val="228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설계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52060" y="2613660"/>
            <a:ext cx="3410585" cy="783336"/>
          </a:xfrm>
          <a:prstGeom prst="roundRect">
            <a:avLst>
              <a:gd name="adj" fmla="val 2000"/>
            </a:avLst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98425">
              <a:lnSpc>
                <a:spcPts val="167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중요 개념을 구분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98425">
              <a:lnSpc>
                <a:spcPts val="1200"/>
              </a:lnSpc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000" dirty="0" smtClean="0">
                <a:solidFill>
                  <a:srgbClr val="000000"/>
                </a:solidFill>
              </a:rPr>
              <a:t>핵심 </a:t>
            </a:r>
            <a:r>
              <a:rPr lang="en-US" altLang="ko-KR" sz="1000" dirty="0" smtClean="0">
                <a:solidFill>
                  <a:srgbClr val="000000"/>
                </a:solidFill>
              </a:rPr>
              <a:t>Entity(</a:t>
            </a:r>
            <a:r>
              <a:rPr lang="en-US" altLang="ko-KR" sz="1000" dirty="0" smtClean="0">
                <a:solidFill>
                  <a:srgbClr val="000000"/>
                </a:solidFill>
              </a:rPr>
              <a:t>독립개체</a:t>
            </a:r>
            <a:r>
              <a:rPr lang="en-US" altLang="ko-KR" sz="1000" dirty="0" smtClean="0">
                <a:solidFill>
                  <a:srgbClr val="000000"/>
                </a:solidFill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</a:rPr>
              <a:t>도출</a:t>
            </a:r>
          </a:p>
          <a:p>
            <a:pPr indent="98425">
              <a:lnSpc>
                <a:spcPts val="1195"/>
              </a:lnSpc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000" dirty="0" smtClean="0">
                <a:solidFill>
                  <a:srgbClr val="000000"/>
                </a:solidFill>
              </a:rPr>
              <a:t>ERD </a:t>
            </a:r>
            <a:r>
              <a:rPr lang="en-US" altLang="ko-KR" sz="1000" dirty="0" smtClean="0">
                <a:solidFill>
                  <a:srgbClr val="000000"/>
                </a:solidFill>
              </a:rPr>
              <a:t>작성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334897" y="2868168"/>
            <a:ext cx="2926207" cy="350520"/>
          </a:xfrm>
          <a:prstGeom prst="roundRect">
            <a:avLst>
              <a:gd name="adj" fmla="val 2000"/>
            </a:avLst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77240">
              <a:lnSpc>
                <a:spcPts val="220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 </a:t>
            </a:r>
            <a:r>
              <a:rPr lang="en-US" altLang="ko-KR" sz="1400" dirty="0" smtClean="0">
                <a:solidFill>
                  <a:srgbClr val="000000"/>
                </a:solidFill>
              </a:rPr>
              <a:t>개념적 모델링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62628" y="3003931"/>
            <a:ext cx="791591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064252" y="3445764"/>
            <a:ext cx="3398392" cy="954024"/>
          </a:xfrm>
          <a:prstGeom prst="roundRect">
            <a:avLst>
              <a:gd name="adj" fmla="val 4000"/>
            </a:avLst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13664">
              <a:lnSpc>
                <a:spcPts val="182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각 개념을 구체화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13664">
              <a:lnSpc>
                <a:spcPts val="1200"/>
              </a:lnSpc>
              <a:tabLst>
                <a:tab pos="413004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/>
              <a:t>	</a:t>
            </a:r>
            <a:r>
              <a:rPr lang="en-US" altLang="ko-KR" sz="1000" dirty="0" smtClean="0">
                <a:solidFill>
                  <a:srgbClr val="000000"/>
                </a:solidFill>
              </a:rPr>
              <a:t>ERD-RDB </a:t>
            </a:r>
            <a:r>
              <a:rPr lang="en-US" altLang="ko-KR" sz="1000" dirty="0" smtClean="0">
                <a:solidFill>
                  <a:srgbClr val="000000"/>
                </a:solidFill>
              </a:rPr>
              <a:t>모델 </a:t>
            </a:r>
            <a:r>
              <a:rPr lang="en-US" altLang="ko-KR" sz="1000" dirty="0" smtClean="0">
                <a:solidFill>
                  <a:srgbClr val="000000"/>
                </a:solidFill>
              </a:rPr>
              <a:t>사상</a:t>
            </a:r>
          </a:p>
          <a:p>
            <a:pPr indent="113664">
              <a:lnSpc>
                <a:spcPts val="1200"/>
              </a:lnSpc>
              <a:tabLst>
                <a:tab pos="413004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/>
              <a:t>	</a:t>
            </a:r>
            <a:r>
              <a:rPr lang="en-US" altLang="ko-KR" sz="1000" dirty="0" smtClean="0">
                <a:solidFill>
                  <a:srgbClr val="000000"/>
                </a:solidFill>
              </a:rPr>
              <a:t>상세 </a:t>
            </a:r>
            <a:r>
              <a:rPr lang="en-US" altLang="ko-KR" sz="1000" dirty="0" smtClean="0">
                <a:solidFill>
                  <a:srgbClr val="000000"/>
                </a:solidFill>
              </a:rPr>
              <a:t>속성 </a:t>
            </a:r>
            <a:r>
              <a:rPr lang="en-US" altLang="ko-KR" sz="1000" dirty="0" smtClean="0">
                <a:solidFill>
                  <a:srgbClr val="000000"/>
                </a:solidFill>
              </a:rPr>
              <a:t>정의</a:t>
            </a:r>
          </a:p>
          <a:p>
            <a:pPr indent="113664">
              <a:lnSpc>
                <a:spcPts val="1200"/>
              </a:lnSpc>
              <a:tabLst>
                <a:tab pos="413004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/>
              <a:t>	</a:t>
            </a:r>
            <a:r>
              <a:rPr lang="en-US" altLang="ko-KR" sz="1000" dirty="0" smtClean="0">
                <a:solidFill>
                  <a:srgbClr val="000000"/>
                </a:solidFill>
              </a:rPr>
              <a:t>정규화 </a:t>
            </a:r>
            <a:r>
              <a:rPr lang="en-US" altLang="ko-KR" sz="1000" dirty="0" smtClean="0">
                <a:solidFill>
                  <a:srgbClr val="000000"/>
                </a:solidFill>
              </a:rPr>
              <a:t>등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389888" y="3736848"/>
            <a:ext cx="2926080" cy="353568"/>
          </a:xfrm>
          <a:prstGeom prst="roundRect">
            <a:avLst>
              <a:gd name="adj" fmla="val 2000"/>
            </a:avLst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77240">
              <a:lnSpc>
                <a:spcPts val="2205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 </a:t>
            </a:r>
            <a:r>
              <a:rPr lang="en-US" altLang="ko-KR" sz="1400" dirty="0" smtClean="0">
                <a:solidFill>
                  <a:srgbClr val="000000"/>
                </a:solidFill>
              </a:rPr>
              <a:t>논리적 모델링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17492" y="3915155"/>
            <a:ext cx="736726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64252" y="4500372"/>
            <a:ext cx="3398392" cy="954024"/>
          </a:xfrm>
          <a:prstGeom prst="roundRect">
            <a:avLst>
              <a:gd name="adj" fmla="val 3000"/>
            </a:avLst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7950">
              <a:lnSpc>
                <a:spcPts val="1785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데이터베이스 생성 계획에 따라 개체</a:t>
            </a:r>
            <a:r>
              <a:rPr lang="en-US" altLang="ko-KR" sz="1000" dirty="0" smtClean="0">
                <a:solidFill>
                  <a:srgbClr val="000000"/>
                </a:solidFill>
              </a:rPr>
              <a:t>, </a:t>
            </a:r>
            <a:r>
              <a:rPr lang="en-US" altLang="ko-KR" sz="1000" dirty="0" smtClean="0">
                <a:solidFill>
                  <a:srgbClr val="000000"/>
                </a:solidFill>
              </a:rPr>
              <a:t>인덱스 등을 생성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07950">
              <a:lnSpc>
                <a:spcPts val="1200"/>
              </a:lnSpc>
              <a:tabLst>
                <a:tab pos="40754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/>
              <a:t>	</a:t>
            </a:r>
            <a:r>
              <a:rPr lang="en-US" altLang="ko-KR" sz="1000" dirty="0" smtClean="0">
                <a:solidFill>
                  <a:srgbClr val="000000"/>
                </a:solidFill>
              </a:rPr>
              <a:t>DB </a:t>
            </a:r>
            <a:r>
              <a:rPr lang="en-US" altLang="ko-KR" sz="1000" dirty="0" smtClean="0">
                <a:solidFill>
                  <a:srgbClr val="000000"/>
                </a:solidFill>
              </a:rPr>
              <a:t>개체 </a:t>
            </a:r>
            <a:r>
              <a:rPr lang="en-US" altLang="ko-KR" sz="1000" dirty="0" smtClean="0">
                <a:solidFill>
                  <a:srgbClr val="000000"/>
                </a:solidFill>
              </a:rPr>
              <a:t>정의</a:t>
            </a:r>
          </a:p>
          <a:p>
            <a:pPr indent="107950">
              <a:lnSpc>
                <a:spcPts val="1200"/>
              </a:lnSpc>
              <a:tabLst>
                <a:tab pos="40754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dirty="0" smtClean="0"/>
              <a:t>	</a:t>
            </a:r>
            <a:r>
              <a:rPr lang="en-US" altLang="ko-KR" sz="1000" dirty="0" smtClean="0">
                <a:solidFill>
                  <a:srgbClr val="000000"/>
                </a:solidFill>
              </a:rPr>
              <a:t>테이블 </a:t>
            </a:r>
            <a:r>
              <a:rPr lang="en-US" altLang="ko-KR" sz="1000" dirty="0" smtClean="0">
                <a:solidFill>
                  <a:srgbClr val="000000"/>
                </a:solidFill>
              </a:rPr>
              <a:t>및 </a:t>
            </a:r>
            <a:r>
              <a:rPr lang="en-US" altLang="ko-KR" sz="1000" dirty="0" smtClean="0">
                <a:solidFill>
                  <a:srgbClr val="000000"/>
                </a:solidFill>
              </a:rPr>
              <a:t>인덱스 </a:t>
            </a:r>
            <a:r>
              <a:rPr lang="en-US" altLang="ko-KR" sz="1000" dirty="0" smtClean="0">
                <a:solidFill>
                  <a:srgbClr val="000000"/>
                </a:solidFill>
              </a:rPr>
              <a:t>등 </a:t>
            </a:r>
            <a:r>
              <a:rPr lang="en-US" altLang="ko-KR" sz="1000" dirty="0" smtClean="0">
                <a:solidFill>
                  <a:srgbClr val="000000"/>
                </a:solidFill>
              </a:rPr>
              <a:t>설계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9512" y="4654296"/>
            <a:ext cx="2923032" cy="353568"/>
          </a:xfrm>
          <a:prstGeom prst="roundRect">
            <a:avLst>
              <a:gd name="adj" fmla="val 2000"/>
            </a:avLst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775335">
              <a:lnSpc>
                <a:spcPts val="2220"/>
              </a:lnSpc>
            </a:pPr>
            <a:r>
              <a:rPr lang="en-US" altLang="ko-KR" sz="140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 </a:t>
            </a:r>
            <a:r>
              <a:rPr lang="en-US" altLang="ko-KR" sz="1400" dirty="0" smtClean="0">
                <a:solidFill>
                  <a:srgbClr val="000000"/>
                </a:solidFill>
              </a:rPr>
              <a:t>물리적 모델링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7492" y="4832604"/>
            <a:ext cx="736726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28115" y="5661787"/>
            <a:ext cx="3685032" cy="350520"/>
          </a:xfrm>
          <a:prstGeom prst="rect">
            <a:avLst/>
          </a:prstGeom>
          <a:solidFill>
            <a:srgbClr val="CBCBCB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1088390">
              <a:lnSpc>
                <a:spcPts val="2195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데이터베이스 구현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데이터 모델링 과정</a:t>
            </a:r>
          </a:p>
        </p:txBody>
      </p:sp>
      <p:sp>
        <p:nvSpPr>
          <p:cNvPr id="9" name="FreeForm 8"/>
          <p:cNvSpPr/>
          <p:nvPr/>
        </p:nvSpPr>
        <p:spPr>
          <a:xfrm>
            <a:off x="2648712" y="1819656"/>
            <a:ext cx="222504" cy="353568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04" h="353568">
                <a:moveTo>
                  <a:pt x="0" y="242316"/>
                </a:moveTo>
                <a:lnTo>
                  <a:pt x="55626" y="242316"/>
                </a:lnTo>
                <a:lnTo>
                  <a:pt x="55626" y="0"/>
                </a:lnTo>
                <a:lnTo>
                  <a:pt x="166878" y="0"/>
                </a:lnTo>
                <a:lnTo>
                  <a:pt x="166878" y="242316"/>
                </a:lnTo>
                <a:lnTo>
                  <a:pt x="222504" y="242316"/>
                </a:lnTo>
                <a:lnTo>
                  <a:pt x="111252" y="353568"/>
                </a:lnTo>
                <a:lnTo>
                  <a:pt x="0" y="242316"/>
                </a:lnTo>
              </a:path>
            </a:pathLst>
          </a:custGeom>
          <a:solidFill>
            <a:srgbClr val="7E7E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648712" y="3304032"/>
            <a:ext cx="222504" cy="350647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04" h="350647">
                <a:moveTo>
                  <a:pt x="0" y="239268"/>
                </a:moveTo>
                <a:lnTo>
                  <a:pt x="55626" y="239268"/>
                </a:lnTo>
                <a:lnTo>
                  <a:pt x="55626" y="0"/>
                </a:lnTo>
                <a:lnTo>
                  <a:pt x="166878" y="0"/>
                </a:lnTo>
                <a:lnTo>
                  <a:pt x="166878" y="239268"/>
                </a:lnTo>
                <a:lnTo>
                  <a:pt x="222504" y="239268"/>
                </a:lnTo>
                <a:lnTo>
                  <a:pt x="111252" y="350647"/>
                </a:lnTo>
                <a:lnTo>
                  <a:pt x="0" y="239268"/>
                </a:lnTo>
              </a:path>
            </a:pathLst>
          </a:custGeom>
          <a:solidFill>
            <a:srgbClr val="7E7E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648712" y="4221480"/>
            <a:ext cx="222504" cy="350520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04" h="350520">
                <a:moveTo>
                  <a:pt x="0" y="239268"/>
                </a:moveTo>
                <a:lnTo>
                  <a:pt x="55626" y="239268"/>
                </a:lnTo>
                <a:lnTo>
                  <a:pt x="55626" y="0"/>
                </a:lnTo>
                <a:lnTo>
                  <a:pt x="166878" y="0"/>
                </a:lnTo>
                <a:lnTo>
                  <a:pt x="166878" y="239268"/>
                </a:lnTo>
                <a:lnTo>
                  <a:pt x="222504" y="239268"/>
                </a:lnTo>
                <a:lnTo>
                  <a:pt x="111252" y="350520"/>
                </a:lnTo>
                <a:lnTo>
                  <a:pt x="0" y="239268"/>
                </a:lnTo>
              </a:path>
            </a:pathLst>
          </a:custGeom>
          <a:solidFill>
            <a:srgbClr val="7E7E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648712" y="5196840"/>
            <a:ext cx="222504" cy="46329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04" h="463295">
                <a:moveTo>
                  <a:pt x="0" y="352044"/>
                </a:moveTo>
                <a:lnTo>
                  <a:pt x="55626" y="352044"/>
                </a:lnTo>
                <a:lnTo>
                  <a:pt x="55626" y="0"/>
                </a:lnTo>
                <a:lnTo>
                  <a:pt x="166878" y="0"/>
                </a:lnTo>
                <a:lnTo>
                  <a:pt x="166878" y="352044"/>
                </a:lnTo>
                <a:lnTo>
                  <a:pt x="222504" y="352044"/>
                </a:lnTo>
                <a:lnTo>
                  <a:pt x="111252" y="463296"/>
                </a:lnTo>
                <a:lnTo>
                  <a:pt x="0" y="352044"/>
                </a:lnTo>
              </a:path>
            </a:pathLst>
          </a:custGeom>
          <a:solidFill>
            <a:srgbClr val="7E7E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6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447675">
              <a:lnSpc>
                <a:spcPts val="2275"/>
              </a:lnSpc>
            </a:pPr>
            <a:r>
              <a:rPr lang="en-US" altLang="ko-KR" sz="2400" dirty="0" smtClean="0">
                <a:solidFill>
                  <a:srgbClr val="FFFFFF"/>
                </a:solidFill>
              </a:rPr>
              <a:t>요구사항 수집 및 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7378" y="959739"/>
            <a:ext cx="2852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000" dirty="0" smtClean="0">
                <a:solidFill>
                  <a:srgbClr val="000000"/>
                </a:solidFill>
              </a:rPr>
              <a:t>요구사항 수집 방법</a:t>
            </a:r>
            <a:endParaRPr lang="ko-KR" altLang="ko-KR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6938" y="1624203"/>
            <a:ext cx="365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altLang="ko-KR" dirty="0" smtClean="0">
                <a:solidFill>
                  <a:srgbClr val="000000"/>
                </a:solidFill>
              </a:rPr>
              <a:t>실제 문서를 수집하고 분석함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646938" y="2112391"/>
            <a:ext cx="704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altLang="ko-KR" dirty="0" smtClean="0">
                <a:solidFill>
                  <a:srgbClr val="000000"/>
                </a:solidFill>
              </a:rPr>
              <a:t>담당자와의 인터뷰나 설문조사를 통해 요구사항을 직접 수렴함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646938" y="2600452"/>
            <a:ext cx="629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altLang="ko-KR" dirty="0" smtClean="0">
                <a:solidFill>
                  <a:srgbClr val="000000"/>
                </a:solidFill>
              </a:rPr>
              <a:t>비슷한 업무를 처리하는 기존의 데이터베이스를 분석함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  <p:sp>
        <p:nvSpPr>
          <p:cNvPr id="33" name="TextBox 32"/>
          <p:cNvSpPr txBox="1"/>
          <p:nvPr/>
        </p:nvSpPr>
        <p:spPr>
          <a:xfrm>
            <a:off x="646938" y="3087878"/>
            <a:ext cx="446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400" dirty="0" smtClean="0">
                <a:solidFill>
                  <a:srgbClr val="006F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en-US" altLang="ko-KR" dirty="0" smtClean="0">
                <a:solidFill>
                  <a:srgbClr val="000000"/>
                </a:solidFill>
              </a:rPr>
              <a:t>각 업무와 연관된 모든 부분을 살펴봄</a:t>
            </a:r>
            <a:r>
              <a:rPr lang="en-US" altLang="ko-KR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1575</Words>
  <Application>Microsoft Office PowerPoint</Application>
  <PresentationFormat>A4 Paper (210x297 mm)</PresentationFormat>
  <Paragraphs>238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2006-08-16T00:00:00Z</dcterms:created>
  <dcterms:modified xsi:type="dcterms:W3CDTF">2016-03-04T06:59:58Z</dcterms:modified>
</cp:coreProperties>
</file>