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sldIdLst>
    <p:sldId id="256" r:id="rId5"/>
    <p:sldId id="25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3"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3904E9-AEB8-44A9-A78A-EAC7815413EC}" v="605" dt="2023-07-06T10:24:40.326"/>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33" autoAdjust="0"/>
  </p:normalViewPr>
  <p:slideViewPr>
    <p:cSldViewPr snapToGrid="0">
      <p:cViewPr varScale="1">
        <p:scale>
          <a:sx n="60" d="100"/>
          <a:sy n="60"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yvios Tsichritzis" userId="253462cb-28d9-4922-ad38-f5b5da184ed5" providerId="ADAL" clId="{8E9957A6-DABC-4498-9FDE-78E67FAED44B}"/>
    <pc:docChg chg="modSld">
      <pc:chgData name="Polyvios Tsichritzis" userId="253462cb-28d9-4922-ad38-f5b5da184ed5" providerId="ADAL" clId="{8E9957A6-DABC-4498-9FDE-78E67FAED44B}" dt="2023-07-06T16:26:31.828" v="122" actId="5793"/>
      <pc:docMkLst>
        <pc:docMk/>
      </pc:docMkLst>
      <pc:sldChg chg="modSp mod">
        <pc:chgData name="Polyvios Tsichritzis" userId="253462cb-28d9-4922-ad38-f5b5da184ed5" providerId="ADAL" clId="{8E9957A6-DABC-4498-9FDE-78E67FAED44B}" dt="2023-07-06T16:26:31.828" v="122" actId="5793"/>
        <pc:sldMkLst>
          <pc:docMk/>
          <pc:sldMk cId="183917146" sldId="257"/>
        </pc:sldMkLst>
        <pc:spChg chg="mod">
          <ac:chgData name="Polyvios Tsichritzis" userId="253462cb-28d9-4922-ad38-f5b5da184ed5" providerId="ADAL" clId="{8E9957A6-DABC-4498-9FDE-78E67FAED44B}" dt="2023-07-06T16:26:31.828" v="122" actId="5793"/>
          <ac:spMkLst>
            <pc:docMk/>
            <pc:sldMk cId="183917146" sldId="257"/>
            <ac:spMk id="5" creationId="{B7ED5ED9-6B02-DEAD-8525-B08511386B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65EEB-6F78-4038-968E-9F5BA3441051}"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DDFF0-FB59-48F0-A6B0-55A8A87207FF}" type="slidenum">
              <a:rPr lang="en-US" smtClean="0"/>
              <a:t>‹#›</a:t>
            </a:fld>
            <a:endParaRPr lang="en-US"/>
          </a:p>
        </p:txBody>
      </p:sp>
    </p:spTree>
    <p:extLst>
      <p:ext uri="{BB962C8B-B14F-4D97-AF65-F5344CB8AC3E}">
        <p14:creationId xmlns:p14="http://schemas.microsoft.com/office/powerpoint/2010/main" val="152614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kern="100" dirty="0">
                <a:effectLst/>
                <a:latin typeface="Times New Roman" panose="02020603050405020304" pitchFamily="18" charset="0"/>
                <a:ea typeface="Calibri" panose="020F0502020204030204" pitchFamily="34" charset="0"/>
                <a:cs typeface="Arial" panose="020B0604020202020204" pitchFamily="34" charset="0"/>
              </a:rPr>
              <a:t>Οι επιθέσεις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SNDL</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store</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now</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decrypt</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later</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 προβάλλουν απειλή για πληροφορία που είναι τώρα κρυπτογραφημένη, χρησιμοποιώντας κβαντικά ευάλωτη κρυπτογραφία. Τέτοιου τύπου κρυπτογραφημένα δεδομένα, τα οποία μεταδίδονται μέσω της δημόσιας υποδομής του διαδικτύου, μπορούν να συλλεχθούν, να αποθηκευτούν επ’ άπειρον και αν αποκρυπτογραφηθούν μελλοντικά όταν ο κακόβουλος θα έχει πρόσβαση σε ένα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LFT</a:t>
            </a:r>
            <a:r>
              <a:rPr lang="el-GR" sz="1800" kern="100" dirty="0">
                <a:effectLst/>
                <a:latin typeface="Times New Roman" panose="02020603050405020304" pitchFamily="18" charset="0"/>
                <a:ea typeface="Calibri" panose="020F0502020204030204" pitchFamily="34" charset="0"/>
                <a:cs typeface="Arial" panose="020B0604020202020204" pitchFamily="34" charset="0"/>
              </a:rPr>
              <a:t> κβαντικό υπολογιστή. Σε κάποιες περιπτώσεις, δεν πρόκειται για κάτι το οποίο μας ανησυχεί ιδιαίτερα. Εντούτοις, υπάρχουν κάποια σημαντικά εμπορικά μυστικά, ιατρικά ιστορικά, έγγραφα που αφορούν τη κρατική ασφάλεια και άλλα πολλά δεδομένα που έχουν πολυετείς κύκλους ζωής για την αποθήκευσή τους και πρέπει να παραμείνουν εμπιστευτικά για εκτενείς χρονικές περιόδους.</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a:p>
            <a:r>
              <a:rPr lang="el-GR" dirty="0"/>
              <a:t>Κάθε επιπλέον </a:t>
            </a:r>
            <a:r>
              <a:rPr lang="el-GR" dirty="0" err="1"/>
              <a:t>qubit</a:t>
            </a:r>
            <a:r>
              <a:rPr lang="el-GR" dirty="0"/>
              <a:t> διπλασιάζει την ισχύ του κβαντικού υπολογιστή και έτσι, όταν η </a:t>
            </a:r>
            <a:r>
              <a:rPr lang="el-GR" dirty="0" err="1"/>
              <a:t>Google</a:t>
            </a:r>
            <a:r>
              <a:rPr lang="el-GR" dirty="0"/>
              <a:t> AI </a:t>
            </a:r>
            <a:r>
              <a:rPr lang="el-GR" dirty="0" err="1"/>
              <a:t>Quantum</a:t>
            </a:r>
            <a:r>
              <a:rPr lang="el-GR" dirty="0"/>
              <a:t> ανακοίνωσε κβαντική κυριαρχία στα τέλη του 2019, το πείραμά τους εκτελέστηκε σε επεξεργαστή μόνο 53 </a:t>
            </a:r>
            <a:r>
              <a:rPr lang="el-GR" dirty="0" err="1"/>
              <a:t>qubits</a:t>
            </a:r>
            <a:r>
              <a:rPr lang="el-GR" dirty="0"/>
              <a:t>. Ο αριθμός των θορυβωδών </a:t>
            </a:r>
            <a:r>
              <a:rPr lang="el-GR" dirty="0" err="1"/>
              <a:t>qubits</a:t>
            </a:r>
            <a:r>
              <a:rPr lang="el-GR" dirty="0"/>
              <a:t> που κρίνονται απαραίτητα για το «σπάσιμο» του RSA-2048, εκτιμάται ότι είναι περίπου 20 εκατομμύρια.</a:t>
            </a:r>
            <a:endParaRPr lang="en-US" dirty="0"/>
          </a:p>
        </p:txBody>
      </p:sp>
      <p:sp>
        <p:nvSpPr>
          <p:cNvPr id="4" name="Slide Number Placeholder 3"/>
          <p:cNvSpPr>
            <a:spLocks noGrp="1"/>
          </p:cNvSpPr>
          <p:nvPr>
            <p:ph type="sldNum" sz="quarter" idx="5"/>
          </p:nvPr>
        </p:nvSpPr>
        <p:spPr/>
        <p:txBody>
          <a:bodyPr/>
          <a:lstStyle/>
          <a:p>
            <a:fld id="{F24DDFF0-FB59-48F0-A6B0-55A8A87207FF}" type="slidenum">
              <a:rPr lang="en-US" smtClean="0"/>
              <a:t>9</a:t>
            </a:fld>
            <a:endParaRPr lang="en-US"/>
          </a:p>
        </p:txBody>
      </p:sp>
    </p:spTree>
    <p:extLst>
      <p:ext uri="{BB962C8B-B14F-4D97-AF65-F5344CB8AC3E}">
        <p14:creationId xmlns:p14="http://schemas.microsoft.com/office/powerpoint/2010/main" val="298679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800" kern="100" dirty="0">
                    <a:effectLst/>
                    <a:latin typeface="Times New Roman" panose="02020603050405020304" pitchFamily="18" charset="0"/>
                    <a:ea typeface="Calibri" panose="020F0502020204030204" pitchFamily="34" charset="0"/>
                    <a:cs typeface="Arial" panose="020B0604020202020204" pitchFamily="34" charset="0"/>
                  </a:rPr>
                  <a:t>Διαλέγουμε </a:t>
                </a:r>
                <a14:m>
                  <m:oMath xmlns:m="http://schemas.openxmlformats.org/officeDocument/2006/math">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τέτοιο ώστε </a:t>
                </a:r>
                <a14:m>
                  <m:oMath xmlns:m="http://schemas.openxmlformats.org/officeDocument/2006/math">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&lt;2</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Ξεκινάμε με </a:t>
                </a:r>
                <a14:m>
                  <m:oMath xmlns:m="http://schemas.openxmlformats.org/officeDocument/2006/math">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qubits</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όλα στη κατάσταση 0: </a:t>
                </a:r>
                <a14:m>
                  <m:oMath xmlns:m="http://schemas.openxmlformats.org/officeDocument/2006/math">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000000000</m:t>
                            </m:r>
                          </m:e>
                        </m:d>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Αλλάζοντας άξονες, μπορούμε να μετατρέψουμε το πρώτο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bit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σε γραμμικό συνδυασμό </a:t>
                </a:r>
                <a14:m>
                  <m:oMath xmlns:m="http://schemas.openxmlformats.org/officeDocument/2006/math">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e>
                        </m:d>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14:m>
                  <m:oMath xmlns:m="http://schemas.openxmlformats.org/officeDocument/2006/math">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e>
                        </m:d>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οποίο μας δίνει:</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rad>
                        </m:den>
                      </m:f>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000000000</m:t>
                                  </m:r>
                                </m:e>
                              </m:d>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100000000</m:t>
                                  </m:r>
                                </m:e>
                              </m:d>
                            </m:e>
                          </m:d>
                        </m:e>
                      </m:d>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Στη συνέχεια κάνουμε κατά τον ίδιο τρόπο την αντίστοιχη μετατροπή για το δεύτερο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bit</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τρίτο και ου το καθεξής μέχρι το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-οστό, βρίσκοντας τη κβαντική κατάσταση:</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000000000</m:t>
                                  </m:r>
                                </m:e>
                              </m:d>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000000001</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000000010</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111111111</m:t>
                                      </m:r>
                                    </m:e>
                                  </m:d>
                                </m:e>
                              </m:d>
                            </m:e>
                          </m:d>
                        </m:e>
                      </m:d>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Συνεπώς, όλες οι πιθανές καταστάσεις των </a:t>
                </a:r>
                <a14:m>
                  <m:oMath xmlns:m="http://schemas.openxmlformats.org/officeDocument/2006/math">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qubits</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είναι υπερτεθειμένες σε αυτό το άθροισμα. Για απλότητα στο συμβολισμό, αντικαθιστούμε κάθε σειρά από 0 και 1 με το δεκαδικό τους αντίστοιχο, οπότε έχουμε:</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800" kern="100" dirty="0">
                    <a:effectLst/>
                    <a:latin typeface="Times New Roman" panose="02020603050405020304" pitchFamily="18" charset="0"/>
                    <a:ea typeface="Calibri" panose="020F0502020204030204" pitchFamily="34" charset="0"/>
                    <a:cs typeface="Arial" panose="020B0604020202020204" pitchFamily="34" charset="0"/>
                  </a:rPr>
                  <a:t>Διαλέγουμε </a:t>
                </a:r>
                <a:r>
                  <a:rPr lang="el-GR" sz="1800" i="0" kern="100">
                    <a:effectLst/>
                    <a:latin typeface="Cambria Math" panose="02040503050406030204" pitchFamily="18" charset="0"/>
                    <a:ea typeface="Calibri" panose="020F0502020204030204" pitchFamily="34" charset="0"/>
                    <a:cs typeface="Times New Roman" panose="02020603050405020304" pitchFamily="18" charset="0"/>
                  </a:rPr>
                  <a:t>𝑚</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τέτοιο ώστε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𝑛^</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𝑚&lt;2𝑛</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Ξεκινάμε με </a:t>
                </a:r>
                <a:r>
                  <a:rPr lang="el-GR" sz="1800" i="0" kern="100">
                    <a:effectLst/>
                    <a:latin typeface="Cambria Math" panose="02040503050406030204" pitchFamily="18" charset="0"/>
                    <a:ea typeface="Calibri" panose="020F0502020204030204" pitchFamily="34" charset="0"/>
                    <a:cs typeface="Times New Roman" panose="02020603050405020304" pitchFamily="18" charset="0"/>
                  </a:rPr>
                  <a:t>𝑚</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qubits</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όλα στη κατάσταση 0: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000000000⟩┤</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Αλλάζοντας άξονες, μπορούμε να μετατρέψουμε το πρώτο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bit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σε γραμμικό συνδυασμό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οποίο μας δίνει:</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000000000⟩┤+</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100000000⟩┤)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Στη συνέχεια κάνουμε κατά τον ίδιο τρόπο την αντίστοιχη μετατροπή για το δεύτερο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bit</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τρίτο και ου το καθεξής μέχρι το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𝑛</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-οστό, βρίσκοντας τη κβαντική κατάσταση:</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^𝑚 )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000000000⟩┤+</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000000001⟩+┤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000000010⟩+⋯+</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111111111⟩┤┤)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Συνεπώς, όλες οι πιθανές καταστάσεις των </a:t>
                </a:r>
                <a:r>
                  <a:rPr lang="el-GR" sz="1800" i="0" kern="100">
                    <a:effectLst/>
                    <a:latin typeface="Cambria Math" panose="02040503050406030204" pitchFamily="18" charset="0"/>
                    <a:ea typeface="Calibri" panose="020F0502020204030204" pitchFamily="34" charset="0"/>
                    <a:cs typeface="Times New Roman" panose="02020603050405020304" pitchFamily="18" charset="0"/>
                  </a:rPr>
                  <a:t>𝑚</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qubits</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είναι υπερτεθειμένες σε αυτό το άθροισμα. Για απλότητα στο συμβολισμό, αντικαθιστούμε κάθε σειρά από 0 και 1 με το δεκαδικό τους αντίστοιχο, οπότε έχουμε:</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10</a:t>
            </a:fld>
            <a:endParaRPr lang="en-US"/>
          </a:p>
        </p:txBody>
      </p:sp>
    </p:spTree>
    <p:extLst>
      <p:ext uri="{BB962C8B-B14F-4D97-AF65-F5344CB8AC3E}">
        <p14:creationId xmlns:p14="http://schemas.microsoft.com/office/powerpoint/2010/main" val="300127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800" i="1" kern="100"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e>
                              </m:d>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e>
                                  </m:d>
                                </m:e>
                              </m:d>
                            </m:e>
                          </m:d>
                        </m:e>
                      </m:d>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Διαλέγουμε έναν τυχαίο αριθμό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𝑎</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που να ισχύει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1&lt;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&lt;</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Μπορούμε να υποθέσουμε ότι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𝑔𝑐𝑑</m:t>
                    </m:r>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𝑎</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αλλιώς έχουμε συντελεστή του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Ο κβαντικός υπολογιστής υπολογίζει τη συνάρτηση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𝑓</m:t>
                    </m:r>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για αυτή τη κβαντική κατάσταση, για να εξάγει:</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up>
                                  </m:sSup>
                                </m:e>
                              </m:d>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sup>
                                  </m:sSup>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d>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−1, </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−1</m:t>
                                          </m:r>
                                        </m:sup>
                                      </m:sSup>
                                    </m:e>
                                  </m:d>
                                </m:e>
                              </m:d>
                            </m:e>
                          </m:d>
                        </m:e>
                      </m:d>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όπου </a:t>
                </a:r>
                <a14:m>
                  <m:oMath xmlns:m="http://schemas.openxmlformats.org/officeDocument/2006/math">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χρησιμοποιείται για να συμβολίζει το </a:t>
                </a:r>
                <a14:m>
                  <m:oMath xmlns:m="http://schemas.openxmlformats.org/officeDocument/2006/math">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για χάρη ευκολίας συμβολισμού. Από αυτό προκύπτει η λίστα όλων των τιμών του </a:t>
                </a:r>
                <a14:m>
                  <m:oMath xmlns:m="http://schemas.openxmlformats.org/officeDocument/2006/math">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Εντούτοις, μέχρι στιγμής δε βλέπουμε καλύτερα αποτελέσματα από αυτά που δίνει ένας συμβατικός ηλεκτρονικός υπολογιστής.</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Αν πρόκειται να μετρήσουμε τη κατάσταση του συστήματος, αποκτάμε μία βασική κατάσταση </a:t>
                </a:r>
                <a14:m>
                  <m:oMath xmlns:m="http://schemas.openxmlformats.org/officeDocument/2006/math">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ub>
                                </m:sSub>
                              </m:sup>
                            </m:sSup>
                          </m:e>
                        </m:d>
                      </m:e>
                    </m:d>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για κάποιο τυχαία επιλεγμένο </a:t>
                </a:r>
                <a14:m>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ub>
                    </m:sSub>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Δεν μπορούμε καν να καθορίσουμε ποιο </a:t>
                </a:r>
                <a14:m>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0</m:t>
                        </m:r>
                      </m:sub>
                    </m:sSub>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θέλουμε να χρησιμοποιήσουμε. Επιπροσθέτως, το σύστημα ωθείται σε αυτή τη κατάσταση, εξολοθρεύοντας όλες τις υπόλοιπες τιμές του </a:t>
                </a:r>
                <a14:m>
                  <m:oMath xmlns:m="http://schemas.openxmlformats.org/officeDocument/2006/math">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που υπολογίστηκαν προηγουμένως. Άρα, δεν επιθυμούμε να μετρήσουμε όλο το σύστημα.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^𝑚 )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Διαλέγουμε έναν τυχαίο αριθμό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που να ισχύει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1&lt;</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&lt;𝑛</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Μπορούμε να υποθέσουμε ότι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𝑔𝑐𝑑</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𝑎,𝑛)=1</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αλλιώς έχουμε συντελεστή του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𝑛</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Ο κβαντικός υπολογιστής υπολογίζει τη συνάρτηση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𝑓</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𝑥)=𝑎</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𝑥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𝑚𝑜𝑑 𝑛)</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για αυτή τη κβαντική κατάσταση, για να εξάγει:</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^𝑚 )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0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1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𝑚−1,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𝑚−1</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όπου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χρησιμοποιείται για να συμβολίζει το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(𝑚𝑜𝑑 𝑛)</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για χάρη ευκολίας συμβολισμού. Από αυτό προκύπτει η λίστα όλων των τιμών του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Εντούτοις, μέχρι στιγμής δε βλέπουμε καλύτερα αποτελέσματα από αυτά που δίνει ένας συμβατικός ηλεκτρονικός υπολογιστής.</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11</a:t>
            </a:fld>
            <a:endParaRPr lang="en-US"/>
          </a:p>
        </p:txBody>
      </p:sp>
    </p:spTree>
    <p:extLst>
      <p:ext uri="{BB962C8B-B14F-4D97-AF65-F5344CB8AC3E}">
        <p14:creationId xmlns:p14="http://schemas.microsoft.com/office/powerpoint/2010/main" val="3951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Αντίθετα, Κρατάμε μόνο την τιμή του δεύτερου μισού. Κάθε βασικό τεμάχιο έχει μορφή </a:t>
                </a:r>
                <a14:m>
                  <m:oMath xmlns:m="http://schemas.openxmlformats.org/officeDocument/2006/math">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e>
                        </m:d>
                      </m:e>
                    </m:d>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το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𝑥</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αναπαριστά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𝑚</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bits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και το </a:t>
                </a:r>
                <a14:m>
                  <m:oMath xmlns:m="http://schemas.openxmlformats.org/officeDocument/2006/math">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αναπαρίσταται από </a:t>
                </a:r>
                <a14:m>
                  <m:oMath xmlns:m="http://schemas.openxmlformats.org/officeDocument/2006/math">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bits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(εφόσον </a:t>
                </a:r>
                <a14:m>
                  <m:oMath xmlns:m="http://schemas.openxmlformats.org/officeDocument/2006/math">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d>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&lt;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&lt;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2</m:t>
                        </m:r>
                      </m:e>
                      <m:sup>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2</m:t>
                            </m:r>
                          </m:den>
                        </m:f>
                      </m:sup>
                    </m:sSup>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 μετρήσουμε τα τελευταία </a:t>
                </a:r>
                <a14:m>
                  <m:oMath xmlns:m="http://schemas.openxmlformats.org/officeDocument/2006/math">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 bits</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λαμβάνουμε κάποιον αριθμό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𝑢</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d>
                  </m:oMath>
                </a14:m>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και ολόκληρο το σύστημα ωθείται σε ένα συνδυασμό αυτών των καταστάσεων, της μορφής </a:t>
                </a:r>
                <a14:m>
                  <m:oMath xmlns:m="http://schemas.openxmlformats.org/officeDocument/2006/math">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𝑢</m:t>
                            </m:r>
                          </m:e>
                        </m:d>
                      </m:e>
                    </m:d>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a:t>
                </a:r>
                <a14:m>
                  <m:oMath xmlns:m="http://schemas.openxmlformats.org/officeDocument/2006/math">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𝑢</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d>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𝐶</m:t>
                          </m:r>
                        </m:den>
                      </m:f>
                      <m:nary>
                        <m:naryPr>
                          <m:chr m:val="∑"/>
                          <m:limLoc m:val="undOvr"/>
                          <m:supHide m:val="on"/>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m>
                            <m:mPr>
                              <m:mcs>
                                <m:mc>
                                  <m:mcPr>
                                    <m:count m:val="1"/>
                                    <m:mcJc m:val="center"/>
                                  </m:mcPr>
                                </m:mc>
                              </m:mcs>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mPr>
                            <m:mr>
                              <m:e>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0&lt;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𝑥</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&lt;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mr>
                            <m:mr>
                              <m:e>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𝑢</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d>
                              </m:e>
                            </m:mr>
                          </m:m>
                        </m:sub>
                        <m:sup/>
                        <m:e>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𝑢</m:t>
                                  </m:r>
                                </m:e>
                              </m:d>
                            </m:e>
                          </m:d>
                        </m:e>
                      </m:nary>
                    </m:oMath>
                  </m:oMathPara>
                </a14:m>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όπου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𝐶</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οποιοσδήποτε παράγοντας είναι απαραίτητος ώστε το διάνυσμα να έχει μήκος 1 (για την ακρίβεια, το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𝐶</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είναι η τετραγωνική ρίζα του αριθμού των όρων στο άθροισμα.</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Αν πρόκειται να μετρήσουμε τη κατάσταση του συστήματος, αποκτάμε μία βασική κατάσταση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 𝑥_</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𝑎^(𝑥_</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για κάποιο τυχαία επιλεγμένο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𝑥_</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Δεν μπορούμε καν να καθορίσουμε ποιο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𝑥_</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θέλουμε να χρησιμοποιήσουμε. Επιπροσθέτως, το σύστημα ωθείται σε αυτή τη κατάσταση, εξολοθρεύοντας όλες τις υπόλοιπες τιμές του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𝑥</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που υπολογίστηκαν προηγουμένως. Άρα, δεν επιθυμούμε να μετρήσουμε όλο το σύστημα. Αντίθετα, Κρατάμε μόνο την τιμή του δεύτερου μισού. Κάθε βασικό τεμάχιο έχει μορφή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 𝑥_</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𝑎^𝑥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το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𝑥</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αναπαριστά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𝑚</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bits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και το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𝑥</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αναπαρίσταται από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𝑚</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bits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(εφόσον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(𝑚𝑜𝑑 𝑛)</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&lt;</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𝑛</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&lt;2</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 μετρήσουμε τα τελευταία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2</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 bits</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λαμβάνουμε κάποιον αριθμό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𝑢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(𝑚𝑜𝑑 𝑛)</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και ολόκληρο το σύστημα ωθείται σε ένα συνδυασμό αυτών των καταστάσεων, της μορφής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 𝑥</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,𝑢⟩┤</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≡𝑢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(𝑚𝑜𝑑 𝑛)</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1</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𝐶</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 ∑1_■8(</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0&lt;𝑥&lt;2</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𝑚@</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𝑎^𝑥</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≡𝑢 </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(𝑚𝑜𝑑 𝑛)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 𝑥</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,𝑢⟩┤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όπου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𝐶</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οποιοσδήποτε παράγοντας είναι απαραίτητος ώστε το διάνυσμα να έχει μήκος 1 (για την ακρίβεια, το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𝐶</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είναι η τετραγωνική ρίζα του αριθμού των όρων στο άθροισμα.</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12</a:t>
            </a:fld>
            <a:endParaRPr lang="en-US"/>
          </a:p>
        </p:txBody>
      </p:sp>
    </p:spTree>
    <p:extLst>
      <p:ext uri="{BB962C8B-B14F-4D97-AF65-F5344CB8AC3E}">
        <p14:creationId xmlns:p14="http://schemas.microsoft.com/office/powerpoint/2010/main" val="347715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Στο δημοφιλές σύστημα δημόσιου κλειδιού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RSA</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δημόσιο κλειδί είναι προϊόν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𝑁</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𝑝𝑞</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των δύο κρυφών πρώτων αριθμών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𝑞</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Η ασφάλεια ενός τέτοιου συστήματος εξαρτάται σημαντικά από τη δυσκολία εύρεσης των παραγόντων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𝑞</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Παρά το γεγονός αυτό, το 1994, 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Shor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εισήγαγε ένα ταχύ κβαντικό αλγόριθμο που βρίσκει την παραγοντοποίηση πρώτων αριθμών οποιουδήποτε θετικού ακεραίου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𝑁</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Στο δημοφιλές σύστημα δημόσιου κλειδιού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RSA</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το δημόσιο κλειδί είναι προϊόν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𝑁=𝑝𝑞</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των δύο κρυφών πρώτων αριθμών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𝑞</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Η ασφάλεια ενός τέτοιου συστήματος εξαρτάται σημαντικά από τη δυσκολία εύρεσης των παραγόντων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και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𝑞</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Παρά το γεγονός αυτό, το 1994, 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Shor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εισήγαγε ένα ταχύ κβαντικό αλγόριθμο που βρίσκει την παραγοντοποίηση πρώτων αριθμών οποιουδήποτε θετικού ακεραίου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𝑁</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13</a:t>
            </a:fld>
            <a:endParaRPr lang="en-US"/>
          </a:p>
        </p:txBody>
      </p:sp>
    </p:spTree>
    <p:extLst>
      <p:ext uri="{BB962C8B-B14F-4D97-AF65-F5344CB8AC3E}">
        <p14:creationId xmlns:p14="http://schemas.microsoft.com/office/powerpoint/2010/main" val="264941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Ο αλγόριθμος του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Shor</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εκτιμά μία περιοδική συνάρτηση σε μία υπέρθεση όλων των τιμών στην είσοδο εντός ευρέος φάσματος, εφαρμόζει μετασχηματισμό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Fourier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για να αποκτήσει μία εκτιμώμενη υπέρθεση περιόδων της συνάρτησης και μετρά την υπέρθεση για να βρει μία τυχαία περίοδο. Η περιοδική συνάρτηση είναι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𝑒</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𝑒</m:t>
                        </m:r>
                      </m:sup>
                    </m:sSup>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𝑁</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𝑎</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ένας τυχαίος ακέραιος αριθμός, σχετικά πρώτος στο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𝑁</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το βελάκι υποδηλώνει «ανάθεση σε» και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𝑁</m:t>
                    </m:r>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δηλώνει το υπόλοιπο της διαίρεσης με </a:t>
                </a:r>
                <a14:m>
                  <m:oMath xmlns:m="http://schemas.openxmlformats.org/officeDocument/2006/math">
                    <m:r>
                      <a:rPr lang="el-GR" sz="1200" i="1" kern="100">
                        <a:effectLst/>
                        <a:latin typeface="Cambria Math" panose="02040503050406030204" pitchFamily="18" charset="0"/>
                        <a:ea typeface="Yu Mincho" panose="02020400000000000000" pitchFamily="18" charset="-128"/>
                        <a:cs typeface="Times New Roman" panose="02020603050405020304" pitchFamily="18" charset="0"/>
                      </a:rPr>
                      <m:t>𝑁</m:t>
                    </m:r>
                  </m:oMath>
                </a14:m>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 ο</a:t>
                </a:r>
                <a:r>
                  <a:rPr lang="el-GR" sz="1200" i="1" kern="100" dirty="0">
                    <a:effectLst/>
                    <a:latin typeface="Cambria Math" panose="02040503050406030204" pitchFamily="18" charset="0"/>
                    <a:ea typeface="Yu Mincho" panose="02020400000000000000" pitchFamily="18" charset="-128"/>
                    <a:cs typeface="Times New Roman" panose="02020603050405020304" pitchFamily="18" charset="0"/>
                  </a:rPr>
                  <a:t> </a:t>
                </a:r>
                <a14:m>
                  <m:oMath xmlns:m="http://schemas.openxmlformats.org/officeDocument/2006/math">
                    <m:r>
                      <a:rPr lang="el-GR" sz="1200" i="1" kern="1200" smtClean="0">
                        <a:solidFill>
                          <a:schemeClr val="tx1"/>
                        </a:solidFill>
                        <a:effectLst/>
                        <a:latin typeface="Cambria Math" panose="02040503050406030204" pitchFamily="18" charset="0"/>
                        <a:ea typeface="+mn-ea"/>
                        <a:cs typeface="+mn-cs"/>
                      </a:rPr>
                      <m:t>𝑁</m:t>
                    </m:r>
                  </m:oMath>
                </a14:m>
                <a:r>
                  <a:rPr lang="el-GR" sz="1200" i="1"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δεν είναι δύναμη ενός πρώτου αριθμού (εύκολα αναγνωρίσιμη περίπτωση), τότε η τυχαία περίοδος αποκαλύπτει έναν παράγοντα του </a:t>
                </a:r>
                <a14:m>
                  <m:oMath xmlns:m="http://schemas.openxmlformats.org/officeDocument/2006/math">
                    <m:r>
                      <a:rPr lang="el-GR" sz="1200" i="1" kern="1200">
                        <a:solidFill>
                          <a:schemeClr val="tx1"/>
                        </a:solidFill>
                        <a:effectLst/>
                        <a:latin typeface="Cambria Math" panose="02040503050406030204" pitchFamily="18" charset="0"/>
                        <a:ea typeface="+mn-ea"/>
                        <a:cs typeface="+mn-cs"/>
                      </a:rPr>
                      <m:t>𝑁</m:t>
                    </m:r>
                  </m:oMath>
                </a14:m>
                <a:r>
                  <a:rPr lang="el-GR" sz="1200" kern="1200" dirty="0">
                    <a:solidFill>
                      <a:schemeClr val="tx1"/>
                    </a:solidFill>
                    <a:effectLst/>
                    <a:latin typeface="+mn-lt"/>
                    <a:ea typeface="+mn-ea"/>
                    <a:cs typeface="+mn-cs"/>
                  </a:rPr>
                  <a:t> με αρκετά υψηλή πιθανότητα να αποτελέσει πρόβλημα ασφαλείας.</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Ο αλγόριθμος του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Shor</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εκτιμά μία περιοδική συνάρτηση σε μία υπέρθεση όλων των τιμών στην είσοδο εντός ευρέος φάσματος, εφαρμόζει μετασχηματισμό </a:t>
                </a:r>
                <a:r>
                  <a:rPr lang="en-US" sz="1200" kern="100" dirty="0">
                    <a:effectLst/>
                    <a:latin typeface="Times New Roman" panose="02020603050405020304" pitchFamily="18" charset="0"/>
                    <a:ea typeface="Yu Mincho" panose="02020400000000000000" pitchFamily="18" charset="-128"/>
                    <a:cs typeface="Arial" panose="020B0604020202020204" pitchFamily="34" charset="0"/>
                  </a:rPr>
                  <a:t>Fourier </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για να αποκτήσει μία εκτιμώμενη υπέρθεση περιόδων της συνάρτησης και μετρά την υπέρθεση για να βρει μία τυχαία περίοδο. Η περιοδική συνάρτηση είναι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𝑒↦𝑎</a:t>
                </a:r>
                <a:r>
                  <a:rPr lang="en-US" sz="12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𝑒  𝑚𝑜𝑑 𝑁</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όπου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𝑎</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ένας τυχαίος ακέραιος αριθμός, σχετικά πρώτος στο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𝑁</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το βελάκι υποδηλώνει «ανάθεση σε» και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"𝑚𝑜𝑑 𝑁"</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δηλώνει το υπόλοιπο της διαίρεσης με </a:t>
                </a:r>
                <a:r>
                  <a:rPr lang="el-GR" sz="1200" i="0" kern="100">
                    <a:effectLst/>
                    <a:latin typeface="Cambria Math" panose="02040503050406030204" pitchFamily="18" charset="0"/>
                    <a:ea typeface="Yu Mincho" panose="02020400000000000000" pitchFamily="18" charset="-128"/>
                    <a:cs typeface="Times New Roman" panose="02020603050405020304" pitchFamily="18" charset="0"/>
                  </a:rPr>
                  <a:t>𝑁</a:t>
                </a:r>
                <a:r>
                  <a:rPr lang="el-GR" sz="1200" kern="100" dirty="0">
                    <a:effectLst/>
                    <a:latin typeface="Times New Roman" panose="02020603050405020304" pitchFamily="18" charset="0"/>
                    <a:ea typeface="Yu Mincho" panose="02020400000000000000" pitchFamily="18" charset="-128"/>
                    <a:cs typeface="Arial" panose="020B0604020202020204" pitchFamily="34" charset="0"/>
                  </a:rPr>
                  <a:t>. Αν ο</a:t>
                </a:r>
                <a:r>
                  <a:rPr lang="el-GR" sz="1200" i="1" kern="100" dirty="0">
                    <a:effectLst/>
                    <a:latin typeface="Cambria Math" panose="02040503050406030204" pitchFamily="18" charset="0"/>
                    <a:ea typeface="Yu Mincho" panose="02020400000000000000" pitchFamily="18" charset="-128"/>
                    <a:cs typeface="Times New Roman" panose="02020603050405020304" pitchFamily="18" charset="0"/>
                  </a:rPr>
                  <a:t> </a:t>
                </a:r>
                <a:r>
                  <a:rPr lang="el-GR" sz="1200" i="0" kern="1200">
                    <a:solidFill>
                      <a:schemeClr val="tx1"/>
                    </a:solidFill>
                    <a:effectLst/>
                    <a:latin typeface="+mn-lt"/>
                    <a:ea typeface="+mn-ea"/>
                    <a:cs typeface="+mn-cs"/>
                  </a:rPr>
                  <a:t>𝑁</a:t>
                </a:r>
                <a:r>
                  <a:rPr lang="el-GR" sz="1200" i="1"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δεν είναι δύναμη ενός πρώτου αριθμού (εύκολα αναγνωρίσιμη περίπτωση), τότε η τυχαία περίοδος αποκαλύπτει έναν παράγοντα του </a:t>
                </a:r>
                <a:r>
                  <a:rPr lang="el-GR" sz="1200" i="0" kern="1200">
                    <a:solidFill>
                      <a:schemeClr val="tx1"/>
                    </a:solidFill>
                    <a:effectLst/>
                    <a:latin typeface="+mn-lt"/>
                    <a:ea typeface="+mn-ea"/>
                    <a:cs typeface="+mn-cs"/>
                  </a:rPr>
                  <a:t>𝑁</a:t>
                </a:r>
                <a:r>
                  <a:rPr lang="el-GR" sz="1200" kern="1200" dirty="0">
                    <a:solidFill>
                      <a:schemeClr val="tx1"/>
                    </a:solidFill>
                    <a:effectLst/>
                    <a:latin typeface="+mn-lt"/>
                    <a:ea typeface="+mn-ea"/>
                    <a:cs typeface="+mn-cs"/>
                  </a:rPr>
                  <a:t> με αρκετά υψηλή πιθανότητα να αποτελέσει πρόβλημα ασφαλείας.</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14</a:t>
            </a:fld>
            <a:endParaRPr lang="en-US"/>
          </a:p>
        </p:txBody>
      </p:sp>
    </p:spTree>
    <p:extLst>
      <p:ext uri="{BB962C8B-B14F-4D97-AF65-F5344CB8AC3E}">
        <p14:creationId xmlns:p14="http://schemas.microsoft.com/office/powerpoint/2010/main" val="204038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Shor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εισήγαγε στη συζήτηση έναν παρόμοιο αλγόριθμο για την εύρεση περιόδων της συνάρτησης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𝑒</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𝑓</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𝑔</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𝑒</m:t>
                        </m:r>
                      </m:sup>
                    </m:sSup>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h</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𝑓</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που αποκαλύπτει το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𝑘</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τέτοιο ώστε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h</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𝑔</m:t>
                        </m:r>
                      </m:e>
                      <m: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𝑘</m:t>
                        </m:r>
                      </m:sup>
                    </m:sSup>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Αντικαθιστώντας τον πολλαπλασιασμό του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με πρόσθεση σημείων ελλειπτικής καμπύλης </a:t>
                </a:r>
                <a14:m>
                  <m:oMath xmlns:m="http://schemas.openxmlformats.org/officeDocument/2006/math">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l-GR" sz="1800" i="1" kern="100">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σπάει ο αλγόριθμος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ECC</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δημοφιλής εναλλακτική του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RSA</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Ο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Shor </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εισήγαγε στη συζήτηση έναν παρόμοιο αλγόριθμο για την εύρεση περιόδων της συνάρτησης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𝑒,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𝑓</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↦𝑔</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𝑒</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ℎ</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𝑓  𝑚𝑜𝑑 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που αποκαλύπτει το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𝑘</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τέτοιο ώστε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ℎ=𝑔</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𝑘  𝑚𝑜𝑑 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Αντικαθιστώντας τον πολλαπλασιασμό του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𝑚𝑜𝑑 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με πρόσθεση σημείων ελλειπτικής καμπύλης </a:t>
                </a:r>
                <a:r>
                  <a:rPr lang="el-GR" sz="1800" i="0" kern="100">
                    <a:effectLst/>
                    <a:latin typeface="Cambria Math" panose="02040503050406030204" pitchFamily="18" charset="0"/>
                    <a:ea typeface="Yu Mincho" panose="02020400000000000000" pitchFamily="18" charset="-128"/>
                    <a:cs typeface="Times New Roman" panose="02020603050405020304" pitchFamily="18" charset="0"/>
                  </a:rPr>
                  <a:t>𝑚𝑜𝑑 𝑝</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σπάει ο αλγόριθμος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ECC</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 δημοφιλής εναλλακτική του </a:t>
                </a:r>
                <a:r>
                  <a:rPr lang="en-US" sz="1800" kern="100" dirty="0">
                    <a:effectLst/>
                    <a:latin typeface="Times New Roman" panose="02020603050405020304" pitchFamily="18" charset="0"/>
                    <a:ea typeface="Yu Mincho" panose="02020400000000000000" pitchFamily="18" charset="-128"/>
                    <a:cs typeface="Arial" panose="020B0604020202020204" pitchFamily="34" charset="0"/>
                  </a:rPr>
                  <a:t>RSA</a:t>
                </a:r>
                <a:r>
                  <a:rPr lang="el-GR" sz="1800" kern="1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24DDFF0-FB59-48F0-A6B0-55A8A87207FF}" type="slidenum">
              <a:rPr lang="en-US" smtClean="0"/>
              <a:t>15</a:t>
            </a:fld>
            <a:endParaRPr lang="en-US"/>
          </a:p>
        </p:txBody>
      </p:sp>
    </p:spTree>
    <p:extLst>
      <p:ext uri="{BB962C8B-B14F-4D97-AF65-F5344CB8AC3E}">
        <p14:creationId xmlns:p14="http://schemas.microsoft.com/office/powerpoint/2010/main" val="5917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dirty="0">
                <a:effectLst/>
                <a:latin typeface="Times New Roman" panose="02020603050405020304" pitchFamily="18" charset="0"/>
                <a:ea typeface="Calibri" panose="020F0502020204030204" pitchFamily="34" charset="0"/>
              </a:rPr>
              <a:t>Αν ένας συμβατικός υπολογιστής λειτουργούσε ακατάπαυστα, θα χρειαζόταν 300 τρισεκατομμύρια χρόνια να σπάσει τον </a:t>
            </a:r>
            <a:r>
              <a:rPr lang="en-US" sz="1800" dirty="0">
                <a:effectLst/>
                <a:latin typeface="Times New Roman" panose="02020603050405020304" pitchFamily="18" charset="0"/>
                <a:ea typeface="Calibri" panose="020F0502020204030204" pitchFamily="34" charset="0"/>
              </a:rPr>
              <a:t>RSA</a:t>
            </a:r>
            <a:r>
              <a:rPr lang="el-GR" sz="1800" dirty="0">
                <a:effectLst/>
                <a:latin typeface="Times New Roman" panose="02020603050405020304" pitchFamily="18" charset="0"/>
                <a:ea typeface="Calibri" panose="020F0502020204030204" pitchFamily="34" charset="0"/>
              </a:rPr>
              <a:t>-2048, ενώ ένας τέλειος κβαντικός υπολογιστής με 4099 σταθερά </a:t>
            </a:r>
            <a:r>
              <a:rPr lang="en-US" sz="1800" dirty="0">
                <a:effectLst/>
                <a:latin typeface="Times New Roman" panose="02020603050405020304" pitchFamily="18" charset="0"/>
                <a:ea typeface="Calibri" panose="020F0502020204030204" pitchFamily="34" charset="0"/>
              </a:rPr>
              <a:t>qubits</a:t>
            </a:r>
            <a:r>
              <a:rPr lang="el-GR" sz="1800" dirty="0">
                <a:effectLst/>
                <a:latin typeface="Times New Roman" panose="02020603050405020304" pitchFamily="18" charset="0"/>
                <a:ea typeface="Calibri" panose="020F0502020204030204" pitchFamily="34" charset="0"/>
              </a:rPr>
              <a:t>, θα τον έσπαγε σε 10 δευτερόλεπτα. (</a:t>
            </a:r>
            <a:r>
              <a:rPr lang="el-GR" sz="1800" dirty="0" err="1">
                <a:effectLst/>
                <a:latin typeface="Times New Roman" panose="02020603050405020304" pitchFamily="18" charset="0"/>
                <a:ea typeface="Calibri" panose="020F0502020204030204" pitchFamily="34" charset="0"/>
              </a:rPr>
              <a:t>QuintessenceLabs</a:t>
            </a:r>
            <a:r>
              <a:rPr lang="el-GR" sz="1800" dirty="0">
                <a:effectLst/>
                <a:latin typeface="Times New Roman" panose="02020603050405020304" pitchFamily="18" charset="0"/>
                <a:ea typeface="Calibri" panose="020F0502020204030204" pitchFamily="34" charset="0"/>
              </a:rPr>
              <a:t> </a:t>
            </a:r>
            <a:r>
              <a:rPr lang="el-GR" sz="1800" dirty="0" err="1">
                <a:effectLst/>
                <a:latin typeface="Times New Roman" panose="02020603050405020304" pitchFamily="18" charset="0"/>
                <a:ea typeface="Calibri" panose="020F0502020204030204" pitchFamily="34" charset="0"/>
              </a:rPr>
              <a:t>χ.χ</a:t>
            </a:r>
            <a:r>
              <a:rPr lang="el-GR" sz="1800" dirty="0">
                <a:effectLst/>
                <a:latin typeface="Times New Roman" panose="02020603050405020304" pitchFamily="18" charset="0"/>
                <a:ea typeface="Calibri" panose="020F0502020204030204" pitchFamily="34" charset="0"/>
              </a:rPr>
              <a:t>.) Το 2021, περισσότεροι από του μισούς ειδικούς που ερωτήθηκαν κατά τη διάρκεια έρευνας, πιστεύουν ότι υπάρχει πιθανότητα μεγαλύτερη από 50% εντός των επόμενων 15 ετών, οι κβαντικοί υπολογιστές </a:t>
            </a:r>
            <a:r>
              <a:rPr lang="en-US" sz="1800" dirty="0">
                <a:effectLst/>
                <a:latin typeface="Times New Roman" panose="02020603050405020304" pitchFamily="18" charset="0"/>
                <a:ea typeface="Calibri" panose="020F0502020204030204" pitchFamily="34" charset="0"/>
              </a:rPr>
              <a:t>LFT </a:t>
            </a:r>
            <a:r>
              <a:rPr lang="el-GR" sz="1800">
                <a:effectLst/>
                <a:latin typeface="Times New Roman" panose="02020603050405020304" pitchFamily="18" charset="0"/>
                <a:ea typeface="Calibri" panose="020F0502020204030204" pitchFamily="34" charset="0"/>
              </a:rPr>
              <a:t>να σπάσουν τη κρυπτογραφία παραγοντοποίησης ακεραίων και διακριτού λογαρίθμου</a:t>
            </a:r>
            <a:endParaRPr lang="en-US"/>
          </a:p>
        </p:txBody>
      </p:sp>
      <p:sp>
        <p:nvSpPr>
          <p:cNvPr id="4" name="Slide Number Placeholder 3"/>
          <p:cNvSpPr>
            <a:spLocks noGrp="1"/>
          </p:cNvSpPr>
          <p:nvPr>
            <p:ph type="sldNum" sz="quarter" idx="5"/>
          </p:nvPr>
        </p:nvSpPr>
        <p:spPr/>
        <p:txBody>
          <a:bodyPr/>
          <a:lstStyle/>
          <a:p>
            <a:fld id="{F24DDFF0-FB59-48F0-A6B0-55A8A87207FF}" type="slidenum">
              <a:rPr lang="en-US" smtClean="0"/>
              <a:t>16</a:t>
            </a:fld>
            <a:endParaRPr lang="en-US"/>
          </a:p>
        </p:txBody>
      </p:sp>
    </p:spTree>
    <p:extLst>
      <p:ext uri="{BB962C8B-B14F-4D97-AF65-F5344CB8AC3E}">
        <p14:creationId xmlns:p14="http://schemas.microsoft.com/office/powerpoint/2010/main" val="345673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13/07/2023</a:t>
            </a:r>
          </a:p>
        </p:txBody>
      </p:sp>
      <p:sp>
        <p:nvSpPr>
          <p:cNvPr id="5" name="Footer Placeholder 4"/>
          <p:cNvSpPr>
            <a:spLocks noGrp="1"/>
          </p:cNvSpPr>
          <p:nvPr>
            <p:ph type="ftr" sz="quarter" idx="11"/>
          </p:nvPr>
        </p:nvSpPr>
        <p:spPr>
          <a:xfrm>
            <a:off x="1876424" y="5410201"/>
            <a:ext cx="5124886" cy="365125"/>
          </a:xfrm>
        </p:spPr>
        <p:txBody>
          <a:bodyPr/>
          <a:lstStyle/>
          <a:p>
            <a:r>
              <a:rPr lang="en-US"/>
              <a:t>National Kapodistrian University of Athens</a:t>
            </a:r>
          </a:p>
        </p:txBody>
      </p:sp>
      <p:sp>
        <p:nvSpPr>
          <p:cNvPr id="6" name="Slide Number Placeholder 5"/>
          <p:cNvSpPr>
            <a:spLocks noGrp="1"/>
          </p:cNvSpPr>
          <p:nvPr>
            <p:ph type="sldNum" sz="quarter" idx="12"/>
          </p:nvPr>
        </p:nvSpPr>
        <p:spPr>
          <a:xfrm>
            <a:off x="9896911" y="5410199"/>
            <a:ext cx="771089" cy="365125"/>
          </a:xfrm>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111656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339022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246105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971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3197668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13/07/2023</a:t>
            </a:r>
          </a:p>
        </p:txBody>
      </p:sp>
      <p:sp>
        <p:nvSpPr>
          <p:cNvPr id="4" name="Footer Placeholder 3"/>
          <p:cNvSpPr>
            <a:spLocks noGrp="1"/>
          </p:cNvSpPr>
          <p:nvPr>
            <p:ph type="ftr" sz="quarter" idx="11"/>
          </p:nvPr>
        </p:nvSpPr>
        <p:spPr/>
        <p:txBody>
          <a:bodyPr/>
          <a:lstStyle/>
          <a:p>
            <a:r>
              <a:rPr lang="en-US"/>
              <a:t>National Kapodistrian University of Athens</a:t>
            </a:r>
          </a:p>
        </p:txBody>
      </p:sp>
      <p:sp>
        <p:nvSpPr>
          <p:cNvPr id="5" name="Slide Number Placeholder 4"/>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514993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13/07/2023</a:t>
            </a:r>
          </a:p>
        </p:txBody>
      </p:sp>
      <p:sp>
        <p:nvSpPr>
          <p:cNvPr id="4" name="Footer Placeholder 3"/>
          <p:cNvSpPr>
            <a:spLocks noGrp="1"/>
          </p:cNvSpPr>
          <p:nvPr>
            <p:ph type="ftr" sz="quarter" idx="11"/>
          </p:nvPr>
        </p:nvSpPr>
        <p:spPr/>
        <p:txBody>
          <a:bodyPr/>
          <a:lstStyle/>
          <a:p>
            <a:r>
              <a:rPr lang="en-US"/>
              <a:t>National Kapodistrian University of Athens</a:t>
            </a:r>
          </a:p>
        </p:txBody>
      </p:sp>
      <p:sp>
        <p:nvSpPr>
          <p:cNvPr id="5" name="Slide Number Placeholder 4"/>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68836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13/07/2023</a:t>
            </a:r>
          </a:p>
        </p:txBody>
      </p:sp>
      <p:sp>
        <p:nvSpPr>
          <p:cNvPr id="5" name="Footer Placeholder 4"/>
          <p:cNvSpPr>
            <a:spLocks noGrp="1"/>
          </p:cNvSpPr>
          <p:nvPr>
            <p:ph type="ftr" sz="quarter" idx="11"/>
          </p:nvPr>
        </p:nvSpPr>
        <p:spPr/>
        <p:txBody>
          <a:bodyPr/>
          <a:lstStyle/>
          <a:p>
            <a:r>
              <a:rPr lang="en-US"/>
              <a:t>National Kapodistrian University of Athens</a:t>
            </a:r>
          </a:p>
        </p:txBody>
      </p:sp>
      <p:sp>
        <p:nvSpPr>
          <p:cNvPr id="6" name="Slide Number Placeholder 5"/>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77575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13/07/2023</a:t>
            </a:r>
          </a:p>
        </p:txBody>
      </p:sp>
      <p:sp>
        <p:nvSpPr>
          <p:cNvPr id="5" name="Footer Placeholder 4"/>
          <p:cNvSpPr>
            <a:spLocks noGrp="1"/>
          </p:cNvSpPr>
          <p:nvPr>
            <p:ph type="ftr" sz="quarter" idx="11"/>
          </p:nvPr>
        </p:nvSpPr>
        <p:spPr/>
        <p:txBody>
          <a:bodyPr/>
          <a:lstStyle/>
          <a:p>
            <a:r>
              <a:rPr lang="en-US"/>
              <a:t>National Kapodistrian University of Athens</a:t>
            </a:r>
          </a:p>
        </p:txBody>
      </p:sp>
      <p:sp>
        <p:nvSpPr>
          <p:cNvPr id="6" name="Slide Number Placeholder 5"/>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287524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13/07/2023</a:t>
            </a:r>
          </a:p>
        </p:txBody>
      </p:sp>
      <p:sp>
        <p:nvSpPr>
          <p:cNvPr id="5" name="Footer Placeholder 4"/>
          <p:cNvSpPr>
            <a:spLocks noGrp="1"/>
          </p:cNvSpPr>
          <p:nvPr>
            <p:ph type="ftr" sz="quarter" idx="11"/>
          </p:nvPr>
        </p:nvSpPr>
        <p:spPr/>
        <p:txBody>
          <a:bodyPr/>
          <a:lstStyle/>
          <a:p>
            <a:r>
              <a:rPr lang="en-US"/>
              <a:t>National Kapodistrian University of Athens</a:t>
            </a:r>
          </a:p>
        </p:txBody>
      </p:sp>
      <p:sp>
        <p:nvSpPr>
          <p:cNvPr id="6" name="Slide Number Placeholder 5"/>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71912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13/07/2023</a:t>
            </a:r>
          </a:p>
        </p:txBody>
      </p:sp>
      <p:sp>
        <p:nvSpPr>
          <p:cNvPr id="5" name="Footer Placeholder 4"/>
          <p:cNvSpPr>
            <a:spLocks noGrp="1"/>
          </p:cNvSpPr>
          <p:nvPr>
            <p:ph type="ftr" sz="quarter" idx="11"/>
          </p:nvPr>
        </p:nvSpPr>
        <p:spPr/>
        <p:txBody>
          <a:bodyPr/>
          <a:lstStyle/>
          <a:p>
            <a:r>
              <a:rPr lang="en-US"/>
              <a:t>National Kapodistrian University of Athens</a:t>
            </a:r>
          </a:p>
        </p:txBody>
      </p:sp>
      <p:sp>
        <p:nvSpPr>
          <p:cNvPr id="6" name="Slide Number Placeholder 5"/>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339678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299727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13/07/2023</a:t>
            </a:r>
          </a:p>
        </p:txBody>
      </p:sp>
      <p:sp>
        <p:nvSpPr>
          <p:cNvPr id="8" name="Footer Placeholder 7"/>
          <p:cNvSpPr>
            <a:spLocks noGrp="1"/>
          </p:cNvSpPr>
          <p:nvPr>
            <p:ph type="ftr" sz="quarter" idx="11"/>
          </p:nvPr>
        </p:nvSpPr>
        <p:spPr/>
        <p:txBody>
          <a:bodyPr/>
          <a:lstStyle/>
          <a:p>
            <a:r>
              <a:rPr lang="en-US"/>
              <a:t>National Kapodistrian University of Athens</a:t>
            </a:r>
          </a:p>
        </p:txBody>
      </p:sp>
      <p:sp>
        <p:nvSpPr>
          <p:cNvPr id="9" name="Slide Number Placeholder 8"/>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42050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13/07/2023</a:t>
            </a:r>
          </a:p>
        </p:txBody>
      </p:sp>
      <p:sp>
        <p:nvSpPr>
          <p:cNvPr id="4" name="Footer Placeholder 3"/>
          <p:cNvSpPr>
            <a:spLocks noGrp="1"/>
          </p:cNvSpPr>
          <p:nvPr>
            <p:ph type="ftr" sz="quarter" idx="11"/>
          </p:nvPr>
        </p:nvSpPr>
        <p:spPr/>
        <p:txBody>
          <a:bodyPr/>
          <a:lstStyle/>
          <a:p>
            <a:r>
              <a:rPr lang="en-US"/>
              <a:t>National Kapodistrian University of Athens</a:t>
            </a:r>
          </a:p>
        </p:txBody>
      </p:sp>
      <p:sp>
        <p:nvSpPr>
          <p:cNvPr id="5" name="Slide Number Placeholder 4"/>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83727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13/07/2023</a:t>
            </a:r>
          </a:p>
        </p:txBody>
      </p:sp>
      <p:sp>
        <p:nvSpPr>
          <p:cNvPr id="3" name="Footer Placeholder 2"/>
          <p:cNvSpPr>
            <a:spLocks noGrp="1"/>
          </p:cNvSpPr>
          <p:nvPr>
            <p:ph type="ftr" sz="quarter" idx="11"/>
          </p:nvPr>
        </p:nvSpPr>
        <p:spPr/>
        <p:txBody>
          <a:bodyPr/>
          <a:lstStyle/>
          <a:p>
            <a:r>
              <a:rPr lang="en-US"/>
              <a:t>National Kapodistrian University of Athens</a:t>
            </a:r>
          </a:p>
        </p:txBody>
      </p:sp>
      <p:sp>
        <p:nvSpPr>
          <p:cNvPr id="4" name="Slide Number Placeholder 3"/>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371175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255222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13/07/2023</a:t>
            </a:r>
          </a:p>
        </p:txBody>
      </p:sp>
      <p:sp>
        <p:nvSpPr>
          <p:cNvPr id="6" name="Footer Placeholder 5"/>
          <p:cNvSpPr>
            <a:spLocks noGrp="1"/>
          </p:cNvSpPr>
          <p:nvPr>
            <p:ph type="ftr" sz="quarter" idx="11"/>
          </p:nvPr>
        </p:nvSpPr>
        <p:spPr/>
        <p:txBody>
          <a:bodyPr/>
          <a:lstStyle/>
          <a:p>
            <a:r>
              <a:rPr lang="en-US"/>
              <a:t>National Kapodistrian University of Athens</a:t>
            </a:r>
          </a:p>
        </p:txBody>
      </p:sp>
      <p:sp>
        <p:nvSpPr>
          <p:cNvPr id="7" name="Slide Number Placeholder 6"/>
          <p:cNvSpPr>
            <a:spLocks noGrp="1"/>
          </p:cNvSpPr>
          <p:nvPr>
            <p:ph type="sldNum" sz="quarter" idx="12"/>
          </p:nvPr>
        </p:nvSpPr>
        <p:spPr/>
        <p:txBody>
          <a:bodyPr/>
          <a:lstStyle/>
          <a:p>
            <a:fld id="{B6CFBEDC-235B-4AE8-8EF9-C0F113A72625}" type="slidenum">
              <a:rPr lang="en-US" smtClean="0"/>
              <a:t>‹#›</a:t>
            </a:fld>
            <a:endParaRPr lang="en-US"/>
          </a:p>
        </p:txBody>
      </p:sp>
    </p:spTree>
    <p:extLst>
      <p:ext uri="{BB962C8B-B14F-4D97-AF65-F5344CB8AC3E}">
        <p14:creationId xmlns:p14="http://schemas.microsoft.com/office/powerpoint/2010/main" val="410445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13/07/2023</a:t>
            </a: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National Kapodistrian University of Athens</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CFBEDC-235B-4AE8-8EF9-C0F113A72625}" type="slidenum">
              <a:rPr lang="en-US" smtClean="0"/>
              <a:t>‹#›</a:t>
            </a:fld>
            <a:endParaRPr lang="en-US"/>
          </a:p>
        </p:txBody>
      </p:sp>
    </p:spTree>
    <p:extLst>
      <p:ext uri="{BB962C8B-B14F-4D97-AF65-F5344CB8AC3E}">
        <p14:creationId xmlns:p14="http://schemas.microsoft.com/office/powerpoint/2010/main" val="1587050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nature.com/articles/s41586-022-04623-2" TargetMode="External"/><Relationship Id="rId4" Type="http://schemas.openxmlformats.org/officeDocument/2006/relationships/hyperlink" Target="https://www.nature.com/articles/nature2346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nature.com/articles/s41586-022-04623-2" TargetMode="External"/><Relationship Id="rId4" Type="http://schemas.openxmlformats.org/officeDocument/2006/relationships/hyperlink" Target="https://www.nature.com/articles/nature2346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nature.com/articles/s41586-022-04623-2" TargetMode="External"/><Relationship Id="rId5" Type="http://schemas.openxmlformats.org/officeDocument/2006/relationships/hyperlink" Target="https://www.nature.com/articles/nature23461" TargetMode="Externa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quintessencelabs.com/blog/breaking-rsa-encryption-update-state-art#:~:text=It%20would%20take%20a%20classical,%E2%80%9Csafe%E2%80%9D%20from%20these%20attacks" TargetMode="External"/><Relationship Id="rId5" Type="http://schemas.openxmlformats.org/officeDocument/2006/relationships/hyperlink" Target="https://www.nature.com/articles/nature23461" TargetMode="External"/><Relationship Id="rId4"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quintessencelabs.com/blog/breaking-rsa-encryption-update-state-art#:~:text=It%20would%20take%20a%20classical,%E2%80%9Csafe%E2%80%9D%20from%20these%20attacks" TargetMode="External"/><Relationship Id="rId4" Type="http://schemas.openxmlformats.org/officeDocument/2006/relationships/hyperlink" Target="https://www.nature.com/articles/nature2346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quintessencelabs.com/blog/breaking-rsa-encryption-update-state-art#:~:text=It%20would%20take%20a%20classical,%E2%80%9Csafe%E2%80%9D%20from%20these%20attacks" TargetMode="External"/><Relationship Id="rId4" Type="http://schemas.openxmlformats.org/officeDocument/2006/relationships/hyperlink" Target="https://www.nature.com/articles/nature2346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nature2346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quintessencelabs.com/blog/breaking-rsa-encryption-update-state-art#:~:text=It%20would%20take%20a%20classical,%E2%80%9Csafe%E2%80%9D%20from%20these%20attacks" TargetMode="External"/><Relationship Id="rId4" Type="http://schemas.openxmlformats.org/officeDocument/2006/relationships/hyperlink" Target="https://www.nature.com/articles/s41586-022-04623-2"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quant-ph/0201067" TargetMode="External"/><Relationship Id="rId3" Type="http://schemas.openxmlformats.org/officeDocument/2006/relationships/hyperlink" Target="https://www.nature.com/articles/nature23461" TargetMode="External"/><Relationship Id="rId7" Type="http://schemas.openxmlformats.org/officeDocument/2006/relationships/hyperlink" Target="http://www.math.uchicago.edu/~may/VIGRE/VIGRE2007/REUPapers/FINALAPP/Calderbank.pdf" TargetMode="External"/><Relationship Id="rId2" Type="http://schemas.openxmlformats.org/officeDocument/2006/relationships/hyperlink" Target="https://www.nature.com/articles/s41586-022-04623-2" TargetMode="External"/><Relationship Id="rId1" Type="http://schemas.openxmlformats.org/officeDocument/2006/relationships/slideLayout" Target="../slideLayouts/slideLayout7.xml"/><Relationship Id="rId6" Type="http://schemas.openxmlformats.org/officeDocument/2006/relationships/hyperlink" Target="https://engineering.purdue.edu/kak/compsec/NewLectures/Lecture12.pdf" TargetMode="External"/><Relationship Id="rId11" Type="http://schemas.openxmlformats.org/officeDocument/2006/relationships/hyperlink" Target="https://arxiv.org/abs/1905.09749" TargetMode="External"/><Relationship Id="rId5" Type="http://schemas.openxmlformats.org/officeDocument/2006/relationships/hyperlink" Target="https://www.youtube.com/watch?v=eh78EUTas34&amp;ab_channel=WorldEconomicForumVideo" TargetMode="External"/><Relationship Id="rId10" Type="http://schemas.openxmlformats.org/officeDocument/2006/relationships/hyperlink" Target="https://www.quintessencelabs.com/blog/breaking-rsa-encryption-update-state-art#:~:text=It%20would%20take%20a%20classical,%E2%80%9Csafe%E2%80%9D%20from%20these%20attacks" TargetMode="External"/><Relationship Id="rId4" Type="http://schemas.openxmlformats.org/officeDocument/2006/relationships/hyperlink" Target="https://www.youtube.com/@worldeconomicforumvideo4982" TargetMode="External"/><Relationship Id="rId9" Type="http://schemas.openxmlformats.org/officeDocument/2006/relationships/hyperlink" Target="https://learn.qiskit.org/course/ch-algorithms/quantum-fourier-transfo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6.svg"/><Relationship Id="rId7"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sv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quintessencelabs.com/blog/breaking-rsa-encryption-update-state-art#:~:text=It%20would%20take%20a%20classical,%E2%80%9Csafe%E2%80%9D%20from%20these%20attacks" TargetMode="External"/><Relationship Id="rId5" Type="http://schemas.openxmlformats.org/officeDocument/2006/relationships/hyperlink" Target="https://www.youtube.com/watch?v=eh78EUTas34&amp;ab_channel=WorldEconomicForumVideo" TargetMode="External"/><Relationship Id="rId4" Type="http://schemas.openxmlformats.org/officeDocument/2006/relationships/hyperlink" Target="https://www.youtube.com/@worldeconomicforumvideo498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ircuit board&#10;&#10;Description automatically generated with medium confidence">
            <a:extLst>
              <a:ext uri="{FF2B5EF4-FFF2-40B4-BE49-F238E27FC236}">
                <a16:creationId xmlns:a16="http://schemas.microsoft.com/office/drawing/2014/main" id="{148DC7B3-F052-EB6D-A3E4-BEB35292F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375" y="0"/>
            <a:ext cx="6153250" cy="4160018"/>
          </a:xfrm>
          <a:prstGeom prst="rect">
            <a:avLst/>
          </a:prstGeom>
        </p:spPr>
      </p:pic>
      <p:pic>
        <p:nvPicPr>
          <p:cNvPr id="5" name="Picture 4" descr="A picture containing text, design&#10;&#10;Description automatically generated">
            <a:extLst>
              <a:ext uri="{FF2B5EF4-FFF2-40B4-BE49-F238E27FC236}">
                <a16:creationId xmlns:a16="http://schemas.microsoft.com/office/drawing/2014/main" id="{2237EF04-B34F-1439-0B42-DCFDB94CE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4049" y="7374"/>
            <a:ext cx="2787951" cy="1420106"/>
          </a:xfrm>
          <a:prstGeom prst="rect">
            <a:avLst/>
          </a:prstGeom>
        </p:spPr>
      </p:pic>
      <p:sp>
        <p:nvSpPr>
          <p:cNvPr id="7" name="TextBox 6">
            <a:extLst>
              <a:ext uri="{FF2B5EF4-FFF2-40B4-BE49-F238E27FC236}">
                <a16:creationId xmlns:a16="http://schemas.microsoft.com/office/drawing/2014/main" id="{BC3E9345-036B-A954-97D2-CFAB978DC263}"/>
              </a:ext>
            </a:extLst>
          </p:cNvPr>
          <p:cNvSpPr txBox="1"/>
          <p:nvPr/>
        </p:nvSpPr>
        <p:spPr>
          <a:xfrm>
            <a:off x="0" y="4160018"/>
            <a:ext cx="12192000" cy="2690608"/>
          </a:xfrm>
          <a:prstGeom prst="rect">
            <a:avLst/>
          </a:prstGeom>
          <a:solidFill>
            <a:schemeClr val="bg2">
              <a:lumMod val="75000"/>
            </a:schemeClr>
          </a:solidFill>
          <a:scene3d>
            <a:camera prst="orthographicFront"/>
            <a:lightRig rig="threePt" dir="t"/>
          </a:scene3d>
          <a:sp3d>
            <a:bevelT w="165100" prst="coolSlant"/>
          </a:sp3d>
        </p:spPr>
        <p:txBody>
          <a:bodyPr wrap="square">
            <a:spAutoFit/>
          </a:bodyPr>
          <a:lstStyle/>
          <a:p>
            <a:pPr marL="320040" marR="0" algn="ctr">
              <a:lnSpc>
                <a:spcPct val="107000"/>
              </a:lnSpc>
              <a:spcBef>
                <a:spcPts val="0"/>
              </a:spcBef>
              <a:spcAft>
                <a:spcPts val="800"/>
              </a:spcAft>
            </a:pPr>
            <a:r>
              <a:rPr lang="el-GR" sz="2400" kern="100" cap="small"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ΙΔΙΩΤΙΚΟΤΗΤΑ ΚΑΙ ΑΣΦΑΛΕΙΑ ΔΙΚΤΥΩΝ – ΤΑ ΟΡΙΑ ΤΩΝ ΣΥΓΧΡΟΝΩΝ ΤΕΧΝΙΚΩΝ ΚΡΥΠΤΟΓΡΑΦΙΑΣ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20040" marR="0" algn="ctr">
              <a:lnSpc>
                <a:spcPct val="107000"/>
              </a:lnSpc>
              <a:spcBef>
                <a:spcPts val="0"/>
              </a:spcBef>
              <a:spcAft>
                <a:spcPts val="800"/>
              </a:spcAft>
            </a:pPr>
            <a:r>
              <a:rPr lang="el-GR" sz="20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Προηγμένα Θέματα Πληροφοριακών &amp; Υπολογιστικών Συστημάτων</a:t>
            </a:r>
            <a:r>
              <a:rPr lang="el-GR" sz="1400" dirty="0">
                <a:solidFill>
                  <a:srgbClr val="FFFFFF"/>
                </a:solidFill>
                <a:effectLst/>
                <a:latin typeface="Times New Roman" panose="02020603050405020304" pitchFamily="18"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Yu Mincho" panose="02020400000000000000" pitchFamily="18" charset="-128"/>
              <a:cs typeface="Arial" panose="020B0604020202020204" pitchFamily="34" charset="0"/>
            </a:endParaRPr>
          </a:p>
          <a:p>
            <a:pPr marL="320040" marR="0" algn="ctr">
              <a:lnSpc>
                <a:spcPct val="107000"/>
              </a:lnSpc>
              <a:spcBef>
                <a:spcPts val="0"/>
              </a:spcBef>
              <a:spcAft>
                <a:spcPts val="800"/>
              </a:spcAft>
            </a:pPr>
            <a:r>
              <a:rPr lang="el-GR" sz="1800" kern="100" dirty="0">
                <a:ln>
                  <a:noFill/>
                </a:ln>
                <a:solidFill>
                  <a:srgbClr val="FFFFFF"/>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Arial" panose="020B0604020202020204" pitchFamily="34" charset="0"/>
              </a:rPr>
              <a:t>Πολύβιος Τσιχριτζής | Α.Μ.: 7110132200103</a:t>
            </a:r>
            <a:br>
              <a:rPr lang="el-GR" sz="1800" kern="100" dirty="0">
                <a:ln>
                  <a:noFill/>
                </a:ln>
                <a:solidFill>
                  <a:srgbClr val="FFFFFF"/>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Arial" panose="020B0604020202020204" pitchFamily="34" charset="0"/>
              </a:rPr>
            </a:br>
            <a:r>
              <a:rPr lang="el-GR" sz="1800" kern="100" dirty="0">
                <a:ln>
                  <a:noFill/>
                </a:ln>
                <a:solidFill>
                  <a:srgbClr val="FFFFFF"/>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Arial" panose="020B0604020202020204" pitchFamily="34" charset="0"/>
              </a:rPr>
              <a:t>Τμήμα Φυσικής</a:t>
            </a:r>
            <a:br>
              <a:rPr lang="el-GR" sz="1800" kern="100" dirty="0">
                <a:ln>
                  <a:noFill/>
                </a:ln>
                <a:solidFill>
                  <a:srgbClr val="FFFFFF"/>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Arial" panose="020B0604020202020204" pitchFamily="34" charset="0"/>
              </a:rPr>
            </a:br>
            <a:r>
              <a:rPr lang="el-GR" sz="1800" kern="100" dirty="0">
                <a:ln>
                  <a:noFill/>
                </a:ln>
                <a:solidFill>
                  <a:srgbClr val="FFFFFF"/>
                </a:solidFill>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Arial" panose="020B0604020202020204" pitchFamily="34" charset="0"/>
              </a:rPr>
              <a:t>Δ.Π.Μ.Σ. «Ηλεκτρονική – Ραδιοηλεκτρολογία»</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marL="320040" marR="0" algn="ctr">
              <a:lnSpc>
                <a:spcPct val="107000"/>
              </a:lnSpc>
              <a:spcBef>
                <a:spcPts val="0"/>
              </a:spcBef>
              <a:spcAft>
                <a:spcPts val="800"/>
              </a:spcAft>
            </a:pPr>
            <a:r>
              <a:rPr lang="el-GR" sz="1800" i="1"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υπό την επίβλεψη του Δρ. Σταθόπουλου Βασίλειου</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1">
            <a:extLst>
              <a:ext uri="{FF2B5EF4-FFF2-40B4-BE49-F238E27FC236}">
                <a16:creationId xmlns:a16="http://schemas.microsoft.com/office/drawing/2014/main" id="{144B65B7-27F7-1D1A-7AAB-0531A2B9CC5A}"/>
              </a:ext>
            </a:extLst>
          </p:cNvPr>
          <p:cNvSpPr txBox="1"/>
          <p:nvPr/>
        </p:nvSpPr>
        <p:spPr>
          <a:xfrm>
            <a:off x="0" y="6470650"/>
            <a:ext cx="1644015" cy="297180"/>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tabLst>
                <a:tab pos="1828800" algn="l"/>
                <a:tab pos="4171950" algn="l"/>
              </a:tabLst>
            </a:pPr>
            <a:r>
              <a:rPr lang="el-GR" sz="1400" kern="100" dirty="0">
                <a:ln>
                  <a:noFill/>
                </a:ln>
                <a:solidFill>
                  <a:srgbClr val="FFFFFF"/>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Αθήνα | </a:t>
            </a:r>
            <a:r>
              <a:rPr lang="en-US" sz="1400" kern="100" dirty="0">
                <a:solidFill>
                  <a:srgbClr val="FFFFFF"/>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13</a:t>
            </a:r>
            <a:r>
              <a:rPr lang="el-GR" sz="1400" kern="100" dirty="0">
                <a:ln>
                  <a:noFill/>
                </a:ln>
                <a:solidFill>
                  <a:srgbClr val="FFFFFF"/>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/07/2023</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6500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5435-C94B-93F1-2615-8B69883B0651}"/>
              </a:ext>
            </a:extLst>
          </p:cNvPr>
          <p:cNvSpPr>
            <a:spLocks noGrp="1"/>
          </p:cNvSpPr>
          <p:nvPr>
            <p:ph type="title"/>
          </p:nvPr>
        </p:nvSpPr>
        <p:spPr>
          <a:xfrm>
            <a:off x="1143001" y="0"/>
            <a:ext cx="9905998" cy="1478570"/>
          </a:xfrm>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(1/3)</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DAFEC-7C24-E43F-5476-9202F3A422CA}"/>
                  </a:ext>
                </a:extLst>
              </p:cNvPr>
              <p:cNvSpPr>
                <a:spLocks noGrp="1"/>
              </p:cNvSpPr>
              <p:nvPr>
                <p:ph idx="1"/>
              </p:nvPr>
            </p:nvSpPr>
            <p:spPr>
              <a:xfrm>
                <a:off x="1143000" y="1121792"/>
                <a:ext cx="9905999" cy="4050891"/>
              </a:xfrm>
            </p:spPr>
            <p:txBody>
              <a:bodyPr>
                <a:normAutofit/>
              </a:bodyPr>
              <a:lstStyle/>
              <a:p>
                <a:r>
                  <a:rPr lang="el-GR" dirty="0">
                    <a:effectLst/>
                    <a:latin typeface="Times New Roman" panose="02020603050405020304" pitchFamily="18" charset="0"/>
                    <a:ea typeface="Calibri" panose="020F0502020204030204" pitchFamily="34" charset="0"/>
                    <a:cs typeface="Times New Roman" panose="02020603050405020304" pitchFamily="18" charset="0"/>
                  </a:rPr>
                  <a:t>Διαλέγουμε </a:t>
                </a:r>
                <a14:m>
                  <m:oMath xmlns:m="http://schemas.openxmlformats.org/officeDocument/2006/math">
                    <m:r>
                      <a:rPr lang="el-GR"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a:effectLst/>
                            <a:latin typeface="Cambria Math" panose="02040503050406030204" pitchFamily="18" charset="0"/>
                            <a:ea typeface="Yu Mincho" panose="02020400000000000000" pitchFamily="18" charset="-128"/>
                            <a:cs typeface="Times New Roman" panose="02020603050405020304" pitchFamily="18" charset="0"/>
                          </a:rPr>
                          <m:t>𝑛</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&lt;2</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𝑛</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2</m:t>
                        </m:r>
                      </m:sup>
                    </m:sSup>
                  </m:oMath>
                </a14:m>
                <a:endParaRPr lang="el-GR" dirty="0">
                  <a:latin typeface="Times New Roman" panose="02020603050405020304" pitchFamily="18" charset="0"/>
                  <a:cs typeface="Times New Roman" panose="02020603050405020304" pitchFamily="18" charset="0"/>
                </a:endParaRPr>
              </a:p>
              <a:p>
                <a:r>
                  <a:rPr lang="el-GR" dirty="0">
                    <a:effectLst/>
                    <a:latin typeface="Times New Roman" panose="02020603050405020304" pitchFamily="18" charset="0"/>
                    <a:ea typeface="Yu Mincho" panose="02020400000000000000" pitchFamily="18" charset="-128"/>
                    <a:cs typeface="Times New Roman" panose="02020603050405020304" pitchFamily="18" charset="0"/>
                  </a:rPr>
                  <a:t>Ξεκινάμε με </a:t>
                </a:r>
                <a14:m>
                  <m:oMath xmlns:m="http://schemas.openxmlformats.org/officeDocument/2006/math">
                    <m:r>
                      <a:rPr lang="el-GR"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qubits</a:t>
                </a:r>
                <a:r>
                  <a:rPr lang="el-GR" dirty="0">
                    <a:effectLst/>
                    <a:latin typeface="Times New Roman" panose="02020603050405020304" pitchFamily="18" charset="0"/>
                    <a:ea typeface="Yu Mincho" panose="02020400000000000000" pitchFamily="18" charset="-128"/>
                    <a:cs typeface="Times New Roman" panose="02020603050405020304" pitchFamily="18" charset="0"/>
                  </a:rPr>
                  <a:t>, όλα στη κατάσταση 0: </a:t>
                </a: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a:effectLst/>
                                <a:latin typeface="Cambria Math" panose="02040503050406030204" pitchFamily="18" charset="0"/>
                                <a:ea typeface="Yu Mincho" panose="02020400000000000000" pitchFamily="18" charset="-128"/>
                                <a:cs typeface="Times New Roman" panose="02020603050405020304" pitchFamily="18" charset="0"/>
                              </a:rPr>
                              <m:t>000000000</m:t>
                            </m:r>
                          </m:e>
                        </m:d>
                      </m:e>
                    </m:d>
                  </m:oMath>
                </a14:m>
                <a:endParaRPr lang="el-GR" dirty="0">
                  <a:latin typeface="Times New Roman" panose="02020603050405020304" pitchFamily="18" charset="0"/>
                  <a:cs typeface="Times New Roman" panose="02020603050405020304" pitchFamily="18" charset="0"/>
                </a:endParaRPr>
              </a:p>
              <a:p>
                <a:r>
                  <a:rPr lang="el-GR" dirty="0">
                    <a:effectLst/>
                    <a:latin typeface="Times New Roman" panose="02020603050405020304" pitchFamily="18" charset="0"/>
                    <a:ea typeface="Yu Mincho" panose="02020400000000000000" pitchFamily="18" charset="-128"/>
                    <a:cs typeface="Times New Roman" panose="02020603050405020304" pitchFamily="18" charset="0"/>
                  </a:rPr>
                  <a:t>Αλλάζοντας άξονες: 1</a:t>
                </a:r>
                <a:r>
                  <a:rPr lang="el-GR" baseline="30000" dirty="0">
                    <a:effectLst/>
                    <a:latin typeface="Times New Roman" panose="02020603050405020304" pitchFamily="18" charset="0"/>
                    <a:ea typeface="Yu Mincho" panose="02020400000000000000" pitchFamily="18" charset="-128"/>
                    <a:cs typeface="Times New Roman" panose="02020603050405020304" pitchFamily="18" charset="0"/>
                  </a:rPr>
                  <a:t>ο</a:t>
                </a:r>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bit </a:t>
                </a:r>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f>
                      <m:fPr>
                        <m:ctrlPr>
                          <a:rPr lang="en-US" i="1" kern="100"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e>
                        </m:rad>
                      </m:den>
                    </m:f>
                    <m:d>
                      <m:d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000000000</m:t>
                                </m:r>
                              </m:e>
                            </m:d>
                          </m:e>
                        </m:d>
                        <m:r>
                          <a:rPr lang="el-GR"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100000000</m:t>
                                </m:r>
                              </m:e>
                            </m:d>
                          </m:e>
                        </m:d>
                      </m:e>
                    </m:d>
                  </m:oMath>
                </a14:m>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Κβαντική Κατάσταση:</a:t>
                </a:r>
              </a:p>
              <a:p>
                <a:pPr marL="0" indent="0">
                  <a:buNone/>
                </a:pPr>
                <a14:m>
                  <m:oMathPara xmlns:m="http://schemas.openxmlformats.org/officeDocument/2006/math">
                    <m:oMathParaPr>
                      <m:jc m:val="centerGroup"/>
                    </m:oMathParaPr>
                    <m:oMath xmlns:m="http://schemas.openxmlformats.org/officeDocument/2006/math">
                      <m:f>
                        <m:fPr>
                          <m:ctrlPr>
                            <a:rPr lang="en-US" sz="2000" i="1" kern="100"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000000000</m:t>
                                  </m:r>
                                </m:e>
                              </m:d>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000000001</m:t>
                                  </m:r>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000000010</m:t>
                                  </m:r>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111111111</m:t>
                                      </m:r>
                                    </m:e>
                                  </m:d>
                                </m:e>
                              </m:d>
                            </m:e>
                          </m:d>
                        </m:e>
                      </m:d>
                      <m:r>
                        <a:rPr lang="el-GR" sz="2000" b="0" i="1" kern="100" smtClean="0">
                          <a:effectLst/>
                          <a:latin typeface="Cambria Math" panose="02040503050406030204" pitchFamily="18" charset="0"/>
                          <a:ea typeface="Yu Mincho" panose="02020400000000000000" pitchFamily="18" charset="-128"/>
                          <a:cs typeface="Times New Roman" panose="02020603050405020304" pitchFamily="18" charset="0"/>
                        </a:rPr>
                        <m:t>=</m:t>
                      </m:r>
                    </m:oMath>
                  </m:oMathPara>
                </a14:m>
                <a:endParaRPr lang="el-GR"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000" i="1" kern="100"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0</m:t>
                                  </m:r>
                                </m:e>
                              </m:d>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1</m:t>
                                  </m:r>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2</m:t>
                                  </m:r>
                                </m:e>
                              </m:d>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dPr>
                                    <m:e>
                                      <m:sSup>
                                        <m:sSupPr>
                                          <m:ctrlP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sz="2000" i="1" kern="100">
                                          <a:effectLst/>
                                          <a:latin typeface="Cambria Math" panose="02040503050406030204" pitchFamily="18" charset="0"/>
                                          <a:ea typeface="Yu Mincho" panose="02020400000000000000" pitchFamily="18" charset="-128"/>
                                          <a:cs typeface="Times New Roman" panose="02020603050405020304" pitchFamily="18" charset="0"/>
                                        </a:rPr>
                                        <m:t>−1</m:t>
                                      </m:r>
                                    </m:e>
                                  </m:d>
                                </m:e>
                              </m:d>
                            </m:e>
                          </m:d>
                        </m:e>
                      </m:d>
                    </m:oMath>
                  </m:oMathPara>
                </a14:m>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FCEDAFEC-7C24-E43F-5476-9202F3A422CA}"/>
                  </a:ext>
                </a:extLst>
              </p:cNvPr>
              <p:cNvSpPr>
                <a:spLocks noGrp="1" noRot="1" noChangeAspect="1" noMove="1" noResize="1" noEditPoints="1" noAdjustHandles="1" noChangeArrowheads="1" noChangeShapeType="1" noTextEdit="1"/>
              </p:cNvSpPr>
              <p:nvPr>
                <p:ph idx="1"/>
              </p:nvPr>
            </p:nvSpPr>
            <p:spPr>
              <a:xfrm>
                <a:off x="1143000" y="1121792"/>
                <a:ext cx="9905999" cy="4050891"/>
              </a:xfrm>
              <a:blipFill>
                <a:blip r:embed="rId3"/>
                <a:stretch>
                  <a:fillRect l="-1293" t="-19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A6156DA-E09B-B85E-52AB-63AD1E10052F}"/>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80DCB02C-ABE1-4E71-8CBC-3BC30A619DAB}"/>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D13B79C4-EB06-6BE0-9036-E78EDC5FF547}"/>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10</a:t>
            </a:fld>
            <a:endParaRPr lang="en-US"/>
          </a:p>
        </p:txBody>
      </p:sp>
      <p:sp>
        <p:nvSpPr>
          <p:cNvPr id="7" name="TextBox 6">
            <a:extLst>
              <a:ext uri="{FF2B5EF4-FFF2-40B4-BE49-F238E27FC236}">
                <a16:creationId xmlns:a16="http://schemas.microsoft.com/office/drawing/2014/main" id="{D1236F46-16BF-ED47-B857-C901AEB7AC8C}"/>
              </a:ext>
            </a:extLst>
          </p:cNvPr>
          <p:cNvSpPr txBox="1"/>
          <p:nvPr/>
        </p:nvSpPr>
        <p:spPr>
          <a:xfrm>
            <a:off x="1101212" y="5821612"/>
            <a:ext cx="9989574" cy="95410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latin typeface="Times New Roman" panose="02020603050405020304" pitchFamily="18" charset="0"/>
                <a:cs typeface="Times New Roman" panose="02020603050405020304" pitchFamily="18" charset="0"/>
              </a:rPr>
              <a:t>Transitioning organizations to post-quantum cryptography </a:t>
            </a:r>
            <a:r>
              <a:rPr lang="en-US"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https://www.nature.com/articles/s41586-022-04623-2</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328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2252-FA8D-9EC3-E9C6-DC066BA7F30D}"/>
              </a:ext>
            </a:extLst>
          </p:cNvPr>
          <p:cNvSpPr>
            <a:spLocks noGrp="1"/>
          </p:cNvSpPr>
          <p:nvPr>
            <p:ph type="title"/>
          </p:nvPr>
        </p:nvSpPr>
        <p:spPr>
          <a:xfrm>
            <a:off x="1143001" y="0"/>
            <a:ext cx="9905998" cy="1478570"/>
          </a:xfrm>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(2/3)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43EE06-42DD-FA22-0684-0D8C09C6E302}"/>
                  </a:ext>
                </a:extLst>
              </p:cNvPr>
              <p:cNvSpPr>
                <a:spLocks noGrp="1"/>
              </p:cNvSpPr>
              <p:nvPr>
                <p:ph idx="1"/>
              </p:nvPr>
            </p:nvSpPr>
            <p:spPr>
              <a:xfrm>
                <a:off x="1143000" y="1630969"/>
                <a:ext cx="9905999" cy="3541714"/>
              </a:xfrm>
            </p:spPr>
            <p:txBody>
              <a:bodyPr>
                <a:normAutofit/>
              </a:bodyPr>
              <a:lstStyle/>
              <a:p>
                <a:r>
                  <a:rPr lang="el-GR" dirty="0">
                    <a:effectLst/>
                    <a:latin typeface="Times New Roman" panose="02020603050405020304" pitchFamily="18" charset="0"/>
                    <a:ea typeface="Yu Mincho" panose="02020400000000000000" pitchFamily="18" charset="-128"/>
                    <a:cs typeface="Times New Roman" panose="02020603050405020304" pitchFamily="18" charset="0"/>
                  </a:rPr>
                  <a:t>Διαλέγουμε τυχαίο αριθμό </a:t>
                </a:r>
                <a14:m>
                  <m:oMath xmlns:m="http://schemas.openxmlformats.org/officeDocument/2006/math">
                    <m:r>
                      <a:rPr lang="el-GR" i="1">
                        <a:effectLst/>
                        <a:latin typeface="Cambria Math" panose="02040503050406030204" pitchFamily="18" charset="0"/>
                        <a:ea typeface="Yu Mincho" panose="02020400000000000000" pitchFamily="18" charset="-128"/>
                        <a:cs typeface="Times New Roman" panose="02020603050405020304" pitchFamily="18" charset="0"/>
                      </a:rPr>
                      <m:t>𝑎</m:t>
                    </m:r>
                    <m:r>
                      <a:rPr lang="el-GR" b="0" i="1" smtClean="0">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1&lt;</m:t>
                    </m:r>
                    <m:r>
                      <a:rPr lang="en-US" i="1">
                        <a:effectLst/>
                        <a:latin typeface="Cambria Math" panose="02040503050406030204" pitchFamily="18" charset="0"/>
                        <a:ea typeface="Yu Mincho" panose="02020400000000000000" pitchFamily="18" charset="-128"/>
                        <a:cs typeface="Times New Roman" panose="02020603050405020304" pitchFamily="18" charset="0"/>
                      </a:rPr>
                      <m:t>𝑎</m:t>
                    </m:r>
                    <m:r>
                      <a:rPr lang="el-GR" i="1">
                        <a:effectLst/>
                        <a:latin typeface="Cambria Math" panose="02040503050406030204" pitchFamily="18" charset="0"/>
                        <a:ea typeface="Yu Mincho" panose="02020400000000000000" pitchFamily="18" charset="-128"/>
                        <a:cs typeface="Times New Roman" panose="02020603050405020304" pitchFamily="18" charset="0"/>
                      </a:rPr>
                      <m:t>&lt;</m:t>
                    </m:r>
                    <m:r>
                      <a:rPr lang="el-GR" i="1">
                        <a:effectLst/>
                        <a:latin typeface="Cambria Math" panose="02040503050406030204" pitchFamily="18" charset="0"/>
                        <a:ea typeface="Yu Mincho" panose="02020400000000000000" pitchFamily="18" charset="-128"/>
                        <a:cs typeface="Times New Roman" panose="02020603050405020304" pitchFamily="18" charset="0"/>
                      </a:rPr>
                      <m:t>𝑛</m:t>
                    </m:r>
                  </m:oMath>
                </a14:m>
                <a:r>
                  <a:rPr lang="el-GR" dirty="0">
                    <a:latin typeface="Times New Roman" panose="02020603050405020304" pitchFamily="18" charset="0"/>
                    <a:cs typeface="Times New Roman" panose="02020603050405020304" pitchFamily="18" charset="0"/>
                  </a:rPr>
                  <a:t>, </a:t>
                </a:r>
                <a14:m>
                  <m:oMath xmlns:m="http://schemas.openxmlformats.org/officeDocument/2006/math">
                    <m:r>
                      <a:rPr lang="el-GR" i="1">
                        <a:latin typeface="Cambria Math" panose="02040503050406030204" pitchFamily="18" charset="0"/>
                      </a:rPr>
                      <m:t>𝑔𝑐𝑑</m:t>
                    </m:r>
                    <m:d>
                      <m:dPr>
                        <m:ctrlPr>
                          <a:rPr lang="en-US" i="1">
                            <a:latin typeface="Cambria Math" panose="02040503050406030204" pitchFamily="18" charset="0"/>
                          </a:rPr>
                        </m:ctrlPr>
                      </m:dPr>
                      <m:e>
                        <m:r>
                          <a:rPr lang="el-GR" i="1">
                            <a:latin typeface="Cambria Math" panose="02040503050406030204" pitchFamily="18" charset="0"/>
                          </a:rPr>
                          <m:t>𝑎</m:t>
                        </m:r>
                        <m:r>
                          <a:rPr lang="el-GR" i="1">
                            <a:latin typeface="Cambria Math" panose="02040503050406030204" pitchFamily="18" charset="0"/>
                          </a:rPr>
                          <m:t>,</m:t>
                        </m:r>
                        <m:r>
                          <a:rPr lang="el-GR" i="1">
                            <a:latin typeface="Cambria Math" panose="02040503050406030204" pitchFamily="18" charset="0"/>
                          </a:rPr>
                          <m:t>𝑛</m:t>
                        </m:r>
                      </m:e>
                    </m:d>
                    <m:r>
                      <a:rPr lang="el-GR" i="1">
                        <a:latin typeface="Cambria Math" panose="02040503050406030204" pitchFamily="18" charset="0"/>
                      </a:rPr>
                      <m:t>=1</m:t>
                    </m:r>
                  </m:oMath>
                </a14:m>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Υπολογίζουμε: </a:t>
                </a:r>
                <a14:m>
                  <m:oMath xmlns:m="http://schemas.openxmlformats.org/officeDocument/2006/math">
                    <m:r>
                      <a:rPr lang="el-GR" i="1" smtClean="0">
                        <a:effectLst/>
                        <a:latin typeface="Cambria Math" panose="02040503050406030204" pitchFamily="18" charset="0"/>
                        <a:ea typeface="Yu Mincho" panose="02020400000000000000" pitchFamily="18" charset="-128"/>
                        <a:cs typeface="Times New Roman" panose="02020603050405020304" pitchFamily="18" charset="0"/>
                      </a:rPr>
                      <m:t>𝑓</m:t>
                    </m:r>
                    <m:d>
                      <m:d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a:effectLst/>
                            <a:latin typeface="Cambria Math" panose="02040503050406030204" pitchFamily="18" charset="0"/>
                            <a:ea typeface="Yu Mincho" panose="02020400000000000000" pitchFamily="18" charset="-128"/>
                            <a:cs typeface="Times New Roman" panose="02020603050405020304" pitchFamily="18" charset="0"/>
                          </a:rPr>
                          <m:t>𝑥</m:t>
                        </m:r>
                      </m:e>
                    </m:d>
                    <m:r>
                      <a:rPr lang="el-GR"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𝑛</m:t>
                        </m:r>
                      </m:e>
                    </m:d>
                  </m:oMath>
                </a14:m>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Για τη κβαντική κατάσταση: </a:t>
                </a:r>
                <a:endParaRPr lang="el-GR" i="1"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14:m>
                  <m:oMath xmlns:m="http://schemas.openxmlformats.org/officeDocument/2006/math">
                    <m:f>
                      <m:fPr>
                        <m:ctrlPr>
                          <a:rPr lang="en-US" i="1" kern="100"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i="1" kern="100">
                            <a:effectLst/>
                            <a:latin typeface="Cambria Math" panose="02040503050406030204" pitchFamily="18" charset="0"/>
                            <a:ea typeface="Yu Mincho" panose="02020400000000000000" pitchFamily="18" charset="-128"/>
                            <a:cs typeface="Times New Roman" panose="02020603050405020304" pitchFamily="18" charset="0"/>
                          </a:rPr>
                          <m:t>1</m:t>
                        </m:r>
                      </m:num>
                      <m:den>
                        <m:rad>
                          <m:radPr>
                            <m:degHide m:val="on"/>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radPr>
                          <m:deg/>
                          <m:e>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e>
                        </m:rad>
                      </m:den>
                    </m:f>
                    <m:d>
                      <m:d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0,</m:t>
                                </m:r>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0</m:t>
                                    </m:r>
                                  </m:sup>
                                </m:sSup>
                              </m:e>
                            </m:d>
                          </m:e>
                        </m:d>
                        <m:r>
                          <a:rPr lang="el-GR"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1,</m:t>
                                </m:r>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1</m:t>
                                    </m:r>
                                  </m:sup>
                                </m:sSup>
                              </m:e>
                            </m:d>
                            <m:r>
                              <a:rPr lang="el-GR" i="1" kern="100">
                                <a:effectLst/>
                                <a:latin typeface="Cambria Math" panose="02040503050406030204" pitchFamily="18" charset="0"/>
                                <a:ea typeface="Yu Mincho" panose="02020400000000000000" pitchFamily="18" charset="-128"/>
                                <a:cs typeface="Times New Roman" panose="02020603050405020304" pitchFamily="18" charset="0"/>
                              </a:rPr>
                              <m:t>+</m:t>
                            </m:r>
                          </m:e>
                        </m:d>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d>
                            <m:r>
                              <a:rPr lang="el-GR" i="1" kern="100">
                                <a:effectLst/>
                                <a:latin typeface="Cambria Math" panose="02040503050406030204" pitchFamily="18" charset="0"/>
                                <a:ea typeface="Yu Mincho" panose="02020400000000000000" pitchFamily="18" charset="-128"/>
                                <a:cs typeface="Times New Roman" panose="02020603050405020304" pitchFamily="18" charset="0"/>
                              </a:rPr>
                              <m:t>+⋯+</m:t>
                            </m:r>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dPr>
                                  <m:e>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−1, </m:t>
                                    </m:r>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𝑎</m:t>
                                        </m:r>
                                      </m:e>
                                      <m:sup>
                                        <m:sSup>
                                          <m:sSup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kern="100">
                                                <a:effectLst/>
                                                <a:latin typeface="Cambria Math" panose="02040503050406030204" pitchFamily="18" charset="0"/>
                                                <a:ea typeface="Yu Mincho" panose="02020400000000000000" pitchFamily="18" charset="-128"/>
                                                <a:cs typeface="Times New Roman" panose="02020603050405020304" pitchFamily="18" charset="0"/>
                                              </a:rPr>
                                              <m:t>2</m:t>
                                            </m:r>
                                          </m:e>
                                          <m: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𝑚</m:t>
                                            </m:r>
                                          </m:sup>
                                        </m:sSup>
                                        <m:r>
                                          <a:rPr lang="el-GR" i="1" kern="100">
                                            <a:effectLst/>
                                            <a:latin typeface="Cambria Math" panose="02040503050406030204" pitchFamily="18" charset="0"/>
                                            <a:ea typeface="Yu Mincho" panose="02020400000000000000" pitchFamily="18" charset="-128"/>
                                            <a:cs typeface="Times New Roman" panose="02020603050405020304" pitchFamily="18" charset="0"/>
                                          </a:rPr>
                                          <m:t>−1</m:t>
                                        </m:r>
                                      </m:sup>
                                    </m:sSup>
                                  </m:e>
                                </m:d>
                              </m:e>
                            </m:d>
                          </m:e>
                        </m:d>
                      </m:e>
                    </m:d>
                  </m:oMath>
                </a14:m>
                <a:r>
                  <a:rPr lang="el-GR" kern="1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US" i="1">
                            <a:latin typeface="Cambria Math" panose="02040503050406030204" pitchFamily="18" charset="0"/>
                            <a:ea typeface="Yu Mincho" panose="02020400000000000000" pitchFamily="18" charset="-128"/>
                            <a:cs typeface="Times New Roman" panose="02020603050405020304" pitchFamily="18" charset="0"/>
                          </a:rPr>
                        </m:ctrlPr>
                      </m:sSupPr>
                      <m:e>
                        <m:sSup>
                          <m:sSupPr>
                            <m:ctrlPr>
                              <a:rPr lang="en-US" i="1">
                                <a:latin typeface="Cambria Math" panose="02040503050406030204" pitchFamily="18" charset="0"/>
                                <a:ea typeface="Yu Mincho" panose="02020400000000000000" pitchFamily="18" charset="-128"/>
                                <a:cs typeface="Times New Roman" panose="02020603050405020304" pitchFamily="18" charset="0"/>
                              </a:rPr>
                            </m:ctrlPr>
                          </m:sSupPr>
                          <m:e>
                            <m:r>
                              <a:rPr lang="el-GR" i="1">
                                <a:latin typeface="Cambria Math" panose="02040503050406030204" pitchFamily="18" charset="0"/>
                                <a:ea typeface="Yu Mincho" panose="02020400000000000000" pitchFamily="18" charset="-128"/>
                                <a:cs typeface="Times New Roman" panose="02020603050405020304" pitchFamily="18" charset="0"/>
                              </a:rPr>
                              <m:t>𝑎</m:t>
                            </m:r>
                          </m:e>
                          <m:sup>
                            <m:r>
                              <a:rPr lang="el-GR" i="1">
                                <a:latin typeface="Cambria Math" panose="02040503050406030204" pitchFamily="18" charset="0"/>
                                <a:ea typeface="Yu Mincho" panose="02020400000000000000" pitchFamily="18" charset="-128"/>
                                <a:cs typeface="Times New Roman" panose="02020603050405020304" pitchFamily="18" charset="0"/>
                              </a:rPr>
                              <m:t>𝑥</m:t>
                            </m:r>
                          </m:sup>
                        </m:sSup>
                        <m:r>
                          <a:rPr lang="el-GR" b="0" i="1" smtClean="0">
                            <a:latin typeface="Cambria Math" panose="02040503050406030204" pitchFamily="18" charset="0"/>
                            <a:ea typeface="Yu Mincho" panose="02020400000000000000" pitchFamily="18" charset="-128"/>
                            <a:cs typeface="Times New Roman" panose="02020603050405020304" pitchFamily="18" charset="0"/>
                          </a:rPr>
                          <m:t>=</m:t>
                        </m:r>
                        <m:r>
                          <a:rPr lang="el-GR" i="1">
                            <a:latin typeface="Cambria Math" panose="02040503050406030204" pitchFamily="18" charset="0"/>
                            <a:ea typeface="Yu Mincho" panose="02020400000000000000" pitchFamily="18" charset="-128"/>
                            <a:cs typeface="Times New Roman" panose="02020603050405020304" pitchFamily="18" charset="0"/>
                          </a:rPr>
                          <m:t>𝑎</m:t>
                        </m:r>
                      </m:e>
                      <m:sup>
                        <m:r>
                          <a:rPr lang="el-GR" i="1">
                            <a:latin typeface="Cambria Math" panose="02040503050406030204" pitchFamily="18" charset="0"/>
                            <a:ea typeface="Yu Mincho" panose="02020400000000000000" pitchFamily="18" charset="-128"/>
                            <a:cs typeface="Times New Roman" panose="02020603050405020304" pitchFamily="18" charset="0"/>
                          </a:rPr>
                          <m:t>𝑥</m:t>
                        </m:r>
                      </m:sup>
                    </m:sSup>
                    <m:r>
                      <a:rPr lang="el-GR" i="1">
                        <a:latin typeface="Cambria Math" panose="02040503050406030204" pitchFamily="18" charset="0"/>
                        <a:ea typeface="Yu Mincho" panose="02020400000000000000" pitchFamily="18" charset="-128"/>
                        <a:cs typeface="Times New Roman" panose="02020603050405020304" pitchFamily="18" charset="0"/>
                      </a:rPr>
                      <m:t> </m:t>
                    </m:r>
                    <m:d>
                      <m:dPr>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el-GR" i="1">
                            <a:latin typeface="Cambria Math" panose="02040503050406030204" pitchFamily="18" charset="0"/>
                            <a:ea typeface="Yu Mincho" panose="02020400000000000000" pitchFamily="18" charset="-128"/>
                            <a:cs typeface="Times New Roman" panose="02020603050405020304" pitchFamily="18" charset="0"/>
                          </a:rPr>
                          <m:t>𝑚𝑜𝑑</m:t>
                        </m:r>
                        <m:r>
                          <a:rPr lang="el-GR" i="1">
                            <a:latin typeface="Cambria Math" panose="02040503050406030204" pitchFamily="18" charset="0"/>
                            <a:ea typeface="Yu Mincho" panose="02020400000000000000" pitchFamily="18" charset="-128"/>
                            <a:cs typeface="Times New Roman" panose="02020603050405020304" pitchFamily="18" charset="0"/>
                          </a:rPr>
                          <m:t> </m:t>
                        </m:r>
                        <m:r>
                          <a:rPr lang="el-GR" i="1">
                            <a:latin typeface="Cambria Math" panose="02040503050406030204" pitchFamily="18" charset="0"/>
                            <a:ea typeface="Yu Mincho" panose="02020400000000000000" pitchFamily="18" charset="-128"/>
                            <a:cs typeface="Times New Roman" panose="02020603050405020304" pitchFamily="18" charset="0"/>
                          </a:rPr>
                          <m:t>𝑛</m:t>
                        </m:r>
                      </m:e>
                    </m:d>
                  </m:oMath>
                </a14:m>
                <a:endParaRPr lang="en-US" kern="100" dirty="0">
                  <a:effectLst/>
                  <a:latin typeface="Calibri" panose="020F0502020204030204" pitchFamily="34" charset="0"/>
                  <a:ea typeface="Calibri" panose="020F0502020204030204" pitchFamily="34" charset="0"/>
                  <a:cs typeface="Arial" panose="020B0604020202020204" pitchFamily="34" charset="0"/>
                </a:endParaRPr>
              </a:p>
              <a:p>
                <a:r>
                  <a:rPr lang="el-GR" dirty="0">
                    <a:latin typeface="Times New Roman" panose="02020603050405020304" pitchFamily="18" charset="0"/>
                    <a:cs typeface="Times New Roman" panose="02020603050405020304" pitchFamily="18" charset="0"/>
                  </a:rPr>
                  <a:t>Αποκτάμε βασική κατάσταση: </a:t>
                </a:r>
                <a14:m>
                  <m:oMath xmlns:m="http://schemas.openxmlformats.org/officeDocument/2006/math">
                    <m:d>
                      <m:dPr>
                        <m:begChr m:val="|"/>
                        <m:endChr m:val=""/>
                        <m:ctrlPr>
                          <a:rPr lang="en-US" i="1" smtClean="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i="1">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l-GR"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a:effectLst/>
                                    <a:latin typeface="Cambria Math" panose="02040503050406030204" pitchFamily="18" charset="0"/>
                                    <a:ea typeface="Yu Mincho" panose="02020400000000000000" pitchFamily="18" charset="-128"/>
                                    <a:cs typeface="Times New Roman" panose="02020603050405020304" pitchFamily="18" charset="0"/>
                                  </a:rPr>
                                  <m:t>𝑎</m:t>
                                </m:r>
                              </m:e>
                              <m:sup>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i="1">
                                        <a:effectLst/>
                                        <a:latin typeface="Cambria Math" panose="02040503050406030204" pitchFamily="18" charset="0"/>
                                        <a:ea typeface="Yu Mincho" panose="02020400000000000000" pitchFamily="18" charset="-128"/>
                                        <a:cs typeface="Times New Roman" panose="02020603050405020304" pitchFamily="18" charset="0"/>
                                      </a:rPr>
                                      <m:t>0</m:t>
                                    </m:r>
                                  </m:sub>
                                </m:sSub>
                              </m:sup>
                            </m:sSup>
                          </m:e>
                        </m:d>
                      </m:e>
                    </m:d>
                  </m:oMath>
                </a14:m>
                <a:r>
                  <a:rPr lang="el-GR" dirty="0">
                    <a:latin typeface="Times New Roman" panose="02020603050405020304" pitchFamily="18" charset="0"/>
                    <a:cs typeface="Times New Roman" panose="02020603050405020304" pitchFamily="18" charset="0"/>
                  </a:rPr>
                  <a:t>, για τυχαίο </a:t>
                </a:r>
                <a14:m>
                  <m:oMath xmlns:m="http://schemas.openxmlformats.org/officeDocument/2006/math">
                    <m:sSub>
                      <m:sSubPr>
                        <m:ctrlPr>
                          <a:rPr lang="en-US" i="1">
                            <a:latin typeface="Cambria Math" panose="02040503050406030204" pitchFamily="18" charset="0"/>
                            <a:ea typeface="Yu Mincho" panose="02020400000000000000" pitchFamily="18" charset="-128"/>
                            <a:cs typeface="Times New Roman" panose="02020603050405020304" pitchFamily="18" charset="0"/>
                          </a:rPr>
                        </m:ctrlPr>
                      </m:sSubPr>
                      <m:e>
                        <m:r>
                          <a:rPr lang="en-US" i="1">
                            <a:latin typeface="Cambria Math" panose="02040503050406030204" pitchFamily="18" charset="0"/>
                            <a:ea typeface="Yu Mincho" panose="02020400000000000000" pitchFamily="18" charset="-128"/>
                            <a:cs typeface="Times New Roman" panose="02020603050405020304" pitchFamily="18" charset="0"/>
                          </a:rPr>
                          <m:t>𝑥</m:t>
                        </m:r>
                      </m:e>
                      <m:sub>
                        <m:r>
                          <a:rPr lang="el-GR" i="1">
                            <a:latin typeface="Cambria Math" panose="02040503050406030204" pitchFamily="18" charset="0"/>
                            <a:ea typeface="Yu Mincho" panose="02020400000000000000" pitchFamily="18" charset="-128"/>
                            <a:cs typeface="Times New Roman" panose="02020603050405020304" pitchFamily="18" charset="0"/>
                          </a:rPr>
                          <m:t>0</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743EE06-42DD-FA22-0684-0D8C09C6E302}"/>
                  </a:ext>
                </a:extLst>
              </p:cNvPr>
              <p:cNvSpPr>
                <a:spLocks noGrp="1" noRot="1" noChangeAspect="1" noMove="1" noResize="1" noEditPoints="1" noAdjustHandles="1" noChangeArrowheads="1" noChangeShapeType="1" noTextEdit="1"/>
              </p:cNvSpPr>
              <p:nvPr>
                <p:ph idx="1"/>
              </p:nvPr>
            </p:nvSpPr>
            <p:spPr>
              <a:xfrm>
                <a:off x="1143000" y="1630969"/>
                <a:ext cx="9905999" cy="3541714"/>
              </a:xfrm>
              <a:blipFill>
                <a:blip r:embed="rId3"/>
                <a:stretch>
                  <a:fillRect l="-1293" t="-2410" b="-998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C94F27C-E736-3CAB-ED6C-FA64372131A0}"/>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EFB4B850-4953-D69F-94BE-7513587D3700}"/>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BADA399D-C66C-D521-0490-A7F36A26DCC0}"/>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11</a:t>
            </a:fld>
            <a:endParaRPr lang="en-US"/>
          </a:p>
        </p:txBody>
      </p:sp>
      <p:sp>
        <p:nvSpPr>
          <p:cNvPr id="7" name="TextBox 6">
            <a:extLst>
              <a:ext uri="{FF2B5EF4-FFF2-40B4-BE49-F238E27FC236}">
                <a16:creationId xmlns:a16="http://schemas.microsoft.com/office/drawing/2014/main" id="{B5FA1D40-4287-D750-95B5-A5720B4A366E}"/>
              </a:ext>
            </a:extLst>
          </p:cNvPr>
          <p:cNvSpPr txBox="1"/>
          <p:nvPr/>
        </p:nvSpPr>
        <p:spPr>
          <a:xfrm>
            <a:off x="1101212" y="5821612"/>
            <a:ext cx="9989574" cy="95410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latin typeface="Times New Roman" panose="02020603050405020304" pitchFamily="18" charset="0"/>
                <a:cs typeface="Times New Roman" panose="02020603050405020304" pitchFamily="18" charset="0"/>
              </a:rPr>
              <a:t>Transitioning organizations to post-quantum cryptography </a:t>
            </a:r>
            <a:r>
              <a:rPr lang="en-US"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https://www.nature.com/articles/s41586-022-04623-2</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282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E907-C0F2-F5A8-15B5-CB83CF49A19F}"/>
              </a:ext>
            </a:extLst>
          </p:cNvPr>
          <p:cNvSpPr>
            <a:spLocks noGrp="1"/>
          </p:cNvSpPr>
          <p:nvPr>
            <p:ph type="title"/>
          </p:nvPr>
        </p:nvSpPr>
        <p:spPr>
          <a:xfrm>
            <a:off x="1143001" y="0"/>
            <a:ext cx="9905998" cy="1478570"/>
          </a:xfrm>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a:t>
            </a:r>
            <a:r>
              <a:rPr lang="el-GR" b="1" dirty="0">
                <a:latin typeface="Times New Roman" panose="02020603050405020304" pitchFamily="18" charset="0"/>
                <a:cs typeface="Times New Roman" panose="02020603050405020304" pitchFamily="18" charset="0"/>
              </a:rPr>
              <a:t>/3)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97E3C7-9193-39E0-1004-EC4D0000DA19}"/>
                  </a:ext>
                </a:extLst>
              </p:cNvPr>
              <p:cNvSpPr>
                <a:spLocks noGrp="1"/>
              </p:cNvSpPr>
              <p:nvPr>
                <p:ph idx="1"/>
              </p:nvPr>
            </p:nvSpPr>
            <p:spPr>
              <a:xfrm>
                <a:off x="1143000" y="1630969"/>
                <a:ext cx="9905999" cy="3541714"/>
              </a:xfrm>
            </p:spPr>
            <p:txBody>
              <a:bodyPr/>
              <a:lstStyle/>
              <a:p>
                <a:pPr marL="0" indent="0">
                  <a:buNone/>
                </a:pPr>
                <a:r>
                  <a:rPr lang="el-GR" u="sng" dirty="0">
                    <a:latin typeface="Times New Roman" panose="02020603050405020304" pitchFamily="18" charset="0"/>
                    <a:cs typeface="Times New Roman" panose="02020603050405020304" pitchFamily="18" charset="0"/>
                  </a:rPr>
                  <a:t>Μέτρηση 2</a:t>
                </a:r>
                <a:r>
                  <a:rPr lang="el-GR" u="sng" baseline="30000" dirty="0">
                    <a:latin typeface="Times New Roman" panose="02020603050405020304" pitchFamily="18" charset="0"/>
                    <a:cs typeface="Times New Roman" panose="02020603050405020304" pitchFamily="18" charset="0"/>
                  </a:rPr>
                  <a:t>ου</a:t>
                </a:r>
                <a:r>
                  <a:rPr lang="el-GR" u="sng" dirty="0">
                    <a:latin typeface="Times New Roman" panose="02020603050405020304" pitchFamily="18" charset="0"/>
                    <a:cs typeface="Times New Roman" panose="02020603050405020304" pitchFamily="18" charset="0"/>
                  </a:rPr>
                  <a:t> μισού του συστήματος:</a:t>
                </a:r>
              </a:p>
              <a:p>
                <a14:m>
                  <m:oMath xmlns:m="http://schemas.openxmlformats.org/officeDocument/2006/math">
                    <m:d>
                      <m:dPr>
                        <m:begChr m:val="|"/>
                        <m:endChr m:val=""/>
                        <m:ctrlPr>
                          <a:rPr lang="en-US" i="1" smtClean="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l-GR" i="1">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l-GR"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sup>
                            </m:sSup>
                          </m:e>
                        </m:d>
                      </m:e>
                    </m:d>
                    <m:r>
                      <a:rPr lang="el-GR" b="0" i="0" smtClean="0">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𝑥</m:t>
                    </m:r>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αναπαριστά </a:t>
                </a:r>
                <a14:m>
                  <m:oMath xmlns:m="http://schemas.openxmlformats.org/officeDocument/2006/math">
                    <m:r>
                      <a:rPr lang="el-GR" i="1">
                        <a:effectLst/>
                        <a:latin typeface="Cambria Math" panose="02040503050406030204" pitchFamily="18" charset="0"/>
                        <a:ea typeface="Yu Mincho" panose="02020400000000000000" pitchFamily="18" charset="-128"/>
                        <a:cs typeface="Times New Roman" panose="02020603050405020304" pitchFamily="18" charset="0"/>
                      </a:rPr>
                      <m:t>𝑚</m:t>
                    </m:r>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bits </a:t>
                </a:r>
                <a:r>
                  <a:rPr lang="el-GR" dirty="0">
                    <a:effectLst/>
                    <a:latin typeface="Times New Roman" panose="02020603050405020304" pitchFamily="18" charset="0"/>
                    <a:ea typeface="Yu Mincho" panose="02020400000000000000" pitchFamily="18" charset="-128"/>
                    <a:cs typeface="Times New Roman" panose="02020603050405020304" pitchFamily="18" charset="0"/>
                  </a:rPr>
                  <a:t>&amp; </a:t>
                </a:r>
                <a14:m>
                  <m:oMath xmlns:m="http://schemas.openxmlformats.org/officeDocument/2006/math">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𝑥</m:t>
                        </m:r>
                      </m:sup>
                    </m:sSup>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αναπαρίσταται από </a:t>
                </a:r>
                <a14:m>
                  <m:oMath xmlns:m="http://schemas.openxmlformats.org/officeDocument/2006/math">
                    <m:f>
                      <m:f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i="1">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l-GR" i="1">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bits</a:t>
                </a:r>
                <a:endParaRPr lang="el-GR" dirty="0">
                  <a:effectLst/>
                  <a:latin typeface="Times New Roman" panose="02020603050405020304" pitchFamily="18" charset="0"/>
                  <a:ea typeface="Yu Mincho" panose="02020400000000000000" pitchFamily="18" charset="-128"/>
                  <a:cs typeface="Times New Roman" panose="02020603050405020304" pitchFamily="18" charset="0"/>
                </a:endParaRPr>
              </a:p>
              <a:p>
                <a14:m>
                  <m:oMath xmlns:m="http://schemas.openxmlformats.org/officeDocument/2006/math">
                    <m:f>
                      <m:fPr>
                        <m:ctrlPr>
                          <a:rPr lang="en-US" i="1" smtClean="0">
                            <a:effectLst/>
                            <a:latin typeface="Cambria Math" panose="02040503050406030204" pitchFamily="18" charset="0"/>
                            <a:ea typeface="Yu Mincho" panose="02020400000000000000" pitchFamily="18" charset="-128"/>
                            <a:cs typeface="Times New Roman" panose="02020603050405020304" pitchFamily="18" charset="0"/>
                          </a:rPr>
                        </m:ctrlPr>
                      </m:fPr>
                      <m:num>
                        <m:r>
                          <a:rPr lang="el-GR" i="1">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l-GR" i="1">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dirty="0">
                    <a:effectLst/>
                    <a:latin typeface="Times New Roman" panose="02020603050405020304" pitchFamily="18" charset="0"/>
                    <a:ea typeface="Yu Mincho" panose="02020400000000000000" pitchFamily="18" charset="-128"/>
                    <a:cs typeface="Times New Roman" panose="02020603050405020304" pitchFamily="18" charset="0"/>
                  </a:rPr>
                  <a:t>bits</a:t>
                </a:r>
                <a:r>
                  <a:rPr lang="el-GR"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l-GR" i="1">
                        <a:latin typeface="Cambria Math" panose="02040503050406030204" pitchFamily="18" charset="0"/>
                      </a:rPr>
                      <m:t>𝑢</m:t>
                    </m:r>
                    <m:r>
                      <a:rPr lang="el-GR"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e>
                    </m:d>
                  </m:oMath>
                </a14:m>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Το σύστημα ωθείται: </a:t>
                </a:r>
                <a14:m>
                  <m:oMath xmlns:m="http://schemas.openxmlformats.org/officeDocument/2006/math">
                    <m:d>
                      <m:dPr>
                        <m:begChr m:val="|"/>
                        <m:endChr m:val=""/>
                        <m:ctrlPr>
                          <a:rPr lang="en-US" i="1" smtClean="0">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r>
                              <a:rPr lang="el-GR" i="1">
                                <a:effectLst/>
                                <a:latin typeface="Cambria Math" panose="02040503050406030204" pitchFamily="18" charset="0"/>
                                <a:ea typeface="Yu Mincho" panose="02020400000000000000" pitchFamily="18" charset="-128"/>
                                <a:cs typeface="Times New Roman" panose="02020603050405020304" pitchFamily="18" charset="0"/>
                              </a:rPr>
                              <m:t>,</m:t>
                            </m:r>
                            <m:r>
                              <a:rPr lang="el-GR" i="1">
                                <a:effectLst/>
                                <a:latin typeface="Cambria Math" panose="02040503050406030204" pitchFamily="18" charset="0"/>
                                <a:ea typeface="Yu Mincho" panose="02020400000000000000" pitchFamily="18" charset="-128"/>
                                <a:cs typeface="Times New Roman" panose="02020603050405020304" pitchFamily="18" charset="0"/>
                              </a:rPr>
                              <m:t>𝑢</m:t>
                            </m:r>
                          </m:e>
                        </m:d>
                      </m:e>
                    </m:d>
                  </m:oMath>
                </a14:m>
                <a:r>
                  <a:rPr lang="el-GR" dirty="0">
                    <a:effectLst/>
                    <a:latin typeface="Times New Roman" panose="02020603050405020304" pitchFamily="18" charset="0"/>
                    <a:ea typeface="Yu Mincho" panose="02020400000000000000" pitchFamily="18" charset="-128"/>
                    <a:cs typeface="Times New Roman" panose="02020603050405020304" pitchFamily="18" charset="0"/>
                  </a:rPr>
                  <a:t>, όπου </a:t>
                </a:r>
                <a14:m>
                  <m:oMath xmlns:m="http://schemas.openxmlformats.org/officeDocument/2006/math">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i="1">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n-US" i="1">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m:t>
                    </m:r>
                    <m:r>
                      <a:rPr lang="el-GR" i="1">
                        <a:effectLst/>
                        <a:latin typeface="Cambria Math" panose="02040503050406030204" pitchFamily="18" charset="0"/>
                        <a:ea typeface="Yu Mincho" panose="02020400000000000000" pitchFamily="18" charset="-128"/>
                        <a:cs typeface="Times New Roman" panose="02020603050405020304" pitchFamily="18" charset="0"/>
                      </a:rPr>
                      <m:t>𝑢</m:t>
                    </m:r>
                    <m:r>
                      <a:rPr lang="el-GR" i="1">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n-US" i="1">
                            <a:effectLst/>
                            <a:latin typeface="Cambria Math" panose="02040503050406030204" pitchFamily="18" charset="0"/>
                            <a:ea typeface="Yu Mincho" panose="02020400000000000000" pitchFamily="18" charset="-128"/>
                            <a:cs typeface="Times New Roman" panose="02020603050405020304" pitchFamily="18" charset="0"/>
                          </a:rPr>
                          <m:t> </m:t>
                        </m:r>
                        <m:r>
                          <a:rPr lang="en-US" i="1">
                            <a:effectLst/>
                            <a:latin typeface="Cambria Math" panose="02040503050406030204" pitchFamily="18" charset="0"/>
                            <a:ea typeface="Yu Mincho" panose="02020400000000000000" pitchFamily="18" charset="-128"/>
                            <a:cs typeface="Times New Roman" panose="02020603050405020304" pitchFamily="18" charset="0"/>
                          </a:rPr>
                          <m:t>𝑛</m:t>
                        </m:r>
                      </m:e>
                    </m:d>
                  </m:oMath>
                </a14:m>
                <a:r>
                  <a:rPr lang="el-G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497E3C7-9193-39E0-1004-EC4D0000DA19}"/>
                  </a:ext>
                </a:extLst>
              </p:cNvPr>
              <p:cNvSpPr>
                <a:spLocks noGrp="1" noRot="1" noChangeAspect="1" noMove="1" noResize="1" noEditPoints="1" noAdjustHandles="1" noChangeArrowheads="1" noChangeShapeType="1" noTextEdit="1"/>
              </p:cNvSpPr>
              <p:nvPr>
                <p:ph idx="1"/>
              </p:nvPr>
            </p:nvSpPr>
            <p:spPr>
              <a:xfrm>
                <a:off x="1143000" y="1630969"/>
                <a:ext cx="9905999" cy="3541714"/>
              </a:xfrm>
              <a:blipFill>
                <a:blip r:embed="rId3"/>
                <a:stretch>
                  <a:fillRect l="-1293" t="-34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1F0F85A-08F5-9194-8CCA-ADEA3E555282}"/>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A9ED7914-5DBB-A921-16C9-208E2EA77506}"/>
              </a:ext>
            </a:extLst>
          </p:cNvPr>
          <p:cNvSpPr>
            <a:spLocks noGrp="1"/>
          </p:cNvSpPr>
          <p:nvPr>
            <p:ph type="ftr" sz="quarter" idx="11"/>
          </p:nvPr>
        </p:nvSpPr>
        <p:spPr>
          <a:xfrm>
            <a:off x="1142999" y="5264757"/>
            <a:ext cx="6239309" cy="365125"/>
          </a:xfrm>
        </p:spPr>
        <p:txBody>
          <a:bodyPr/>
          <a:lstStyle/>
          <a:p>
            <a:r>
              <a:rPr lang="en-US" dirty="0"/>
              <a:t>National </a:t>
            </a:r>
            <a:r>
              <a:rPr lang="en-US" dirty="0" err="1"/>
              <a:t>Kapodistrian</a:t>
            </a:r>
            <a:r>
              <a:rPr lang="en-US" dirty="0"/>
              <a:t> University of Athens</a:t>
            </a:r>
          </a:p>
        </p:txBody>
      </p:sp>
      <p:sp>
        <p:nvSpPr>
          <p:cNvPr id="6" name="Slide Number Placeholder 5">
            <a:extLst>
              <a:ext uri="{FF2B5EF4-FFF2-40B4-BE49-F238E27FC236}">
                <a16:creationId xmlns:a16="http://schemas.microsoft.com/office/drawing/2014/main" id="{C07CEA7F-4AD8-7B7A-297D-3EE282ECB70F}"/>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12</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181946-10EE-4D38-5CE9-7D30DE4E50FB}"/>
                  </a:ext>
                </a:extLst>
              </p:cNvPr>
              <p:cNvSpPr txBox="1"/>
              <p:nvPr/>
            </p:nvSpPr>
            <p:spPr>
              <a:xfrm>
                <a:off x="7715864" y="3400333"/>
                <a:ext cx="3455170" cy="14841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chemeClr val="tx1"/>
                              </a:solidFill>
                              <a:latin typeface="Cambria Math" panose="02040503050406030204" pitchFamily="18" charset="0"/>
                            </a:rPr>
                          </m:ctrlPr>
                        </m:fPr>
                        <m:num>
                          <m:r>
                            <a:rPr lang="en-US" sz="2800">
                              <a:solidFill>
                                <a:schemeClr val="tx1"/>
                              </a:solidFill>
                              <a:latin typeface="Cambria Math" panose="02040503050406030204" pitchFamily="18" charset="0"/>
                            </a:rPr>
                            <m:t>1</m:t>
                          </m:r>
                        </m:num>
                        <m:den>
                          <m:r>
                            <a:rPr lang="en-US" sz="2800" i="1">
                              <a:solidFill>
                                <a:schemeClr val="tx1"/>
                              </a:solidFill>
                              <a:latin typeface="Cambria Math" panose="02040503050406030204" pitchFamily="18" charset="0"/>
                            </a:rPr>
                            <m:t>𝐶</m:t>
                          </m:r>
                        </m:den>
                      </m:f>
                      <m:nary>
                        <m:naryPr>
                          <m:chr m:val="∑"/>
                          <m:limLoc m:val="undOvr"/>
                          <m:supHide m:val="on"/>
                          <m:ctrlPr>
                            <a:rPr lang="en-US" sz="2800" i="1">
                              <a:solidFill>
                                <a:schemeClr val="tx1"/>
                              </a:solidFill>
                              <a:latin typeface="Cambria Math" panose="02040503050406030204" pitchFamily="18" charset="0"/>
                            </a:rPr>
                          </m:ctrlPr>
                        </m:naryPr>
                        <m:sub>
                          <m:m>
                            <m:mPr>
                              <m:plcHide m:val="on"/>
                              <m:mcs>
                                <m:mc>
                                  <m:mcPr>
                                    <m:count m:val="1"/>
                                    <m:mcJc m:val="center"/>
                                  </m:mcPr>
                                </m:mc>
                              </m:mcs>
                              <m:ctrlPr>
                                <a:rPr lang="en-US" sz="2800" i="1">
                                  <a:solidFill>
                                    <a:schemeClr val="tx1"/>
                                  </a:solidFill>
                                  <a:latin typeface="Cambria Math" panose="02040503050406030204" pitchFamily="18" charset="0"/>
                                </a:rPr>
                              </m:ctrlPr>
                            </m:mPr>
                            <m:mr>
                              <m:e>
                                <m:r>
                                  <a:rPr lang="en-US" sz="2800" i="0">
                                    <a:solidFill>
                                      <a:schemeClr val="tx1"/>
                                    </a:solidFill>
                                    <a:latin typeface="Cambria Math" panose="02040503050406030204" pitchFamily="18" charset="0"/>
                                  </a:rPr>
                                  <m:t>0&lt;</m:t>
                                </m:r>
                                <m:r>
                                  <a:rPr lang="en-US" sz="2800" i="1">
                                    <a:solidFill>
                                      <a:schemeClr val="tx1"/>
                                    </a:solidFill>
                                    <a:latin typeface="Cambria Math" panose="02040503050406030204" pitchFamily="18" charset="0"/>
                                  </a:rPr>
                                  <m:t>𝑥</m:t>
                                </m:r>
                                <m:r>
                                  <a:rPr lang="en-US" sz="2800" i="0">
                                    <a:solidFill>
                                      <a:schemeClr val="tx1"/>
                                    </a:solidFill>
                                    <a:latin typeface="Cambria Math" panose="02040503050406030204" pitchFamily="18" charset="0"/>
                                  </a:rPr>
                                  <m:t>&lt;</m:t>
                                </m:r>
                                <m:sSup>
                                  <m:sSupPr>
                                    <m:ctrlPr>
                                      <a:rPr lang="en-US" sz="2800" i="1">
                                        <a:solidFill>
                                          <a:schemeClr val="tx1"/>
                                        </a:solidFill>
                                        <a:latin typeface="Cambria Math" panose="02040503050406030204" pitchFamily="18" charset="0"/>
                                      </a:rPr>
                                    </m:ctrlPr>
                                  </m:sSupPr>
                                  <m:e>
                                    <m:r>
                                      <a:rPr lang="en-US" sz="2800" i="0">
                                        <a:solidFill>
                                          <a:schemeClr val="tx1"/>
                                        </a:solidFill>
                                        <a:latin typeface="Cambria Math" panose="02040503050406030204" pitchFamily="18" charset="0"/>
                                      </a:rPr>
                                      <m:t>2</m:t>
                                    </m:r>
                                  </m:e>
                                  <m:sup>
                                    <m:r>
                                      <a:rPr lang="en-US" sz="2800" i="1">
                                        <a:solidFill>
                                          <a:schemeClr val="tx1"/>
                                        </a:solidFill>
                                        <a:latin typeface="Cambria Math" panose="02040503050406030204" pitchFamily="18" charset="0"/>
                                      </a:rPr>
                                      <m:t>𝑚</m:t>
                                    </m:r>
                                  </m:sup>
                                </m:sSup>
                              </m:e>
                            </m:mr>
                            <m:mr>
                              <m:e>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𝑎</m:t>
                                    </m:r>
                                  </m:e>
                                  <m:sup>
                                    <m:r>
                                      <a:rPr lang="en-US" sz="2800" i="1">
                                        <a:solidFill>
                                          <a:schemeClr val="tx1"/>
                                        </a:solidFill>
                                        <a:latin typeface="Cambria Math" panose="02040503050406030204" pitchFamily="18" charset="0"/>
                                      </a:rPr>
                                      <m:t>𝑥</m:t>
                                    </m:r>
                                  </m:sup>
                                </m:sSup>
                                <m:r>
                                  <a:rPr lang="en-US" sz="2800" i="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𝑢</m:t>
                                </m:r>
                                <m:r>
                                  <a:rPr lang="en-US" sz="2800" i="0">
                                    <a:solidFill>
                                      <a:schemeClr val="tx1"/>
                                    </a:solidFill>
                                    <a:latin typeface="Cambria Math" panose="02040503050406030204" pitchFamily="18" charset="0"/>
                                  </a:rPr>
                                  <m:t> </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𝑚𝑜𝑑</m:t>
                                    </m:r>
                                    <m:r>
                                      <a:rPr lang="en-US" sz="2800" i="0">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𝑛</m:t>
                                    </m:r>
                                  </m:e>
                                </m:d>
                              </m:e>
                            </m:mr>
                          </m:m>
                        </m:sub>
                        <m:sup/>
                        <m:e>
                          <m:d>
                            <m:dPr>
                              <m:begChr m:val="|"/>
                              <m:endChr m:val=""/>
                              <m:ctrlPr>
                                <a:rPr lang="en-US" sz="2800" i="1">
                                  <a:solidFill>
                                    <a:schemeClr val="tx1"/>
                                  </a:solidFill>
                                  <a:latin typeface="Cambria Math" panose="02040503050406030204" pitchFamily="18" charset="0"/>
                                </a:rPr>
                              </m:ctrlPr>
                            </m:dPr>
                            <m:e>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𝑥</m:t>
                                  </m:r>
                                  <m:r>
                                    <a:rPr lang="en-US" sz="2800" i="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𝑢</m:t>
                                  </m:r>
                                </m:e>
                              </m:d>
                            </m:e>
                          </m:d>
                        </m:e>
                      </m:nary>
                    </m:oMath>
                  </m:oMathPara>
                </a14:m>
                <a:endParaRPr lang="en-US" sz="2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0181946-10EE-4D38-5CE9-7D30DE4E50FB}"/>
                  </a:ext>
                </a:extLst>
              </p:cNvPr>
              <p:cNvSpPr txBox="1">
                <a:spLocks noRot="1" noChangeAspect="1" noMove="1" noResize="1" noEditPoints="1" noAdjustHandles="1" noChangeArrowheads="1" noChangeShapeType="1" noTextEdit="1"/>
              </p:cNvSpPr>
              <p:nvPr/>
            </p:nvSpPr>
            <p:spPr>
              <a:xfrm>
                <a:off x="7715864" y="3400333"/>
                <a:ext cx="3455170" cy="1484124"/>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B3B04E4-14E6-62A4-17F1-49037943FAC5}"/>
              </a:ext>
            </a:extLst>
          </p:cNvPr>
          <p:cNvSpPr txBox="1"/>
          <p:nvPr/>
        </p:nvSpPr>
        <p:spPr>
          <a:xfrm>
            <a:off x="1101212" y="5821612"/>
            <a:ext cx="9989574" cy="95410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latin typeface="Times New Roman" panose="02020603050405020304" pitchFamily="18" charset="0"/>
                <a:cs typeface="Times New Roman" panose="02020603050405020304" pitchFamily="18" charset="0"/>
              </a:rPr>
              <a:t>Transitioning organizations to post-quantum cryptography </a:t>
            </a:r>
            <a:r>
              <a:rPr lang="en-US"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https://www.nature.com/articles/s41586-022-04623-2</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499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6D72-C592-B67A-4F12-30AE9CDEC184}"/>
              </a:ext>
            </a:extLst>
          </p:cNvPr>
          <p:cNvSpPr>
            <a:spLocks noGrp="1"/>
          </p:cNvSpPr>
          <p:nvPr>
            <p:ph type="title"/>
          </p:nvPr>
        </p:nvSpPr>
        <p:spPr>
          <a:xfrm>
            <a:off x="1143001" y="0"/>
            <a:ext cx="9905998" cy="1478570"/>
          </a:xfrm>
        </p:spPr>
        <p:txBody>
          <a:bodyPr/>
          <a:lstStyle/>
          <a:p>
            <a:r>
              <a:rPr lang="el-GR" b="1" dirty="0">
                <a:latin typeface="Times New Roman" panose="02020603050405020304" pitchFamily="18" charset="0"/>
                <a:cs typeface="Times New Roman" panose="02020603050405020304" pitchFamily="18" charset="0"/>
              </a:rPr>
              <a:t>Η </a:t>
            </a:r>
            <a:r>
              <a:rPr lang="el-GR" b="1" dirty="0" err="1">
                <a:latin typeface="Times New Roman" panose="02020603050405020304" pitchFamily="18" charset="0"/>
                <a:cs typeface="Times New Roman" panose="02020603050405020304" pitchFamily="18" charset="0"/>
              </a:rPr>
              <a:t>Καταστροφικη</a:t>
            </a:r>
            <a:r>
              <a:rPr lang="el-GR" b="1"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Επιδραση</a:t>
            </a:r>
            <a:r>
              <a:rPr lang="el-GR" b="1" dirty="0">
                <a:latin typeface="Times New Roman" panose="02020603050405020304" pitchFamily="18" charset="0"/>
                <a:cs typeface="Times New Roman" panose="02020603050405020304" pitchFamily="18" charset="0"/>
              </a:rPr>
              <a:t> του </a:t>
            </a:r>
            <a:r>
              <a:rPr lang="el-GR" b="1" dirty="0" err="1">
                <a:latin typeface="Times New Roman" panose="02020603050405020304" pitchFamily="18" charset="0"/>
                <a:cs typeface="Times New Roman" panose="02020603050405020304" pitchFamily="18" charset="0"/>
              </a:rPr>
              <a:t>Αλγοριθμο</a:t>
            </a:r>
            <a:r>
              <a:rPr lang="en-US" b="1" dirty="0">
                <a:latin typeface="Times New Roman" panose="02020603050405020304" pitchFamily="18" charset="0"/>
                <a:cs typeface="Times New Roman" panose="02020603050405020304" pitchFamily="18" charset="0"/>
              </a:rPr>
              <a:t>y</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(1/3)</a:t>
            </a:r>
            <a:endParaRPr lang="en-US" dirty="0"/>
          </a:p>
        </p:txBody>
      </p:sp>
      <p:sp>
        <p:nvSpPr>
          <p:cNvPr id="3" name="Content Placeholder 2">
            <a:extLst>
              <a:ext uri="{FF2B5EF4-FFF2-40B4-BE49-F238E27FC236}">
                <a16:creationId xmlns:a16="http://schemas.microsoft.com/office/drawing/2014/main" id="{67A5CDF3-E79E-658D-4F3C-2C5CF560E086}"/>
              </a:ext>
            </a:extLst>
          </p:cNvPr>
          <p:cNvSpPr>
            <a:spLocks noGrp="1"/>
          </p:cNvSpPr>
          <p:nvPr>
            <p:ph idx="1"/>
          </p:nvPr>
        </p:nvSpPr>
        <p:spPr>
          <a:xfrm>
            <a:off x="1143000" y="1630969"/>
            <a:ext cx="9905999" cy="3541714"/>
          </a:xfrm>
        </p:spPr>
        <p:txBody>
          <a:bodyPr>
            <a:normAutofit/>
          </a:bodyPr>
          <a:lstStyle/>
          <a:p>
            <a:pPr marL="0" indent="0">
              <a:buNone/>
            </a:pPr>
            <a:r>
              <a:rPr lang="el-GR" dirty="0">
                <a:latin typeface="Times New Roman" panose="02020603050405020304" pitchFamily="18" charset="0"/>
                <a:cs typeface="Times New Roman" panose="02020603050405020304" pitchFamily="18" charset="0"/>
              </a:rPr>
              <a:t>Ταχύς Κβαντικός Αλγόριθμος Παραγοντοποίησης Πρώτων Αριθμών</a:t>
            </a:r>
          </a:p>
          <a:p>
            <a:pPr marL="0" indent="0">
              <a:buNone/>
            </a:pPr>
            <a:r>
              <a:rPr lang="en-US" sz="3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RSA</a:t>
            </a:r>
            <a:r>
              <a:rPr lang="el-GR" dirty="0">
                <a:latin typeface="Times New Roman" panose="02020603050405020304" pitchFamily="18" charset="0"/>
                <a:cs typeface="Times New Roman" panose="02020603050405020304" pitchFamily="18" charset="0"/>
              </a:rPr>
              <a:t>: βασίζεται στη δυσκολία εύρεσης παραγόντων</a:t>
            </a:r>
          </a:p>
          <a:p>
            <a:pPr marL="457200" lvl="1" indent="0">
              <a:buNone/>
            </a:pPr>
            <a:r>
              <a:rPr lang="el-GR" sz="2400" dirty="0">
                <a:latin typeface="Times New Roman" panose="02020603050405020304" pitchFamily="18" charset="0"/>
                <a:cs typeface="Times New Roman" panose="02020603050405020304" pitchFamily="18" charset="0"/>
              </a:rPr>
              <a:t>(δημόσιο κλειδί </a:t>
            </a:r>
            <a:r>
              <a:rPr lang="en-US" sz="2400" i="1" dirty="0">
                <a:latin typeface="Times New Roman" panose="02020603050405020304" pitchFamily="18" charset="0"/>
                <a:cs typeface="Times New Roman" panose="02020603050405020304" pitchFamily="18" charset="0"/>
              </a:rPr>
              <a:t>N=</a:t>
            </a:r>
            <a:r>
              <a:rPr lang="en-US" sz="2400" i="1" dirty="0" err="1">
                <a:latin typeface="Times New Roman" panose="02020603050405020304" pitchFamily="18" charset="0"/>
                <a:cs typeface="Times New Roman" panose="02020603050405020304" pitchFamily="18" charset="0"/>
              </a:rPr>
              <a:t>pq</a:t>
            </a:r>
            <a:r>
              <a:rPr lang="el-GR" sz="2400" dirty="0">
                <a:latin typeface="Times New Roman" panose="02020603050405020304" pitchFamily="18" charset="0"/>
                <a:cs typeface="Times New Roman" panose="02020603050405020304" pitchFamily="18" charset="0"/>
              </a:rPr>
              <a:t>, όπου </a:t>
            </a:r>
            <a:r>
              <a:rPr lang="en-US" sz="2400" i="1" dirty="0" err="1">
                <a:latin typeface="Times New Roman" panose="02020603050405020304" pitchFamily="18" charset="0"/>
                <a:cs typeface="Times New Roman" panose="02020603050405020304" pitchFamily="18" charset="0"/>
              </a:rPr>
              <a:t>pq</a:t>
            </a:r>
            <a:r>
              <a:rPr lang="el-GR" sz="2400" i="1"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κρυφοί, πρώτοι αριθμοί)</a:t>
            </a:r>
          </a:p>
          <a:p>
            <a:pPr marL="0" indent="0">
              <a:buNone/>
            </a:pPr>
            <a:endParaRPr lang="el-GR"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4076C6-0C92-A6BB-391C-654540746E46}"/>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0FB23596-0567-E3E3-C6D7-26C81DD8C869}"/>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C0DDD1F4-F3EA-C737-6726-26CBDBB2F5FF}"/>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13</a:t>
            </a:fld>
            <a:endParaRPr lang="en-US"/>
          </a:p>
        </p:txBody>
      </p:sp>
      <p:pic>
        <p:nvPicPr>
          <p:cNvPr id="8" name="Graphic 7" descr="Programmer male with solid fill">
            <a:extLst>
              <a:ext uri="{FF2B5EF4-FFF2-40B4-BE49-F238E27FC236}">
                <a16:creationId xmlns:a16="http://schemas.microsoft.com/office/drawing/2014/main" id="{88A7D4D7-F230-03EE-0234-F8C1B30927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5158" y="3817047"/>
            <a:ext cx="1597742" cy="1597742"/>
          </a:xfrm>
          <a:prstGeom prst="rect">
            <a:avLst/>
          </a:prstGeom>
        </p:spPr>
      </p:pic>
      <p:sp>
        <p:nvSpPr>
          <p:cNvPr id="9" name="Thought Bubble: Cloud 8">
            <a:extLst>
              <a:ext uri="{FF2B5EF4-FFF2-40B4-BE49-F238E27FC236}">
                <a16:creationId xmlns:a16="http://schemas.microsoft.com/office/drawing/2014/main" id="{C076058E-3E31-CDD1-01EE-495C13C3BFEF}"/>
              </a:ext>
            </a:extLst>
          </p:cNvPr>
          <p:cNvSpPr/>
          <p:nvPr/>
        </p:nvSpPr>
        <p:spPr>
          <a:xfrm>
            <a:off x="6195911" y="3274449"/>
            <a:ext cx="3647767" cy="1337187"/>
          </a:xfrm>
          <a:prstGeom prst="cloudCallout">
            <a:avLst>
              <a:gd name="adj1" fmla="val -55921"/>
              <a:gd name="adj2" fmla="val 169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400" dirty="0">
                <a:latin typeface="Times New Roman" panose="02020603050405020304" pitchFamily="18" charset="0"/>
                <a:cs typeface="Times New Roman" panose="02020603050405020304" pitchFamily="18" charset="0"/>
              </a:rPr>
              <a:t>Δεν αξίζει. Πολλή δουλειά…</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855735-F863-587F-88BD-3CD38801E699}"/>
              </a:ext>
            </a:extLst>
          </p:cNvPr>
          <p:cNvSpPr txBox="1"/>
          <p:nvPr/>
        </p:nvSpPr>
        <p:spPr>
          <a:xfrm>
            <a:off x="1101212" y="5629881"/>
            <a:ext cx="9989574" cy="1169551"/>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effectLst/>
                <a:latin typeface="Times New Roman" panose="02020603050405020304" pitchFamily="18" charset="0"/>
                <a:cs typeface="Times New Roman" panose="02020603050405020304" pitchFamily="18" charset="0"/>
              </a:rPr>
              <a:t>Breaking RSA Encryption - an Update on the State-of-the-Art</a:t>
            </a:r>
            <a:r>
              <a:rPr lang="fr-FR" sz="1400" b="1"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Breaking RSA Encryption - an Update on the State-of-the-Art – </a:t>
            </a:r>
            <a:r>
              <a:rPr lang="en-US" sz="1400" dirty="0" err="1">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QuintessenceLabs</a:t>
            </a:r>
            <a:r>
              <a:rPr lang="fr-FR"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42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8"/>
                                        </p:tgtEl>
                                      </p:cBhvr>
                                    </p:animEffect>
                                    <p:anim calcmode="lin" valueType="num">
                                      <p:cBhvr>
                                        <p:cTn id="7" dur="1822" tmFilter="0,0; 0.14,0.31; 0.43,0.73; 0.71,0.91; 1.0,1.0">
                                          <p:stCondLst>
                                            <p:cond delay="0"/>
                                          </p:stCondLst>
                                        </p:cTn>
                                        <p:tgtEl>
                                          <p:spTgt spid="8"/>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8"/>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8"/>
                                        </p:tgtEl>
                                        <p:attrNameLst>
                                          <p:attrName>ppt_y</p:attrName>
                                        </p:attrNameLst>
                                      </p:cBhvr>
                                      <p:tavLst>
                                        <p:tav tm="0">
                                          <p:val>
                                            <p:strVal val="ppt_y"/>
                                          </p:val>
                                        </p:tav>
                                        <p:tav tm="100000">
                                          <p:val>
                                            <p:strVal val="ppt_y+ppt_h"/>
                                          </p:val>
                                        </p:tav>
                                      </p:tavLst>
                                    </p:anim>
                                    <p:animScale>
                                      <p:cBhvr>
                                        <p:cTn id="14" dur="26">
                                          <p:stCondLst>
                                            <p:cond delay="620"/>
                                          </p:stCondLst>
                                        </p:cTn>
                                        <p:tgtEl>
                                          <p:spTgt spid="8"/>
                                        </p:tgtEl>
                                      </p:cBhvr>
                                      <p:to x="100000" y="60000"/>
                                    </p:animScale>
                                    <p:animScale>
                                      <p:cBhvr>
                                        <p:cTn id="15" dur="166" decel="50000">
                                          <p:stCondLst>
                                            <p:cond delay="646"/>
                                          </p:stCondLst>
                                        </p:cTn>
                                        <p:tgtEl>
                                          <p:spTgt spid="8"/>
                                        </p:tgtEl>
                                      </p:cBhvr>
                                      <p:to x="100000" y="100000"/>
                                    </p:animScale>
                                    <p:animScale>
                                      <p:cBhvr>
                                        <p:cTn id="16" dur="26">
                                          <p:stCondLst>
                                            <p:cond delay="1312"/>
                                          </p:stCondLst>
                                        </p:cTn>
                                        <p:tgtEl>
                                          <p:spTgt spid="8"/>
                                        </p:tgtEl>
                                      </p:cBhvr>
                                      <p:to x="100000" y="80000"/>
                                    </p:animScale>
                                    <p:animScale>
                                      <p:cBhvr>
                                        <p:cTn id="17" dur="166" decel="50000">
                                          <p:stCondLst>
                                            <p:cond delay="1338"/>
                                          </p:stCondLst>
                                        </p:cTn>
                                        <p:tgtEl>
                                          <p:spTgt spid="8"/>
                                        </p:tgtEl>
                                      </p:cBhvr>
                                      <p:to x="100000" y="100000"/>
                                    </p:animScale>
                                    <p:animScale>
                                      <p:cBhvr>
                                        <p:cTn id="18" dur="26">
                                          <p:stCondLst>
                                            <p:cond delay="1642"/>
                                          </p:stCondLst>
                                        </p:cTn>
                                        <p:tgtEl>
                                          <p:spTgt spid="8"/>
                                        </p:tgtEl>
                                      </p:cBhvr>
                                      <p:to x="100000" y="90000"/>
                                    </p:animScale>
                                    <p:animScale>
                                      <p:cBhvr>
                                        <p:cTn id="19" dur="166" decel="50000">
                                          <p:stCondLst>
                                            <p:cond delay="1668"/>
                                          </p:stCondLst>
                                        </p:cTn>
                                        <p:tgtEl>
                                          <p:spTgt spid="8"/>
                                        </p:tgtEl>
                                      </p:cBhvr>
                                      <p:to x="100000" y="100000"/>
                                    </p:animScale>
                                    <p:animScale>
                                      <p:cBhvr>
                                        <p:cTn id="20" dur="26">
                                          <p:stCondLst>
                                            <p:cond delay="1808"/>
                                          </p:stCondLst>
                                        </p:cTn>
                                        <p:tgtEl>
                                          <p:spTgt spid="8"/>
                                        </p:tgtEl>
                                      </p:cBhvr>
                                      <p:to x="100000" y="95000"/>
                                    </p:animScale>
                                    <p:animScale>
                                      <p:cBhvr>
                                        <p:cTn id="21" dur="166" decel="50000">
                                          <p:stCondLst>
                                            <p:cond delay="1834"/>
                                          </p:stCondLst>
                                        </p:cTn>
                                        <p:tgtEl>
                                          <p:spTgt spid="8"/>
                                        </p:tgtEl>
                                      </p:cBhvr>
                                      <p:to x="100000" y="100000"/>
                                    </p:animScale>
                                    <p:set>
                                      <p:cBhvr>
                                        <p:cTn id="22" dur="1" fill="hold">
                                          <p:stCondLst>
                                            <p:cond delay="1999"/>
                                          </p:stCondLst>
                                        </p:cTn>
                                        <p:tgtEl>
                                          <p:spTgt spid="8"/>
                                        </p:tgtEl>
                                        <p:attrNameLst>
                                          <p:attrName>style.visibility</p:attrName>
                                        </p:attrNameLst>
                                      </p:cBhvr>
                                      <p:to>
                                        <p:strVal val="hidden"/>
                                      </p:to>
                                    </p:set>
                                  </p:childTnLst>
                                </p:cTn>
                              </p:par>
                              <p:par>
                                <p:cTn id="23" presetID="26" presetClass="exit" presetSubtype="0" fill="hold" grpId="0" nodeType="withEffect">
                                  <p:stCondLst>
                                    <p:cond delay="0"/>
                                  </p:stCondLst>
                                  <p:childTnLst>
                                    <p:animEffect transition="out" filter="wipe(down)">
                                      <p:cBhvr>
                                        <p:cTn id="24" dur="180" accel="50000">
                                          <p:stCondLst>
                                            <p:cond delay="1820"/>
                                          </p:stCondLst>
                                        </p:cTn>
                                        <p:tgtEl>
                                          <p:spTgt spid="9"/>
                                        </p:tgtEl>
                                      </p:cBhvr>
                                    </p:animEffect>
                                    <p:anim calcmode="lin" valueType="num">
                                      <p:cBhvr>
                                        <p:cTn id="25"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32" dur="26">
                                          <p:stCondLst>
                                            <p:cond delay="620"/>
                                          </p:stCondLst>
                                        </p:cTn>
                                        <p:tgtEl>
                                          <p:spTgt spid="9"/>
                                        </p:tgtEl>
                                      </p:cBhvr>
                                      <p:to x="100000" y="60000"/>
                                    </p:animScale>
                                    <p:animScale>
                                      <p:cBhvr>
                                        <p:cTn id="33" dur="166" decel="50000">
                                          <p:stCondLst>
                                            <p:cond delay="646"/>
                                          </p:stCondLst>
                                        </p:cTn>
                                        <p:tgtEl>
                                          <p:spTgt spid="9"/>
                                        </p:tgtEl>
                                      </p:cBhvr>
                                      <p:to x="100000" y="100000"/>
                                    </p:animScale>
                                    <p:animScale>
                                      <p:cBhvr>
                                        <p:cTn id="34" dur="26">
                                          <p:stCondLst>
                                            <p:cond delay="1312"/>
                                          </p:stCondLst>
                                        </p:cTn>
                                        <p:tgtEl>
                                          <p:spTgt spid="9"/>
                                        </p:tgtEl>
                                      </p:cBhvr>
                                      <p:to x="100000" y="80000"/>
                                    </p:animScale>
                                    <p:animScale>
                                      <p:cBhvr>
                                        <p:cTn id="35" dur="166" decel="50000">
                                          <p:stCondLst>
                                            <p:cond delay="1338"/>
                                          </p:stCondLst>
                                        </p:cTn>
                                        <p:tgtEl>
                                          <p:spTgt spid="9"/>
                                        </p:tgtEl>
                                      </p:cBhvr>
                                      <p:to x="100000" y="100000"/>
                                    </p:animScale>
                                    <p:animScale>
                                      <p:cBhvr>
                                        <p:cTn id="36" dur="26">
                                          <p:stCondLst>
                                            <p:cond delay="1642"/>
                                          </p:stCondLst>
                                        </p:cTn>
                                        <p:tgtEl>
                                          <p:spTgt spid="9"/>
                                        </p:tgtEl>
                                      </p:cBhvr>
                                      <p:to x="100000" y="90000"/>
                                    </p:animScale>
                                    <p:animScale>
                                      <p:cBhvr>
                                        <p:cTn id="37" dur="166" decel="50000">
                                          <p:stCondLst>
                                            <p:cond delay="1668"/>
                                          </p:stCondLst>
                                        </p:cTn>
                                        <p:tgtEl>
                                          <p:spTgt spid="9"/>
                                        </p:tgtEl>
                                      </p:cBhvr>
                                      <p:to x="100000" y="100000"/>
                                    </p:animScale>
                                    <p:animScale>
                                      <p:cBhvr>
                                        <p:cTn id="38" dur="26">
                                          <p:stCondLst>
                                            <p:cond delay="1808"/>
                                          </p:stCondLst>
                                        </p:cTn>
                                        <p:tgtEl>
                                          <p:spTgt spid="9"/>
                                        </p:tgtEl>
                                      </p:cBhvr>
                                      <p:to x="100000" y="95000"/>
                                    </p:animScale>
                                    <p:animScale>
                                      <p:cBhvr>
                                        <p:cTn id="39" dur="166" decel="50000">
                                          <p:stCondLst>
                                            <p:cond delay="1834"/>
                                          </p:stCondLst>
                                        </p:cTn>
                                        <p:tgtEl>
                                          <p:spTgt spid="9"/>
                                        </p:tgtEl>
                                      </p:cBhvr>
                                      <p:to x="100000" y="100000"/>
                                    </p:animScale>
                                    <p:set>
                                      <p:cBhvr>
                                        <p:cTn id="4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592A-9BA7-C5F6-3AA6-4F9965EF26E0}"/>
              </a:ext>
            </a:extLst>
          </p:cNvPr>
          <p:cNvSpPr>
            <a:spLocks noGrp="1"/>
          </p:cNvSpPr>
          <p:nvPr>
            <p:ph type="title"/>
          </p:nvPr>
        </p:nvSpPr>
        <p:spPr>
          <a:xfrm>
            <a:off x="1143001" y="0"/>
            <a:ext cx="9905998" cy="1478570"/>
          </a:xfrm>
        </p:spPr>
        <p:txBody>
          <a:bodyPr/>
          <a:lstStyle/>
          <a:p>
            <a:r>
              <a:rPr lang="el-GR" b="1" dirty="0">
                <a:latin typeface="Times New Roman" panose="02020603050405020304" pitchFamily="18" charset="0"/>
                <a:cs typeface="Times New Roman" panose="02020603050405020304" pitchFamily="18" charset="0"/>
              </a:rPr>
              <a:t>Η </a:t>
            </a:r>
            <a:r>
              <a:rPr lang="el-GR" b="1" dirty="0" err="1">
                <a:latin typeface="Times New Roman" panose="02020603050405020304" pitchFamily="18" charset="0"/>
                <a:cs typeface="Times New Roman" panose="02020603050405020304" pitchFamily="18" charset="0"/>
              </a:rPr>
              <a:t>Καταστροφικη</a:t>
            </a:r>
            <a:r>
              <a:rPr lang="el-GR" b="1"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Επιδραση</a:t>
            </a:r>
            <a:r>
              <a:rPr lang="el-GR" b="1" dirty="0">
                <a:latin typeface="Times New Roman" panose="02020603050405020304" pitchFamily="18" charset="0"/>
                <a:cs typeface="Times New Roman" panose="02020603050405020304" pitchFamily="18" charset="0"/>
              </a:rPr>
              <a:t> του </a:t>
            </a:r>
            <a:r>
              <a:rPr lang="el-GR" b="1" dirty="0" err="1">
                <a:latin typeface="Times New Roman" panose="02020603050405020304" pitchFamily="18" charset="0"/>
                <a:cs typeface="Times New Roman" panose="02020603050405020304" pitchFamily="18" charset="0"/>
              </a:rPr>
              <a:t>Αλγοριθμο</a:t>
            </a:r>
            <a:r>
              <a:rPr lang="en-US" b="1" dirty="0">
                <a:latin typeface="Times New Roman" panose="02020603050405020304" pitchFamily="18" charset="0"/>
                <a:cs typeface="Times New Roman" panose="02020603050405020304" pitchFamily="18" charset="0"/>
              </a:rPr>
              <a:t>y</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a:t>
            </a:r>
            <a:r>
              <a:rPr lang="el-GR" b="1" dirty="0">
                <a:latin typeface="Times New Roman" panose="02020603050405020304" pitchFamily="18" charset="0"/>
                <a:cs typeface="Times New Roman" panose="02020603050405020304" pitchFamily="18" charset="0"/>
              </a:rPr>
              <a:t>/3)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5FC801-1F91-0D05-93EB-2CFACE34A60B}"/>
                  </a:ext>
                </a:extLst>
              </p:cNvPr>
              <p:cNvSpPr>
                <a:spLocks noGrp="1"/>
              </p:cNvSpPr>
              <p:nvPr>
                <p:ph idx="1"/>
              </p:nvPr>
            </p:nvSpPr>
            <p:spPr>
              <a:xfrm>
                <a:off x="1143000" y="1630969"/>
                <a:ext cx="9905999" cy="3541714"/>
              </a:xfrm>
            </p:spPr>
            <p:txBody>
              <a:bodyPr/>
              <a:lstStyle/>
              <a:p>
                <a:r>
                  <a:rPr lang="el-GR" dirty="0">
                    <a:latin typeface="Times New Roman" panose="02020603050405020304" pitchFamily="18" charset="0"/>
                    <a:cs typeface="Times New Roman" panose="02020603050405020304" pitchFamily="18" charset="0"/>
                  </a:rPr>
                  <a:t>Εκτίμηση περιοδικής συνάρτησης </a:t>
                </a:r>
                <a14:m>
                  <m:oMath xmlns:m="http://schemas.openxmlformats.org/officeDocument/2006/math">
                    <m:r>
                      <a:rPr lang="el-GR" i="1" smtClean="0">
                        <a:effectLst/>
                        <a:latin typeface="Cambria Math" panose="02040503050406030204" pitchFamily="18" charset="0"/>
                        <a:ea typeface="Yu Mincho" panose="02020400000000000000" pitchFamily="18" charset="-128"/>
                        <a:cs typeface="Times New Roman" panose="02020603050405020304" pitchFamily="18" charset="0"/>
                      </a:rPr>
                      <m:t>𝑒</m:t>
                    </m:r>
                    <m:r>
                      <a:rPr lang="el-GR" i="1" smtClean="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𝑎</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𝑒</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𝑁</m:t>
                    </m:r>
                  </m:oMath>
                </a14:m>
                <a:r>
                  <a:rPr lang="el-GR" dirty="0">
                    <a:latin typeface="Times New Roman" panose="02020603050405020304" pitchFamily="18" charset="0"/>
                    <a:cs typeface="Times New Roman" panose="02020603050405020304" pitchFamily="18" charset="0"/>
                  </a:rPr>
                  <a:t> υπέρθεσης τιμών εισόδου</a:t>
                </a:r>
              </a:p>
              <a:p>
                <a:r>
                  <a:rPr lang="el-GR" dirty="0">
                    <a:latin typeface="Times New Roman" panose="02020603050405020304" pitchFamily="18" charset="0"/>
                    <a:cs typeface="Times New Roman" panose="02020603050405020304" pitchFamily="18" charset="0"/>
                  </a:rPr>
                  <a:t>Μετασχηματισμός </a:t>
                </a:r>
                <a:r>
                  <a:rPr lang="en-US" dirty="0">
                    <a:latin typeface="Times New Roman" panose="02020603050405020304" pitchFamily="18" charset="0"/>
                    <a:cs typeface="Times New Roman" panose="02020603050405020304" pitchFamily="18" charset="0"/>
                  </a:rPr>
                  <a:t>Fourier</a:t>
                </a:r>
                <a:r>
                  <a:rPr lang="el-GR"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ea typeface="Calibri" panose="020F0502020204030204" pitchFamily="34" charset="0"/>
                    <a:cs typeface="Times New Roman" panose="02020603050405020304" pitchFamily="18" charset="0"/>
                  </a:rPr>
                  <a:t>→ Εκτίμηση υπέρθεσης περιόδων</a:t>
                </a:r>
              </a:p>
              <a:p>
                <a:r>
                  <a:rPr lang="el-GR" dirty="0">
                    <a:latin typeface="Times New Roman" panose="02020603050405020304" pitchFamily="18" charset="0"/>
                    <a:ea typeface="Calibri" panose="020F0502020204030204" pitchFamily="34" charset="0"/>
                    <a:cs typeface="Times New Roman" panose="02020603050405020304" pitchFamily="18" charset="0"/>
                  </a:rPr>
                  <a:t>Μέτρηση υπέρθεσης για την εύρεση τυχαίας περιόδου</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l-GR" dirty="0">
                    <a:latin typeface="Times New Roman" panose="02020603050405020304" pitchFamily="18" charset="0"/>
                    <a:ea typeface="Calibri" panose="020F0502020204030204" pitchFamily="34" charset="0"/>
                    <a:cs typeface="Times New Roman" panose="02020603050405020304" pitchFamily="18" charset="0"/>
                  </a:rPr>
                  <a:t>Αν </a:t>
                </a:r>
                <a14:m>
                  <m:oMath xmlns:m="http://schemas.openxmlformats.org/officeDocument/2006/math">
                    <m:r>
                      <a:rPr lang="el-GR" i="1" smtClean="0">
                        <a:effectLst/>
                        <a:latin typeface="Cambria Math" panose="02040503050406030204" pitchFamily="18" charset="0"/>
                        <a:ea typeface="Yu Mincho" panose="02020400000000000000" pitchFamily="18" charset="-128"/>
                        <a:cs typeface="Times New Roman" panose="02020603050405020304" pitchFamily="18" charset="0"/>
                      </a:rPr>
                      <m:t>𝑁</m:t>
                    </m:r>
                    <m:r>
                      <a:rPr lang="el-GR"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l-GR" dirty="0">
                    <a:latin typeface="Times New Roman" panose="02020603050405020304" pitchFamily="18" charset="0"/>
                    <a:ea typeface="Calibri" panose="020F0502020204030204" pitchFamily="34" charset="0"/>
                    <a:cs typeface="Times New Roman" panose="02020603050405020304" pitchFamily="18" charset="0"/>
                  </a:rPr>
                  <a:t> δύναμη πρώτου αριθμού → Αποκάλυψη νέου </a:t>
                </a:r>
                <a14:m>
                  <m:oMath xmlns:m="http://schemas.openxmlformats.org/officeDocument/2006/math">
                    <m:r>
                      <a:rPr lang="el-GR" i="1">
                        <a:latin typeface="Cambria Math" panose="02040503050406030204" pitchFamily="18" charset="0"/>
                        <a:ea typeface="Yu Mincho" panose="02020400000000000000" pitchFamily="18" charset="-128"/>
                        <a:cs typeface="Times New Roman" panose="02020603050405020304" pitchFamily="18" charset="0"/>
                      </a:rPr>
                      <m:t>𝑁</m:t>
                    </m:r>
                  </m:oMath>
                </a14:m>
                <a:r>
                  <a:rPr lang="el-GR" dirty="0">
                    <a:latin typeface="Times New Roman" panose="02020603050405020304" pitchFamily="18" charset="0"/>
                    <a:ea typeface="Calibri" panose="020F0502020204030204" pitchFamily="34" charset="0"/>
                    <a:cs typeface="Times New Roman" panose="02020603050405020304" pitchFamily="18" charset="0"/>
                  </a:rPr>
                  <a:t>, με μεγάλη πιθανότητα να είναι δύναμη πρώτου αριθμού </a:t>
                </a:r>
              </a:p>
            </p:txBody>
          </p:sp>
        </mc:Choice>
        <mc:Fallback xmlns="">
          <p:sp>
            <p:nvSpPr>
              <p:cNvPr id="3" name="Content Placeholder 2">
                <a:extLst>
                  <a:ext uri="{FF2B5EF4-FFF2-40B4-BE49-F238E27FC236}">
                    <a16:creationId xmlns:a16="http://schemas.microsoft.com/office/drawing/2014/main" id="{7F5FC801-1F91-0D05-93EB-2CFACE34A60B}"/>
                  </a:ext>
                </a:extLst>
              </p:cNvPr>
              <p:cNvSpPr>
                <a:spLocks noGrp="1" noRot="1" noChangeAspect="1" noMove="1" noResize="1" noEditPoints="1" noAdjustHandles="1" noChangeArrowheads="1" noChangeShapeType="1" noTextEdit="1"/>
              </p:cNvSpPr>
              <p:nvPr>
                <p:ph idx="1"/>
              </p:nvPr>
            </p:nvSpPr>
            <p:spPr>
              <a:xfrm>
                <a:off x="1143000" y="1630969"/>
                <a:ext cx="9905999" cy="3541714"/>
              </a:xfrm>
              <a:blipFill>
                <a:blip r:embed="rId3"/>
                <a:stretch>
                  <a:fillRect l="-1293" t="-24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AB8E09E-EA8D-5CDA-E946-38B8759C3C54}"/>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92940138-600B-6240-50F1-A604384A3D8F}"/>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3E97D971-C2DD-DC6F-BE5C-E4CD81FAFB2E}"/>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14</a:t>
            </a:fld>
            <a:endParaRPr lang="en-US"/>
          </a:p>
        </p:txBody>
      </p:sp>
      <p:sp>
        <p:nvSpPr>
          <p:cNvPr id="7" name="TextBox 6">
            <a:extLst>
              <a:ext uri="{FF2B5EF4-FFF2-40B4-BE49-F238E27FC236}">
                <a16:creationId xmlns:a16="http://schemas.microsoft.com/office/drawing/2014/main" id="{A58DE36D-F76B-0C15-3EE9-9C3E83C00E83}"/>
              </a:ext>
            </a:extLst>
          </p:cNvPr>
          <p:cNvSpPr txBox="1"/>
          <p:nvPr/>
        </p:nvSpPr>
        <p:spPr>
          <a:xfrm>
            <a:off x="1101212" y="5629881"/>
            <a:ext cx="9989574" cy="1169551"/>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effectLst/>
                <a:latin typeface="Times New Roman" panose="02020603050405020304" pitchFamily="18" charset="0"/>
                <a:cs typeface="Times New Roman" panose="02020603050405020304" pitchFamily="18" charset="0"/>
              </a:rPr>
              <a:t>Breaking RSA Encryption - an Update on the State-of-the-Art</a:t>
            </a:r>
            <a:r>
              <a:rPr lang="fr-FR" sz="1400" b="1"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Breaking RSA Encryption - an Update on the State-of-the-Art – </a:t>
            </a:r>
            <a:r>
              <a:rPr lang="en-US" sz="1400"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QuintessenceLabs</a:t>
            </a:r>
            <a:r>
              <a:rPr lang="fr-FR"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297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42EF-4293-D772-E917-FF472B3B5BF4}"/>
              </a:ext>
            </a:extLst>
          </p:cNvPr>
          <p:cNvSpPr>
            <a:spLocks noGrp="1"/>
          </p:cNvSpPr>
          <p:nvPr>
            <p:ph type="title"/>
          </p:nvPr>
        </p:nvSpPr>
        <p:spPr>
          <a:xfrm>
            <a:off x="1143001" y="0"/>
            <a:ext cx="9905998" cy="1478570"/>
          </a:xfrm>
        </p:spPr>
        <p:txBody>
          <a:bodyPr/>
          <a:lstStyle/>
          <a:p>
            <a:r>
              <a:rPr lang="el-GR" b="1" dirty="0">
                <a:latin typeface="Times New Roman" panose="02020603050405020304" pitchFamily="18" charset="0"/>
                <a:cs typeface="Times New Roman" panose="02020603050405020304" pitchFamily="18" charset="0"/>
              </a:rPr>
              <a:t>Η </a:t>
            </a:r>
            <a:r>
              <a:rPr lang="el-GR" b="1" dirty="0" err="1">
                <a:latin typeface="Times New Roman" panose="02020603050405020304" pitchFamily="18" charset="0"/>
                <a:cs typeface="Times New Roman" panose="02020603050405020304" pitchFamily="18" charset="0"/>
              </a:rPr>
              <a:t>Καταστροφικη</a:t>
            </a:r>
            <a:r>
              <a:rPr lang="el-GR" b="1"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Επιδραση</a:t>
            </a:r>
            <a:r>
              <a:rPr lang="el-GR" b="1" dirty="0">
                <a:latin typeface="Times New Roman" panose="02020603050405020304" pitchFamily="18" charset="0"/>
                <a:cs typeface="Times New Roman" panose="02020603050405020304" pitchFamily="18" charset="0"/>
              </a:rPr>
              <a:t> του </a:t>
            </a:r>
            <a:r>
              <a:rPr lang="el-GR" b="1" dirty="0" err="1">
                <a:latin typeface="Times New Roman" panose="02020603050405020304" pitchFamily="18" charset="0"/>
                <a:cs typeface="Times New Roman" panose="02020603050405020304" pitchFamily="18" charset="0"/>
              </a:rPr>
              <a:t>Αλγοριθμο</a:t>
            </a:r>
            <a:r>
              <a:rPr lang="en-US" b="1" dirty="0">
                <a:latin typeface="Times New Roman" panose="02020603050405020304" pitchFamily="18" charset="0"/>
                <a:cs typeface="Times New Roman" panose="02020603050405020304" pitchFamily="18" charset="0"/>
              </a:rPr>
              <a:t>y</a:t>
            </a:r>
            <a:r>
              <a:rPr lang="el-GR" b="1" dirty="0">
                <a:latin typeface="Times New Roman" panose="02020603050405020304" pitchFamily="18" charset="0"/>
                <a:cs typeface="Times New Roman" panose="02020603050405020304" pitchFamily="18" charset="0"/>
              </a:rPr>
              <a:t> του </a:t>
            </a:r>
            <a:r>
              <a:rPr lang="en-US" b="1" dirty="0">
                <a:latin typeface="Times New Roman" panose="02020603050405020304" pitchFamily="18" charset="0"/>
                <a:cs typeface="Times New Roman" panose="02020603050405020304" pitchFamily="18" charset="0"/>
              </a:rPr>
              <a:t>Shor</a:t>
            </a:r>
            <a:r>
              <a:rPr lang="el-GR" b="1" dirty="0">
                <a:latin typeface="Times New Roman" panose="02020603050405020304" pitchFamily="18" charset="0"/>
                <a:cs typeface="Times New Roman" panose="02020603050405020304" pitchFamily="18" charset="0"/>
              </a:rPr>
              <a:t> (3/3)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5D2DB-B36F-1867-61E2-6534F8A64D44}"/>
                  </a:ext>
                </a:extLst>
              </p:cNvPr>
              <p:cNvSpPr>
                <a:spLocks noGrp="1"/>
              </p:cNvSpPr>
              <p:nvPr>
                <p:ph idx="1"/>
              </p:nvPr>
            </p:nvSpPr>
            <p:spPr>
              <a:xfrm>
                <a:off x="1143000" y="1630969"/>
                <a:ext cx="9905999" cy="3541714"/>
              </a:xfrm>
            </p:spPr>
            <p:txBody>
              <a:bodyPr>
                <a:normAutofit/>
              </a:bodyPr>
              <a:lstStyle/>
              <a:p>
                <a:pPr marL="0" indent="0">
                  <a:buNone/>
                </a:pPr>
                <a:r>
                  <a:rPr lang="el-GR" dirty="0">
                    <a:latin typeface="Times New Roman" panose="02020603050405020304" pitchFamily="18" charset="0"/>
                    <a:cs typeface="Times New Roman" panose="02020603050405020304" pitchFamily="18" charset="0"/>
                  </a:rPr>
                  <a:t>Αλγόριθμος εύρεσης περιόδων συνάρτησης</a:t>
                </a:r>
                <a:r>
                  <a:rPr lang="el-GR" dirty="0">
                    <a:effectLst/>
                    <a:latin typeface="Times New Roman" panose="02020603050405020304" pitchFamily="18" charset="0"/>
                    <a:ea typeface="Yu Mincho" panose="02020400000000000000" pitchFamily="18" charset="-128"/>
                    <a:cs typeface="Times New Roman" panose="02020603050405020304" pitchFamily="18" charset="0"/>
                  </a:rPr>
                  <a:t> </a:t>
                </a:r>
                <a14:m>
                  <m:oMath xmlns:m="http://schemas.openxmlformats.org/officeDocument/2006/math">
                    <m:r>
                      <a:rPr lang="el-GR" i="1">
                        <a:effectLst/>
                        <a:latin typeface="Cambria Math" panose="02040503050406030204" pitchFamily="18" charset="0"/>
                        <a:ea typeface="Yu Mincho" panose="02020400000000000000" pitchFamily="18" charset="-128"/>
                        <a:cs typeface="Times New Roman" panose="02020603050405020304" pitchFamily="18" charset="0"/>
                      </a:rPr>
                      <m:t>𝑒</m:t>
                    </m:r>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n-US" i="1">
                        <a:effectLst/>
                        <a:latin typeface="Cambria Math" panose="02040503050406030204" pitchFamily="18" charset="0"/>
                        <a:ea typeface="Yu Mincho" panose="02020400000000000000" pitchFamily="18" charset="-128"/>
                        <a:cs typeface="Times New Roman" panose="02020603050405020304" pitchFamily="18" charset="0"/>
                      </a:rPr>
                      <m:t>𝑓</m:t>
                    </m:r>
                    <m:r>
                      <a:rPr lang="el-GR"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𝑔</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𝑒</m:t>
                        </m:r>
                      </m:sup>
                    </m:sSup>
                    <m:sSup>
                      <m:sSup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l-GR" i="1">
                            <a:effectLst/>
                            <a:latin typeface="Cambria Math" panose="02040503050406030204" pitchFamily="18" charset="0"/>
                            <a:ea typeface="Yu Mincho" panose="02020400000000000000" pitchFamily="18" charset="-128"/>
                            <a:cs typeface="Times New Roman" panose="02020603050405020304" pitchFamily="18" charset="0"/>
                          </a:rPr>
                          <m:t>h</m:t>
                        </m:r>
                      </m:e>
                      <m:sup>
                        <m:r>
                          <a:rPr lang="el-GR" i="1">
                            <a:effectLst/>
                            <a:latin typeface="Cambria Math" panose="02040503050406030204" pitchFamily="18" charset="0"/>
                            <a:ea typeface="Yu Mincho" panose="02020400000000000000" pitchFamily="18" charset="-128"/>
                            <a:cs typeface="Times New Roman" panose="02020603050405020304" pitchFamily="18" charset="0"/>
                          </a:rPr>
                          <m:t>𝑓</m:t>
                        </m:r>
                      </m:sup>
                    </m:sSup>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i="1">
                        <a:effectLst/>
                        <a:latin typeface="Cambria Math" panose="02040503050406030204" pitchFamily="18" charset="0"/>
                        <a:ea typeface="Yu Mincho" panose="02020400000000000000" pitchFamily="18" charset="-128"/>
                        <a:cs typeface="Times New Roman" panose="02020603050405020304" pitchFamily="18" charset="0"/>
                      </a:rPr>
                      <m:t> </m:t>
                    </m:r>
                    <m:r>
                      <a:rPr lang="el-GR" i="1">
                        <a:effectLst/>
                        <a:latin typeface="Cambria Math" panose="02040503050406030204" pitchFamily="18" charset="0"/>
                        <a:ea typeface="Yu Mincho" panose="02020400000000000000" pitchFamily="18" charset="-128"/>
                        <a:cs typeface="Times New Roman" panose="02020603050405020304" pitchFamily="18" charset="0"/>
                      </a:rPr>
                      <m:t>𝑝</m:t>
                    </m:r>
                  </m:oMath>
                </a14:m>
                <a:endParaRPr lang="el-GR"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3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sym typeface="Wingdings" panose="05000000000000000000" pitchFamily="2" charset="2"/>
                  </a:rPr>
                  <a:t>ECC</a:t>
                </a:r>
                <a:r>
                  <a:rPr lang="el-GR" dirty="0">
                    <a:latin typeface="Times New Roman" panose="02020603050405020304" pitchFamily="18" charset="0"/>
                    <a:cs typeface="Times New Roman" panose="02020603050405020304" pitchFamily="18" charset="0"/>
                    <a:sym typeface="Wingdings" panose="05000000000000000000" pitchFamily="2" charset="2"/>
                  </a:rPr>
                  <a:t>: δημοφιλής εναλλακτική </a:t>
                </a:r>
                <a:r>
                  <a:rPr lang="en-US" dirty="0">
                    <a:latin typeface="Times New Roman" panose="02020603050405020304" pitchFamily="18" charset="0"/>
                    <a:cs typeface="Times New Roman" panose="02020603050405020304" pitchFamily="18" charset="0"/>
                    <a:sym typeface="Wingdings" panose="05000000000000000000" pitchFamily="2" charset="2"/>
                  </a:rPr>
                  <a:t>RSA</a:t>
                </a:r>
                <a:endParaRPr lang="el-GR" dirty="0">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None/>
                </a:pPr>
                <a:r>
                  <a:rPr lang="el-GR" sz="2400" dirty="0">
                    <a:latin typeface="Times New Roman" panose="02020603050405020304" pitchFamily="18" charset="0"/>
                    <a:cs typeface="Times New Roman" panose="02020603050405020304" pitchFamily="18" charset="0"/>
                    <a:sym typeface="Wingdings" panose="05000000000000000000" pitchFamily="2" charset="2"/>
                  </a:rPr>
                  <a:t>Αποκαλύπτεται </a:t>
                </a:r>
                <a14:m>
                  <m:oMath xmlns:m="http://schemas.openxmlformats.org/officeDocument/2006/math">
                    <m:r>
                      <a:rPr lang="el-GR" sz="2400" i="1" smtClean="0">
                        <a:effectLst/>
                        <a:latin typeface="Cambria Math" panose="02040503050406030204" pitchFamily="18" charset="0"/>
                        <a:ea typeface="Yu Mincho" panose="02020400000000000000" pitchFamily="18" charset="-128"/>
                        <a:cs typeface="Times New Roman" panose="02020603050405020304" pitchFamily="18" charset="0"/>
                      </a:rPr>
                      <m:t>𝑘</m:t>
                    </m:r>
                  </m:oMath>
                </a14:m>
                <a:r>
                  <a:rPr lang="el-GR" sz="2400" dirty="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r>
                      <a:rPr lang="el-GR" sz="2400" i="1">
                        <a:latin typeface="Cambria Math" panose="02040503050406030204" pitchFamily="18" charset="0"/>
                      </a:rPr>
                      <m:t>h</m:t>
                    </m:r>
                    <m:r>
                      <a:rPr lang="el-GR" sz="2400" i="1">
                        <a:latin typeface="Cambria Math" panose="02040503050406030204" pitchFamily="18" charset="0"/>
                      </a:rPr>
                      <m:t>=</m:t>
                    </m:r>
                    <m:sSup>
                      <m:sSupPr>
                        <m:ctrlPr>
                          <a:rPr lang="en-US" sz="2400" i="1">
                            <a:latin typeface="Cambria Math" panose="02040503050406030204" pitchFamily="18" charset="0"/>
                          </a:rPr>
                        </m:ctrlPr>
                      </m:sSupPr>
                      <m:e>
                        <m:r>
                          <a:rPr lang="el-GR" sz="2400" i="1">
                            <a:latin typeface="Cambria Math" panose="02040503050406030204" pitchFamily="18" charset="0"/>
                          </a:rPr>
                          <m:t>𝑔</m:t>
                        </m:r>
                      </m:e>
                      <m:sup>
                        <m:r>
                          <a:rPr lang="el-GR" sz="2400" i="1">
                            <a:latin typeface="Cambria Math" panose="02040503050406030204" pitchFamily="18" charset="0"/>
                          </a:rPr>
                          <m:t>𝑘</m:t>
                        </m:r>
                      </m:sup>
                    </m:sSup>
                    <m:r>
                      <a:rPr lang="el-GR" sz="2400" i="1">
                        <a:latin typeface="Cambria Math" panose="02040503050406030204" pitchFamily="18" charset="0"/>
                      </a:rPr>
                      <m:t> </m:t>
                    </m:r>
                    <m:r>
                      <a:rPr lang="el-GR" sz="2400" i="1">
                        <a:latin typeface="Cambria Math" panose="02040503050406030204" pitchFamily="18" charset="0"/>
                      </a:rPr>
                      <m:t>𝑚𝑜𝑑</m:t>
                    </m:r>
                    <m:r>
                      <a:rPr lang="el-GR" sz="2400" i="1">
                        <a:latin typeface="Cambria Math" panose="02040503050406030204" pitchFamily="18" charset="0"/>
                      </a:rPr>
                      <m:t> </m:t>
                    </m:r>
                    <m:r>
                      <a:rPr lang="el-GR" sz="2400" i="1">
                        <a:latin typeface="Cambria Math" panose="02040503050406030204" pitchFamily="18" charset="0"/>
                      </a:rPr>
                      <m:t>𝑝</m:t>
                    </m:r>
                  </m:oMath>
                </a14:m>
                <a:endParaRPr lang="el-GR" sz="2400" dirty="0">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None/>
                </a:pPr>
                <a:r>
                  <a:rPr lang="el-GR" sz="2400" dirty="0">
                    <a:latin typeface="Times New Roman" panose="02020603050405020304" pitchFamily="18" charset="0"/>
                    <a:cs typeface="Times New Roman" panose="02020603050405020304" pitchFamily="18" charset="0"/>
                    <a:sym typeface="Wingdings" panose="05000000000000000000" pitchFamily="2" charset="2"/>
                  </a:rPr>
                  <a:t>Αντικατάσταση </a:t>
                </a:r>
                <a:r>
                  <a:rPr lang="el-GR" sz="2400" dirty="0">
                    <a:effectLst/>
                    <a:latin typeface="Times New Roman" panose="02020603050405020304" pitchFamily="18" charset="0"/>
                    <a:ea typeface="Yu Mincho" panose="02020400000000000000" pitchFamily="18" charset="-128"/>
                  </a:rPr>
                  <a:t>πολλαπλασιασμού </a:t>
                </a:r>
                <a14:m>
                  <m:oMath xmlns:m="http://schemas.openxmlformats.org/officeDocument/2006/math">
                    <m:r>
                      <a:rPr lang="el-GR" sz="2400"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2400" i="1">
                        <a:effectLst/>
                        <a:latin typeface="Cambria Math" panose="02040503050406030204" pitchFamily="18" charset="0"/>
                        <a:ea typeface="Yu Mincho" panose="02020400000000000000" pitchFamily="18" charset="-128"/>
                        <a:cs typeface="Times New Roman" panose="02020603050405020304" pitchFamily="18" charset="0"/>
                      </a:rPr>
                      <m:t> </m:t>
                    </m:r>
                    <m:r>
                      <a:rPr lang="el-GR" sz="2400" i="1">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l-GR" sz="2400" dirty="0">
                    <a:effectLst/>
                    <a:latin typeface="Times New Roman" panose="02020603050405020304" pitchFamily="18" charset="0"/>
                    <a:ea typeface="Yu Mincho" panose="02020400000000000000" pitchFamily="18" charset="-128"/>
                  </a:rPr>
                  <a:t> με πρόσθεση σημείων ελλειπτικής καμπύλης </a:t>
                </a:r>
                <a14:m>
                  <m:oMath xmlns:m="http://schemas.openxmlformats.org/officeDocument/2006/math">
                    <m:r>
                      <a:rPr lang="el-GR" sz="2400" i="1">
                        <a:effectLst/>
                        <a:latin typeface="Cambria Math" panose="02040503050406030204" pitchFamily="18" charset="0"/>
                        <a:ea typeface="Yu Mincho" panose="02020400000000000000" pitchFamily="18" charset="-128"/>
                        <a:cs typeface="Times New Roman" panose="02020603050405020304" pitchFamily="18" charset="0"/>
                      </a:rPr>
                      <m:t>𝑚𝑜𝑑</m:t>
                    </m:r>
                    <m:r>
                      <a:rPr lang="el-GR" sz="2400" i="1">
                        <a:effectLst/>
                        <a:latin typeface="Cambria Math" panose="02040503050406030204" pitchFamily="18" charset="0"/>
                        <a:ea typeface="Yu Mincho" panose="02020400000000000000" pitchFamily="18" charset="-128"/>
                        <a:cs typeface="Times New Roman" panose="02020603050405020304" pitchFamily="18" charset="0"/>
                      </a:rPr>
                      <m:t> </m:t>
                    </m:r>
                    <m:r>
                      <a:rPr lang="el-GR" sz="2400" i="1">
                        <a:effectLst/>
                        <a:latin typeface="Cambria Math" panose="02040503050406030204" pitchFamily="18" charset="0"/>
                        <a:ea typeface="Yu Mincho" panose="02020400000000000000" pitchFamily="18" charset="-128"/>
                        <a:cs typeface="Times New Roman" panose="02020603050405020304" pitchFamily="18" charset="0"/>
                      </a:rPr>
                      <m:t>𝑝</m:t>
                    </m:r>
                  </m:oMath>
                </a14:m>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CD5D2DB-B36F-1867-61E2-6534F8A64D44}"/>
                  </a:ext>
                </a:extLst>
              </p:cNvPr>
              <p:cNvSpPr>
                <a:spLocks noGrp="1" noRot="1" noChangeAspect="1" noMove="1" noResize="1" noEditPoints="1" noAdjustHandles="1" noChangeArrowheads="1" noChangeShapeType="1" noTextEdit="1"/>
              </p:cNvSpPr>
              <p:nvPr>
                <p:ph idx="1"/>
              </p:nvPr>
            </p:nvSpPr>
            <p:spPr>
              <a:xfrm>
                <a:off x="1143000" y="1630969"/>
                <a:ext cx="9905999" cy="3541714"/>
              </a:xfrm>
              <a:blipFill>
                <a:blip r:embed="rId3"/>
                <a:stretch>
                  <a:fillRect l="-1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366749B-6248-5AA9-D3B2-986966745462}"/>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F19F6EBE-34B3-7336-44A1-BDF1E7C1EC15}"/>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828E4648-C10C-B5B3-AAB3-7E7E97113D1D}"/>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15</a:t>
            </a:fld>
            <a:endParaRPr lang="en-US"/>
          </a:p>
        </p:txBody>
      </p:sp>
      <p:sp>
        <p:nvSpPr>
          <p:cNvPr id="11" name="Freeform: Shape 10">
            <a:extLst>
              <a:ext uri="{FF2B5EF4-FFF2-40B4-BE49-F238E27FC236}">
                <a16:creationId xmlns:a16="http://schemas.microsoft.com/office/drawing/2014/main" id="{D059A214-5956-AA15-9D09-8990C1159FC3}"/>
              </a:ext>
            </a:extLst>
          </p:cNvPr>
          <p:cNvSpPr/>
          <p:nvPr/>
        </p:nvSpPr>
        <p:spPr>
          <a:xfrm>
            <a:off x="9766042" y="994396"/>
            <a:ext cx="1023733" cy="3632172"/>
          </a:xfrm>
          <a:custGeom>
            <a:avLst/>
            <a:gdLst>
              <a:gd name="connsiteX0" fmla="*/ 1023733 w 1023733"/>
              <a:gd name="connsiteY0" fmla="*/ 0 h 3632172"/>
              <a:gd name="connsiteX1" fmla="*/ 876249 w 1023733"/>
              <a:gd name="connsiteY1" fmla="*/ 855406 h 3632172"/>
              <a:gd name="connsiteX2" fmla="*/ 246985 w 1023733"/>
              <a:gd name="connsiteY2" fmla="*/ 1111045 h 3632172"/>
              <a:gd name="connsiteX3" fmla="*/ 1178 w 1023733"/>
              <a:gd name="connsiteY3" fmla="*/ 1720645 h 3632172"/>
              <a:gd name="connsiteX4" fmla="*/ 187991 w 1023733"/>
              <a:gd name="connsiteY4" fmla="*/ 2438400 h 3632172"/>
              <a:gd name="connsiteX5" fmla="*/ 876249 w 1023733"/>
              <a:gd name="connsiteY5" fmla="*/ 2674374 h 3632172"/>
              <a:gd name="connsiteX6" fmla="*/ 994236 w 1023733"/>
              <a:gd name="connsiteY6" fmla="*/ 3628103 h 363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733" h="3632172">
                <a:moveTo>
                  <a:pt x="1023733" y="0"/>
                </a:moveTo>
                <a:cubicBezTo>
                  <a:pt x="1014720" y="335116"/>
                  <a:pt x="1005707" y="670232"/>
                  <a:pt x="876249" y="855406"/>
                </a:cubicBezTo>
                <a:cubicBezTo>
                  <a:pt x="746791" y="1040580"/>
                  <a:pt x="392830" y="966839"/>
                  <a:pt x="246985" y="1111045"/>
                </a:cubicBezTo>
                <a:cubicBezTo>
                  <a:pt x="101140" y="1255252"/>
                  <a:pt x="11010" y="1499419"/>
                  <a:pt x="1178" y="1720645"/>
                </a:cubicBezTo>
                <a:cubicBezTo>
                  <a:pt x="-8654" y="1941871"/>
                  <a:pt x="42146" y="2279445"/>
                  <a:pt x="187991" y="2438400"/>
                </a:cubicBezTo>
                <a:cubicBezTo>
                  <a:pt x="333836" y="2597355"/>
                  <a:pt x="741875" y="2476090"/>
                  <a:pt x="876249" y="2674374"/>
                </a:cubicBezTo>
                <a:cubicBezTo>
                  <a:pt x="1010623" y="2872658"/>
                  <a:pt x="902468" y="3696929"/>
                  <a:pt x="994236" y="3628103"/>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D213C1-6EA6-4178-82DC-0B8EB3B2AEF9}"/>
              </a:ext>
            </a:extLst>
          </p:cNvPr>
          <p:cNvSpPr txBox="1"/>
          <p:nvPr/>
        </p:nvSpPr>
        <p:spPr>
          <a:xfrm>
            <a:off x="1101212" y="5629881"/>
            <a:ext cx="9989574" cy="1169551"/>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p>
          <a:p>
            <a:pPr algn="ctr"/>
            <a:r>
              <a:rPr lang="en-US" sz="1400" b="1" dirty="0">
                <a:effectLst/>
                <a:latin typeface="Times New Roman" panose="02020603050405020304" pitchFamily="18" charset="0"/>
                <a:cs typeface="Times New Roman" panose="02020603050405020304" pitchFamily="18" charset="0"/>
              </a:rPr>
              <a:t>Breaking RSA Encryption - an Update on the State-of-the-Art</a:t>
            </a:r>
            <a:r>
              <a:rPr lang="fr-FR" sz="1400" b="1"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Breaking RSA Encryption - an Update on the State-of-the-Art – </a:t>
            </a:r>
            <a:r>
              <a:rPr lang="en-US" sz="1400"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QuintessenceLabs</a:t>
            </a:r>
            <a:r>
              <a:rPr lang="fr-FR"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367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42EF-4293-D772-E917-FF472B3B5BF4}"/>
              </a:ext>
            </a:extLst>
          </p:cNvPr>
          <p:cNvSpPr>
            <a:spLocks noGrp="1"/>
          </p:cNvSpPr>
          <p:nvPr>
            <p:ph type="title"/>
          </p:nvPr>
        </p:nvSpPr>
        <p:spPr>
          <a:xfrm>
            <a:off x="1143001" y="0"/>
            <a:ext cx="9905998" cy="1478570"/>
          </a:xfrm>
        </p:spPr>
        <p:txBody>
          <a:bodyPr/>
          <a:lstStyle/>
          <a:p>
            <a:r>
              <a:rPr lang="el-GR" b="1" dirty="0" err="1">
                <a:latin typeface="Times New Roman" panose="02020603050405020304" pitchFamily="18" charset="0"/>
                <a:cs typeface="Times New Roman" panose="02020603050405020304" pitchFamily="18" charset="0"/>
              </a:rPr>
              <a:t>Συμπερασματα</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D5D2DB-B36F-1867-61E2-6534F8A64D44}"/>
              </a:ext>
            </a:extLst>
          </p:cNvPr>
          <p:cNvSpPr>
            <a:spLocks noGrp="1"/>
          </p:cNvSpPr>
          <p:nvPr>
            <p:ph idx="1"/>
          </p:nvPr>
        </p:nvSpPr>
        <p:spPr>
          <a:xfrm>
            <a:off x="1143000" y="1630969"/>
            <a:ext cx="9905999" cy="3541714"/>
          </a:xfrm>
        </p:spPr>
        <p:txBody>
          <a:bodyPr>
            <a:normAutofit/>
          </a:bodyPr>
          <a:lstStyle/>
          <a:p>
            <a:r>
              <a:rPr lang="el-GR" sz="2800" dirty="0">
                <a:latin typeface="Times New Roman" panose="02020603050405020304" pitchFamily="18" charset="0"/>
                <a:cs typeface="Times New Roman" panose="02020603050405020304" pitchFamily="18" charset="0"/>
              </a:rPr>
              <a:t>Σύγχρονες Τεχνικές Κρυπτογραφίας: Κίνδυνος Κατάρριψής τους από Κβαντικούς Υπολογιστές σε Βάθος 10-15 Ετών</a:t>
            </a:r>
          </a:p>
          <a:p>
            <a:r>
              <a:rPr lang="el-GR" sz="2800" dirty="0">
                <a:latin typeface="Times New Roman" panose="02020603050405020304" pitchFamily="18" charset="0"/>
                <a:cs typeface="Times New Roman" panose="02020603050405020304" pitchFamily="18" charset="0"/>
              </a:rPr>
              <a:t>Κρισιμότητα Μετάβασης σε Μετα-Κβαντική Κρυπτογραφία: Προστασία Δεδομένων από Κβαντικές Επιθέσεις</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66749B-6248-5AA9-D3B2-986966745462}"/>
              </a:ext>
            </a:extLst>
          </p:cNvPr>
          <p:cNvSpPr>
            <a:spLocks noGrp="1"/>
          </p:cNvSpPr>
          <p:nvPr>
            <p:ph type="dt" sz="half" idx="10"/>
          </p:nvPr>
        </p:nvSpPr>
        <p:spPr>
          <a:xfrm>
            <a:off x="7458509" y="5264758"/>
            <a:ext cx="2743200" cy="365125"/>
          </a:xfrm>
        </p:spPr>
        <p:txBody>
          <a:bodyPr/>
          <a:lstStyle/>
          <a:p>
            <a:r>
              <a:rPr lang="en-US"/>
              <a:t>13/07/2023</a:t>
            </a:r>
          </a:p>
        </p:txBody>
      </p:sp>
      <p:sp>
        <p:nvSpPr>
          <p:cNvPr id="5" name="Footer Placeholder 4">
            <a:extLst>
              <a:ext uri="{FF2B5EF4-FFF2-40B4-BE49-F238E27FC236}">
                <a16:creationId xmlns:a16="http://schemas.microsoft.com/office/drawing/2014/main" id="{F19F6EBE-34B3-7336-44A1-BDF1E7C1EC15}"/>
              </a:ext>
            </a:extLst>
          </p:cNvPr>
          <p:cNvSpPr>
            <a:spLocks noGrp="1"/>
          </p:cNvSpPr>
          <p:nvPr>
            <p:ph type="ftr" sz="quarter" idx="11"/>
          </p:nvPr>
        </p:nvSpPr>
        <p:spPr>
          <a:xfrm>
            <a:off x="1142999" y="5264757"/>
            <a:ext cx="6239309" cy="365125"/>
          </a:xfrm>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828E4648-C10C-B5B3-AAB3-7E7E97113D1D}"/>
              </a:ext>
            </a:extLst>
          </p:cNvPr>
          <p:cNvSpPr>
            <a:spLocks noGrp="1"/>
          </p:cNvSpPr>
          <p:nvPr>
            <p:ph type="sldNum" sz="quarter" idx="12"/>
          </p:nvPr>
        </p:nvSpPr>
        <p:spPr>
          <a:xfrm>
            <a:off x="10277909" y="5264756"/>
            <a:ext cx="771089" cy="365125"/>
          </a:xfrm>
        </p:spPr>
        <p:txBody>
          <a:bodyPr/>
          <a:lstStyle/>
          <a:p>
            <a:fld id="{B6CFBEDC-235B-4AE8-8EF9-C0F113A72625}" type="slidenum">
              <a:rPr lang="en-US" smtClean="0"/>
              <a:t>16</a:t>
            </a:fld>
            <a:endParaRPr lang="en-US"/>
          </a:p>
        </p:txBody>
      </p:sp>
      <p:sp>
        <p:nvSpPr>
          <p:cNvPr id="7" name="TextBox 6">
            <a:extLst>
              <a:ext uri="{FF2B5EF4-FFF2-40B4-BE49-F238E27FC236}">
                <a16:creationId xmlns:a16="http://schemas.microsoft.com/office/drawing/2014/main" id="{A6D213C1-6EA6-4178-82DC-0B8EB3B2AEF9}"/>
              </a:ext>
            </a:extLst>
          </p:cNvPr>
          <p:cNvSpPr txBox="1"/>
          <p:nvPr/>
        </p:nvSpPr>
        <p:spPr>
          <a:xfrm>
            <a:off x="1101212" y="5629881"/>
            <a:ext cx="9989574" cy="954107"/>
          </a:xfrm>
          <a:prstGeom prst="rect">
            <a:avLst/>
          </a:prstGeom>
          <a:noFill/>
        </p:spPr>
        <p:txBody>
          <a:bodyPr wrap="square">
            <a:spAutoFit/>
          </a:bodyPr>
          <a:lstStyle/>
          <a:p>
            <a:pPr algn="ctr"/>
            <a:r>
              <a:rPr lang="en-US" sz="1400" b="1" dirty="0">
                <a:effectLst/>
                <a:latin typeface="Times New Roman" panose="02020603050405020304" pitchFamily="18" charset="0"/>
                <a:cs typeface="Times New Roman" panose="02020603050405020304" pitchFamily="18" charset="0"/>
              </a:rPr>
              <a:t>Post-quantum cryptography (</a:t>
            </a:r>
            <a:r>
              <a:rPr lang="en-US"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Post-quantum cryptography | Nature</a:t>
            </a:r>
            <a:r>
              <a:rPr lang="en-US" sz="1400" dirty="0">
                <a:latin typeface="Times New Roman" panose="02020603050405020304" pitchFamily="18" charset="0"/>
                <a:cs typeface="Times New Roman" panose="02020603050405020304" pitchFamily="18" charset="0"/>
              </a:rPr>
              <a:t>)</a:t>
            </a:r>
            <a:endParaRPr lang="el-GR" sz="14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Transitioning organizations to post-quantum cryptography </a:t>
            </a:r>
            <a:r>
              <a:rPr lang="en-US"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https://www.nature.com/articles/s41586-022-04623-2</a:t>
            </a:r>
            <a:r>
              <a:rPr lang="en-US" sz="1400" dirty="0">
                <a:latin typeface="Times New Roman" panose="02020603050405020304" pitchFamily="18" charset="0"/>
                <a:cs typeface="Times New Roman" panose="02020603050405020304" pitchFamily="18" charset="0"/>
              </a:rPr>
              <a:t>)</a:t>
            </a:r>
          </a:p>
          <a:p>
            <a:pPr algn="ctr"/>
            <a:r>
              <a:rPr lang="en-US" sz="1400" b="1" dirty="0">
                <a:effectLst/>
                <a:latin typeface="Times New Roman" panose="02020603050405020304" pitchFamily="18" charset="0"/>
                <a:cs typeface="Times New Roman" panose="02020603050405020304" pitchFamily="18" charset="0"/>
              </a:rPr>
              <a:t>Breaking RSA Encryption - an Update on the State-of-the-Art</a:t>
            </a:r>
            <a:r>
              <a:rPr lang="fr-FR" sz="1400" b="1"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Breaking RSA Encryption - an Update on the State-of-the-Art – </a:t>
            </a:r>
            <a:r>
              <a:rPr lang="en-US" sz="1400"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QuintessenceLabs</a:t>
            </a:r>
            <a:r>
              <a:rPr lang="fr-FR"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482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7459EC-B15C-A1A6-981A-D42AF99850F0}"/>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71F56212-D23F-0DFD-5218-6B3F4C7B360B}"/>
              </a:ext>
            </a:extLst>
          </p:cNvPr>
          <p:cNvSpPr>
            <a:spLocks noGrp="1"/>
          </p:cNvSpPr>
          <p:nvPr>
            <p:ph type="ftr" sz="quarter" idx="11"/>
          </p:nvPr>
        </p:nvSpPr>
        <p:spPr/>
        <p:txBody>
          <a:bodyPr/>
          <a:lstStyle/>
          <a:p>
            <a:r>
              <a:rPr lang="en-US" dirty="0"/>
              <a:t>National </a:t>
            </a:r>
            <a:r>
              <a:rPr lang="en-US" dirty="0" err="1"/>
              <a:t>Kapodistrian</a:t>
            </a:r>
            <a:r>
              <a:rPr lang="en-US" dirty="0"/>
              <a:t> University of Athens</a:t>
            </a:r>
          </a:p>
        </p:txBody>
      </p:sp>
      <p:sp>
        <p:nvSpPr>
          <p:cNvPr id="6" name="Slide Number Placeholder 5">
            <a:extLst>
              <a:ext uri="{FF2B5EF4-FFF2-40B4-BE49-F238E27FC236}">
                <a16:creationId xmlns:a16="http://schemas.microsoft.com/office/drawing/2014/main" id="{E3DBF159-43F6-196F-1FD4-EDA9CE8A72BB}"/>
              </a:ext>
            </a:extLst>
          </p:cNvPr>
          <p:cNvSpPr>
            <a:spLocks noGrp="1"/>
          </p:cNvSpPr>
          <p:nvPr>
            <p:ph type="sldNum" sz="quarter" idx="12"/>
          </p:nvPr>
        </p:nvSpPr>
        <p:spPr/>
        <p:txBody>
          <a:bodyPr/>
          <a:lstStyle/>
          <a:p>
            <a:fld id="{B6CFBEDC-235B-4AE8-8EF9-C0F113A72625}" type="slidenum">
              <a:rPr lang="en-US" smtClean="0"/>
              <a:t>17</a:t>
            </a:fld>
            <a:endParaRPr lang="en-US"/>
          </a:p>
        </p:txBody>
      </p:sp>
      <p:sp>
        <p:nvSpPr>
          <p:cNvPr id="7" name="TextBox 6">
            <a:extLst>
              <a:ext uri="{FF2B5EF4-FFF2-40B4-BE49-F238E27FC236}">
                <a16:creationId xmlns:a16="http://schemas.microsoft.com/office/drawing/2014/main" id="{50E3737A-B9DF-BC7F-C14F-0E3C9A2BE0E1}"/>
              </a:ext>
            </a:extLst>
          </p:cNvPr>
          <p:cNvSpPr txBox="1"/>
          <p:nvPr/>
        </p:nvSpPr>
        <p:spPr>
          <a:xfrm>
            <a:off x="1445342" y="245806"/>
            <a:ext cx="9602068" cy="5755422"/>
          </a:xfrm>
          <a:prstGeom prst="rect">
            <a:avLst/>
          </a:prstGeom>
          <a:noFill/>
        </p:spPr>
        <p:txBody>
          <a:bodyPr wrap="square" rtlCol="0">
            <a:spAutoFit/>
          </a:bodyPr>
          <a:lstStyle/>
          <a:p>
            <a:r>
              <a:rPr lang="el-GR" sz="3200" b="1" u="sng" dirty="0">
                <a:latin typeface="Times New Roman" panose="02020603050405020304" pitchFamily="18" charset="0"/>
                <a:cs typeface="Times New Roman" panose="02020603050405020304" pitchFamily="18" charset="0"/>
              </a:rPr>
              <a:t>Αναφορές</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Introduction to Cryptography with Coding Theory </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Wade Trappe, Lawrence C. Washington (2020, Pearson)</a:t>
            </a:r>
            <a:endParaRPr lang="el-GR"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Applied Cryptography</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Protocols, Algorithms and Source Code in C</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Bruce </a:t>
            </a:r>
            <a:r>
              <a:rPr lang="en-US" sz="1600" dirty="0" err="1">
                <a:latin typeface="Times New Roman" panose="02020603050405020304" pitchFamily="18" charset="0"/>
                <a:cs typeface="Times New Roman" panose="02020603050405020304" pitchFamily="18" charset="0"/>
              </a:rPr>
              <a:t>Schneier</a:t>
            </a:r>
            <a:r>
              <a:rPr lang="en-US" sz="1600" dirty="0">
                <a:latin typeface="Times New Roman" panose="02020603050405020304" pitchFamily="18" charset="0"/>
                <a:cs typeface="Times New Roman" panose="02020603050405020304" pitchFamily="18" charset="0"/>
              </a:rPr>
              <a:t> (2017, Wiley)</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Wireless Security and Cryptography: Specifications and Implementations,</a:t>
            </a:r>
            <a:r>
              <a:rPr lang="en-US" sz="1600" dirty="0">
                <a:latin typeface="Times New Roman" panose="02020603050405020304" pitchFamily="18" charset="0"/>
                <a:cs typeface="Times New Roman" panose="02020603050405020304" pitchFamily="18" charset="0"/>
              </a:rPr>
              <a:t> Nicolas </a:t>
            </a:r>
            <a:r>
              <a:rPr lang="en-US" sz="1600" dirty="0" err="1">
                <a:latin typeface="Times New Roman" panose="02020603050405020304" pitchFamily="18" charset="0"/>
                <a:cs typeface="Times New Roman" panose="02020603050405020304" pitchFamily="18" charset="0"/>
              </a:rPr>
              <a:t>Sklavos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Xinmiao</a:t>
            </a:r>
            <a:r>
              <a:rPr lang="en-US" sz="1600" dirty="0">
                <a:latin typeface="Times New Roman" panose="02020603050405020304" pitchFamily="18" charset="0"/>
                <a:cs typeface="Times New Roman" panose="02020603050405020304" pitchFamily="18" charset="0"/>
              </a:rPr>
              <a:t> Zhang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(2007, CRC Press)</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A Comprehensive Guide to 5G Security, </a:t>
            </a:r>
            <a:r>
              <a:rPr lang="en-US" sz="1600" dirty="0">
                <a:effectLst/>
                <a:latin typeface="Times New Roman" panose="02020603050405020304" pitchFamily="18" charset="0"/>
                <a:cs typeface="Times New Roman" panose="02020603050405020304" pitchFamily="18" charset="0"/>
              </a:rPr>
              <a:t>Liyanage </a:t>
            </a:r>
            <a:r>
              <a:rPr lang="en-US" sz="1600" dirty="0" err="1">
                <a:effectLst/>
                <a:latin typeface="Times New Roman" panose="02020603050405020304" pitchFamily="18" charset="0"/>
                <a:cs typeface="Times New Roman" panose="02020603050405020304" pitchFamily="18" charset="0"/>
              </a:rPr>
              <a:t>Madhusanka</a:t>
            </a:r>
            <a:r>
              <a:rPr lang="en-US" sz="1600" dirty="0">
                <a:latin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cs typeface="Times New Roman" panose="02020603050405020304" pitchFamily="18" charset="0"/>
              </a:rPr>
              <a:t> Ahmad Ijaz, </a:t>
            </a:r>
            <a:r>
              <a:rPr lang="en-US" sz="1600" dirty="0" err="1">
                <a:effectLst/>
                <a:latin typeface="Times New Roman" panose="02020603050405020304" pitchFamily="18" charset="0"/>
                <a:cs typeface="Times New Roman" panose="02020603050405020304" pitchFamily="18" charset="0"/>
              </a:rPr>
              <a:t>Abro</a:t>
            </a:r>
            <a:r>
              <a:rPr lang="en-US" sz="1600" dirty="0">
                <a:effectLst/>
                <a:latin typeface="Times New Roman" panose="02020603050405020304" pitchFamily="18" charset="0"/>
                <a:cs typeface="Times New Roman" panose="02020603050405020304" pitchFamily="18" charset="0"/>
              </a:rPr>
              <a:t> Ahmed </a:t>
            </a:r>
            <a:r>
              <a:rPr lang="en-US" sz="1600" dirty="0" err="1">
                <a:effectLst/>
                <a:latin typeface="Times New Roman" panose="02020603050405020304" pitchFamily="18" charset="0"/>
                <a:cs typeface="Times New Roman" panose="02020603050405020304" pitchFamily="18" charset="0"/>
              </a:rPr>
              <a:t>Bux</a:t>
            </a:r>
            <a:r>
              <a:rPr lang="en-US" sz="1600" dirty="0">
                <a:latin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Gurtov</a:t>
            </a:r>
            <a:r>
              <a:rPr lang="en-US" sz="1600" dirty="0">
                <a:effectLst/>
                <a:latin typeface="Times New Roman" panose="02020603050405020304" pitchFamily="18" charset="0"/>
                <a:cs typeface="Times New Roman" panose="02020603050405020304" pitchFamily="18" charset="0"/>
              </a:rPr>
              <a:t> Andr (2018, John Wiley &amp; Sons, Ltd)</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Transitioning organizations to post-quantum cryptography </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https://www.nature.com/articles/s41586-022-04623-2</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Post-quantum cryptography (</a:t>
            </a:r>
            <a:r>
              <a:rPr lang="en-US" sz="16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Post-quantum cryptography | Nature</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An Insight, An Idea with Sundar Pichai - Quantum Computing, </a:t>
            </a:r>
            <a:r>
              <a:rPr lang="en-US" sz="1600" b="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World Economic Forum Video</a:t>
            </a:r>
            <a:r>
              <a:rPr lang="en-US" sz="1600" b="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An Insight, An Idea with Sundar Pichai - Quantum Computing – YouTube</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Public-Key Cryptography and the RSA Algorithm </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Lecture12.pdf (purdue.edu)</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The RSA Cryptosystem: History, Algorithm, Primes </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Calderbank.pdf (uchicago.edu)</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An approximate Fourier transform useful in quantum factoring (</a:t>
            </a:r>
            <a:r>
              <a:rPr lang="en-US" sz="16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[quant-</a:t>
            </a:r>
            <a:r>
              <a:rPr lang="en-US" sz="1600" dirty="0" err="1">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ph</a:t>
            </a:r>
            <a:r>
              <a:rPr lang="en-US" sz="16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/0201067] An approximate Fourier transform useful in quantum factoring (arxiv.org)</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Quantum Fourier Transform </a:t>
            </a:r>
            <a:r>
              <a:rPr lang="en-US" sz="1600" b="0" dirty="0">
                <a:effectLst/>
                <a:latin typeface="Times New Roman" panose="02020603050405020304" pitchFamily="18" charset="0"/>
                <a:cs typeface="Times New Roman" panose="02020603050405020304" pitchFamily="18" charset="0"/>
              </a:rPr>
              <a:t>(</a:t>
            </a:r>
            <a:r>
              <a:rPr lang="fr-FR" sz="16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Quantum Fourier </a:t>
            </a:r>
            <a:r>
              <a:rPr lang="fr-FR" sz="1600" dirty="0" err="1">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Transform</a:t>
            </a:r>
            <a:r>
              <a:rPr lang="fr-FR" sz="16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(qiskit.org)</a:t>
            </a:r>
            <a:r>
              <a:rPr lang="fr-FR"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Breaking RSA Encryption - an Update on the State-of-the-Art</a:t>
            </a:r>
            <a:r>
              <a:rPr lang="fr-FR" sz="1600" b="1"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Breaking RSA Encryption - an Update on the State-of-the-Art – </a:t>
            </a:r>
            <a:r>
              <a:rPr lang="en-US" sz="1600" dirty="0" err="1">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QuintessenceLabs</a:t>
            </a:r>
            <a:r>
              <a:rPr lang="fr-FR"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effectLst/>
                <a:latin typeface="Times New Roman" panose="02020603050405020304" pitchFamily="18" charset="0"/>
                <a:cs typeface="Times New Roman" panose="02020603050405020304" pitchFamily="18" charset="0"/>
              </a:rPr>
              <a:t>How to factor 2048 bit RSA integers in 8 hours using 20 million noisy qubits (</a:t>
            </a:r>
            <a:r>
              <a:rPr lang="en-US" sz="1600" dirty="0">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[1905.09749] How to factor 2048 bit RSA integers in 8 hours using 20 million noisy qubits (arxiv.org)</a:t>
            </a:r>
            <a:r>
              <a:rPr lang="en-US" sz="1600" dirty="0">
                <a:latin typeface="Times New Roman" panose="02020603050405020304" pitchFamily="18" charset="0"/>
                <a:cs typeface="Times New Roman" panose="02020603050405020304" pitchFamily="18" charset="0"/>
              </a:rPr>
              <a:t>)</a:t>
            </a:r>
            <a:endParaRPr lang="en-US" sz="16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6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581C4-AD08-1FBD-F28E-D2AC8EFC9BD2}"/>
              </a:ext>
            </a:extLst>
          </p:cNvPr>
          <p:cNvSpPr>
            <a:spLocks noGrp="1"/>
          </p:cNvSpPr>
          <p:nvPr>
            <p:ph type="dt" sz="half" idx="10"/>
          </p:nvPr>
        </p:nvSpPr>
        <p:spPr/>
        <p:txBody>
          <a:bodyPr/>
          <a:lstStyle/>
          <a:p>
            <a:r>
              <a:rPr lang="en-US"/>
              <a:t>13/07/2023</a:t>
            </a:r>
          </a:p>
        </p:txBody>
      </p:sp>
      <p:sp>
        <p:nvSpPr>
          <p:cNvPr id="3" name="Footer Placeholder 2">
            <a:extLst>
              <a:ext uri="{FF2B5EF4-FFF2-40B4-BE49-F238E27FC236}">
                <a16:creationId xmlns:a16="http://schemas.microsoft.com/office/drawing/2014/main" id="{2ECF6312-C131-48A4-5848-DBE5AD8887D8}"/>
              </a:ext>
            </a:extLst>
          </p:cNvPr>
          <p:cNvSpPr>
            <a:spLocks noGrp="1"/>
          </p:cNvSpPr>
          <p:nvPr>
            <p:ph type="ftr" sz="quarter" idx="11"/>
          </p:nvPr>
        </p:nvSpPr>
        <p:spPr/>
        <p:txBody>
          <a:bodyPr/>
          <a:lstStyle/>
          <a:p>
            <a:r>
              <a:rPr lang="en-US"/>
              <a:t>National Kapodistrian University of Athens</a:t>
            </a:r>
          </a:p>
        </p:txBody>
      </p:sp>
      <p:sp>
        <p:nvSpPr>
          <p:cNvPr id="4" name="Slide Number Placeholder 3">
            <a:extLst>
              <a:ext uri="{FF2B5EF4-FFF2-40B4-BE49-F238E27FC236}">
                <a16:creationId xmlns:a16="http://schemas.microsoft.com/office/drawing/2014/main" id="{84C6C26B-4067-4748-AA0A-41D3C2D2CB62}"/>
              </a:ext>
            </a:extLst>
          </p:cNvPr>
          <p:cNvSpPr>
            <a:spLocks noGrp="1"/>
          </p:cNvSpPr>
          <p:nvPr>
            <p:ph type="sldNum" sz="quarter" idx="12"/>
          </p:nvPr>
        </p:nvSpPr>
        <p:spPr/>
        <p:txBody>
          <a:bodyPr/>
          <a:lstStyle/>
          <a:p>
            <a:fld id="{B6CFBEDC-235B-4AE8-8EF9-C0F113A72625}" type="slidenum">
              <a:rPr lang="en-US" smtClean="0"/>
              <a:t>18</a:t>
            </a:fld>
            <a:endParaRPr lang="en-US"/>
          </a:p>
        </p:txBody>
      </p:sp>
      <p:sp>
        <p:nvSpPr>
          <p:cNvPr id="9" name="TextBox 8">
            <a:extLst>
              <a:ext uri="{FF2B5EF4-FFF2-40B4-BE49-F238E27FC236}">
                <a16:creationId xmlns:a16="http://schemas.microsoft.com/office/drawing/2014/main" id="{C80058BE-B38D-D02A-62FF-ABB1510ECF1D}"/>
              </a:ext>
            </a:extLst>
          </p:cNvPr>
          <p:cNvSpPr txBox="1"/>
          <p:nvPr/>
        </p:nvSpPr>
        <p:spPr>
          <a:xfrm>
            <a:off x="1233949" y="3075057"/>
            <a:ext cx="9724102" cy="707886"/>
          </a:xfrm>
          <a:prstGeom prst="rect">
            <a:avLst/>
          </a:prstGeom>
          <a:noFill/>
        </p:spPr>
        <p:txBody>
          <a:bodyPr wrap="square">
            <a:spAutoFit/>
          </a:bodyPr>
          <a:lstStyle/>
          <a:p>
            <a:pPr algn="ctr"/>
            <a:r>
              <a:rPr lang="el-GR" sz="4000" b="1" dirty="0">
                <a:latin typeface="Times New Roman" panose="02020603050405020304" pitchFamily="18" charset="0"/>
                <a:cs typeface="Times New Roman" panose="02020603050405020304" pitchFamily="18" charset="0"/>
              </a:rPr>
              <a:t>ΕΥΧΑΡΙΣΤΩ ΓΙΑ ΤΗΝ ΠΡΟΣΟΧΗ ΣΑΣ!</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00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D90D36-7D63-1AB2-E4C1-23F4D9CE24D3}"/>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Επισκοπηση</a:t>
            </a:r>
            <a:r>
              <a:rPr lang="el-GR" b="1"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Περιεχομενων</a:t>
            </a: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7ED5ED9-6B02-DEAD-8525-B08511386B5F}"/>
              </a:ext>
            </a:extLst>
          </p:cNvPr>
          <p:cNvSpPr>
            <a:spLocks noGrp="1"/>
          </p:cNvSpPr>
          <p:nvPr>
            <p:ph idx="1"/>
          </p:nvPr>
        </p:nvSpPr>
        <p:spPr/>
        <p:txBody>
          <a:bodyPr>
            <a:normAutofit/>
          </a:bodyPr>
          <a:lstStyle/>
          <a:p>
            <a:r>
              <a:rPr lang="el-GR" sz="2800" dirty="0">
                <a:latin typeface="Times New Roman" panose="02020603050405020304" pitchFamily="18" charset="0"/>
                <a:cs typeface="Times New Roman" panose="02020603050405020304" pitchFamily="18" charset="0"/>
              </a:rPr>
              <a:t>Σύγχρονες Τεχνικές Κρυπτογραφίας</a:t>
            </a:r>
            <a:r>
              <a:rPr lang="en-US" sz="2800" dirty="0">
                <a:latin typeface="Times New Roman" panose="02020603050405020304" pitchFamily="18" charset="0"/>
                <a:cs typeface="Times New Roman" panose="02020603050405020304" pitchFamily="18" charset="0"/>
              </a:rPr>
              <a:t>:</a:t>
            </a:r>
          </a:p>
          <a:p>
            <a:pPr marL="457200" lvl="1" indent="0">
              <a:buNone/>
            </a:pPr>
            <a:r>
              <a:rPr lang="en-US" sz="2800" dirty="0">
                <a:latin typeface="Times New Roman" panose="02020603050405020304" pitchFamily="18" charset="0"/>
                <a:cs typeface="Times New Roman" panose="02020603050405020304" pitchFamily="18" charset="0"/>
              </a:rPr>
              <a:t>RSA, ECC</a:t>
            </a:r>
            <a:endParaRPr lang="el-GR" sz="2800" dirty="0">
              <a:latin typeface="Times New Roman" panose="02020603050405020304" pitchFamily="18" charset="0"/>
              <a:cs typeface="Times New Roman" panose="02020603050405020304" pitchFamily="18" charset="0"/>
            </a:endParaRPr>
          </a:p>
          <a:p>
            <a:r>
              <a:rPr lang="el-GR" sz="2800" dirty="0">
                <a:latin typeface="Times New Roman" panose="02020603050405020304" pitchFamily="18" charset="0"/>
                <a:cs typeface="Times New Roman" panose="02020603050405020304" pitchFamily="18" charset="0"/>
              </a:rPr>
              <a:t>Κβαντική Απειλή</a:t>
            </a:r>
            <a:r>
              <a:rPr lang="en-US" sz="2800" dirty="0">
                <a:latin typeface="Times New Roman" panose="02020603050405020304" pitchFamily="18" charset="0"/>
                <a:cs typeface="Times New Roman" panose="02020603050405020304" pitchFamily="18" charset="0"/>
              </a:rPr>
              <a:t>:</a:t>
            </a:r>
          </a:p>
          <a:p>
            <a:pPr marL="457200" lvl="1" indent="0">
              <a:buNone/>
            </a:pPr>
            <a:r>
              <a:rPr lang="el-GR" sz="2800" dirty="0">
                <a:latin typeface="Times New Roman" panose="02020603050405020304" pitchFamily="18" charset="0"/>
                <a:cs typeface="Times New Roman" panose="02020603050405020304" pitchFamily="18" charset="0"/>
              </a:rPr>
              <a:t>Αλγόριθμος του </a:t>
            </a:r>
            <a:r>
              <a:rPr lang="en-US" sz="2800" dirty="0">
                <a:latin typeface="Times New Roman" panose="02020603050405020304" pitchFamily="18" charset="0"/>
                <a:cs typeface="Times New Roman" panose="02020603050405020304" pitchFamily="18" charset="0"/>
              </a:rPr>
              <a:t>Shor</a:t>
            </a:r>
            <a:endParaRPr lang="el-GR" sz="2800" dirty="0">
              <a:latin typeface="Times New Roman" panose="02020603050405020304" pitchFamily="18" charset="0"/>
              <a:cs typeface="Times New Roman" panose="02020603050405020304" pitchFamily="18" charset="0"/>
            </a:endParaRPr>
          </a:p>
          <a:p>
            <a:pPr marL="457200" lvl="1" indent="0">
              <a:buNone/>
            </a:pPr>
            <a:r>
              <a:rPr lang="el-GR" sz="2800" dirty="0">
                <a:latin typeface="Times New Roman" panose="02020603050405020304" pitchFamily="18" charset="0"/>
                <a:cs typeface="Times New Roman" panose="02020603050405020304" pitchFamily="18" charset="0"/>
              </a:rPr>
              <a:t>Κβαντικοί Υπολογιστές</a:t>
            </a:r>
          </a:p>
          <a:p>
            <a:pPr marL="457200" lvl="1" indent="0">
              <a:buNone/>
            </a:pPr>
            <a:r>
              <a:rPr lang="el-GR" sz="2800" dirty="0">
                <a:latin typeface="Times New Roman" panose="02020603050405020304" pitchFamily="18" charset="0"/>
                <a:cs typeface="Times New Roman" panose="02020603050405020304" pitchFamily="18" charset="0"/>
              </a:rPr>
              <a:t>Καταστροφική Επίδραση στη Σύγχρονη Κρυπτογραφία</a:t>
            </a:r>
          </a:p>
        </p:txBody>
      </p:sp>
      <p:sp>
        <p:nvSpPr>
          <p:cNvPr id="6" name="Date Placeholder 5">
            <a:extLst>
              <a:ext uri="{FF2B5EF4-FFF2-40B4-BE49-F238E27FC236}">
                <a16:creationId xmlns:a16="http://schemas.microsoft.com/office/drawing/2014/main" id="{9FE05A51-0BA3-6FE2-2C43-BF609E08C361}"/>
              </a:ext>
            </a:extLst>
          </p:cNvPr>
          <p:cNvSpPr>
            <a:spLocks noGrp="1"/>
          </p:cNvSpPr>
          <p:nvPr>
            <p:ph type="dt" sz="half" idx="10"/>
          </p:nvPr>
        </p:nvSpPr>
        <p:spPr/>
        <p:txBody>
          <a:bodyPr/>
          <a:lstStyle/>
          <a:p>
            <a:r>
              <a:rPr lang="en-US"/>
              <a:t>13/07/2023</a:t>
            </a:r>
            <a:endParaRPr lang="en-US" dirty="0"/>
          </a:p>
        </p:txBody>
      </p:sp>
      <p:sp>
        <p:nvSpPr>
          <p:cNvPr id="7" name="Footer Placeholder 6">
            <a:extLst>
              <a:ext uri="{FF2B5EF4-FFF2-40B4-BE49-F238E27FC236}">
                <a16:creationId xmlns:a16="http://schemas.microsoft.com/office/drawing/2014/main" id="{3C8BB662-2D51-E455-3942-205F2D12F86C}"/>
              </a:ext>
            </a:extLst>
          </p:cNvPr>
          <p:cNvSpPr>
            <a:spLocks noGrp="1"/>
          </p:cNvSpPr>
          <p:nvPr>
            <p:ph type="ftr" sz="quarter" idx="11"/>
          </p:nvPr>
        </p:nvSpPr>
        <p:spPr/>
        <p:txBody>
          <a:bodyPr/>
          <a:lstStyle/>
          <a:p>
            <a:r>
              <a:rPr lang="en-US" dirty="0"/>
              <a:t>National </a:t>
            </a:r>
            <a:r>
              <a:rPr lang="en-US" dirty="0" err="1"/>
              <a:t>Kapodistrian</a:t>
            </a:r>
            <a:r>
              <a:rPr lang="en-US" dirty="0"/>
              <a:t> University of Athens</a:t>
            </a:r>
          </a:p>
        </p:txBody>
      </p:sp>
      <p:sp>
        <p:nvSpPr>
          <p:cNvPr id="8" name="Slide Number Placeholder 7">
            <a:extLst>
              <a:ext uri="{FF2B5EF4-FFF2-40B4-BE49-F238E27FC236}">
                <a16:creationId xmlns:a16="http://schemas.microsoft.com/office/drawing/2014/main" id="{A6E3526F-9F25-60CF-A504-23DB19AAC00E}"/>
              </a:ext>
            </a:extLst>
          </p:cNvPr>
          <p:cNvSpPr>
            <a:spLocks noGrp="1"/>
          </p:cNvSpPr>
          <p:nvPr>
            <p:ph type="sldNum" sz="quarter" idx="12"/>
          </p:nvPr>
        </p:nvSpPr>
        <p:spPr/>
        <p:txBody>
          <a:bodyPr/>
          <a:lstStyle/>
          <a:p>
            <a:fld id="{B6CFBEDC-235B-4AE8-8EF9-C0F113A72625}" type="slidenum">
              <a:rPr lang="en-US" smtClean="0"/>
              <a:t>2</a:t>
            </a:fld>
            <a:endParaRPr lang="en-US"/>
          </a:p>
        </p:txBody>
      </p:sp>
    </p:spTree>
    <p:extLst>
      <p:ext uri="{BB962C8B-B14F-4D97-AF65-F5344CB8AC3E}">
        <p14:creationId xmlns:p14="http://schemas.microsoft.com/office/powerpoint/2010/main" val="18391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E99-C94B-286A-D48A-0FC0126AF275}"/>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Αλγοριθμος</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RSA (Rivest, Shamir &amp; Adleman) (</a:t>
            </a:r>
            <a:r>
              <a:rPr lang="el-GR"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l-GR"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endParaRPr lang="en-US" dirty="0"/>
          </a:p>
        </p:txBody>
      </p:sp>
      <p:sp>
        <p:nvSpPr>
          <p:cNvPr id="4" name="Date Placeholder 3">
            <a:extLst>
              <a:ext uri="{FF2B5EF4-FFF2-40B4-BE49-F238E27FC236}">
                <a16:creationId xmlns:a16="http://schemas.microsoft.com/office/drawing/2014/main" id="{1EDDF1D2-A39B-2C18-2B07-6180F9439E2F}"/>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A0E09A7A-5DF4-50A8-FE51-EC4F04C83B87}"/>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E0F75749-F517-BA05-10A3-9A1905449BBC}"/>
              </a:ext>
            </a:extLst>
          </p:cNvPr>
          <p:cNvSpPr>
            <a:spLocks noGrp="1"/>
          </p:cNvSpPr>
          <p:nvPr>
            <p:ph type="sldNum" sz="quarter" idx="12"/>
          </p:nvPr>
        </p:nvSpPr>
        <p:spPr/>
        <p:txBody>
          <a:bodyPr/>
          <a:lstStyle/>
          <a:p>
            <a:fld id="{B6CFBEDC-235B-4AE8-8EF9-C0F113A72625}" type="slidenum">
              <a:rPr lang="en-US" smtClean="0"/>
              <a:t>3</a:t>
            </a:fld>
            <a:endParaRPr lang="en-US" dirty="0"/>
          </a:p>
        </p:txBody>
      </p:sp>
      <p:sp>
        <p:nvSpPr>
          <p:cNvPr id="7" name="TextBox 6">
            <a:extLst>
              <a:ext uri="{FF2B5EF4-FFF2-40B4-BE49-F238E27FC236}">
                <a16:creationId xmlns:a16="http://schemas.microsoft.com/office/drawing/2014/main" id="{833058DD-7A30-7C1D-CBB2-D4D19B7864B8}"/>
              </a:ext>
            </a:extLst>
          </p:cNvPr>
          <p:cNvSpPr txBox="1"/>
          <p:nvPr/>
        </p:nvSpPr>
        <p:spPr>
          <a:xfrm>
            <a:off x="591741" y="2091988"/>
            <a:ext cx="1954381" cy="523220"/>
          </a:xfrm>
          <a:prstGeom prst="rect">
            <a:avLst/>
          </a:prstGeom>
          <a:noFill/>
        </p:spPr>
        <p:txBody>
          <a:bodyPr wrap="none" rtlCol="0">
            <a:spAutoFit/>
          </a:bodyPr>
          <a:lstStyle/>
          <a:p>
            <a:r>
              <a:rPr lang="el-GR" sz="2800" i="1" u="sng" dirty="0">
                <a:latin typeface="Times New Roman" panose="02020603050405020304" pitchFamily="18" charset="0"/>
                <a:cs typeface="Times New Roman" panose="02020603050405020304" pitchFamily="18" charset="0"/>
              </a:rPr>
              <a:t>Παράδειγμα</a:t>
            </a:r>
            <a:endParaRPr lang="el-GR" i="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F95EB8C-C917-66C0-92CC-FBB4754C77BF}"/>
              </a:ext>
            </a:extLst>
          </p:cNvPr>
          <p:cNvSpPr txBox="1"/>
          <p:nvPr/>
        </p:nvSpPr>
        <p:spPr>
          <a:xfrm>
            <a:off x="919311" y="2955449"/>
            <a:ext cx="1152880"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Αθηνά</a:t>
            </a: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5BC2C4-7377-19BB-5544-43E03A03D96A}"/>
              </a:ext>
            </a:extLst>
          </p:cNvPr>
          <p:cNvSpPr txBox="1"/>
          <p:nvPr/>
        </p:nvSpPr>
        <p:spPr>
          <a:xfrm>
            <a:off x="3726011" y="2955449"/>
            <a:ext cx="1306768" cy="523220"/>
          </a:xfrm>
          <a:prstGeom prst="rect">
            <a:avLst/>
          </a:prstGeom>
          <a:noFill/>
        </p:spPr>
        <p:txBody>
          <a:bodyPr wrap="none" rtlCol="0">
            <a:spAutoFit/>
          </a:bodyPr>
          <a:lstStyle/>
          <a:p>
            <a:r>
              <a:rPr lang="el-GR" sz="2800">
                <a:latin typeface="Times New Roman" panose="02020603050405020304" pitchFamily="18" charset="0"/>
                <a:cs typeface="Times New Roman" panose="02020603050405020304" pitchFamily="18" charset="0"/>
              </a:rPr>
              <a:t>Παύλος</a:t>
            </a:r>
            <a:endParaRPr lang="en-US" sz="280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73F3370D-ED49-FA41-BFE8-545B14D11463}"/>
              </a:ext>
            </a:extLst>
          </p:cNvPr>
          <p:cNvCxnSpPr>
            <a:cxnSpLocks/>
          </p:cNvCxnSpPr>
          <p:nvPr/>
        </p:nvCxnSpPr>
        <p:spPr>
          <a:xfrm>
            <a:off x="2219791" y="3265309"/>
            <a:ext cx="142494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4EBB56F-63A8-76EE-9ACA-DD9534D8EF41}"/>
              </a:ext>
            </a:extLst>
          </p:cNvPr>
          <p:cNvSpPr txBox="1"/>
          <p:nvPr/>
        </p:nvSpPr>
        <p:spPr>
          <a:xfrm>
            <a:off x="2472840" y="2693839"/>
            <a:ext cx="918841"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“cat”</a:t>
            </a:r>
          </a:p>
        </p:txBody>
      </p:sp>
      <p:cxnSp>
        <p:nvCxnSpPr>
          <p:cNvPr id="12" name="Connector: Curved 11">
            <a:extLst>
              <a:ext uri="{FF2B5EF4-FFF2-40B4-BE49-F238E27FC236}">
                <a16:creationId xmlns:a16="http://schemas.microsoft.com/office/drawing/2014/main" id="{1F004EEC-905E-8813-83DC-471176A20490}"/>
              </a:ext>
            </a:extLst>
          </p:cNvPr>
          <p:cNvCxnSpPr>
            <a:cxnSpLocks/>
            <a:stCxn id="9" idx="3"/>
          </p:cNvCxnSpPr>
          <p:nvPr/>
        </p:nvCxnSpPr>
        <p:spPr>
          <a:xfrm flipV="1">
            <a:off x="5032779" y="2438400"/>
            <a:ext cx="1076341" cy="778659"/>
          </a:xfrm>
          <a:prstGeom prst="curved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5A51B1-18A1-E942-EFF9-5E46ACDDEBC0}"/>
                  </a:ext>
                </a:extLst>
              </p:cNvPr>
              <p:cNvSpPr txBox="1"/>
              <p:nvPr/>
            </p:nvSpPr>
            <p:spPr>
              <a:xfrm>
                <a:off x="5618399" y="2240260"/>
                <a:ext cx="5315800" cy="1285480"/>
              </a:xfrm>
              <a:prstGeom prst="rect">
                <a:avLst/>
              </a:prstGeom>
              <a:noFill/>
            </p:spPr>
            <p:txBody>
              <a:bodyPr wrap="square">
                <a:spAutoFit/>
              </a:bodyPr>
              <a:lstStyle/>
              <a:p>
                <a:pPr marL="0" marR="0" algn="ctr">
                  <a:lnSpc>
                    <a:spcPct val="107000"/>
                  </a:lnSpc>
                  <a:spcBef>
                    <a:spcPts val="0"/>
                  </a:spcBef>
                  <a:spcAft>
                    <a:spcPts val="800"/>
                  </a:spcAft>
                </a:pPr>
                <a14:m>
                  <m:oMath xmlns:m="http://schemas.openxmlformats.org/officeDocument/2006/math">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=885.320.963, </m:t>
                    </m:r>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=238.855.417</m:t>
                    </m:r>
                  </m:oMath>
                </a14:m>
                <a:r>
                  <a:rPr lang="el-GR" sz="2000">
                    <a:effectLst/>
                    <a:latin typeface="Calibri" panose="020F0502020204030204" pitchFamily="34" charset="0"/>
                    <a:ea typeface="Calibri" panose="020F0502020204030204" pitchFamily="34" charset="0"/>
                    <a:cs typeface="Times New Roman" panose="02020603050405020304" pitchFamily="18" charset="0"/>
                  </a:rPr>
                  <a:t> </a:t>
                </a:r>
                <a:r>
                  <a:rPr lang="en-US" sz="2000">
                    <a:effectLst/>
                    <a:latin typeface="Calibri" panose="020F0502020204030204" pitchFamily="34" charset="0"/>
                    <a:ea typeface="Calibri" panose="020F0502020204030204" pitchFamily="34" charset="0"/>
                    <a:cs typeface="Times New Roman" panose="02020603050405020304" pitchFamily="18" charset="0"/>
                  </a:rPr>
                  <a:t>(</a:t>
                </a:r>
                <a:r>
                  <a:rPr lang="el-GR" sz="2000">
                    <a:effectLst/>
                    <a:latin typeface="Calibri" panose="020F0502020204030204" pitchFamily="34" charset="0"/>
                    <a:ea typeface="Calibri" panose="020F0502020204030204" pitchFamily="34" charset="0"/>
                    <a:cs typeface="Times New Roman" panose="02020603050405020304" pitchFamily="18" charset="0"/>
                  </a:rPr>
                  <a:t>επιλέγονται τυχαία)</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=211.463.707.796.206.571</m:t>
                      </m:r>
                    </m:oMath>
                  </m:oMathPara>
                </a14:m>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515A51B1-18A1-E942-EFF9-5E46ACDDEBC0}"/>
                  </a:ext>
                </a:extLst>
              </p:cNvPr>
              <p:cNvSpPr txBox="1">
                <a:spLocks noRot="1" noChangeAspect="1" noMove="1" noResize="1" noEditPoints="1" noAdjustHandles="1" noChangeArrowheads="1" noChangeShapeType="1" noTextEdit="1"/>
              </p:cNvSpPr>
              <p:nvPr/>
            </p:nvSpPr>
            <p:spPr>
              <a:xfrm>
                <a:off x="5618399" y="2240260"/>
                <a:ext cx="5315800" cy="1285480"/>
              </a:xfrm>
              <a:prstGeom prst="rect">
                <a:avLst/>
              </a:prstGeom>
              <a:blipFill>
                <a:blip r:embed="rId2"/>
                <a:stretch>
                  <a:fillRect/>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6A79EAE-152B-B62F-1FFF-8F04E428B6C1}"/>
              </a:ext>
            </a:extLst>
          </p:cNvPr>
          <p:cNvCxnSpPr>
            <a:cxnSpLocks/>
            <a:stCxn id="9" idx="3"/>
          </p:cNvCxnSpPr>
          <p:nvPr/>
        </p:nvCxnSpPr>
        <p:spPr>
          <a:xfrm>
            <a:off x="5032779" y="3217059"/>
            <a:ext cx="1050102" cy="989181"/>
          </a:xfrm>
          <a:prstGeom prst="curved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6E3ECE-A85F-66B8-371C-6CD380809B8B}"/>
                  </a:ext>
                </a:extLst>
              </p:cNvPr>
              <p:cNvSpPr txBox="1"/>
              <p:nvPr/>
            </p:nvSpPr>
            <p:spPr>
              <a:xfrm>
                <a:off x="6109120" y="4012791"/>
                <a:ext cx="3451439" cy="677108"/>
              </a:xfrm>
              <a:prstGeom prst="rect">
                <a:avLst/>
              </a:prstGeom>
              <a:noFill/>
            </p:spPr>
            <p:txBody>
              <a:bodyPr wrap="square">
                <a:spAutoFit/>
              </a:bodyPr>
              <a:lstStyle/>
              <a:p>
                <a14:m>
                  <m:oMath xmlns:m="http://schemas.openxmlformats.org/officeDocument/2006/math">
                    <m:r>
                      <a:rPr lang="en-US" sz="2000" i="1" smtClean="0">
                        <a:latin typeface="Cambria Math" panose="02040503050406030204" pitchFamily="18" charset="0"/>
                      </a:rPr>
                      <m:t>𝑒</m:t>
                    </m:r>
                    <m:r>
                      <a:rPr lang="en-US" sz="2000" i="0">
                        <a:latin typeface="Cambria Math" panose="02040503050406030204" pitchFamily="18" charset="0"/>
                      </a:rPr>
                      <m:t>=9.007</m:t>
                    </m:r>
                  </m:oMath>
                </a14:m>
                <a:r>
                  <a:rPr lang="el-GR" sz="200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a:t>
                </a:r>
                <a:r>
                  <a:rPr lang="el-GR" sz="2000">
                    <a:latin typeface="Times New Roman" panose="02020603050405020304" pitchFamily="18" charset="0"/>
                    <a:ea typeface="Calibri" panose="020F0502020204030204" pitchFamily="34" charset="0"/>
                    <a:cs typeface="Times New Roman" panose="02020603050405020304" pitchFamily="18" charset="0"/>
                  </a:rPr>
                  <a:t>επιλέγεται τυχαία)</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mc:Choice>
        <mc:Fallback xmlns="">
          <p:sp>
            <p:nvSpPr>
              <p:cNvPr id="15" name="TextBox 14">
                <a:extLst>
                  <a:ext uri="{FF2B5EF4-FFF2-40B4-BE49-F238E27FC236}">
                    <a16:creationId xmlns:a16="http://schemas.microsoft.com/office/drawing/2014/main" id="{B86E3ECE-A85F-66B8-371C-6CD380809B8B}"/>
                  </a:ext>
                </a:extLst>
              </p:cNvPr>
              <p:cNvSpPr txBox="1">
                <a:spLocks noRot="1" noChangeAspect="1" noMove="1" noResize="1" noEditPoints="1" noAdjustHandles="1" noChangeArrowheads="1" noChangeShapeType="1" noTextEdit="1"/>
              </p:cNvSpPr>
              <p:nvPr/>
            </p:nvSpPr>
            <p:spPr>
              <a:xfrm>
                <a:off x="6109120" y="4012791"/>
                <a:ext cx="3451439" cy="677108"/>
              </a:xfrm>
              <a:prstGeom prst="rect">
                <a:avLst/>
              </a:prstGeom>
              <a:blipFill>
                <a:blip r:embed="rId3"/>
                <a:stretch>
                  <a:fillRect t="-4505"/>
                </a:stretch>
              </a:blipFill>
            </p:spPr>
            <p:txBody>
              <a:bodyPr/>
              <a:lstStyle/>
              <a:p>
                <a:r>
                  <a:rPr lang="en-US">
                    <a:noFill/>
                  </a:rPr>
                  <a:t> </a:t>
                </a:r>
              </a:p>
            </p:txBody>
          </p:sp>
        </mc:Fallback>
      </mc:AlternateContent>
      <p:cxnSp>
        <p:nvCxnSpPr>
          <p:cNvPr id="16" name="Connector: Curved 15">
            <a:extLst>
              <a:ext uri="{FF2B5EF4-FFF2-40B4-BE49-F238E27FC236}">
                <a16:creationId xmlns:a16="http://schemas.microsoft.com/office/drawing/2014/main" id="{C2F20B02-01EB-2035-2819-5D6ADD9A4E46}"/>
              </a:ext>
            </a:extLst>
          </p:cNvPr>
          <p:cNvCxnSpPr>
            <a:cxnSpLocks/>
            <a:stCxn id="11" idx="2"/>
            <a:endCxn id="18" idx="0"/>
          </p:cNvCxnSpPr>
          <p:nvPr/>
        </p:nvCxnSpPr>
        <p:spPr>
          <a:xfrm rot="16200000" flipH="1">
            <a:off x="2813207" y="3336113"/>
            <a:ext cx="1433224" cy="1195116"/>
          </a:xfrm>
          <a:prstGeom prst="curved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44CB85-64EA-B231-E6CF-4E56B839C2CE}"/>
                  </a:ext>
                </a:extLst>
              </p:cNvPr>
              <p:cNvSpPr txBox="1"/>
              <p:nvPr/>
            </p:nvSpPr>
            <p:spPr>
              <a:xfrm>
                <a:off x="3075153" y="4983527"/>
                <a:ext cx="2116607" cy="400110"/>
              </a:xfrm>
              <a:prstGeom prst="rect">
                <a:avLst/>
              </a:prstGeom>
              <a:noFill/>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30120</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7444CB85-64EA-B231-E6CF-4E56B839C2CE}"/>
                  </a:ext>
                </a:extLst>
              </p:cNvPr>
              <p:cNvSpPr txBox="1">
                <a:spLocks noRot="1" noChangeAspect="1" noMove="1" noResize="1" noEditPoints="1" noAdjustHandles="1" noChangeArrowheads="1" noChangeShapeType="1" noTextEdit="1"/>
              </p:cNvSpPr>
              <p:nvPr/>
            </p:nvSpPr>
            <p:spPr>
              <a:xfrm>
                <a:off x="3075153" y="4983527"/>
                <a:ext cx="2116607" cy="400110"/>
              </a:xfrm>
              <a:prstGeom prst="rect">
                <a:avLst/>
              </a:prstGeom>
              <a:blipFill>
                <a:blip r:embed="rId4"/>
                <a:stretch>
                  <a:fillRect l="-2874" t="-9231" b="-27692"/>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3FA5BDA-970E-259C-3C80-977CF6484408}"/>
              </a:ext>
            </a:extLst>
          </p:cNvPr>
          <p:cNvSpPr txBox="1"/>
          <p:nvPr/>
        </p:nvSpPr>
        <p:spPr>
          <a:xfrm>
            <a:off x="2940434" y="4650283"/>
            <a:ext cx="237388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a=01, b=02, …, z=26</a:t>
            </a:r>
          </a:p>
        </p:txBody>
      </p:sp>
      <p:cxnSp>
        <p:nvCxnSpPr>
          <p:cNvPr id="19" name="Connector: Curved 18">
            <a:extLst>
              <a:ext uri="{FF2B5EF4-FFF2-40B4-BE49-F238E27FC236}">
                <a16:creationId xmlns:a16="http://schemas.microsoft.com/office/drawing/2014/main" id="{80B38D9E-13D3-454F-9939-E8EC5E88576D}"/>
              </a:ext>
            </a:extLst>
          </p:cNvPr>
          <p:cNvCxnSpPr>
            <a:cxnSpLocks/>
            <a:stCxn id="8" idx="2"/>
          </p:cNvCxnSpPr>
          <p:nvPr/>
        </p:nvCxnSpPr>
        <p:spPr>
          <a:xfrm rot="16200000" flipH="1">
            <a:off x="952351" y="4022069"/>
            <a:ext cx="1997571" cy="910770"/>
          </a:xfrm>
          <a:prstGeom prst="curvedConnector3">
            <a:avLst>
              <a:gd name="adj1" fmla="val 5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BC4033C-17A1-1B19-395F-938CA4CE51C5}"/>
                  </a:ext>
                </a:extLst>
              </p:cNvPr>
              <p:cNvSpPr txBox="1"/>
              <p:nvPr/>
            </p:nvSpPr>
            <p:spPr>
              <a:xfrm>
                <a:off x="1719499" y="5429497"/>
                <a:ext cx="77978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𝑐</m:t>
                      </m:r>
                      <m:r>
                        <a:rPr lang="en-US" sz="2000" i="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𝑚</m:t>
                          </m:r>
                        </m:e>
                        <m:sup>
                          <m:r>
                            <a:rPr lang="en-US" sz="2000" i="1">
                              <a:solidFill>
                                <a:schemeClr val="tx1"/>
                              </a:solidFill>
                              <a:latin typeface="Cambria Math" panose="02040503050406030204" pitchFamily="18" charset="0"/>
                            </a:rPr>
                            <m:t>𝑒</m:t>
                          </m:r>
                        </m:sup>
                      </m:sSup>
                      <m:r>
                        <a:rPr lang="en-US" sz="2000" i="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0">
                              <a:solidFill>
                                <a:schemeClr val="tx1"/>
                              </a:solidFill>
                              <a:latin typeface="Cambria Math" panose="02040503050406030204" pitchFamily="18" charset="0"/>
                            </a:rPr>
                            <m:t>30.120</m:t>
                          </m:r>
                        </m:e>
                        <m:sup>
                          <m:r>
                            <a:rPr lang="en-US" sz="2000" i="0">
                              <a:solidFill>
                                <a:schemeClr val="tx1"/>
                              </a:solidFill>
                              <a:latin typeface="Cambria Math" panose="02040503050406030204" pitchFamily="18" charset="0"/>
                            </a:rPr>
                            <m:t>9.007</m:t>
                          </m:r>
                        </m:sup>
                      </m:sSup>
                      <m:r>
                        <a:rPr lang="en-US" sz="2000" i="0">
                          <a:solidFill>
                            <a:schemeClr val="tx1"/>
                          </a:solidFill>
                          <a:latin typeface="Cambria Math" panose="02040503050406030204" pitchFamily="18" charset="0"/>
                        </a:rPr>
                        <m:t>=113.535.859.035.722.866   </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𝑚𝑜𝑑</m:t>
                          </m:r>
                          <m:r>
                            <a:rPr lang="en-US" sz="2000" i="0">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𝑛</m:t>
                          </m:r>
                        </m:e>
                      </m:d>
                    </m:oMath>
                  </m:oMathPara>
                </a14:m>
                <a:endParaRPr lang="en-US" sz="2000" dirty="0">
                  <a:solidFill>
                    <a:schemeClr val="tx1"/>
                  </a:solidFill>
                </a:endParaRPr>
              </a:p>
            </p:txBody>
          </p:sp>
        </mc:Choice>
        <mc:Fallback xmlns="">
          <p:sp>
            <p:nvSpPr>
              <p:cNvPr id="20" name="TextBox 19">
                <a:extLst>
                  <a:ext uri="{FF2B5EF4-FFF2-40B4-BE49-F238E27FC236}">
                    <a16:creationId xmlns:a16="http://schemas.microsoft.com/office/drawing/2014/main" id="{8BC4033C-17A1-1B19-395F-938CA4CE51C5}"/>
                  </a:ext>
                </a:extLst>
              </p:cNvPr>
              <p:cNvSpPr txBox="1">
                <a:spLocks noRot="1" noChangeAspect="1" noMove="1" noResize="1" noEditPoints="1" noAdjustHandles="1" noChangeArrowheads="1" noChangeShapeType="1" noTextEdit="1"/>
              </p:cNvSpPr>
              <p:nvPr/>
            </p:nvSpPr>
            <p:spPr>
              <a:xfrm>
                <a:off x="1719499" y="5429497"/>
                <a:ext cx="7797800" cy="400110"/>
              </a:xfrm>
              <a:prstGeom prst="rect">
                <a:avLst/>
              </a:prstGeom>
              <a:blipFill>
                <a:blip r:embed="rId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2E60DD84-73FE-5AE5-3D83-BB4FF8415A11}"/>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p:spTree>
    <p:extLst>
      <p:ext uri="{BB962C8B-B14F-4D97-AF65-F5344CB8AC3E}">
        <p14:creationId xmlns:p14="http://schemas.microsoft.com/office/powerpoint/2010/main" val="40079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5" grpId="0"/>
      <p:bldP spid="17" grpId="0"/>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E563-3056-A988-C9E8-3F390457BC5B}"/>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Αλγοριθμος</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RSA (Rivest, Shamir &amp; Adleman) (</a:t>
            </a:r>
            <a:r>
              <a:rPr lang="el-GR"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l-GR"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endParaRPr lang="en-US" dirty="0"/>
          </a:p>
        </p:txBody>
      </p:sp>
      <p:sp>
        <p:nvSpPr>
          <p:cNvPr id="4" name="Date Placeholder 3">
            <a:extLst>
              <a:ext uri="{FF2B5EF4-FFF2-40B4-BE49-F238E27FC236}">
                <a16:creationId xmlns:a16="http://schemas.microsoft.com/office/drawing/2014/main" id="{EBA17159-A6B7-AC4B-3342-A048F2CE4865}"/>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93F7BE0C-0E0B-0A1E-EF74-671EBBBDB0E7}"/>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41796BFF-EE58-B0DE-7896-CBDB8DCB84DE}"/>
              </a:ext>
            </a:extLst>
          </p:cNvPr>
          <p:cNvSpPr>
            <a:spLocks noGrp="1"/>
          </p:cNvSpPr>
          <p:nvPr>
            <p:ph type="sldNum" sz="quarter" idx="12"/>
          </p:nvPr>
        </p:nvSpPr>
        <p:spPr/>
        <p:txBody>
          <a:bodyPr/>
          <a:lstStyle/>
          <a:p>
            <a:fld id="{B6CFBEDC-235B-4AE8-8EF9-C0F113A72625}" type="slidenum">
              <a:rPr lang="en-US" smtClean="0"/>
              <a:t>4</a:t>
            </a:fld>
            <a:endParaRPr lang="en-US"/>
          </a:p>
        </p:txBody>
      </p:sp>
      <p:cxnSp>
        <p:nvCxnSpPr>
          <p:cNvPr id="18" name="Straight Arrow Connector 17">
            <a:extLst>
              <a:ext uri="{FF2B5EF4-FFF2-40B4-BE49-F238E27FC236}">
                <a16:creationId xmlns:a16="http://schemas.microsoft.com/office/drawing/2014/main" id="{461D1101-1C90-8DE1-B6C0-08526CDD79CF}"/>
              </a:ext>
            </a:extLst>
          </p:cNvPr>
          <p:cNvCxnSpPr>
            <a:cxnSpLocks/>
          </p:cNvCxnSpPr>
          <p:nvPr/>
        </p:nvCxnSpPr>
        <p:spPr>
          <a:xfrm flipH="1">
            <a:off x="5383530" y="3226595"/>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FB6DF5-1BD4-D4D3-8FA7-9515E6D4741E}"/>
              </a:ext>
            </a:extLst>
          </p:cNvPr>
          <p:cNvSpPr txBox="1"/>
          <p:nvPr/>
        </p:nvSpPr>
        <p:spPr>
          <a:xfrm>
            <a:off x="4076762" y="2021970"/>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472DA610-9EE0-5039-4947-6A95F0B38D49}"/>
              </a:ext>
            </a:extLst>
          </p:cNvPr>
          <p:cNvCxnSpPr>
            <a:cxnSpLocks/>
          </p:cNvCxnSpPr>
          <p:nvPr/>
        </p:nvCxnSpPr>
        <p:spPr>
          <a:xfrm>
            <a:off x="5383530" y="2355444"/>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FFF736C-23E5-08A5-A714-0B8A19082F29}"/>
              </a:ext>
            </a:extLst>
          </p:cNvPr>
          <p:cNvSpPr txBox="1"/>
          <p:nvPr/>
        </p:nvSpPr>
        <p:spPr>
          <a:xfrm>
            <a:off x="6966694" y="2021970"/>
            <a:ext cx="1152880" cy="523220"/>
          </a:xfrm>
          <a:prstGeom prst="rect">
            <a:avLst/>
          </a:prstGeom>
          <a:noFill/>
        </p:spPr>
        <p:txBody>
          <a:bodyPr wrap="none" rtlCol="0">
            <a:spAutoFit/>
          </a:bodyPr>
          <a:lstStyle/>
          <a:p>
            <a:r>
              <a:rPr lang="el-GR" sz="2800">
                <a:latin typeface="Times New Roman" panose="02020603050405020304" pitchFamily="18" charset="0"/>
                <a:cs typeface="Times New Roman" panose="02020603050405020304" pitchFamily="18" charset="0"/>
              </a:rPr>
              <a:t>Αθηνά</a:t>
            </a:r>
            <a:endParaRPr lang="en-US" sz="28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3B8D80-900D-6786-B3F4-1CAC1130CCBD}"/>
                  </a:ext>
                </a:extLst>
              </p:cNvPr>
              <p:cNvSpPr txBox="1"/>
              <p:nvPr/>
            </p:nvSpPr>
            <p:spPr>
              <a:xfrm>
                <a:off x="5808980" y="1837304"/>
                <a:ext cx="574040" cy="400110"/>
              </a:xfrm>
              <a:prstGeom prst="rect">
                <a:avLst/>
              </a:prstGeom>
              <a:noFill/>
            </p:spPr>
            <p:txBody>
              <a:bodyPr wrap="square">
                <a:spAutoFit/>
              </a:bodyPr>
              <a:lstStyle/>
              <a:p>
                <a14:m>
                  <m:oMath xmlns:m="http://schemas.openxmlformats.org/officeDocument/2006/math">
                    <m: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2000" i="1" smtClean="0">
                        <a:latin typeface="Cambria Math" panose="02040503050406030204" pitchFamily="18" charset="0"/>
                      </a:rPr>
                      <m:t>𝑒</m:t>
                    </m:r>
                  </m:oMath>
                </a14:m>
                <a:endParaRPr lang="en-US" sz="200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183B8D80-900D-6786-B3F4-1CAC1130CCBD}"/>
                  </a:ext>
                </a:extLst>
              </p:cNvPr>
              <p:cNvSpPr txBox="1">
                <a:spLocks noRot="1" noChangeAspect="1" noMove="1" noResize="1" noEditPoints="1" noAdjustHandles="1" noChangeArrowheads="1" noChangeShapeType="1" noTextEdit="1"/>
              </p:cNvSpPr>
              <p:nvPr/>
            </p:nvSpPr>
            <p:spPr>
              <a:xfrm>
                <a:off x="5808980" y="1837304"/>
                <a:ext cx="574040" cy="400110"/>
              </a:xfrm>
              <a:prstGeom prst="rect">
                <a:avLst/>
              </a:prstGeom>
              <a:blipFill>
                <a:blip r:embed="rId2"/>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EDBE174-085E-F273-C6CF-685A24B83CCE}"/>
                  </a:ext>
                </a:extLst>
              </p:cNvPr>
              <p:cNvSpPr txBox="1"/>
              <p:nvPr/>
            </p:nvSpPr>
            <p:spPr>
              <a:xfrm>
                <a:off x="5864377" y="2718764"/>
                <a:ext cx="41148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AEDBE174-085E-F273-C6CF-685A24B83CCE}"/>
                  </a:ext>
                </a:extLst>
              </p:cNvPr>
              <p:cNvSpPr txBox="1">
                <a:spLocks noRot="1" noChangeAspect="1" noMove="1" noResize="1" noEditPoints="1" noAdjustHandles="1" noChangeArrowheads="1" noChangeShapeType="1" noTextEdit="1"/>
              </p:cNvSpPr>
              <p:nvPr/>
            </p:nvSpPr>
            <p:spPr>
              <a:xfrm>
                <a:off x="5864377" y="2718764"/>
                <a:ext cx="411480" cy="400110"/>
              </a:xfrm>
              <a:prstGeom prst="rect">
                <a:avLst/>
              </a:prstGeom>
              <a:blipFill>
                <a:blip r:embed="rId3"/>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BFD41B9-89D3-2D89-24E3-1171C6B8E6A8}"/>
              </a:ext>
            </a:extLst>
          </p:cNvPr>
          <p:cNvSpPr txBox="1"/>
          <p:nvPr/>
        </p:nvSpPr>
        <p:spPr>
          <a:xfrm>
            <a:off x="4076762" y="2908509"/>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E4D52D9-761B-2574-A4F0-E6C4B052B744}"/>
              </a:ext>
            </a:extLst>
          </p:cNvPr>
          <p:cNvSpPr txBox="1"/>
          <p:nvPr/>
        </p:nvSpPr>
        <p:spPr>
          <a:xfrm>
            <a:off x="6966694" y="2908509"/>
            <a:ext cx="1152880" cy="523220"/>
          </a:xfrm>
          <a:prstGeom prst="rect">
            <a:avLst/>
          </a:prstGeom>
          <a:noFill/>
        </p:spPr>
        <p:txBody>
          <a:bodyPr wrap="none" rtlCol="0">
            <a:spAutoFit/>
          </a:bodyPr>
          <a:lstStyle/>
          <a:p>
            <a:r>
              <a:rPr lang="el-GR" sz="2800">
                <a:latin typeface="Times New Roman" panose="02020603050405020304" pitchFamily="18" charset="0"/>
                <a:cs typeface="Times New Roman" panose="02020603050405020304" pitchFamily="18" charset="0"/>
              </a:rPr>
              <a:t>Αθηνά</a:t>
            </a:r>
            <a:endParaRPr lang="en-US" sz="2800">
              <a:latin typeface="Times New Roman" panose="02020603050405020304" pitchFamily="18" charset="0"/>
              <a:cs typeface="Times New Roman" panose="02020603050405020304" pitchFamily="18" charset="0"/>
            </a:endParaRPr>
          </a:p>
        </p:txBody>
      </p:sp>
      <p:cxnSp>
        <p:nvCxnSpPr>
          <p:cNvPr id="26" name="Connector: Curved 25">
            <a:extLst>
              <a:ext uri="{FF2B5EF4-FFF2-40B4-BE49-F238E27FC236}">
                <a16:creationId xmlns:a16="http://schemas.microsoft.com/office/drawing/2014/main" id="{BBD53B4E-67AF-411E-8C0F-96EB8BC650A9}"/>
              </a:ext>
            </a:extLst>
          </p:cNvPr>
          <p:cNvCxnSpPr>
            <a:cxnSpLocks/>
          </p:cNvCxnSpPr>
          <p:nvPr/>
        </p:nvCxnSpPr>
        <p:spPr>
          <a:xfrm rot="16200000" flipH="1">
            <a:off x="4640874" y="3471350"/>
            <a:ext cx="572289" cy="493046"/>
          </a:xfrm>
          <a:prstGeom prst="curved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00A92C4-5C48-DDA2-13FF-DFBF0E804C99}"/>
                  </a:ext>
                </a:extLst>
              </p:cNvPr>
              <p:cNvSpPr txBox="1"/>
              <p:nvPr/>
            </p:nvSpPr>
            <p:spPr>
              <a:xfrm>
                <a:off x="825499" y="3979833"/>
                <a:ext cx="10541001" cy="15621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𝑑𝑒</m:t>
                      </m:r>
                      <m:r>
                        <a:rPr lang="en-US" sz="2400" i="0">
                          <a:solidFill>
                            <a:schemeClr val="tx1"/>
                          </a:solidFill>
                          <a:latin typeface="Cambria Math" panose="02040503050406030204" pitchFamily="18" charset="0"/>
                        </a:rPr>
                        <m:t>≡1</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𝑚𝑜𝑑</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𝑝</m:t>
                              </m:r>
                              <m:r>
                                <a:rPr lang="en-US" sz="2400" i="0">
                                  <a:solidFill>
                                    <a:schemeClr val="tx1"/>
                                  </a:solidFill>
                                  <a:latin typeface="Cambria Math" panose="02040503050406030204" pitchFamily="18" charset="0"/>
                                </a:rPr>
                                <m:t>−1</m:t>
                              </m:r>
                            </m:e>
                          </m:d>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𝑞</m:t>
                              </m:r>
                              <m:r>
                                <a:rPr lang="en-US" sz="2400" i="0">
                                  <a:solidFill>
                                    <a:schemeClr val="tx1"/>
                                  </a:solidFill>
                                  <a:latin typeface="Cambria Math" panose="02040503050406030204" pitchFamily="18" charset="0"/>
                                </a:rPr>
                                <m:t>−1</m:t>
                              </m:r>
                            </m:e>
                          </m:d>
                        </m:e>
                      </m:d>
                      <m:r>
                        <a:rPr lang="en-US" sz="2400" i="0">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𝑚𝑜𝑑</m:t>
                          </m:r>
                          <m:d>
                            <m:dPr>
                              <m:ctrlPr>
                                <a:rPr lang="en-US" sz="2400" i="1">
                                  <a:solidFill>
                                    <a:schemeClr val="tx1"/>
                                  </a:solidFill>
                                  <a:latin typeface="Cambria Math" panose="02040503050406030204" pitchFamily="18" charset="0"/>
                                </a:rPr>
                              </m:ctrlPr>
                            </m:dPr>
                            <m:e>
                              <m:r>
                                <a:rPr lang="en-US" sz="2400" i="0">
                                  <a:solidFill>
                                    <a:schemeClr val="tx1"/>
                                  </a:solidFill>
                                  <a:latin typeface="Cambria Math" panose="02040503050406030204" pitchFamily="18" charset="0"/>
                                </a:rPr>
                                <m:t>885.320.963−1</m:t>
                              </m:r>
                            </m:e>
                          </m:d>
                          <m:d>
                            <m:dPr>
                              <m:ctrlPr>
                                <a:rPr lang="en-US" sz="2400" i="1">
                                  <a:solidFill>
                                    <a:schemeClr val="tx1"/>
                                  </a:solidFill>
                                  <a:latin typeface="Cambria Math" panose="02040503050406030204" pitchFamily="18" charset="0"/>
                                </a:rPr>
                              </m:ctrlPr>
                            </m:dPr>
                            <m:e>
                              <m:r>
                                <a:rPr lang="en-US" sz="2400" i="0">
                                  <a:solidFill>
                                    <a:schemeClr val="tx1"/>
                                  </a:solidFill>
                                  <a:latin typeface="Cambria Math" panose="02040503050406030204" pitchFamily="18" charset="0"/>
                                </a:rPr>
                                <m:t>238.855.417−1</m:t>
                              </m:r>
                            </m:e>
                          </m:d>
                        </m:e>
                      </m:d>
                    </m:oMath>
                  </m:oMathPara>
                </a14:m>
                <a:endParaRPr lang="en-US" sz="240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l-GR" sz="2400" i="1" smtClean="0">
                          <a:effectLst/>
                          <a:latin typeface="Cambria Math" panose="02040503050406030204" pitchFamily="18" charset="0"/>
                          <a:ea typeface="Times New Roman" panose="02020603050405020304" pitchFamily="18" charset="0"/>
                          <a:cs typeface="Times New Roman" panose="02020603050405020304" pitchFamily="18" charset="0"/>
                        </a:rPr>
                        <m:t>𝑑</m:t>
                      </m:r>
                      <m:r>
                        <a:rPr lang="el-GR" sz="2400" i="1" smtClean="0">
                          <a:effectLst/>
                          <a:latin typeface="Cambria Math" panose="02040503050406030204" pitchFamily="18" charset="0"/>
                          <a:ea typeface="Times New Roman" panose="02020603050405020304" pitchFamily="18" charset="0"/>
                          <a:cs typeface="Times New Roman" panose="02020603050405020304" pitchFamily="18" charset="0"/>
                        </a:rPr>
                        <m:t>=116.402.471.153.538.991</m:t>
                      </m: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𝑑</m:t>
                          </m:r>
                        </m:sup>
                      </m:sSup>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113.535.859.035.722.866</m:t>
                          </m:r>
                        </m:e>
                        <m:sup>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116.402.471.153.538.991</m:t>
                          </m:r>
                        </m:sup>
                      </m:sSup>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≡30120</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𝑚𝑜𝑑</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𝑛</m:t>
                          </m:r>
                        </m:e>
                      </m:d>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solidFill>
                    <a:schemeClr val="tx1"/>
                  </a:solidFill>
                </a:endParaRPr>
              </a:p>
            </p:txBody>
          </p:sp>
        </mc:Choice>
        <mc:Fallback xmlns="">
          <p:sp>
            <p:nvSpPr>
              <p:cNvPr id="27" name="TextBox 26">
                <a:extLst>
                  <a:ext uri="{FF2B5EF4-FFF2-40B4-BE49-F238E27FC236}">
                    <a16:creationId xmlns:a16="http://schemas.microsoft.com/office/drawing/2014/main" id="{C00A92C4-5C48-DDA2-13FF-DFBF0E804C99}"/>
                  </a:ext>
                </a:extLst>
              </p:cNvPr>
              <p:cNvSpPr txBox="1">
                <a:spLocks noRot="1" noChangeAspect="1" noMove="1" noResize="1" noEditPoints="1" noAdjustHandles="1" noChangeArrowheads="1" noChangeShapeType="1" noTextEdit="1"/>
              </p:cNvSpPr>
              <p:nvPr/>
            </p:nvSpPr>
            <p:spPr>
              <a:xfrm>
                <a:off x="825499" y="3979833"/>
                <a:ext cx="10541001" cy="1562159"/>
              </a:xfrm>
              <a:prstGeom prst="rect">
                <a:avLst/>
              </a:prstGeom>
              <a:blipFill>
                <a:blip r:embed="rId4"/>
                <a:stretch>
                  <a:fillRect/>
                </a:stretch>
              </a:blipFill>
            </p:spPr>
            <p:txBody>
              <a:bodyPr/>
              <a:lstStyle/>
              <a:p>
                <a:r>
                  <a:rPr lang="en-US">
                    <a:noFill/>
                  </a:rPr>
                  <a:t> </a:t>
                </a:r>
              </a:p>
            </p:txBody>
          </p:sp>
        </mc:Fallback>
      </mc:AlternateContent>
      <p:sp>
        <p:nvSpPr>
          <p:cNvPr id="28" name="Right Brace 27">
            <a:extLst>
              <a:ext uri="{FF2B5EF4-FFF2-40B4-BE49-F238E27FC236}">
                <a16:creationId xmlns:a16="http://schemas.microsoft.com/office/drawing/2014/main" id="{471341D8-CF18-67BE-128C-996CDDB67974}"/>
              </a:ext>
            </a:extLst>
          </p:cNvPr>
          <p:cNvSpPr/>
          <p:nvPr/>
        </p:nvSpPr>
        <p:spPr>
          <a:xfrm rot="5400000">
            <a:off x="8919986" y="4917579"/>
            <a:ext cx="233702" cy="812800"/>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5E260C8-F800-0650-5F50-D76F2DB1FF1A}"/>
              </a:ext>
            </a:extLst>
          </p:cNvPr>
          <p:cNvSpPr txBox="1"/>
          <p:nvPr/>
        </p:nvSpPr>
        <p:spPr>
          <a:xfrm>
            <a:off x="8203717" y="5525214"/>
            <a:ext cx="1875000" cy="400110"/>
          </a:xfrm>
          <a:prstGeom prst="rect">
            <a:avLst/>
          </a:prstGeom>
          <a:noFill/>
        </p:spPr>
        <p:txBody>
          <a:bodyPr wrap="none" rtlCol="0">
            <a:spAutoFit/>
          </a:bodyPr>
          <a:lstStyle/>
          <a:p>
            <a:r>
              <a:rPr lang="el-GR" sz="2000">
                <a:latin typeface="Times New Roman" panose="02020603050405020304" pitchFamily="18" charset="0"/>
                <a:cs typeface="Times New Roman" panose="02020603050405020304" pitchFamily="18" charset="0"/>
              </a:rPr>
              <a:t>Αρχικό Μήνυμα</a:t>
            </a:r>
            <a:endParaRPr lang="en-US" sz="20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BF85729-6F60-3D95-7438-56C7241A7D65}"/>
              </a:ext>
            </a:extLst>
          </p:cNvPr>
          <p:cNvSpPr txBox="1"/>
          <p:nvPr/>
        </p:nvSpPr>
        <p:spPr>
          <a:xfrm>
            <a:off x="591741" y="2091988"/>
            <a:ext cx="1954381" cy="523220"/>
          </a:xfrm>
          <a:prstGeom prst="rect">
            <a:avLst/>
          </a:prstGeom>
          <a:noFill/>
        </p:spPr>
        <p:txBody>
          <a:bodyPr wrap="none" rtlCol="0">
            <a:spAutoFit/>
          </a:bodyPr>
          <a:lstStyle/>
          <a:p>
            <a:r>
              <a:rPr lang="el-GR" sz="2800" i="1" u="sng" dirty="0">
                <a:latin typeface="Times New Roman" panose="02020603050405020304" pitchFamily="18" charset="0"/>
                <a:cs typeface="Times New Roman" panose="02020603050405020304" pitchFamily="18" charset="0"/>
              </a:rPr>
              <a:t>Παράδειγμα</a:t>
            </a:r>
            <a:endParaRPr lang="el-GR"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91656E-4109-029B-73E5-F13B389CFE1E}"/>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p:spTree>
    <p:extLst>
      <p:ext uri="{BB962C8B-B14F-4D97-AF65-F5344CB8AC3E}">
        <p14:creationId xmlns:p14="http://schemas.microsoft.com/office/powerpoint/2010/main" val="113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Effect transition="in" filter="fade">
                                      <p:cBhvr>
                                        <p:cTn id="45" dur="500"/>
                                        <p:tgtEl>
                                          <p:spTgt spid="2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500" fill="hold"/>
                                        <p:tgtEl>
                                          <p:spTgt spid="29"/>
                                        </p:tgtEl>
                                        <p:attrNameLst>
                                          <p:attrName>ppt_w</p:attrName>
                                        </p:attrNameLst>
                                      </p:cBhvr>
                                      <p:tavLst>
                                        <p:tav tm="0">
                                          <p:val>
                                            <p:fltVal val="0"/>
                                          </p:val>
                                        </p:tav>
                                        <p:tav tm="100000">
                                          <p:val>
                                            <p:strVal val="#ppt_w"/>
                                          </p:val>
                                        </p:tav>
                                      </p:tavLst>
                                    </p:anim>
                                    <p:anim calcmode="lin" valueType="num">
                                      <p:cBhvr>
                                        <p:cTn id="49" dur="500" fill="hold"/>
                                        <p:tgtEl>
                                          <p:spTgt spid="29"/>
                                        </p:tgtEl>
                                        <p:attrNameLst>
                                          <p:attrName>ppt_h</p:attrName>
                                        </p:attrNameLst>
                                      </p:cBhvr>
                                      <p:tavLst>
                                        <p:tav tm="0">
                                          <p:val>
                                            <p:fltVal val="0"/>
                                          </p:val>
                                        </p:tav>
                                        <p:tav tm="100000">
                                          <p:val>
                                            <p:strVal val="#ppt_h"/>
                                          </p:val>
                                        </p:tav>
                                      </p:tavLst>
                                    </p:anim>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P spid="24" grpId="0"/>
      <p:bldP spid="25" grpId="0"/>
      <p:bldP spid="27" grpId="0"/>
      <p:bldP spid="28"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870E-4638-32A2-3355-2B1775833CC1}"/>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ECC (Elliptic Curve Cryptography) (1/4)</a:t>
            </a:r>
          </a:p>
        </p:txBody>
      </p:sp>
      <p:sp>
        <p:nvSpPr>
          <p:cNvPr id="4" name="Date Placeholder 3">
            <a:extLst>
              <a:ext uri="{FF2B5EF4-FFF2-40B4-BE49-F238E27FC236}">
                <a16:creationId xmlns:a16="http://schemas.microsoft.com/office/drawing/2014/main" id="{3B90C655-EE8D-0BA4-2C45-E77460E528A1}"/>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C2E5D24F-41B6-2876-3CA8-4174DBAC4549}"/>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07C4E6AB-0BBF-CA23-7263-79FECA86AEAF}"/>
              </a:ext>
            </a:extLst>
          </p:cNvPr>
          <p:cNvSpPr>
            <a:spLocks noGrp="1"/>
          </p:cNvSpPr>
          <p:nvPr>
            <p:ph type="sldNum" sz="quarter" idx="12"/>
          </p:nvPr>
        </p:nvSpPr>
        <p:spPr/>
        <p:txBody>
          <a:bodyPr/>
          <a:lstStyle/>
          <a:p>
            <a:fld id="{B6CFBEDC-235B-4AE8-8EF9-C0F113A72625}" type="slidenum">
              <a:rPr lang="en-US" smtClean="0"/>
              <a:t>5</a:t>
            </a:fld>
            <a:endParaRPr lang="en-US"/>
          </a:p>
        </p:txBody>
      </p:sp>
      <p:sp>
        <p:nvSpPr>
          <p:cNvPr id="32" name="TextBox 31">
            <a:extLst>
              <a:ext uri="{FF2B5EF4-FFF2-40B4-BE49-F238E27FC236}">
                <a16:creationId xmlns:a16="http://schemas.microsoft.com/office/drawing/2014/main" id="{1476ABFD-3C26-A721-E366-4A4EF8FFA30F}"/>
              </a:ext>
            </a:extLst>
          </p:cNvPr>
          <p:cNvSpPr txBox="1"/>
          <p:nvPr/>
        </p:nvSpPr>
        <p:spPr>
          <a:xfrm>
            <a:off x="485685" y="2045179"/>
            <a:ext cx="8803640" cy="530594"/>
          </a:xfrm>
          <a:prstGeom prst="rect">
            <a:avLst/>
          </a:prstGeom>
          <a:noFill/>
        </p:spPr>
        <p:txBody>
          <a:bodyPr wrap="square">
            <a:spAutoFit/>
          </a:bodyPr>
          <a:lstStyle/>
          <a:p>
            <a:pPr marR="0" lvl="0" algn="just">
              <a:lnSpc>
                <a:spcPct val="107000"/>
              </a:lnSpc>
              <a:spcBef>
                <a:spcPts val="0"/>
              </a:spcBef>
              <a:spcAft>
                <a:spcPts val="800"/>
              </a:spcAft>
              <a:tabLst>
                <a:tab pos="2644140" algn="l"/>
              </a:tabLst>
            </a:pPr>
            <a:r>
              <a:rPr lang="el-GR" sz="2800" i="1" u="sng" dirty="0">
                <a:effectLst/>
                <a:latin typeface="Times New Roman" panose="02020603050405020304" pitchFamily="18" charset="0"/>
                <a:ea typeface="Times New Roman" panose="02020603050405020304" pitchFamily="18" charset="0"/>
                <a:cs typeface="Times New Roman" panose="02020603050405020304" pitchFamily="18" charset="0"/>
              </a:rPr>
              <a:t>Ανταλλαγή Κλειδιού με Ελλειπτική Καμπύλη </a:t>
            </a:r>
            <a:r>
              <a:rPr lang="en-US" sz="2800" i="1" u="sng" dirty="0">
                <a:effectLst/>
                <a:latin typeface="Times New Roman" panose="02020603050405020304" pitchFamily="18" charset="0"/>
                <a:ea typeface="Times New Roman" panose="02020603050405020304" pitchFamily="18" charset="0"/>
                <a:cs typeface="Times New Roman" panose="02020603050405020304" pitchFamily="18" charset="0"/>
              </a:rPr>
              <a:t>Diffie</a:t>
            </a:r>
            <a:r>
              <a:rPr lang="el-GR" sz="2800" i="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u="sng" dirty="0">
                <a:effectLst/>
                <a:latin typeface="Times New Roman" panose="02020603050405020304" pitchFamily="18" charset="0"/>
                <a:ea typeface="Times New Roman" panose="02020603050405020304" pitchFamily="18" charset="0"/>
                <a:cs typeface="Times New Roman" panose="02020603050405020304" pitchFamily="18" charset="0"/>
              </a:rPr>
              <a:t>Hellman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F099E4DB-02E2-308C-1CD5-8F12DE4D5F9D}"/>
              </a:ext>
            </a:extLst>
          </p:cNvPr>
          <p:cNvSpPr txBox="1"/>
          <p:nvPr/>
        </p:nvSpPr>
        <p:spPr>
          <a:xfrm>
            <a:off x="810805" y="2922999"/>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8328D741-C54E-A9BE-355F-2F75B2D29154}"/>
              </a:ext>
            </a:extLst>
          </p:cNvPr>
          <p:cNvCxnSpPr>
            <a:cxnSpLocks/>
          </p:cNvCxnSpPr>
          <p:nvPr/>
        </p:nvCxnSpPr>
        <p:spPr>
          <a:xfrm>
            <a:off x="2117573" y="3256473"/>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6A4AE52-7287-3C8E-D9D2-6633858BA344}"/>
              </a:ext>
            </a:extLst>
          </p:cNvPr>
          <p:cNvSpPr txBox="1"/>
          <p:nvPr/>
        </p:nvSpPr>
        <p:spPr>
          <a:xfrm>
            <a:off x="3700737" y="2922999"/>
            <a:ext cx="1152880" cy="523220"/>
          </a:xfrm>
          <a:prstGeom prst="rect">
            <a:avLst/>
          </a:prstGeom>
          <a:noFill/>
        </p:spPr>
        <p:txBody>
          <a:bodyPr wrap="none" rtlCol="0">
            <a:spAutoFit/>
          </a:bodyPr>
          <a:lstStyle/>
          <a:p>
            <a:r>
              <a:rPr lang="el-GR" sz="2800">
                <a:latin typeface="Times New Roman" panose="02020603050405020304" pitchFamily="18" charset="0"/>
                <a:cs typeface="Times New Roman" panose="02020603050405020304" pitchFamily="18" charset="0"/>
              </a:rPr>
              <a:t>Αθηνά</a:t>
            </a:r>
            <a:endParaRPr lang="en-US" sz="2800">
              <a:latin typeface="Times New Roman" panose="02020603050405020304" pitchFamily="18" charset="0"/>
              <a:cs typeface="Times New Roman" panose="02020603050405020304" pitchFamily="18" charset="0"/>
            </a:endParaRPr>
          </a:p>
        </p:txBody>
      </p:sp>
      <p:pic>
        <p:nvPicPr>
          <p:cNvPr id="36" name="Graphic 35" descr="Key outline">
            <a:extLst>
              <a:ext uri="{FF2B5EF4-FFF2-40B4-BE49-F238E27FC236}">
                <a16:creationId xmlns:a16="http://schemas.microsoft.com/office/drawing/2014/main" id="{1A9519D0-610F-DB7F-9443-44B8CFB5B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2843" y="2531819"/>
            <a:ext cx="914400" cy="914400"/>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DF804FA-BEB8-E6CE-F3F3-CE3F13091968}"/>
                  </a:ext>
                </a:extLst>
              </p:cNvPr>
              <p:cNvSpPr txBox="1"/>
              <p:nvPr/>
            </p:nvSpPr>
            <p:spPr>
              <a:xfrm>
                <a:off x="5808478" y="2922999"/>
                <a:ext cx="5839963" cy="1200329"/>
              </a:xfrm>
              <a:prstGeom prst="rect">
                <a:avLst/>
              </a:prstGeom>
              <a:noFill/>
            </p:spPr>
            <p:txBody>
              <a:bodyPr wrap="square">
                <a:spAutoFit/>
              </a:bodyPr>
              <a:lstStyle/>
              <a:p>
                <a:pPr marL="342900" indent="-342900">
                  <a:buFont typeface="Arial" panose="020B0604020202020204" pitchFamily="34" charset="0"/>
                  <a:buChar char="•"/>
                </a:pPr>
                <a:r>
                  <a:rPr lang="el-GR" sz="2400" dirty="0">
                    <a:solidFill>
                      <a:schemeClr val="tx1"/>
                    </a:solidFill>
                    <a:latin typeface="Times New Roman" panose="02020603050405020304" pitchFamily="18" charset="0"/>
                    <a:cs typeface="Times New Roman" panose="02020603050405020304" pitchFamily="18" charset="0"/>
                  </a:rPr>
                  <a:t>Καμπύλη </a:t>
                </a:r>
                <a14:m>
                  <m:oMath xmlns:m="http://schemas.openxmlformats.org/officeDocument/2006/math">
                    <m:r>
                      <m:rPr>
                        <m:sty m:val="p"/>
                      </m:rPr>
                      <a:rPr lang="en-US" sz="2400" smtClean="0">
                        <a:solidFill>
                          <a:schemeClr val="tx1"/>
                        </a:solidFill>
                        <a:latin typeface="Cambria Math" panose="02040503050406030204" pitchFamily="18" charset="0"/>
                      </a:rPr>
                      <m:t>E</m:t>
                    </m:r>
                    <m:r>
                      <a:rPr lang="en-US" sz="2400" i="0">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𝑦</m:t>
                        </m:r>
                      </m:e>
                      <m:sup>
                        <m:r>
                          <a:rPr lang="en-US" sz="2400" i="0">
                            <a:solidFill>
                              <a:schemeClr val="tx1"/>
                            </a:solidFill>
                            <a:latin typeface="Cambria Math" panose="02040503050406030204" pitchFamily="18" charset="0"/>
                          </a:rPr>
                          <m:t>2</m:t>
                        </m:r>
                      </m:sup>
                    </m:sSup>
                    <m:r>
                      <a:rPr lang="en-US" sz="2400" i="0">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𝑥</m:t>
                        </m:r>
                      </m:e>
                      <m:sup>
                        <m:r>
                          <a:rPr lang="en-US" sz="2400" i="0">
                            <a:solidFill>
                              <a:schemeClr val="tx1"/>
                            </a:solidFill>
                            <a:latin typeface="Cambria Math" panose="02040503050406030204" pitchFamily="18" charset="0"/>
                          </a:rPr>
                          <m:t>3</m:t>
                        </m:r>
                      </m:sup>
                    </m:sSup>
                    <m:r>
                      <a:rPr lang="en-US" sz="2400" i="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𝑏𝑥</m:t>
                    </m:r>
                    <m:r>
                      <a:rPr lang="en-US" sz="2400" i="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𝑐</m:t>
                    </m:r>
                    <m:r>
                      <a:rPr lang="en-US" sz="2400" i="0">
                        <a:solidFill>
                          <a:schemeClr val="tx1"/>
                        </a:solidFill>
                        <a:latin typeface="Cambria Math" panose="02040503050406030204" pitchFamily="18" charset="0"/>
                      </a:rPr>
                      <m:t> </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𝑚𝑜𝑑</m:t>
                        </m:r>
                        <m:r>
                          <a:rPr lang="en-US" sz="2400" i="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𝑝</m:t>
                        </m:r>
                      </m:e>
                    </m:d>
                  </m:oMath>
                </a14:m>
                <a:endParaRPr lang="el-GR"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l-GR" sz="2400" dirty="0">
                    <a:latin typeface="Times New Roman" panose="02020603050405020304" pitchFamily="18" charset="0"/>
                    <a:ea typeface="Times New Roman" panose="02020603050405020304" pitchFamily="18" charset="0"/>
                  </a:rPr>
                  <a:t>Δ</a:t>
                </a:r>
                <a:r>
                  <a:rPr lang="el-GR" sz="2400" dirty="0">
                    <a:effectLst/>
                    <a:latin typeface="Times New Roman" panose="02020603050405020304" pitchFamily="18" charset="0"/>
                    <a:ea typeface="Times New Roman" panose="02020603050405020304" pitchFamily="18" charset="0"/>
                  </a:rPr>
                  <a:t>ημόσιο σημείο αναφοράς: </a:t>
                </a:r>
                <a14:m>
                  <m:oMath xmlns:m="http://schemas.openxmlformats.org/officeDocument/2006/math">
                    <m:r>
                      <a:rPr lang="el-GR" sz="2400" i="1" smtClean="0">
                        <a:effectLst/>
                        <a:latin typeface="Cambria Math" panose="02040503050406030204" pitchFamily="18" charset="0"/>
                        <a:ea typeface="Times New Roman" panose="02020603050405020304" pitchFamily="18" charset="0"/>
                        <a:cs typeface="Times New Roman" panose="02020603050405020304" pitchFamily="18" charset="0"/>
                      </a:rPr>
                      <m:t>𝐺</m:t>
                    </m:r>
                    <m:r>
                      <a:rPr lang="el-GR"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3, 5</m:t>
                        </m:r>
                      </m:e>
                    </m:d>
                  </m:oMath>
                </a14:m>
                <a:endParaRPr lang="el-GR" sz="3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l-GR" sz="2400" dirty="0">
                    <a:effectLst/>
                    <a:latin typeface="Times New Roman" panose="02020603050405020304" pitchFamily="18" charset="0"/>
                    <a:ea typeface="Times New Roman" panose="02020603050405020304" pitchFamily="18" charset="0"/>
                  </a:rPr>
                  <a:t>Έστω </a:t>
                </a:r>
                <a14:m>
                  <m:oMath xmlns:m="http://schemas.openxmlformats.org/officeDocument/2006/math">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=7211</m:t>
                    </m:r>
                  </m:oMath>
                </a14:m>
                <a:r>
                  <a:rPr lang="el-GR" sz="2400" dirty="0">
                    <a:effectLst/>
                    <a:latin typeface="Times New Roman" panose="02020603050405020304" pitchFamily="18" charset="0"/>
                    <a:ea typeface="Times New Roman" panose="02020603050405020304" pitchFamily="18" charset="0"/>
                  </a:rPr>
                  <a:t>, </a:t>
                </a:r>
                <a14:m>
                  <m:oMath xmlns:m="http://schemas.openxmlformats.org/officeDocument/2006/math">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l-GR" sz="2400" dirty="0"/>
                  <a:t> </a:t>
                </a:r>
                <a:r>
                  <a:rPr lang="el-GR"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l-GR" sz="2400" i="1">
                        <a:latin typeface="Cambria Math" panose="02040503050406030204" pitchFamily="18" charset="0"/>
                      </a:rPr>
                      <m:t>𝑐</m:t>
                    </m:r>
                    <m:r>
                      <a:rPr lang="el-GR" sz="2400" i="1">
                        <a:latin typeface="Cambria Math" panose="02040503050406030204" pitchFamily="18" charset="0"/>
                      </a:rPr>
                      <m:t>=7206</m:t>
                    </m:r>
                  </m:oMath>
                </a14:m>
                <a:endParaRPr lang="en-US" sz="2400" dirty="0"/>
              </a:p>
            </p:txBody>
          </p:sp>
        </mc:Choice>
        <mc:Fallback xmlns="">
          <p:sp>
            <p:nvSpPr>
              <p:cNvPr id="37" name="TextBox 36">
                <a:extLst>
                  <a:ext uri="{FF2B5EF4-FFF2-40B4-BE49-F238E27FC236}">
                    <a16:creationId xmlns:a16="http://schemas.microsoft.com/office/drawing/2014/main" id="{CDF804FA-BEB8-E6CE-F3F3-CE3F13091968}"/>
                  </a:ext>
                </a:extLst>
              </p:cNvPr>
              <p:cNvSpPr txBox="1">
                <a:spLocks noRot="1" noChangeAspect="1" noMove="1" noResize="1" noEditPoints="1" noAdjustHandles="1" noChangeArrowheads="1" noChangeShapeType="1" noTextEdit="1"/>
              </p:cNvSpPr>
              <p:nvPr/>
            </p:nvSpPr>
            <p:spPr>
              <a:xfrm>
                <a:off x="5808478" y="2922999"/>
                <a:ext cx="5839963" cy="1200329"/>
              </a:xfrm>
              <a:prstGeom prst="rect">
                <a:avLst/>
              </a:prstGeom>
              <a:blipFill>
                <a:blip r:embed="rId4"/>
                <a:stretch>
                  <a:fillRect l="-1461" t="-4061" b="-10660"/>
                </a:stretch>
              </a:blipFill>
            </p:spPr>
            <p:txBody>
              <a:bodyPr/>
              <a:lstStyle/>
              <a:p>
                <a:r>
                  <a:rPr lang="en-US">
                    <a:noFill/>
                  </a:rPr>
                  <a:t> </a:t>
                </a:r>
              </a:p>
            </p:txBody>
          </p:sp>
        </mc:Fallback>
      </mc:AlternateContent>
      <p:cxnSp>
        <p:nvCxnSpPr>
          <p:cNvPr id="38" name="Connector: Curved 37">
            <a:extLst>
              <a:ext uri="{FF2B5EF4-FFF2-40B4-BE49-F238E27FC236}">
                <a16:creationId xmlns:a16="http://schemas.microsoft.com/office/drawing/2014/main" id="{CB8C1986-15D0-F981-1A0F-20C0DC9B2013}"/>
              </a:ext>
            </a:extLst>
          </p:cNvPr>
          <p:cNvCxnSpPr>
            <a:cxnSpLocks/>
            <a:stCxn id="33" idx="2"/>
            <a:endCxn id="41" idx="0"/>
          </p:cNvCxnSpPr>
          <p:nvPr/>
        </p:nvCxnSpPr>
        <p:spPr>
          <a:xfrm rot="16200000" flipH="1">
            <a:off x="1481019" y="3429389"/>
            <a:ext cx="410816" cy="444476"/>
          </a:xfrm>
          <a:prstGeom prst="curvedConnector3">
            <a:avLst>
              <a:gd name="adj1" fmla="val 5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D66E05D-E1A9-4D41-4C6C-CA8488351B01}"/>
              </a:ext>
            </a:extLst>
          </p:cNvPr>
          <p:cNvCxnSpPr>
            <a:cxnSpLocks/>
            <a:stCxn id="35" idx="2"/>
            <a:endCxn id="43" idx="0"/>
          </p:cNvCxnSpPr>
          <p:nvPr/>
        </p:nvCxnSpPr>
        <p:spPr>
          <a:xfrm rot="16200000" flipH="1">
            <a:off x="4320267" y="3403128"/>
            <a:ext cx="419456" cy="505637"/>
          </a:xfrm>
          <a:prstGeom prst="curvedConnector3">
            <a:avLst>
              <a:gd name="adj1" fmla="val 5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527AEE2-98D0-1E56-D9FF-81626A657E17}"/>
              </a:ext>
            </a:extLst>
          </p:cNvPr>
          <p:cNvSpPr/>
          <p:nvPr/>
        </p:nvSpPr>
        <p:spPr>
          <a:xfrm>
            <a:off x="1296709" y="3905002"/>
            <a:ext cx="1251659" cy="3358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AD28FBF-E782-E710-5C42-DD77ED3E3EA7}"/>
                  </a:ext>
                </a:extLst>
              </p:cNvPr>
              <p:cNvSpPr txBox="1"/>
              <p:nvPr/>
            </p:nvSpPr>
            <p:spPr>
              <a:xfrm>
                <a:off x="1257259" y="3857035"/>
                <a:ext cx="13028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r>
                        <a:rPr lang="en-US" i="0">
                          <a:latin typeface="Cambria Math" panose="02040503050406030204" pitchFamily="18" charset="0"/>
                        </a:rPr>
                        <m:t>=12</m:t>
                      </m:r>
                    </m:oMath>
                  </m:oMathPara>
                </a14:m>
                <a:endParaRPr lang="en-US" dirty="0"/>
              </a:p>
            </p:txBody>
          </p:sp>
        </mc:Choice>
        <mc:Fallback xmlns="">
          <p:sp>
            <p:nvSpPr>
              <p:cNvPr id="41" name="TextBox 40">
                <a:extLst>
                  <a:ext uri="{FF2B5EF4-FFF2-40B4-BE49-F238E27FC236}">
                    <a16:creationId xmlns:a16="http://schemas.microsoft.com/office/drawing/2014/main" id="{1AD28FBF-E782-E710-5C42-DD77ED3E3EA7}"/>
                  </a:ext>
                </a:extLst>
              </p:cNvPr>
              <p:cNvSpPr txBox="1">
                <a:spLocks noRot="1" noChangeAspect="1" noMove="1" noResize="1" noEditPoints="1" noAdjustHandles="1" noChangeArrowheads="1" noChangeShapeType="1" noTextEdit="1"/>
              </p:cNvSpPr>
              <p:nvPr/>
            </p:nvSpPr>
            <p:spPr>
              <a:xfrm>
                <a:off x="1257259" y="3857035"/>
                <a:ext cx="1302812" cy="369332"/>
              </a:xfrm>
              <a:prstGeom prst="rect">
                <a:avLst/>
              </a:prstGeom>
              <a:blipFill>
                <a:blip r:embed="rId5"/>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02385A0F-3EFF-E4B5-C9C7-1D1936A1E354}"/>
              </a:ext>
            </a:extLst>
          </p:cNvPr>
          <p:cNvSpPr/>
          <p:nvPr/>
        </p:nvSpPr>
        <p:spPr>
          <a:xfrm>
            <a:off x="4158956" y="3887821"/>
            <a:ext cx="1251659" cy="3358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B1D371-84E9-D48A-2A0C-EF0AA9A68937}"/>
                  </a:ext>
                </a:extLst>
              </p:cNvPr>
              <p:cNvSpPr txBox="1"/>
              <p:nvPr/>
            </p:nvSpPr>
            <p:spPr>
              <a:xfrm>
                <a:off x="4103229" y="3865675"/>
                <a:ext cx="135917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r>
                        <a:rPr lang="en-US" i="0">
                          <a:latin typeface="Cambria Math" panose="02040503050406030204" pitchFamily="18" charset="0"/>
                        </a:rPr>
                        <m:t>=23</m:t>
                      </m:r>
                    </m:oMath>
                  </m:oMathPara>
                </a14:m>
                <a:endParaRPr lang="en-US" dirty="0"/>
              </a:p>
            </p:txBody>
          </p:sp>
        </mc:Choice>
        <mc:Fallback xmlns="">
          <p:sp>
            <p:nvSpPr>
              <p:cNvPr id="43" name="TextBox 42">
                <a:extLst>
                  <a:ext uri="{FF2B5EF4-FFF2-40B4-BE49-F238E27FC236}">
                    <a16:creationId xmlns:a16="http://schemas.microsoft.com/office/drawing/2014/main" id="{52B1D371-84E9-D48A-2A0C-EF0AA9A68937}"/>
                  </a:ext>
                </a:extLst>
              </p:cNvPr>
              <p:cNvSpPr txBox="1">
                <a:spLocks noRot="1" noChangeAspect="1" noMove="1" noResize="1" noEditPoints="1" noAdjustHandles="1" noChangeArrowheads="1" noChangeShapeType="1" noTextEdit="1"/>
              </p:cNvSpPr>
              <p:nvPr/>
            </p:nvSpPr>
            <p:spPr>
              <a:xfrm>
                <a:off x="4103229" y="3865675"/>
                <a:ext cx="1359170" cy="369332"/>
              </a:xfrm>
              <a:prstGeom prst="rect">
                <a:avLst/>
              </a:prstGeom>
              <a:blipFill>
                <a:blip r:embed="rId6"/>
                <a:stretch>
                  <a:fillRect/>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59BC7005-C867-2A88-BB12-A5537C71A14E}"/>
              </a:ext>
            </a:extLst>
          </p:cNvPr>
          <p:cNvCxnSpPr/>
          <p:nvPr/>
        </p:nvCxnSpPr>
        <p:spPr>
          <a:xfrm>
            <a:off x="1921832" y="4367186"/>
            <a:ext cx="0" cy="2734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5AE81DF-91FF-E80B-D748-870EE396026B}"/>
              </a:ext>
            </a:extLst>
          </p:cNvPr>
          <p:cNvCxnSpPr/>
          <p:nvPr/>
        </p:nvCxnSpPr>
        <p:spPr>
          <a:xfrm>
            <a:off x="4814321" y="4367186"/>
            <a:ext cx="0" cy="2734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71528D20-6630-229C-9F0D-0845D8725274}"/>
              </a:ext>
            </a:extLst>
          </p:cNvPr>
          <p:cNvSpPr/>
          <p:nvPr/>
        </p:nvSpPr>
        <p:spPr>
          <a:xfrm>
            <a:off x="810805" y="4779744"/>
            <a:ext cx="2222053" cy="914400"/>
          </a:xfrm>
          <a:prstGeom prst="ellipse">
            <a:avLst/>
          </a:prstGeom>
          <a:solidFill>
            <a:srgbClr val="00B050"/>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9018D2-5EB7-CFE9-9AE7-308530183C2F}"/>
              </a:ext>
            </a:extLst>
          </p:cNvPr>
          <p:cNvSpPr/>
          <p:nvPr/>
        </p:nvSpPr>
        <p:spPr>
          <a:xfrm>
            <a:off x="3703294" y="4779744"/>
            <a:ext cx="2222053" cy="914400"/>
          </a:xfrm>
          <a:prstGeom prst="ellipse">
            <a:avLst/>
          </a:prstGeom>
          <a:solidFill>
            <a:srgbClr val="00B050"/>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AD258A2-4CE1-FB13-9D9D-588EF292EB10}"/>
                  </a:ext>
                </a:extLst>
              </p:cNvPr>
              <p:cNvSpPr txBox="1"/>
              <p:nvPr/>
            </p:nvSpPr>
            <p:spPr>
              <a:xfrm>
                <a:off x="713282" y="5042036"/>
                <a:ext cx="242690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𝐴</m:t>
                          </m:r>
                        </m:sub>
                      </m:sSub>
                      <m:r>
                        <a:rPr lang="en-US" i="1">
                          <a:solidFill>
                            <a:schemeClr val="tx1"/>
                          </a:solidFill>
                          <a:latin typeface="Cambria Math" panose="02040503050406030204" pitchFamily="18" charset="0"/>
                        </a:rPr>
                        <m:t>𝐺</m:t>
                      </m:r>
                      <m:r>
                        <a:rPr lang="en-US" i="0">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1794, 6375</m:t>
                          </m:r>
                        </m:e>
                      </m:d>
                    </m:oMath>
                  </m:oMathPara>
                </a14:m>
                <a:endParaRPr lang="en-US" dirty="0">
                  <a:solidFill>
                    <a:schemeClr val="tx1"/>
                  </a:solidFill>
                </a:endParaRPr>
              </a:p>
            </p:txBody>
          </p:sp>
        </mc:Choice>
        <mc:Fallback xmlns="">
          <p:sp>
            <p:nvSpPr>
              <p:cNvPr id="48" name="TextBox 47">
                <a:extLst>
                  <a:ext uri="{FF2B5EF4-FFF2-40B4-BE49-F238E27FC236}">
                    <a16:creationId xmlns:a16="http://schemas.microsoft.com/office/drawing/2014/main" id="{FAD258A2-4CE1-FB13-9D9D-588EF292EB10}"/>
                  </a:ext>
                </a:extLst>
              </p:cNvPr>
              <p:cNvSpPr txBox="1">
                <a:spLocks noRot="1" noChangeAspect="1" noMove="1" noResize="1" noEditPoints="1" noAdjustHandles="1" noChangeArrowheads="1" noChangeShapeType="1" noTextEdit="1"/>
              </p:cNvSpPr>
              <p:nvPr/>
            </p:nvSpPr>
            <p:spPr>
              <a:xfrm>
                <a:off x="713282" y="5042036"/>
                <a:ext cx="24269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5B89584-7AB7-CA22-50ED-D1E4A18F56D2}"/>
                  </a:ext>
                </a:extLst>
              </p:cNvPr>
              <p:cNvSpPr txBox="1"/>
              <p:nvPr/>
            </p:nvSpPr>
            <p:spPr>
              <a:xfrm>
                <a:off x="3540646" y="5032532"/>
                <a:ext cx="254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r>
                        <a:rPr lang="en-US" i="1">
                          <a:latin typeface="Cambria Math" panose="02040503050406030204" pitchFamily="18" charset="0"/>
                        </a:rPr>
                        <m:t>𝐺</m:t>
                      </m:r>
                      <m:r>
                        <a:rPr lang="en-US" i="0">
                          <a:latin typeface="Cambria Math" panose="02040503050406030204" pitchFamily="18" charset="0"/>
                        </a:rPr>
                        <m:t>=</m:t>
                      </m:r>
                      <m:r>
                        <a:rPr lang="en-US" i="1">
                          <a:latin typeface="Cambria Math" panose="02040503050406030204" pitchFamily="18" charset="0"/>
                        </a:rPr>
                        <m:t>(3861, 1242)</m:t>
                      </m:r>
                    </m:oMath>
                  </m:oMathPara>
                </a14:m>
                <a:endParaRPr lang="en-US"/>
              </a:p>
            </p:txBody>
          </p:sp>
        </mc:Choice>
        <mc:Fallback xmlns="">
          <p:sp>
            <p:nvSpPr>
              <p:cNvPr id="49" name="TextBox 48">
                <a:extLst>
                  <a:ext uri="{FF2B5EF4-FFF2-40B4-BE49-F238E27FC236}">
                    <a16:creationId xmlns:a16="http://schemas.microsoft.com/office/drawing/2014/main" id="{15B89584-7AB7-CA22-50ED-D1E4A18F56D2}"/>
                  </a:ext>
                </a:extLst>
              </p:cNvPr>
              <p:cNvSpPr txBox="1">
                <a:spLocks noRot="1" noChangeAspect="1" noMove="1" noResize="1" noEditPoints="1" noAdjustHandles="1" noChangeArrowheads="1" noChangeShapeType="1" noTextEdit="1"/>
              </p:cNvSpPr>
              <p:nvPr/>
            </p:nvSpPr>
            <p:spPr>
              <a:xfrm>
                <a:off x="3540646" y="5032532"/>
                <a:ext cx="2547348" cy="369332"/>
              </a:xfrm>
              <a:prstGeom prst="rect">
                <a:avLst/>
              </a:prstGeom>
              <a:blipFill>
                <a:blip r:embed="rId8"/>
                <a:stretch>
                  <a:fillRect b="-1333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4E04A2E5-B47F-7C20-2CEC-695CD697D921}"/>
              </a:ext>
            </a:extLst>
          </p:cNvPr>
          <p:cNvSpPr txBox="1"/>
          <p:nvPr/>
        </p:nvSpPr>
        <p:spPr>
          <a:xfrm>
            <a:off x="2707608" y="3795333"/>
            <a:ext cx="1238352" cy="461665"/>
          </a:xfrm>
          <a:prstGeom prst="rect">
            <a:avLst/>
          </a:prstGeom>
          <a:noFill/>
        </p:spPr>
        <p:txBody>
          <a:bodyPr wrap="none" rtlCol="0">
            <a:spAutoFit/>
          </a:bodyPr>
          <a:lstStyle/>
          <a:p>
            <a:r>
              <a:rPr lang="el-GR" sz="2400" dirty="0">
                <a:latin typeface="Times New Roman" panose="02020603050405020304" pitchFamily="18" charset="0"/>
                <a:cs typeface="Times New Roman" panose="02020603050405020304" pitchFamily="18" charset="0"/>
              </a:rPr>
              <a:t>Ιδιωτικά</a:t>
            </a: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0C95A17D-C4C6-149F-95F2-91FDB8C31E3B}"/>
              </a:ext>
            </a:extLst>
          </p:cNvPr>
          <p:cNvSpPr txBox="1"/>
          <p:nvPr/>
        </p:nvSpPr>
        <p:spPr>
          <a:xfrm>
            <a:off x="2785188" y="4540152"/>
            <a:ext cx="1273105" cy="461665"/>
          </a:xfrm>
          <a:prstGeom prst="rect">
            <a:avLst/>
          </a:prstGeom>
          <a:noFill/>
        </p:spPr>
        <p:txBody>
          <a:bodyPr wrap="none" rtlCol="0">
            <a:spAutoFit/>
          </a:bodyPr>
          <a:lstStyle/>
          <a:p>
            <a:r>
              <a:rPr lang="el-GR" sz="2400" dirty="0">
                <a:latin typeface="Times New Roman" panose="02020603050405020304" pitchFamily="18" charset="0"/>
                <a:cs typeface="Times New Roman" panose="02020603050405020304" pitchFamily="18" charset="0"/>
              </a:rPr>
              <a:t>Δημόσια</a:t>
            </a:r>
            <a:endParaRPr lang="en-US" dirty="0">
              <a:latin typeface="Times New Roman" panose="02020603050405020304" pitchFamily="18"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8ABF486D-F6BA-2909-8F20-C90ACC61FDA8}"/>
              </a:ext>
            </a:extLst>
          </p:cNvPr>
          <p:cNvCxnSpPr>
            <a:cxnSpLocks/>
          </p:cNvCxnSpPr>
          <p:nvPr/>
        </p:nvCxnSpPr>
        <p:spPr>
          <a:xfrm flipV="1">
            <a:off x="3186495" y="5228382"/>
            <a:ext cx="405363" cy="54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8C3D71E-332E-17B8-4A6E-6A07B290FE2B}"/>
              </a:ext>
            </a:extLst>
          </p:cNvPr>
          <p:cNvCxnSpPr>
            <a:cxnSpLocks/>
          </p:cNvCxnSpPr>
          <p:nvPr/>
        </p:nvCxnSpPr>
        <p:spPr>
          <a:xfrm flipV="1">
            <a:off x="6017963" y="5236944"/>
            <a:ext cx="405363" cy="54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4" name="Left Brace 53">
            <a:extLst>
              <a:ext uri="{FF2B5EF4-FFF2-40B4-BE49-F238E27FC236}">
                <a16:creationId xmlns:a16="http://schemas.microsoft.com/office/drawing/2014/main" id="{7638DF46-3B74-A73E-54EC-4071732370C6}"/>
              </a:ext>
            </a:extLst>
          </p:cNvPr>
          <p:cNvSpPr/>
          <p:nvPr/>
        </p:nvSpPr>
        <p:spPr>
          <a:xfrm>
            <a:off x="6484347" y="4608045"/>
            <a:ext cx="238066" cy="1257797"/>
          </a:xfrm>
          <a:prstGeom prst="leftBrac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AF52481-F57A-38D1-1D5A-D82EFF867D2A}"/>
                  </a:ext>
                </a:extLst>
              </p:cNvPr>
              <p:cNvSpPr txBox="1"/>
              <p:nvPr/>
            </p:nvSpPr>
            <p:spPr>
              <a:xfrm>
                <a:off x="6784019" y="4513176"/>
                <a:ext cx="4826962" cy="646331"/>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Αθηνά:</a:t>
                </a:r>
              </a:p>
              <a:p>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𝐴</m:t>
                          </m:r>
                        </m:sub>
                      </m:s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)=12(3861, 1242)=(1472, 2098)</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3AF52481-F57A-38D1-1D5A-D82EFF867D2A}"/>
                  </a:ext>
                </a:extLst>
              </p:cNvPr>
              <p:cNvSpPr txBox="1">
                <a:spLocks noRot="1" noChangeAspect="1" noMove="1" noResize="1" noEditPoints="1" noAdjustHandles="1" noChangeArrowheads="1" noChangeShapeType="1" noTextEdit="1"/>
              </p:cNvSpPr>
              <p:nvPr/>
            </p:nvSpPr>
            <p:spPr>
              <a:xfrm>
                <a:off x="6784019" y="4513176"/>
                <a:ext cx="4826962" cy="646331"/>
              </a:xfrm>
              <a:prstGeom prst="rect">
                <a:avLst/>
              </a:prstGeom>
              <a:blipFill>
                <a:blip r:embed="rId9"/>
                <a:stretch>
                  <a:fillRect l="-1136" t="-4717"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552D9CA-DC23-A348-F58E-942CCD3AF7B4}"/>
                  </a:ext>
                </a:extLst>
              </p:cNvPr>
              <p:cNvSpPr txBox="1"/>
              <p:nvPr/>
            </p:nvSpPr>
            <p:spPr>
              <a:xfrm>
                <a:off x="6758430" y="5236943"/>
                <a:ext cx="4871013" cy="646331"/>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Παύλος:</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l-GR" i="1">
                              <a:latin typeface="Cambria Math" panose="02040503050406030204" pitchFamily="18" charset="0"/>
                            </a:rPr>
                            <m:t>𝐴</m:t>
                          </m:r>
                        </m:sub>
                      </m:sSub>
                      <m:r>
                        <a:rPr lang="en-US" i="1">
                          <a:latin typeface="Cambria Math" panose="02040503050406030204" pitchFamily="18" charset="0"/>
                        </a:rPr>
                        <m:t>𝐺</m:t>
                      </m:r>
                      <m:r>
                        <a:rPr lang="en-US" i="1">
                          <a:latin typeface="Cambria Math" panose="02040503050406030204" pitchFamily="18" charset="0"/>
                        </a:rPr>
                        <m:t>)=23(1794, 6375)=(1472, 2098)</m:t>
                      </m:r>
                    </m:oMath>
                  </m:oMathPara>
                </a14:m>
                <a:endParaRPr lang="en-US" dirty="0"/>
              </a:p>
            </p:txBody>
          </p:sp>
        </mc:Choice>
        <mc:Fallback xmlns="">
          <p:sp>
            <p:nvSpPr>
              <p:cNvPr id="56" name="TextBox 55">
                <a:extLst>
                  <a:ext uri="{FF2B5EF4-FFF2-40B4-BE49-F238E27FC236}">
                    <a16:creationId xmlns:a16="http://schemas.microsoft.com/office/drawing/2014/main" id="{B552D9CA-DC23-A348-F58E-942CCD3AF7B4}"/>
                  </a:ext>
                </a:extLst>
              </p:cNvPr>
              <p:cNvSpPr txBox="1">
                <a:spLocks noRot="1" noChangeAspect="1" noMove="1" noResize="1" noEditPoints="1" noAdjustHandles="1" noChangeArrowheads="1" noChangeShapeType="1" noTextEdit="1"/>
              </p:cNvSpPr>
              <p:nvPr/>
            </p:nvSpPr>
            <p:spPr>
              <a:xfrm>
                <a:off x="6758430" y="5236943"/>
                <a:ext cx="4871013" cy="646331"/>
              </a:xfrm>
              <a:prstGeom prst="rect">
                <a:avLst/>
              </a:prstGeom>
              <a:blipFill>
                <a:blip r:embed="rId10"/>
                <a:stretch>
                  <a:fillRect l="-1126" t="-4717" b="-75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B630E72-270F-C5F4-AE88-701C93D76F18}"/>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p:spTree>
    <p:extLst>
      <p:ext uri="{BB962C8B-B14F-4D97-AF65-F5344CB8AC3E}">
        <p14:creationId xmlns:p14="http://schemas.microsoft.com/office/powerpoint/2010/main" val="38186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500"/>
                                        <p:tgtEl>
                                          <p:spTgt spid="5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fade">
                                      <p:cBhvr>
                                        <p:cTn id="8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P spid="40" grpId="0" animBg="1"/>
      <p:bldP spid="41" grpId="0"/>
      <p:bldP spid="42" grpId="0" animBg="1"/>
      <p:bldP spid="43" grpId="0"/>
      <p:bldP spid="46" grpId="0" animBg="1"/>
      <p:bldP spid="47" grpId="0" animBg="1"/>
      <p:bldP spid="48" grpId="0"/>
      <p:bldP spid="49" grpId="0"/>
      <p:bldP spid="50" grpId="0"/>
      <p:bldP spid="51" grpId="0"/>
      <p:bldP spid="54" grpId="0" animBg="1"/>
      <p:bldP spid="5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5AD-0737-81AF-822C-E0A0B1A0298D}"/>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ECC (Elliptic Curve Cryptography) (2/4)</a:t>
            </a:r>
            <a:endParaRPr lang="en-US" dirty="0"/>
          </a:p>
        </p:txBody>
      </p:sp>
      <p:sp>
        <p:nvSpPr>
          <p:cNvPr id="4" name="Date Placeholder 3">
            <a:extLst>
              <a:ext uri="{FF2B5EF4-FFF2-40B4-BE49-F238E27FC236}">
                <a16:creationId xmlns:a16="http://schemas.microsoft.com/office/drawing/2014/main" id="{5014D6FA-B0F0-DB32-AAA2-6E05B6E38374}"/>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6A83D31D-FB23-501C-191B-4896BE46B4C5}"/>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C75E1498-91FD-9354-49F5-48D56C4DB69B}"/>
              </a:ext>
            </a:extLst>
          </p:cNvPr>
          <p:cNvSpPr>
            <a:spLocks noGrp="1"/>
          </p:cNvSpPr>
          <p:nvPr>
            <p:ph type="sldNum" sz="quarter" idx="12"/>
          </p:nvPr>
        </p:nvSpPr>
        <p:spPr/>
        <p:txBody>
          <a:bodyPr/>
          <a:lstStyle/>
          <a:p>
            <a:fld id="{B6CFBEDC-235B-4AE8-8EF9-C0F113A72625}" type="slidenum">
              <a:rPr lang="en-US" smtClean="0"/>
              <a:t>6</a:t>
            </a:fld>
            <a:endParaRPr lang="en-US"/>
          </a:p>
        </p:txBody>
      </p:sp>
      <p:sp>
        <p:nvSpPr>
          <p:cNvPr id="7" name="TextBox 6">
            <a:extLst>
              <a:ext uri="{FF2B5EF4-FFF2-40B4-BE49-F238E27FC236}">
                <a16:creationId xmlns:a16="http://schemas.microsoft.com/office/drawing/2014/main" id="{A1CAF45B-34C6-1460-A57C-6593D8D2740B}"/>
              </a:ext>
            </a:extLst>
          </p:cNvPr>
          <p:cNvSpPr txBox="1"/>
          <p:nvPr/>
        </p:nvSpPr>
        <p:spPr>
          <a:xfrm>
            <a:off x="614680" y="2102551"/>
            <a:ext cx="4631088" cy="530594"/>
          </a:xfrm>
          <a:prstGeom prst="rect">
            <a:avLst/>
          </a:prstGeom>
          <a:noFill/>
        </p:spPr>
        <p:txBody>
          <a:bodyPr wrap="square">
            <a:spAutoFit/>
          </a:bodyPr>
          <a:lstStyle/>
          <a:p>
            <a:pPr marR="0" lvl="0" algn="just">
              <a:lnSpc>
                <a:spcPct val="107000"/>
              </a:lnSpc>
              <a:spcBef>
                <a:spcPts val="0"/>
              </a:spcBef>
              <a:spcAft>
                <a:spcPts val="800"/>
              </a:spcAft>
              <a:tabLst>
                <a:tab pos="2644140" algn="l"/>
              </a:tabLst>
            </a:pPr>
            <a:r>
              <a:rPr lang="el-GR" sz="2800" i="1" u="sng" dirty="0">
                <a:effectLst/>
                <a:latin typeface="Times New Roman" panose="02020603050405020304" pitchFamily="18" charset="0"/>
                <a:ea typeface="Times New Roman" panose="02020603050405020304" pitchFamily="18" charset="0"/>
                <a:cs typeface="Times New Roman" panose="02020603050405020304" pitchFamily="18" charset="0"/>
              </a:rPr>
              <a:t>Ψηφιακές Υπογραφές </a:t>
            </a:r>
            <a:r>
              <a:rPr lang="en-US" sz="2800" i="1" u="sng" dirty="0" err="1">
                <a:effectLst/>
                <a:latin typeface="Times New Roman" panose="02020603050405020304" pitchFamily="18" charset="0"/>
                <a:ea typeface="Times New Roman" panose="02020603050405020304" pitchFamily="18" charset="0"/>
                <a:cs typeface="Times New Roman" panose="02020603050405020304" pitchFamily="18" charset="0"/>
              </a:rPr>
              <a:t>ElGamal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7E81BC2-A47E-9270-5B69-111A09470B34}"/>
              </a:ext>
            </a:extLst>
          </p:cNvPr>
          <p:cNvSpPr txBox="1"/>
          <p:nvPr/>
        </p:nvSpPr>
        <p:spPr>
          <a:xfrm>
            <a:off x="3114085" y="2994861"/>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37E6F6BD-0E7D-06F8-A31D-10EC50F13223}"/>
              </a:ext>
            </a:extLst>
          </p:cNvPr>
          <p:cNvCxnSpPr>
            <a:cxnSpLocks/>
          </p:cNvCxnSpPr>
          <p:nvPr/>
        </p:nvCxnSpPr>
        <p:spPr>
          <a:xfrm>
            <a:off x="1690853" y="3262744"/>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666C1EA-948D-C1A0-D183-C1EEEC1D2B6C}"/>
              </a:ext>
            </a:extLst>
          </p:cNvPr>
          <p:cNvSpPr txBox="1"/>
          <p:nvPr/>
        </p:nvSpPr>
        <p:spPr>
          <a:xfrm>
            <a:off x="537973" y="2952244"/>
            <a:ext cx="1152880"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Αθηνά</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D06803C-F92B-499E-A6EF-8852702C59C3}"/>
              </a:ext>
            </a:extLst>
          </p:cNvPr>
          <p:cNvSpPr txBox="1"/>
          <p:nvPr/>
        </p:nvSpPr>
        <p:spPr>
          <a:xfrm>
            <a:off x="2191566" y="2691401"/>
            <a:ext cx="423514" cy="461665"/>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0A9A3B-0F5E-957A-EBFE-9507864918DD}"/>
                  </a:ext>
                </a:extLst>
              </p:cNvPr>
              <p:cNvSpPr txBox="1"/>
              <p:nvPr/>
            </p:nvSpPr>
            <p:spPr>
              <a:xfrm>
                <a:off x="4603953" y="3299174"/>
                <a:ext cx="6953049" cy="1200329"/>
              </a:xfrm>
              <a:prstGeom prst="rect">
                <a:avLst/>
              </a:prstGeom>
              <a:noFill/>
            </p:spPr>
            <p:txBody>
              <a:bodyPr wrap="square">
                <a:spAutoFit/>
              </a:bodyPr>
              <a:lstStyle/>
              <a:p>
                <a:pPr marL="342900" indent="-342900">
                  <a:buFont typeface="Arial" panose="020B0604020202020204" pitchFamily="34" charset="0"/>
                  <a:buChar char="•"/>
                </a:pPr>
                <a:r>
                  <a:rPr lang="el-GR" sz="2400" dirty="0">
                    <a:solidFill>
                      <a:schemeClr val="tx1"/>
                    </a:solidFill>
                    <a:latin typeface="Times New Roman" panose="02020603050405020304" pitchFamily="18" charset="0"/>
                    <a:cs typeface="Times New Roman" panose="02020603050405020304" pitchFamily="18" charset="0"/>
                  </a:rPr>
                  <a:t>Καμπύλη </a:t>
                </a:r>
                <a14:m>
                  <m:oMath xmlns:m="http://schemas.openxmlformats.org/officeDocument/2006/math">
                    <m:r>
                      <m:rPr>
                        <m:sty m:val="p"/>
                      </m:rPr>
                      <a:rPr lang="en-US" sz="2400" smtClean="0">
                        <a:solidFill>
                          <a:schemeClr val="tx1"/>
                        </a:solidFill>
                        <a:latin typeface="Cambria Math" panose="02040503050406030204" pitchFamily="18" charset="0"/>
                      </a:rPr>
                      <m:t>E</m:t>
                    </m:r>
                    <m:r>
                      <a:rPr lang="el-GR" sz="2400" b="0" i="1" smtClean="0">
                        <a:solidFill>
                          <a:schemeClr val="tx1"/>
                        </a:solidFill>
                        <a:latin typeface="Cambria Math" panose="02040503050406030204" pitchFamily="18" charset="0"/>
                      </a:rPr>
                      <m:t> </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𝑚𝑜𝑑</m:t>
                        </m:r>
                        <m:r>
                          <a:rPr lang="en-US" sz="2400" i="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𝑝</m:t>
                        </m:r>
                      </m:e>
                    </m:d>
                  </m:oMath>
                </a14:m>
                <a:r>
                  <a:rPr lang="el-GR"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l-GR" sz="2400" i="1" smtClean="0">
                        <a:latin typeface="Cambria Math" panose="02040503050406030204" pitchFamily="18" charset="0"/>
                        <a:ea typeface="Times New Roman" panose="02020603050405020304" pitchFamily="18" charset="0"/>
                        <a:cs typeface="Times New Roman" panose="02020603050405020304" pitchFamily="18" charset="0"/>
                      </a:rPr>
                      <m:t>𝑝</m:t>
                    </m:r>
                  </m:oMath>
                </a14:m>
                <a:r>
                  <a:rPr lang="el-GR" sz="2400" dirty="0">
                    <a:solidFill>
                      <a:schemeClr val="tx1"/>
                    </a:solidFill>
                    <a:latin typeface="Times New Roman" panose="02020603050405020304" pitchFamily="18" charset="0"/>
                    <a:cs typeface="Times New Roman" panose="02020603050405020304" pitchFamily="18" charset="0"/>
                  </a:rPr>
                  <a:t>: μεγάλος πρώτος αριθμός</a:t>
                </a:r>
              </a:p>
              <a:p>
                <a:pPr marL="342900" indent="-342900">
                  <a:buFont typeface="Arial" panose="020B0604020202020204" pitchFamily="34" charset="0"/>
                  <a:buChar char="•"/>
                </a:pPr>
                <a:r>
                  <a:rPr lang="el-GR" sz="2400" dirty="0">
                    <a:latin typeface="Times New Roman" panose="02020603050405020304" pitchFamily="18" charset="0"/>
                    <a:ea typeface="Times New Roman" panose="02020603050405020304" pitchFamily="18" charset="0"/>
                  </a:rPr>
                  <a:t>Σ</a:t>
                </a:r>
                <a:r>
                  <a:rPr lang="el-GR" sz="2400" dirty="0">
                    <a:effectLst/>
                    <a:latin typeface="Times New Roman" panose="02020603050405020304" pitchFamily="18" charset="0"/>
                    <a:ea typeface="Times New Roman" panose="02020603050405020304" pitchFamily="18" charset="0"/>
                  </a:rPr>
                  <a:t>ημείο στη καμπύλη: </a:t>
                </a:r>
                <a14:m>
                  <m:oMath xmlns:m="http://schemas.openxmlformats.org/officeDocument/2006/math">
                    <m:r>
                      <m:rPr>
                        <m:sty m:val="p"/>
                      </m:rPr>
                      <a:rPr lang="el-GR" sz="2400" b="0" i="0" smtClean="0">
                        <a:effectLst/>
                        <a:latin typeface="Cambria Math" panose="02040503050406030204" pitchFamily="18" charset="0"/>
                        <a:ea typeface="Times New Roman" panose="02020603050405020304" pitchFamily="18" charset="0"/>
                        <a:cs typeface="Times New Roman" panose="02020603050405020304" pitchFamily="18" charset="0"/>
                      </a:rPr>
                      <m:t>Α</m:t>
                    </m:r>
                  </m:oMath>
                </a14:m>
                <a:endParaRPr lang="el-GR" sz="3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l-GR" sz="2400" dirty="0">
                    <a:effectLst/>
                    <a:latin typeface="Times New Roman" panose="02020603050405020304" pitchFamily="18" charset="0"/>
                    <a:ea typeface="Times New Roman" panose="02020603050405020304" pitchFamily="18" charset="0"/>
                  </a:rPr>
                  <a:t>Πλήθος σημείων Ν πάνω στη καμπύλη </a:t>
                </a:r>
                <a14:m>
                  <m:oMath xmlns:m="http://schemas.openxmlformats.org/officeDocument/2006/math">
                    <m:r>
                      <a:rPr lang="el-GR" sz="2400" b="0" i="1" smtClean="0">
                        <a:effectLst/>
                        <a:latin typeface="Cambria Math" panose="02040503050406030204" pitchFamily="18" charset="0"/>
                        <a:ea typeface="Times New Roman" panose="02020603050405020304" pitchFamily="18" charset="0"/>
                      </a:rPr>
                      <m:t>0</m:t>
                    </m:r>
                    <m:r>
                      <a:rPr lang="el-GR" sz="2400" b="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𝑚</m:t>
                    </m:r>
                    <m:r>
                      <a:rPr lang="el-GR" sz="2400" b="0" i="1" smtClean="0">
                        <a:effectLst/>
                        <a:latin typeface="Cambria Math" panose="02040503050406030204" pitchFamily="18" charset="0"/>
                        <a:ea typeface="Cambria Math" panose="02040503050406030204" pitchFamily="18" charset="0"/>
                      </a:rPr>
                      <m:t>&lt;</m:t>
                    </m:r>
                    <m:r>
                      <m:rPr>
                        <m:sty m:val="p"/>
                      </m:rPr>
                      <a:rPr lang="en-US" sz="2400" b="0" i="0" smtClean="0">
                        <a:effectLst/>
                        <a:latin typeface="Cambria Math" panose="02040503050406030204" pitchFamily="18" charset="0"/>
                        <a:ea typeface="Cambria Math" panose="02040503050406030204" pitchFamily="18" charset="0"/>
                      </a:rPr>
                      <m:t>N</m:t>
                    </m:r>
                  </m:oMath>
                </a14:m>
                <a:endParaRPr lang="en-US" sz="2400" dirty="0"/>
              </a:p>
            </p:txBody>
          </p:sp>
        </mc:Choice>
        <mc:Fallback xmlns="">
          <p:sp>
            <p:nvSpPr>
              <p:cNvPr id="12" name="TextBox 11">
                <a:extLst>
                  <a:ext uri="{FF2B5EF4-FFF2-40B4-BE49-F238E27FC236}">
                    <a16:creationId xmlns:a16="http://schemas.microsoft.com/office/drawing/2014/main" id="{2E0A9A3B-0F5E-957A-EBFE-9507864918DD}"/>
                  </a:ext>
                </a:extLst>
              </p:cNvPr>
              <p:cNvSpPr txBox="1">
                <a:spLocks noRot="1" noChangeAspect="1" noMove="1" noResize="1" noEditPoints="1" noAdjustHandles="1" noChangeArrowheads="1" noChangeShapeType="1" noTextEdit="1"/>
              </p:cNvSpPr>
              <p:nvPr/>
            </p:nvSpPr>
            <p:spPr>
              <a:xfrm>
                <a:off x="4603953" y="3299174"/>
                <a:ext cx="6953049" cy="1200329"/>
              </a:xfrm>
              <a:prstGeom prst="rect">
                <a:avLst/>
              </a:prstGeom>
              <a:blipFill>
                <a:blip r:embed="rId2"/>
                <a:stretch>
                  <a:fillRect l="-1139" t="-4061" b="-1015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7CABA9D9-9505-5587-17B9-9F3608176A86}"/>
              </a:ext>
            </a:extLst>
          </p:cNvPr>
          <p:cNvSpPr txBox="1"/>
          <p:nvPr/>
        </p:nvSpPr>
        <p:spPr>
          <a:xfrm>
            <a:off x="2349196" y="4565687"/>
            <a:ext cx="4143314" cy="830997"/>
          </a:xfrm>
          <a:prstGeom prst="rect">
            <a:avLst/>
          </a:prstGeom>
          <a:noFill/>
        </p:spPr>
        <p:txBody>
          <a:bodyPr wrap="none" rtlCol="0">
            <a:spAutoFit/>
          </a:bodyPr>
          <a:lstStyle/>
          <a:p>
            <a:pPr marL="285750" indent="-285750">
              <a:buFont typeface="Arial" panose="020B0604020202020204" pitchFamily="34" charset="0"/>
              <a:buChar char="•"/>
            </a:pPr>
            <a:r>
              <a:rPr lang="el-GR" sz="2400" dirty="0">
                <a:latin typeface="Times New Roman" panose="02020603050405020304" pitchFamily="18" charset="0"/>
                <a:cs typeface="Times New Roman" panose="02020603050405020304" pitchFamily="18" charset="0"/>
              </a:rPr>
              <a:t>Επιλέγει</a:t>
            </a:r>
            <a:r>
              <a:rPr lang="el-GR" sz="2400" i="1"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ακέραιο </a:t>
            </a:r>
            <a:r>
              <a:rPr lang="el-GR" sz="2400" i="1" dirty="0">
                <a:latin typeface="Times New Roman" panose="02020603050405020304" pitchFamily="18" charset="0"/>
                <a:cs typeface="Times New Roman" panose="02020603050405020304" pitchFamily="18" charset="0"/>
              </a:rPr>
              <a:t>α </a:t>
            </a:r>
            <a:r>
              <a:rPr lang="el-GR" sz="2400" dirty="0">
                <a:latin typeface="Times New Roman" panose="02020603050405020304" pitchFamily="18" charset="0"/>
                <a:cs typeface="Times New Roman" panose="02020603050405020304" pitchFamily="18" charset="0"/>
              </a:rPr>
              <a:t>(ιδιωτικό)</a:t>
            </a:r>
          </a:p>
          <a:p>
            <a:pPr marL="285750" indent="-285750">
              <a:buFont typeface="Arial" panose="020B0604020202020204" pitchFamily="34" charset="0"/>
              <a:buChar char="•"/>
            </a:pPr>
            <a:r>
              <a:rPr lang="el-GR" sz="2400" dirty="0">
                <a:latin typeface="Times New Roman" panose="02020603050405020304" pitchFamily="18" charset="0"/>
                <a:cs typeface="Times New Roman" panose="02020603050405020304" pitchFamily="18" charset="0"/>
              </a:rPr>
              <a:t>Υπολογίζει </a:t>
            </a:r>
            <a:r>
              <a:rPr lang="en-US" sz="2400" i="1" dirty="0">
                <a:latin typeface="Times New Roman" panose="02020603050405020304" pitchFamily="18" charset="0"/>
                <a:cs typeface="Times New Roman" panose="02020603050405020304" pitchFamily="18" charset="0"/>
              </a:rPr>
              <a:t>B=</a:t>
            </a:r>
            <a:r>
              <a:rPr lang="en-US" sz="2400" i="1" dirty="0" err="1">
                <a:latin typeface="Times New Roman" panose="02020603050405020304" pitchFamily="18" charset="0"/>
                <a:cs typeface="Times New Roman" panose="02020603050405020304" pitchFamily="18" charset="0"/>
              </a:rPr>
              <a:t>aA</a:t>
            </a:r>
            <a:endParaRPr lang="en-US"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F003160-6BD9-9990-FDE2-1F02ED29A443}"/>
                  </a:ext>
                </a:extLst>
              </p:cNvPr>
              <p:cNvSpPr txBox="1"/>
              <p:nvPr/>
            </p:nvSpPr>
            <p:spPr>
              <a:xfrm>
                <a:off x="6954000" y="5165851"/>
                <a:ext cx="4234942" cy="523220"/>
              </a:xfrm>
              <a:prstGeom prst="rect">
                <a:avLst/>
              </a:prstGeom>
              <a:noFill/>
            </p:spPr>
            <p:txBody>
              <a:bodyPr wrap="none" rtlCol="0">
                <a:spAutoFit/>
              </a:bodyPr>
              <a:lstStyle/>
              <a:p>
                <a14:m>
                  <m:oMath xmlns:m="http://schemas.openxmlformats.org/officeDocument/2006/math">
                    <m:r>
                      <m:rPr>
                        <m:sty m:val="p"/>
                      </m:rPr>
                      <a:rPr lang="en-US" sz="2800" smtClean="0">
                        <a:solidFill>
                          <a:schemeClr val="tx1"/>
                        </a:solidFill>
                        <a:latin typeface="Cambria Math" panose="02040503050406030204" pitchFamily="18" charset="0"/>
                      </a:rPr>
                      <m:t>E</m:t>
                    </m:r>
                  </m:oMath>
                </a14:m>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l-GR" sz="2800" i="1">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 B</a:t>
                </a:r>
                <a:r>
                  <a:rPr lang="el-GR" sz="2800" dirty="0">
                    <a:latin typeface="Times New Roman" panose="02020603050405020304" pitchFamily="18" charset="0"/>
                    <a:cs typeface="Times New Roman" panose="02020603050405020304" pitchFamily="18" charset="0"/>
                  </a:rPr>
                  <a:t>: γνωστοποιούνται</a:t>
                </a:r>
                <a:endParaRPr lang="en-US" sz="28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6F003160-6BD9-9990-FDE2-1F02ED29A443}"/>
                  </a:ext>
                </a:extLst>
              </p:cNvPr>
              <p:cNvSpPr txBox="1">
                <a:spLocks noRot="1" noChangeAspect="1" noMove="1" noResize="1" noEditPoints="1" noAdjustHandles="1" noChangeArrowheads="1" noChangeShapeType="1" noTextEdit="1"/>
              </p:cNvSpPr>
              <p:nvPr/>
            </p:nvSpPr>
            <p:spPr>
              <a:xfrm>
                <a:off x="6954000" y="5165851"/>
                <a:ext cx="4234942" cy="523220"/>
              </a:xfrm>
              <a:prstGeom prst="rect">
                <a:avLst/>
              </a:prstGeom>
              <a:blipFill>
                <a:blip r:embed="rId3"/>
                <a:stretch>
                  <a:fillRect t="-11628" r="-1729" b="-31395"/>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C6323F6A-F41C-D91D-585E-A8B1CEE09569}"/>
              </a:ext>
            </a:extLst>
          </p:cNvPr>
          <p:cNvCxnSpPr>
            <a:stCxn id="10" idx="2"/>
            <a:endCxn id="16" idx="1"/>
          </p:cNvCxnSpPr>
          <p:nvPr/>
        </p:nvCxnSpPr>
        <p:spPr>
          <a:xfrm rot="16200000" flipH="1">
            <a:off x="978943" y="3610933"/>
            <a:ext cx="1505722" cy="1234783"/>
          </a:xfrm>
          <a:prstGeom prst="curved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E8B8AA5-9F47-4E03-B16D-7BAF3B3A259B}"/>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p:spTree>
    <p:extLst>
      <p:ext uri="{BB962C8B-B14F-4D97-AF65-F5344CB8AC3E}">
        <p14:creationId xmlns:p14="http://schemas.microsoft.com/office/powerpoint/2010/main" val="117881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6"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FB87-F8E1-6499-7A2D-E2BCF91806EF}"/>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ECC (Elliptic Curve Cryptography) (3/4)</a:t>
            </a:r>
            <a:endParaRPr lang="en-US" dirty="0"/>
          </a:p>
        </p:txBody>
      </p:sp>
      <p:sp>
        <p:nvSpPr>
          <p:cNvPr id="4" name="Date Placeholder 3">
            <a:extLst>
              <a:ext uri="{FF2B5EF4-FFF2-40B4-BE49-F238E27FC236}">
                <a16:creationId xmlns:a16="http://schemas.microsoft.com/office/drawing/2014/main" id="{1CC162FE-8E59-9E09-7F2E-A254713E2F22}"/>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55214DF5-41B1-EAD5-007D-893FE606CD24}"/>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51EDD5FE-CF0A-F8F3-6349-71B8F14C6AF8}"/>
              </a:ext>
            </a:extLst>
          </p:cNvPr>
          <p:cNvSpPr>
            <a:spLocks noGrp="1"/>
          </p:cNvSpPr>
          <p:nvPr>
            <p:ph type="sldNum" sz="quarter" idx="12"/>
          </p:nvPr>
        </p:nvSpPr>
        <p:spPr/>
        <p:txBody>
          <a:bodyPr/>
          <a:lstStyle/>
          <a:p>
            <a:fld id="{B6CFBEDC-235B-4AE8-8EF9-C0F113A72625}" type="slidenum">
              <a:rPr lang="en-US" smtClean="0"/>
              <a:t>7</a:t>
            </a:fld>
            <a:endParaRPr lang="en-US"/>
          </a:p>
        </p:txBody>
      </p:sp>
      <p:sp>
        <p:nvSpPr>
          <p:cNvPr id="7" name="TextBox 6">
            <a:extLst>
              <a:ext uri="{FF2B5EF4-FFF2-40B4-BE49-F238E27FC236}">
                <a16:creationId xmlns:a16="http://schemas.microsoft.com/office/drawing/2014/main" id="{350C6ECF-F7DE-A293-A170-3FBAB2A03307}"/>
              </a:ext>
            </a:extLst>
          </p:cNvPr>
          <p:cNvSpPr txBox="1"/>
          <p:nvPr/>
        </p:nvSpPr>
        <p:spPr>
          <a:xfrm>
            <a:off x="3115793" y="2910860"/>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11D04CFA-3EB5-1A16-5DB7-DEF76D7CC796}"/>
              </a:ext>
            </a:extLst>
          </p:cNvPr>
          <p:cNvCxnSpPr>
            <a:cxnSpLocks/>
          </p:cNvCxnSpPr>
          <p:nvPr/>
        </p:nvCxnSpPr>
        <p:spPr>
          <a:xfrm>
            <a:off x="1690853" y="3224930"/>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87AD53-F988-5D51-39A5-37ECDE532C2B}"/>
              </a:ext>
            </a:extLst>
          </p:cNvPr>
          <p:cNvSpPr txBox="1"/>
          <p:nvPr/>
        </p:nvSpPr>
        <p:spPr>
          <a:xfrm>
            <a:off x="436357" y="2963320"/>
            <a:ext cx="1152880"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Αθηνά</a:t>
            </a:r>
            <a:endParaRPr lang="en-US"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BC9FCE-A7DE-90B6-DBC6-32B73D8BC965}"/>
              </a:ext>
            </a:extLst>
          </p:cNvPr>
          <p:cNvSpPr txBox="1"/>
          <p:nvPr/>
        </p:nvSpPr>
        <p:spPr>
          <a:xfrm>
            <a:off x="2191566" y="2691401"/>
            <a:ext cx="423514" cy="461665"/>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m</a:t>
            </a:r>
          </a:p>
        </p:txBody>
      </p:sp>
      <p:sp>
        <p:nvSpPr>
          <p:cNvPr id="11" name="TextBox 10">
            <a:extLst>
              <a:ext uri="{FF2B5EF4-FFF2-40B4-BE49-F238E27FC236}">
                <a16:creationId xmlns:a16="http://schemas.microsoft.com/office/drawing/2014/main" id="{28666A85-8ECF-D75F-099D-09A55AD2315B}"/>
              </a:ext>
            </a:extLst>
          </p:cNvPr>
          <p:cNvSpPr txBox="1"/>
          <p:nvPr/>
        </p:nvSpPr>
        <p:spPr>
          <a:xfrm>
            <a:off x="614680" y="2102551"/>
            <a:ext cx="4631088" cy="530594"/>
          </a:xfrm>
          <a:prstGeom prst="rect">
            <a:avLst/>
          </a:prstGeom>
          <a:noFill/>
        </p:spPr>
        <p:txBody>
          <a:bodyPr wrap="square">
            <a:spAutoFit/>
          </a:bodyPr>
          <a:lstStyle/>
          <a:p>
            <a:pPr marR="0" lvl="0" algn="just">
              <a:lnSpc>
                <a:spcPct val="107000"/>
              </a:lnSpc>
              <a:spcBef>
                <a:spcPts val="0"/>
              </a:spcBef>
              <a:spcAft>
                <a:spcPts val="800"/>
              </a:spcAft>
              <a:tabLst>
                <a:tab pos="2644140" algn="l"/>
              </a:tabLst>
            </a:pPr>
            <a:r>
              <a:rPr lang="el-GR" sz="2800" i="1" u="sng" dirty="0">
                <a:effectLst/>
                <a:latin typeface="Times New Roman" panose="02020603050405020304" pitchFamily="18" charset="0"/>
                <a:ea typeface="Times New Roman" panose="02020603050405020304" pitchFamily="18" charset="0"/>
                <a:cs typeface="Times New Roman" panose="02020603050405020304" pitchFamily="18" charset="0"/>
              </a:rPr>
              <a:t>Ψηφιακές Υπογραφές </a:t>
            </a:r>
            <a:r>
              <a:rPr lang="en-US" sz="2800" i="1" u="sng" dirty="0" err="1">
                <a:effectLst/>
                <a:latin typeface="Times New Roman" panose="02020603050405020304" pitchFamily="18" charset="0"/>
                <a:ea typeface="Times New Roman" panose="02020603050405020304" pitchFamily="18" charset="0"/>
                <a:cs typeface="Times New Roman" panose="02020603050405020304" pitchFamily="18" charset="0"/>
              </a:rPr>
              <a:t>ElGamal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Connector: Curved 14">
            <a:extLst>
              <a:ext uri="{FF2B5EF4-FFF2-40B4-BE49-F238E27FC236}">
                <a16:creationId xmlns:a16="http://schemas.microsoft.com/office/drawing/2014/main" id="{4A817A54-8802-BC68-EA07-2796CA46FC96}"/>
              </a:ext>
            </a:extLst>
          </p:cNvPr>
          <p:cNvCxnSpPr>
            <a:cxnSpLocks/>
            <a:stCxn id="9" idx="2"/>
            <a:endCxn id="18" idx="1"/>
          </p:cNvCxnSpPr>
          <p:nvPr/>
        </p:nvCxnSpPr>
        <p:spPr>
          <a:xfrm rot="16200000" flipH="1">
            <a:off x="2316059" y="2183278"/>
            <a:ext cx="1626449" cy="4232972"/>
          </a:xfrm>
          <a:prstGeom prst="curved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Signature with solid fill">
            <a:extLst>
              <a:ext uri="{FF2B5EF4-FFF2-40B4-BE49-F238E27FC236}">
                <a16:creationId xmlns:a16="http://schemas.microsoft.com/office/drawing/2014/main" id="{6E706A18-8C52-83CE-E8A4-2FBA288D1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1099" y="4299764"/>
            <a:ext cx="1344447" cy="1344447"/>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DE58F1-04DD-DF01-B6FA-E72C575030AE}"/>
                  </a:ext>
                </a:extLst>
              </p:cNvPr>
              <p:cNvSpPr txBox="1"/>
              <p:nvPr/>
            </p:nvSpPr>
            <p:spPr>
              <a:xfrm>
                <a:off x="5245769" y="4328159"/>
                <a:ext cx="5086128" cy="1569660"/>
              </a:xfrm>
              <a:prstGeom prst="rect">
                <a:avLst/>
              </a:prstGeom>
              <a:noFill/>
            </p:spPr>
            <p:txBody>
              <a:bodyPr wrap="square" rtlCol="0">
                <a:spAutoFit/>
              </a:bodyPr>
              <a:lstStyle/>
              <a:p>
                <a:r>
                  <a:rPr lang="el-GR" sz="2400" dirty="0">
                    <a:latin typeface="Times New Roman" panose="02020603050405020304" pitchFamily="18" charset="0"/>
                    <a:cs typeface="Times New Roman" panose="02020603050405020304" pitchFamily="18" charset="0"/>
                  </a:rPr>
                  <a:t>Επιλέγει τυχαίο ακέραιο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𝑁</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gcd</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 </m:t>
                            </m:r>
                            <m:r>
                              <a:rPr lang="en-US" sz="2400" b="0" i="1" smtClean="0">
                                <a:latin typeface="Cambria Math" panose="02040503050406030204" pitchFamily="18" charset="0"/>
                              </a:rPr>
                              <m:t>𝑁</m:t>
                            </m:r>
                          </m:e>
                        </m:d>
                      </m:e>
                    </m:func>
                    <m:r>
                      <a:rPr lang="en-US" sz="2400" b="0" i="1" smtClean="0">
                        <a:latin typeface="Cambria Math" panose="02040503050406030204" pitchFamily="18" charset="0"/>
                      </a:rPr>
                      <m:t>=1</m:t>
                    </m:r>
                  </m:oMath>
                </a14:m>
                <a:endParaRPr lang="en-US" sz="2400" dirty="0">
                  <a:latin typeface="Times New Roman" panose="02020603050405020304" pitchFamily="18" charset="0"/>
                  <a:cs typeface="Times New Roman" panose="02020603050405020304" pitchFamily="18" charset="0"/>
                </a:endParaRPr>
              </a:p>
              <a:p>
                <a:r>
                  <a:rPr lang="el-GR" sz="2400" dirty="0">
                    <a:latin typeface="Times New Roman" panose="02020603050405020304" pitchFamily="18" charset="0"/>
                    <a:cs typeface="Times New Roman" panose="02020603050405020304" pitchFamily="18" charset="0"/>
                  </a:rPr>
                  <a:t>Υπολογίζει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𝑘𝐴</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l-GR" sz="2400" dirty="0">
                    <a:latin typeface="Times New Roman" panose="02020603050405020304" pitchFamily="18" charset="0"/>
                    <a:cs typeface="Times New Roman" panose="02020603050405020304" pitchFamily="18" charset="0"/>
                  </a:rPr>
                  <a:t>Υπολογίζει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−1</m:t>
                        </m:r>
                      </m:sup>
                    </m:s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𝑚𝑜𝑑</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DDE58F1-04DD-DF01-B6FA-E72C575030AE}"/>
                  </a:ext>
                </a:extLst>
              </p:cNvPr>
              <p:cNvSpPr txBox="1">
                <a:spLocks noRot="1" noChangeAspect="1" noMove="1" noResize="1" noEditPoints="1" noAdjustHandles="1" noChangeArrowheads="1" noChangeShapeType="1" noTextEdit="1"/>
              </p:cNvSpPr>
              <p:nvPr/>
            </p:nvSpPr>
            <p:spPr>
              <a:xfrm>
                <a:off x="5245769" y="4328159"/>
                <a:ext cx="5086128" cy="1569660"/>
              </a:xfrm>
              <a:prstGeom prst="rect">
                <a:avLst/>
              </a:prstGeom>
              <a:blipFill>
                <a:blip r:embed="rId4"/>
                <a:stretch>
                  <a:fillRect l="-1918" t="-3113" r="-1559" b="-8171"/>
                </a:stretch>
              </a:blipFill>
            </p:spPr>
            <p:txBody>
              <a:bodyPr/>
              <a:lstStyle/>
              <a:p>
                <a:r>
                  <a:rPr lang="en-US">
                    <a:noFill/>
                  </a:rPr>
                  <a:t> </a:t>
                </a:r>
              </a:p>
            </p:txBody>
          </p:sp>
        </mc:Fallback>
      </mc:AlternateContent>
      <p:cxnSp>
        <p:nvCxnSpPr>
          <p:cNvPr id="21" name="Connector: Curved 20">
            <a:extLst>
              <a:ext uri="{FF2B5EF4-FFF2-40B4-BE49-F238E27FC236}">
                <a16:creationId xmlns:a16="http://schemas.microsoft.com/office/drawing/2014/main" id="{2008C00A-41FA-450D-9D09-AFA7420E187D}"/>
              </a:ext>
            </a:extLst>
          </p:cNvPr>
          <p:cNvCxnSpPr>
            <a:cxnSpLocks/>
            <a:stCxn id="18" idx="0"/>
            <a:endCxn id="7" idx="3"/>
          </p:cNvCxnSpPr>
          <p:nvPr/>
        </p:nvCxnSpPr>
        <p:spPr>
          <a:xfrm rot="16200000" flipV="1">
            <a:off x="5527853" y="2067179"/>
            <a:ext cx="1155689" cy="3366272"/>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Paper outline">
            <a:extLst>
              <a:ext uri="{FF2B5EF4-FFF2-40B4-BE49-F238E27FC236}">
                <a16:creationId xmlns:a16="http://schemas.microsoft.com/office/drawing/2014/main" id="{623F312B-AB83-05FE-A84A-09A1A29898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0748" y="2169868"/>
            <a:ext cx="1270972" cy="1270972"/>
          </a:xfrm>
          <a:prstGeom prst="rect">
            <a:avLst/>
          </a:prstGeom>
        </p:spPr>
      </p:pic>
      <p:pic>
        <p:nvPicPr>
          <p:cNvPr id="25" name="Graphic 24" descr="Signature outline">
            <a:extLst>
              <a:ext uri="{FF2B5EF4-FFF2-40B4-BE49-F238E27FC236}">
                <a16:creationId xmlns:a16="http://schemas.microsoft.com/office/drawing/2014/main" id="{6C1C5E46-6CDA-FC22-4849-DBDDAA6E59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4730" y="2445607"/>
            <a:ext cx="914400" cy="914400"/>
          </a:xfrm>
          <a:prstGeom prst="rect">
            <a:avLst/>
          </a:prstGeom>
        </p:spPr>
      </p:pic>
      <p:sp>
        <p:nvSpPr>
          <p:cNvPr id="3" name="TextBox 2">
            <a:extLst>
              <a:ext uri="{FF2B5EF4-FFF2-40B4-BE49-F238E27FC236}">
                <a16:creationId xmlns:a16="http://schemas.microsoft.com/office/drawing/2014/main" id="{42BB7D68-046A-EAE2-13B0-7673D6A50A69}"/>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p:spTree>
    <p:extLst>
      <p:ext uri="{BB962C8B-B14F-4D97-AF65-F5344CB8AC3E}">
        <p14:creationId xmlns:p14="http://schemas.microsoft.com/office/powerpoint/2010/main" val="100068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A8A9-86E0-FC50-5936-8FBBEF48A3B9}"/>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Αλγοριθμοσ</a:t>
            </a:r>
            <a:r>
              <a:rPr lang="el-G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ECC (Elliptic Curve Cryptography) (4/4)</a:t>
            </a:r>
            <a:endParaRPr lang="en-US" dirty="0"/>
          </a:p>
        </p:txBody>
      </p:sp>
      <p:sp>
        <p:nvSpPr>
          <p:cNvPr id="4" name="Date Placeholder 3">
            <a:extLst>
              <a:ext uri="{FF2B5EF4-FFF2-40B4-BE49-F238E27FC236}">
                <a16:creationId xmlns:a16="http://schemas.microsoft.com/office/drawing/2014/main" id="{AC6F6342-30E2-CF96-5ADF-F1C8D91FE517}"/>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344C774D-891D-2A96-3635-03835FD738CD}"/>
              </a:ext>
            </a:extLst>
          </p:cNvPr>
          <p:cNvSpPr>
            <a:spLocks noGrp="1"/>
          </p:cNvSpPr>
          <p:nvPr>
            <p:ph type="ftr" sz="quarter" idx="11"/>
          </p:nvPr>
        </p:nvSpPr>
        <p:spPr/>
        <p:txBody>
          <a:bodyPr/>
          <a:lstStyle/>
          <a:p>
            <a:r>
              <a:rPr lang="en-US"/>
              <a:t>National Kapodistrian University of Athens</a:t>
            </a:r>
          </a:p>
        </p:txBody>
      </p:sp>
      <p:sp>
        <p:nvSpPr>
          <p:cNvPr id="6" name="Slide Number Placeholder 5">
            <a:extLst>
              <a:ext uri="{FF2B5EF4-FFF2-40B4-BE49-F238E27FC236}">
                <a16:creationId xmlns:a16="http://schemas.microsoft.com/office/drawing/2014/main" id="{8C5C26AF-2365-D2E1-9A24-049555D29C26}"/>
              </a:ext>
            </a:extLst>
          </p:cNvPr>
          <p:cNvSpPr>
            <a:spLocks noGrp="1"/>
          </p:cNvSpPr>
          <p:nvPr>
            <p:ph type="sldNum" sz="quarter" idx="12"/>
          </p:nvPr>
        </p:nvSpPr>
        <p:spPr/>
        <p:txBody>
          <a:bodyPr/>
          <a:lstStyle/>
          <a:p>
            <a:fld id="{B6CFBEDC-235B-4AE8-8EF9-C0F113A72625}" type="slidenum">
              <a:rPr lang="en-US" smtClean="0"/>
              <a:t>8</a:t>
            </a:fld>
            <a:endParaRPr lang="en-US"/>
          </a:p>
        </p:txBody>
      </p:sp>
      <p:sp>
        <p:nvSpPr>
          <p:cNvPr id="7" name="TextBox 6">
            <a:extLst>
              <a:ext uri="{FF2B5EF4-FFF2-40B4-BE49-F238E27FC236}">
                <a16:creationId xmlns:a16="http://schemas.microsoft.com/office/drawing/2014/main" id="{75E665F2-4C15-816D-5EAD-362FA19F9507}"/>
              </a:ext>
            </a:extLst>
          </p:cNvPr>
          <p:cNvSpPr txBox="1"/>
          <p:nvPr/>
        </p:nvSpPr>
        <p:spPr>
          <a:xfrm>
            <a:off x="3115793" y="2910860"/>
            <a:ext cx="1306768"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Παύλος</a:t>
            </a:r>
            <a:endParaRPr lang="en-US"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9F07ADED-07CA-4955-4489-636BEB44E7A1}"/>
              </a:ext>
            </a:extLst>
          </p:cNvPr>
          <p:cNvCxnSpPr>
            <a:cxnSpLocks/>
          </p:cNvCxnSpPr>
          <p:nvPr/>
        </p:nvCxnSpPr>
        <p:spPr>
          <a:xfrm>
            <a:off x="1690853" y="3224930"/>
            <a:ext cx="1424940" cy="0"/>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9E36DA7-10A0-EAD7-6E87-559D3CCD8C49}"/>
              </a:ext>
            </a:extLst>
          </p:cNvPr>
          <p:cNvSpPr txBox="1"/>
          <p:nvPr/>
        </p:nvSpPr>
        <p:spPr>
          <a:xfrm>
            <a:off x="436357" y="2963320"/>
            <a:ext cx="1152880" cy="523220"/>
          </a:xfrm>
          <a:prstGeom prst="rect">
            <a:avLst/>
          </a:prstGeom>
          <a:noFill/>
        </p:spPr>
        <p:txBody>
          <a:bodyPr wrap="none" rtlCol="0">
            <a:spAutoFit/>
          </a:bodyPr>
          <a:lstStyle/>
          <a:p>
            <a:r>
              <a:rPr lang="el-GR" sz="2800" dirty="0">
                <a:latin typeface="Times New Roman" panose="02020603050405020304" pitchFamily="18" charset="0"/>
                <a:cs typeface="Times New Roman" panose="02020603050405020304" pitchFamily="18" charset="0"/>
              </a:rPr>
              <a:t>Αθηνά</a:t>
            </a:r>
            <a:endParaRPr lang="en-US"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C7DE151-7611-8E68-6094-554FBC5E510D}"/>
              </a:ext>
            </a:extLst>
          </p:cNvPr>
          <p:cNvSpPr txBox="1"/>
          <p:nvPr/>
        </p:nvSpPr>
        <p:spPr>
          <a:xfrm>
            <a:off x="2191566" y="2691401"/>
            <a:ext cx="423514" cy="461665"/>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m</a:t>
            </a:r>
          </a:p>
        </p:txBody>
      </p:sp>
      <p:sp>
        <p:nvSpPr>
          <p:cNvPr id="11" name="TextBox 10">
            <a:extLst>
              <a:ext uri="{FF2B5EF4-FFF2-40B4-BE49-F238E27FC236}">
                <a16:creationId xmlns:a16="http://schemas.microsoft.com/office/drawing/2014/main" id="{9760B15C-D633-AFB6-3386-7C5BDC502EDF}"/>
              </a:ext>
            </a:extLst>
          </p:cNvPr>
          <p:cNvSpPr txBox="1"/>
          <p:nvPr/>
        </p:nvSpPr>
        <p:spPr>
          <a:xfrm>
            <a:off x="614680" y="2102551"/>
            <a:ext cx="4631088" cy="530594"/>
          </a:xfrm>
          <a:prstGeom prst="rect">
            <a:avLst/>
          </a:prstGeom>
          <a:noFill/>
        </p:spPr>
        <p:txBody>
          <a:bodyPr wrap="square">
            <a:spAutoFit/>
          </a:bodyPr>
          <a:lstStyle/>
          <a:p>
            <a:pPr marR="0" lvl="0" algn="just">
              <a:lnSpc>
                <a:spcPct val="107000"/>
              </a:lnSpc>
              <a:spcBef>
                <a:spcPts val="0"/>
              </a:spcBef>
              <a:spcAft>
                <a:spcPts val="800"/>
              </a:spcAft>
              <a:tabLst>
                <a:tab pos="2644140" algn="l"/>
              </a:tabLst>
            </a:pPr>
            <a:r>
              <a:rPr lang="el-GR" sz="2800" i="1" u="sng" dirty="0">
                <a:effectLst/>
                <a:latin typeface="Times New Roman" panose="02020603050405020304" pitchFamily="18" charset="0"/>
                <a:ea typeface="Times New Roman" panose="02020603050405020304" pitchFamily="18" charset="0"/>
                <a:cs typeface="Times New Roman" panose="02020603050405020304" pitchFamily="18" charset="0"/>
              </a:rPr>
              <a:t>Ψηφιακές Υπογραφές </a:t>
            </a:r>
            <a:r>
              <a:rPr lang="en-US" sz="2800" i="1" u="sng" dirty="0" err="1">
                <a:effectLst/>
                <a:latin typeface="Times New Roman" panose="02020603050405020304" pitchFamily="18" charset="0"/>
                <a:ea typeface="Times New Roman" panose="02020603050405020304" pitchFamily="18" charset="0"/>
                <a:cs typeface="Times New Roman" panose="02020603050405020304" pitchFamily="18" charset="0"/>
              </a:rPr>
              <a:t>ElGamal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Connector: Curved 12">
            <a:extLst>
              <a:ext uri="{FF2B5EF4-FFF2-40B4-BE49-F238E27FC236}">
                <a16:creationId xmlns:a16="http://schemas.microsoft.com/office/drawing/2014/main" id="{F44F4817-1529-EA0D-0434-68B2CA7B0AFB}"/>
              </a:ext>
            </a:extLst>
          </p:cNvPr>
          <p:cNvCxnSpPr>
            <a:cxnSpLocks/>
            <a:stCxn id="7" idx="2"/>
          </p:cNvCxnSpPr>
          <p:nvPr/>
        </p:nvCxnSpPr>
        <p:spPr>
          <a:xfrm rot="16200000" flipH="1">
            <a:off x="3991516" y="3211741"/>
            <a:ext cx="301744" cy="746422"/>
          </a:xfrm>
          <a:prstGeom prst="curved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4565B8-3879-F88F-4F52-965E962FF344}"/>
                  </a:ext>
                </a:extLst>
              </p:cNvPr>
              <p:cNvSpPr txBox="1"/>
              <p:nvPr/>
            </p:nvSpPr>
            <p:spPr>
              <a:xfrm>
                <a:off x="4631504" y="3444239"/>
                <a:ext cx="6415906" cy="1384995"/>
              </a:xfrm>
              <a:prstGeom prst="rect">
                <a:avLst/>
              </a:prstGeom>
              <a:noFill/>
            </p:spPr>
            <p:txBody>
              <a:bodyPr wrap="square" rtlCol="0">
                <a:spAutoFit/>
              </a:bodyPr>
              <a:lstStyle/>
              <a:p>
                <a:r>
                  <a:rPr lang="el-GR" sz="2800" dirty="0">
                    <a:latin typeface="Times New Roman" panose="02020603050405020304" pitchFamily="18" charset="0"/>
                    <a:cs typeface="Times New Roman" panose="02020603050405020304" pitchFamily="18" charset="0"/>
                  </a:rPr>
                  <a:t>Επαλήθευση Γνησιότητας Υπογραφής</a:t>
                </a:r>
              </a:p>
              <a:p>
                <a:pPr marL="342900" indent="-342900">
                  <a:buFont typeface="Arial" panose="020B0604020202020204" pitchFamily="34" charset="0"/>
                  <a:buChar char="•"/>
                </a:pPr>
                <a:r>
                  <a:rPr lang="el-GR" sz="2800" dirty="0">
                    <a:latin typeface="Times New Roman" panose="02020603050405020304" pitchFamily="18" charset="0"/>
                    <a:cs typeface="Times New Roman" panose="02020603050405020304" pitchFamily="18" charset="0"/>
                  </a:rPr>
                  <a:t>Αποκτά πρόσβαση στα </a:t>
                </a:r>
                <a14:m>
                  <m:oMath xmlns:m="http://schemas.openxmlformats.org/officeDocument/2006/math">
                    <m:r>
                      <m:rPr>
                        <m:sty m:val="p"/>
                      </m:rPr>
                      <a:rPr lang="en-US" sz="2800" smtClean="0">
                        <a:solidFill>
                          <a:schemeClr val="tx1"/>
                        </a:solidFill>
                        <a:latin typeface="Cambria Math" panose="02040503050406030204" pitchFamily="18" charset="0"/>
                      </a:rPr>
                      <m:t>E</m:t>
                    </m:r>
                  </m:oMath>
                </a14:m>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l-GR" sz="2800" i="1">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 B</a:t>
                </a:r>
                <a:endParaRPr lang="el-GR" sz="2800" i="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l-GR" sz="2800" dirty="0">
                    <a:latin typeface="Times New Roman" panose="02020603050405020304" pitchFamily="18" charset="0"/>
                    <a:cs typeface="Times New Roman" panose="02020603050405020304" pitchFamily="18" charset="0"/>
                  </a:rPr>
                  <a:t>Υπολογίζει </a:t>
                </a:r>
                <a14:m>
                  <m:oMath xmlns:m="http://schemas.openxmlformats.org/officeDocument/2006/math">
                    <m:sSub>
                      <m:sSubPr>
                        <m:ctrlPr>
                          <a:rPr lang="el-GR"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𝑥𝐵</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𝑠𝑅</m:t>
                    </m:r>
                  </m:oMath>
                </a14:m>
                <a:r>
                  <a:rPr lang="en-US" sz="2800" dirty="0">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𝑚𝐴</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8D4565B8-3879-F88F-4F52-965E962FF344}"/>
                  </a:ext>
                </a:extLst>
              </p:cNvPr>
              <p:cNvSpPr txBox="1">
                <a:spLocks noRot="1" noChangeAspect="1" noMove="1" noResize="1" noEditPoints="1" noAdjustHandles="1" noChangeArrowheads="1" noChangeShapeType="1" noTextEdit="1"/>
              </p:cNvSpPr>
              <p:nvPr/>
            </p:nvSpPr>
            <p:spPr>
              <a:xfrm>
                <a:off x="4631504" y="3444239"/>
                <a:ext cx="6415906" cy="1384995"/>
              </a:xfrm>
              <a:prstGeom prst="rect">
                <a:avLst/>
              </a:prstGeom>
              <a:blipFill>
                <a:blip r:embed="rId2"/>
                <a:stretch>
                  <a:fillRect l="-1996" t="-4405" b="-1145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579CBA6-36F4-4F63-0BDF-EF72CFF5DBCA}"/>
              </a:ext>
            </a:extLst>
          </p:cNvPr>
          <p:cNvSpPr txBox="1"/>
          <p:nvPr/>
        </p:nvSpPr>
        <p:spPr>
          <a:xfrm>
            <a:off x="1943500" y="6316225"/>
            <a:ext cx="8278762" cy="523220"/>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Introduction to Cryptography with Coding Theory </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Wade Trappe, Lawrence C. Washington (2020, Pearson)</a:t>
            </a:r>
          </a:p>
          <a:p>
            <a:pPr algn="ctr"/>
            <a:r>
              <a:rPr lang="en-US" sz="1400" b="1" dirty="0">
                <a:latin typeface="Times New Roman" panose="02020603050405020304" pitchFamily="18" charset="0"/>
                <a:cs typeface="Times New Roman" panose="02020603050405020304" pitchFamily="18" charset="0"/>
              </a:rPr>
              <a:t>Applied Cryptography</a:t>
            </a:r>
            <a:r>
              <a:rPr lang="el-GR"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Protocols, Algorithms and Source Code in C</a:t>
            </a:r>
            <a:r>
              <a:rPr lang="el-G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Bruce </a:t>
            </a:r>
            <a:r>
              <a:rPr lang="en-US" sz="1400" dirty="0" err="1">
                <a:latin typeface="Times New Roman" panose="02020603050405020304" pitchFamily="18" charset="0"/>
                <a:cs typeface="Times New Roman" panose="02020603050405020304" pitchFamily="18" charset="0"/>
              </a:rPr>
              <a:t>Schneier</a:t>
            </a:r>
            <a:r>
              <a:rPr lang="en-US" sz="1400" dirty="0">
                <a:latin typeface="Times New Roman" panose="02020603050405020304" pitchFamily="18" charset="0"/>
                <a:cs typeface="Times New Roman" panose="02020603050405020304" pitchFamily="18" charset="0"/>
              </a:rPr>
              <a:t> (2017, Wiley)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B32A500-B3F5-5636-0281-15E8346C4F29}"/>
                  </a:ext>
                </a:extLst>
              </p:cNvPr>
              <p:cNvSpPr txBox="1"/>
              <p:nvPr/>
            </p:nvSpPr>
            <p:spPr>
              <a:xfrm>
                <a:off x="1690853" y="5222815"/>
                <a:ext cx="7427238" cy="523220"/>
              </a:xfrm>
              <a:prstGeom prst="rect">
                <a:avLst/>
              </a:prstGeom>
              <a:noFill/>
            </p:spPr>
            <p:txBody>
              <a:bodyPr wrap="square">
                <a:spAutoFit/>
              </a:bodyPr>
              <a:lstStyle/>
              <a:p>
                <a:r>
                  <a:rPr lang="el-GR" sz="2800" dirty="0">
                    <a:latin typeface="Times New Roman" panose="02020603050405020304" pitchFamily="18" charset="0"/>
                    <a:cs typeface="Times New Roman" panose="02020603050405020304" pitchFamily="18" charset="0"/>
                  </a:rPr>
                  <a:t>Ανακηρύσσει την υπογραφή γνήσια αν </a:t>
                </a:r>
                <a14:m>
                  <m:oMath xmlns:m="http://schemas.openxmlformats.org/officeDocument/2006/math">
                    <m:sSub>
                      <m:sSubPr>
                        <m:ctrlPr>
                          <a:rPr lang="el-GR"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𝑉</m:t>
                        </m:r>
                      </m:e>
                      <m:sub>
                        <m:r>
                          <a:rPr lang="en-US" sz="2800" i="1">
                            <a:latin typeface="Cambria Math" panose="02040503050406030204" pitchFamily="18" charset="0"/>
                            <a:cs typeface="Times New Roman" panose="02020603050405020304" pitchFamily="18" charset="0"/>
                          </a:rPr>
                          <m:t>2</m:t>
                        </m:r>
                      </m:sub>
                    </m:sSub>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5B32A500-B3F5-5636-0281-15E8346C4F29}"/>
                  </a:ext>
                </a:extLst>
              </p:cNvPr>
              <p:cNvSpPr txBox="1">
                <a:spLocks noRot="1" noChangeAspect="1" noMove="1" noResize="1" noEditPoints="1" noAdjustHandles="1" noChangeArrowheads="1" noChangeShapeType="1" noTextEdit="1"/>
              </p:cNvSpPr>
              <p:nvPr/>
            </p:nvSpPr>
            <p:spPr>
              <a:xfrm>
                <a:off x="1690853" y="5222815"/>
                <a:ext cx="7427238" cy="523220"/>
              </a:xfrm>
              <a:prstGeom prst="rect">
                <a:avLst/>
              </a:prstGeom>
              <a:blipFill>
                <a:blip r:embed="rId3"/>
                <a:stretch>
                  <a:fillRect l="-1641" t="-12791" b="-31395"/>
                </a:stretch>
              </a:blipFill>
            </p:spPr>
            <p:txBody>
              <a:bodyPr/>
              <a:lstStyle/>
              <a:p>
                <a:r>
                  <a:rPr lang="en-US">
                    <a:noFill/>
                  </a:rPr>
                  <a:t> </a:t>
                </a:r>
              </a:p>
            </p:txBody>
          </p:sp>
        </mc:Fallback>
      </mc:AlternateContent>
      <p:pic>
        <p:nvPicPr>
          <p:cNvPr id="21" name="Graphic 20" descr="Badge Tick with solid fill">
            <a:extLst>
              <a:ext uri="{FF2B5EF4-FFF2-40B4-BE49-F238E27FC236}">
                <a16:creationId xmlns:a16="http://schemas.microsoft.com/office/drawing/2014/main" id="{9F89AB61-9725-F818-033C-250CACE8B7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891" y="5027225"/>
            <a:ext cx="914400" cy="914400"/>
          </a:xfrm>
          <a:prstGeom prst="rect">
            <a:avLst/>
          </a:prstGeom>
        </p:spPr>
      </p:pic>
    </p:spTree>
    <p:extLst>
      <p:ext uri="{BB962C8B-B14F-4D97-AF65-F5344CB8AC3E}">
        <p14:creationId xmlns:p14="http://schemas.microsoft.com/office/powerpoint/2010/main" val="28315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ppt_w</p:attrName>
                                        </p:attrNameLst>
                                      </p:cBhvr>
                                      <p:tavLst>
                                        <p:tav tm="0" fmla="#ppt_w*sin(2.5*pi*$)">
                                          <p:val>
                                            <p:fltVal val="0"/>
                                          </p:val>
                                        </p:tav>
                                        <p:tav tm="100000">
                                          <p:val>
                                            <p:fltVal val="1"/>
                                          </p:val>
                                        </p:tav>
                                      </p:tavLst>
                                    </p:anim>
                                    <p:anim calcmode="lin" valueType="num">
                                      <p:cBhvr>
                                        <p:cTn id="36" dur="1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ABBE-AB2F-C567-C14C-F186D2EBEDB4}"/>
              </a:ext>
            </a:extLst>
          </p:cNvPr>
          <p:cNvSpPr>
            <a:spLocks noGrp="1"/>
          </p:cNvSpPr>
          <p:nvPr>
            <p:ph type="title"/>
          </p:nvPr>
        </p:nvSpPr>
        <p:spPr/>
        <p:txBody>
          <a:bodyPr/>
          <a:lstStyle/>
          <a:p>
            <a:r>
              <a:rPr lang="el-GR" b="1" dirty="0" err="1">
                <a:latin typeface="Times New Roman" panose="02020603050405020304" pitchFamily="18" charset="0"/>
                <a:cs typeface="Times New Roman" panose="02020603050405020304" pitchFamily="18" charset="0"/>
              </a:rPr>
              <a:t>Κβαντικη</a:t>
            </a:r>
            <a:r>
              <a:rPr lang="el-GR" b="1"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Απειλη</a:t>
            </a:r>
            <a:endParaRPr lang="en-US"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01D4C7-CCB2-9FE3-BD9D-037CACAF73F1}"/>
              </a:ext>
            </a:extLst>
          </p:cNvPr>
          <p:cNvSpPr>
            <a:spLocks noGrp="1"/>
          </p:cNvSpPr>
          <p:nvPr>
            <p:ph type="dt" sz="half" idx="10"/>
          </p:nvPr>
        </p:nvSpPr>
        <p:spPr/>
        <p:txBody>
          <a:bodyPr/>
          <a:lstStyle/>
          <a:p>
            <a:r>
              <a:rPr lang="en-US"/>
              <a:t>13/07/2023</a:t>
            </a:r>
          </a:p>
        </p:txBody>
      </p:sp>
      <p:sp>
        <p:nvSpPr>
          <p:cNvPr id="5" name="Footer Placeholder 4">
            <a:extLst>
              <a:ext uri="{FF2B5EF4-FFF2-40B4-BE49-F238E27FC236}">
                <a16:creationId xmlns:a16="http://schemas.microsoft.com/office/drawing/2014/main" id="{5F0BBDEA-A608-9F3E-AC1A-58E0A12B50B9}"/>
              </a:ext>
            </a:extLst>
          </p:cNvPr>
          <p:cNvSpPr>
            <a:spLocks noGrp="1"/>
          </p:cNvSpPr>
          <p:nvPr>
            <p:ph type="ftr" sz="quarter" idx="11"/>
          </p:nvPr>
        </p:nvSpPr>
        <p:spPr/>
        <p:txBody>
          <a:bodyPr/>
          <a:lstStyle/>
          <a:p>
            <a:r>
              <a:rPr lang="en-US" dirty="0"/>
              <a:t>National </a:t>
            </a:r>
            <a:r>
              <a:rPr lang="en-US" dirty="0" err="1"/>
              <a:t>Kapodistrian</a:t>
            </a:r>
            <a:r>
              <a:rPr lang="en-US" dirty="0"/>
              <a:t> University of Athens</a:t>
            </a:r>
          </a:p>
        </p:txBody>
      </p:sp>
      <p:sp>
        <p:nvSpPr>
          <p:cNvPr id="6" name="Slide Number Placeholder 5">
            <a:extLst>
              <a:ext uri="{FF2B5EF4-FFF2-40B4-BE49-F238E27FC236}">
                <a16:creationId xmlns:a16="http://schemas.microsoft.com/office/drawing/2014/main" id="{DF8BBA82-DF9E-544A-062A-203EBD6412BA}"/>
              </a:ext>
            </a:extLst>
          </p:cNvPr>
          <p:cNvSpPr>
            <a:spLocks noGrp="1"/>
          </p:cNvSpPr>
          <p:nvPr>
            <p:ph type="sldNum" sz="quarter" idx="12"/>
          </p:nvPr>
        </p:nvSpPr>
        <p:spPr/>
        <p:txBody>
          <a:bodyPr/>
          <a:lstStyle/>
          <a:p>
            <a:fld id="{B6CFBEDC-235B-4AE8-8EF9-C0F113A72625}" type="slidenum">
              <a:rPr lang="en-US" smtClean="0"/>
              <a:t>9</a:t>
            </a:fld>
            <a:endParaRPr lang="en-US"/>
          </a:p>
        </p:txBody>
      </p:sp>
      <p:sp>
        <p:nvSpPr>
          <p:cNvPr id="3" name="Text Box 1">
            <a:extLst>
              <a:ext uri="{FF2B5EF4-FFF2-40B4-BE49-F238E27FC236}">
                <a16:creationId xmlns:a16="http://schemas.microsoft.com/office/drawing/2014/main" id="{42F496D7-1399-04B8-2B93-A0DAF3F71A48}"/>
              </a:ext>
            </a:extLst>
          </p:cNvPr>
          <p:cNvSpPr txBox="1"/>
          <p:nvPr/>
        </p:nvSpPr>
        <p:spPr>
          <a:xfrm>
            <a:off x="6278421" y="5338614"/>
            <a:ext cx="5471127" cy="563880"/>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Κβαντικός Υπολογιστής </a:t>
            </a:r>
            <a:r>
              <a:rPr lang="en-US"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IBM </a:t>
            </a:r>
            <a:r>
              <a:rPr lang="el-GR"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με 127</a:t>
            </a:r>
            <a:r>
              <a:rPr lang="en-US"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qubits</a:t>
            </a:r>
            <a:br>
              <a:rPr lang="el-GR"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b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https</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www</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nature</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com</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articles</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r>
              <a:rPr lang="en-US"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d</a:t>
            </a:r>
            <a:r>
              <a:rPr lang="el-GR" sz="1600" kern="1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41586-021-03476-5</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picture containing candle, indoor, art, gold&#10;&#10;Description automatically generated">
            <a:extLst>
              <a:ext uri="{FF2B5EF4-FFF2-40B4-BE49-F238E27FC236}">
                <a16:creationId xmlns:a16="http://schemas.microsoft.com/office/drawing/2014/main" id="{C3D8059A-5CA4-E3E6-AA45-7D25D6FF0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50" y="1791986"/>
            <a:ext cx="5319942" cy="3546628"/>
          </a:xfrm>
          <a:prstGeom prst="rect">
            <a:avLst/>
          </a:prstGeom>
        </p:spPr>
      </p:pic>
      <p:sp>
        <p:nvSpPr>
          <p:cNvPr id="9" name="TextBox 8">
            <a:extLst>
              <a:ext uri="{FF2B5EF4-FFF2-40B4-BE49-F238E27FC236}">
                <a16:creationId xmlns:a16="http://schemas.microsoft.com/office/drawing/2014/main" id="{63497E54-7999-801A-2C78-75E286703C46}"/>
              </a:ext>
            </a:extLst>
          </p:cNvPr>
          <p:cNvSpPr txBox="1"/>
          <p:nvPr/>
        </p:nvSpPr>
        <p:spPr>
          <a:xfrm>
            <a:off x="1141411" y="2228671"/>
            <a:ext cx="4048432" cy="3293209"/>
          </a:xfrm>
          <a:prstGeom prst="rect">
            <a:avLst/>
          </a:prstGeom>
          <a:noFill/>
        </p:spPr>
        <p:txBody>
          <a:bodyPr wrap="square">
            <a:spAutoFit/>
          </a:bodyPr>
          <a:lstStyle/>
          <a:p>
            <a:r>
              <a:rPr lang="el-GR" sz="2800" dirty="0">
                <a:effectLst/>
                <a:latin typeface="Times New Roman" panose="02020603050405020304" pitchFamily="18" charset="0"/>
                <a:ea typeface="Calibri" panose="020F0502020204030204" pitchFamily="34" charset="0"/>
              </a:rPr>
              <a:t>«Σε ένα χρονικό παράθυρο 5-10 ετών, οι κβαντικοί υπολογιστές θα σπάσουν τη κρυπτογραφία όπως τη γνωρίζουμε σήμερα.»</a:t>
            </a:r>
          </a:p>
          <a:p>
            <a:endParaRPr lang="en-US" sz="2800" dirty="0">
              <a:effectLst/>
              <a:latin typeface="Times New Roman" panose="02020603050405020304" pitchFamily="18" charset="0"/>
              <a:ea typeface="Calibri" panose="020F0502020204030204" pitchFamily="34" charset="0"/>
            </a:endParaRPr>
          </a:p>
          <a:p>
            <a:pPr algn="r"/>
            <a:r>
              <a:rPr lang="en-US" sz="2000" dirty="0">
                <a:effectLst/>
                <a:latin typeface="Times New Roman" panose="02020603050405020304" pitchFamily="18" charset="0"/>
                <a:ea typeface="Calibri" panose="020F0502020204030204" pitchFamily="34" charset="0"/>
              </a:rPr>
              <a:t>Sundar Pichai</a:t>
            </a:r>
            <a:r>
              <a:rPr lang="el-GR" sz="2000" dirty="0">
                <a:effectLst/>
                <a:latin typeface="Times New Roman" panose="02020603050405020304" pitchFamily="18" charset="0"/>
                <a:ea typeface="Calibri" panose="020F0502020204030204" pitchFamily="34" charset="0"/>
              </a:rPr>
              <a:t>, διευθύνων σύμβουλος της </a:t>
            </a:r>
            <a:r>
              <a:rPr lang="en-US" sz="2000" dirty="0">
                <a:effectLst/>
                <a:latin typeface="Times New Roman" panose="02020603050405020304" pitchFamily="18" charset="0"/>
                <a:ea typeface="Calibri" panose="020F0502020204030204" pitchFamily="34" charset="0"/>
              </a:rPr>
              <a:t>Google </a:t>
            </a:r>
            <a:r>
              <a:rPr lang="el-GR" sz="2000" dirty="0">
                <a:effectLst/>
                <a:latin typeface="Times New Roman" panose="02020603050405020304" pitchFamily="18" charset="0"/>
                <a:ea typeface="Calibri" panose="020F0502020204030204" pitchFamily="34" charset="0"/>
              </a:rPr>
              <a:t>και της </a:t>
            </a:r>
            <a:r>
              <a:rPr lang="en-US" sz="2000" dirty="0">
                <a:effectLst/>
                <a:latin typeface="Times New Roman" panose="02020603050405020304" pitchFamily="18" charset="0"/>
                <a:ea typeface="Calibri" panose="020F0502020204030204" pitchFamily="34" charset="0"/>
              </a:rPr>
              <a:t>Alphabet</a:t>
            </a:r>
            <a:endParaRPr lang="en-US" sz="2000" dirty="0"/>
          </a:p>
        </p:txBody>
      </p:sp>
      <p:sp>
        <p:nvSpPr>
          <p:cNvPr id="10" name="TextBox 9">
            <a:extLst>
              <a:ext uri="{FF2B5EF4-FFF2-40B4-BE49-F238E27FC236}">
                <a16:creationId xmlns:a16="http://schemas.microsoft.com/office/drawing/2014/main" id="{DEEC5F11-72AF-25C0-C847-150418C6B921}"/>
              </a:ext>
            </a:extLst>
          </p:cNvPr>
          <p:cNvSpPr txBox="1"/>
          <p:nvPr/>
        </p:nvSpPr>
        <p:spPr>
          <a:xfrm>
            <a:off x="792021" y="6331394"/>
            <a:ext cx="10972800" cy="461665"/>
          </a:xfrm>
          <a:prstGeom prst="rect">
            <a:avLst/>
          </a:prstGeom>
          <a:noFill/>
        </p:spPr>
        <p:txBody>
          <a:bodyPr wrap="square">
            <a:spAutoFit/>
          </a:bodyPr>
          <a:lstStyle/>
          <a:p>
            <a:r>
              <a:rPr lang="en-US" sz="1200" b="1" dirty="0">
                <a:effectLst/>
                <a:latin typeface="Times New Roman" panose="02020603050405020304" pitchFamily="18" charset="0"/>
                <a:cs typeface="Times New Roman" panose="02020603050405020304" pitchFamily="18" charset="0"/>
              </a:rPr>
              <a:t>An Insight, An Idea with Sundar Pichai - Quantum Computing, </a:t>
            </a:r>
            <a:r>
              <a:rPr lang="en-US" sz="1200" b="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World Economic Forum Video</a:t>
            </a:r>
            <a:r>
              <a:rPr lang="en-US" sz="1200" b="0" dirty="0">
                <a:effectLst/>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An Insight, An Idea with Sundar Pichai - Quantum Computing – YouTube</a:t>
            </a:r>
            <a:r>
              <a:rPr lang="en-US" sz="1200" dirty="0">
                <a:latin typeface="Times New Roman" panose="02020603050405020304" pitchFamily="18" charset="0"/>
                <a:cs typeface="Times New Roman" panose="02020603050405020304" pitchFamily="18" charset="0"/>
              </a:rPr>
              <a:t>)</a:t>
            </a:r>
          </a:p>
          <a:p>
            <a:r>
              <a:rPr lang="en-US" sz="1200" b="1" dirty="0">
                <a:effectLst/>
                <a:latin typeface="Times New Roman" panose="02020603050405020304" pitchFamily="18" charset="0"/>
                <a:cs typeface="Times New Roman" panose="02020603050405020304" pitchFamily="18" charset="0"/>
              </a:rPr>
              <a:t>Breaking RSA Encryption - an Update on the State-of-the-Art</a:t>
            </a:r>
            <a:r>
              <a:rPr lang="fr-FR" sz="1200" b="1" dirty="0">
                <a:effectLst/>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Breaking RSA Encryption - an Update on the State-of-the-Art – </a:t>
            </a:r>
            <a:r>
              <a:rPr lang="en-US" sz="1200" dirty="0" err="1">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QuintessenceLabs</a:t>
            </a:r>
            <a:r>
              <a:rPr lang="fr-FR"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635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Έγγραφο" ma:contentTypeID="0x010100E63A2A694A7B884DB468E9D9D17DC56E" ma:contentTypeVersion="3" ma:contentTypeDescription="Δημιουργία νέου εγγράφου" ma:contentTypeScope="" ma:versionID="aad8bb70235f206088db712f354f562f">
  <xsd:schema xmlns:xsd="http://www.w3.org/2001/XMLSchema" xmlns:xs="http://www.w3.org/2001/XMLSchema" xmlns:p="http://schemas.microsoft.com/office/2006/metadata/properties" xmlns:ns3="731e14c1-9d6b-4737-bfb3-7b10e6a67da7" targetNamespace="http://schemas.microsoft.com/office/2006/metadata/properties" ma:root="true" ma:fieldsID="345efa1355208fc07ea085ec9ca119ff" ns3:_="">
    <xsd:import namespace="731e14c1-9d6b-4737-bfb3-7b10e6a67d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e14c1-9d6b-4737-bfb3-7b10e6a67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31e14c1-9d6b-4737-bfb3-7b10e6a67da7" xsi:nil="true"/>
  </documentManagement>
</p:properties>
</file>

<file path=customXml/itemProps1.xml><?xml version="1.0" encoding="utf-8"?>
<ds:datastoreItem xmlns:ds="http://schemas.openxmlformats.org/officeDocument/2006/customXml" ds:itemID="{BD3EC383-EDB7-4530-905C-271265144672}">
  <ds:schemaRefs>
    <ds:schemaRef ds:uri="http://schemas.microsoft.com/sharepoint/v3/contenttype/forms"/>
  </ds:schemaRefs>
</ds:datastoreItem>
</file>

<file path=customXml/itemProps2.xml><?xml version="1.0" encoding="utf-8"?>
<ds:datastoreItem xmlns:ds="http://schemas.openxmlformats.org/officeDocument/2006/customXml" ds:itemID="{4A0A1C47-24BF-41CB-AEA6-E8D6E67DF3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e14c1-9d6b-4737-bfb3-7b10e6a67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46AA53-0701-4DB8-9410-AB2EA3558C91}">
  <ds:schemaRefs>
    <ds:schemaRef ds:uri="http://purl.org/dc/elements/1.1/"/>
    <ds:schemaRef ds:uri="http://purl.org/dc/dcmitype/"/>
    <ds:schemaRef ds:uri="http://purl.org/dc/term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731e14c1-9d6b-4737-bfb3-7b10e6a67da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387</TotalTime>
  <Words>2819</Words>
  <Application>Microsoft Office PowerPoint</Application>
  <PresentationFormat>Widescreen</PresentationFormat>
  <Paragraphs>256</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Times New Roman</vt:lpstr>
      <vt:lpstr>Tw Cen MT</vt:lpstr>
      <vt:lpstr>Circuit</vt:lpstr>
      <vt:lpstr>PowerPoint Presentation</vt:lpstr>
      <vt:lpstr>Επισκοπηση Περιεχομενων</vt:lpstr>
      <vt:lpstr>Αλγοριθμος RSA (Rivest, Shamir &amp; Adleman) (1/2)</vt:lpstr>
      <vt:lpstr>Αλγοριθμος RSA (Rivest, Shamir &amp; Adleman) (2/2)</vt:lpstr>
      <vt:lpstr>Αλγοριθμοσ ECC (Elliptic Curve Cryptography) (1/4)</vt:lpstr>
      <vt:lpstr>Αλγοριθμοσ ECC (Elliptic Curve Cryptography) (2/4)</vt:lpstr>
      <vt:lpstr>Αλγοριθμοσ ECC (Elliptic Curve Cryptography) (3/4)</vt:lpstr>
      <vt:lpstr>Αλγοριθμοσ ECC (Elliptic Curve Cryptography) (4/4)</vt:lpstr>
      <vt:lpstr>Κβαντικη Απειλη</vt:lpstr>
      <vt:lpstr>Αλγοριθμοσ του Shor (1/3)</vt:lpstr>
      <vt:lpstr>Αλγοριθμοσ του Shor (2/3)</vt:lpstr>
      <vt:lpstr>Αλγοριθμοσ του Shor (3/3)</vt:lpstr>
      <vt:lpstr>Η Καταστροφικη Επιδραση του Αλγοριθμοy του Shor (1/3)</vt:lpstr>
      <vt:lpstr>Η Καταστροφικη Επιδραση του Αλγοριθμοy του Shor (2/3)</vt:lpstr>
      <vt:lpstr>Η Καταστροφικη Επιδραση του Αλγοριθμοy του Shor (3/3)</vt:lpstr>
      <vt:lpstr>Συμπερασματα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Polyvios Tsichritzis</dc:creator>
  <cp:lastModifiedBy>Polyvios Tsichritzis</cp:lastModifiedBy>
  <cp:revision>8</cp:revision>
  <dcterms:created xsi:type="dcterms:W3CDTF">2023-07-05T15:38:43Z</dcterms:created>
  <dcterms:modified xsi:type="dcterms:W3CDTF">2023-07-13T12:20:26Z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0x010100E63A2A694A7B884DB468E9D9D17DC56E</vt:lpwstr>
  </property>
</Properties>
</file>