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2D8D6-20B5-47F5-A5FD-A6F0B11DB148}"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4B045-6A1C-4392-9AEF-CDE2A54F95E3}" type="slidenum">
              <a:rPr lang="en-US" smtClean="0"/>
              <a:t>‹#›</a:t>
            </a:fld>
            <a:endParaRPr lang="en-US"/>
          </a:p>
        </p:txBody>
      </p:sp>
    </p:spTree>
    <p:extLst>
      <p:ext uri="{BB962C8B-B14F-4D97-AF65-F5344CB8AC3E}">
        <p14:creationId xmlns:p14="http://schemas.microsoft.com/office/powerpoint/2010/main" val="224615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4B045-6A1C-4392-9AEF-CDE2A54F95E3}" type="slidenum">
              <a:rPr lang="en-US" smtClean="0"/>
              <a:t>1</a:t>
            </a:fld>
            <a:endParaRPr lang="en-US"/>
          </a:p>
        </p:txBody>
      </p:sp>
    </p:spTree>
    <p:extLst>
      <p:ext uri="{BB962C8B-B14F-4D97-AF65-F5344CB8AC3E}">
        <p14:creationId xmlns:p14="http://schemas.microsoft.com/office/powerpoint/2010/main" val="226560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3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8FCA0D5-FD3B-470F-83B9-82FC6B2EF0C6}"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16951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39476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42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198313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1094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1035667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48689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52422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178734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A0D5-FD3B-470F-83B9-82FC6B2EF0C6}"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55704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CA0D5-FD3B-470F-83B9-82FC6B2EF0C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37691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CA0D5-FD3B-470F-83B9-82FC6B2EF0C6}"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3907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CA0D5-FD3B-470F-83B9-82FC6B2EF0C6}"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0982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CA0D5-FD3B-470F-83B9-82FC6B2EF0C6}"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349993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CA0D5-FD3B-470F-83B9-82FC6B2EF0C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363681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CA0D5-FD3B-470F-83B9-82FC6B2EF0C6}"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78380-BB75-462D-ACFF-3BC2C706BCC9}" type="slidenum">
              <a:rPr lang="en-US" smtClean="0"/>
              <a:t>‹#›</a:t>
            </a:fld>
            <a:endParaRPr lang="en-US"/>
          </a:p>
        </p:txBody>
      </p:sp>
    </p:spTree>
    <p:extLst>
      <p:ext uri="{BB962C8B-B14F-4D97-AF65-F5344CB8AC3E}">
        <p14:creationId xmlns:p14="http://schemas.microsoft.com/office/powerpoint/2010/main" val="27232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8FCA0D5-FD3B-470F-83B9-82FC6B2EF0C6}" type="datetimeFigureOut">
              <a:rPr lang="en-US" smtClean="0"/>
              <a:t>5/20/2022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E78380-BB75-462D-ACFF-3BC2C706BCC9}" type="slidenum">
              <a:rPr lang="en-US" smtClean="0"/>
              <a:t>‹#›</a:t>
            </a:fld>
            <a:endParaRPr lang="en-US"/>
          </a:p>
        </p:txBody>
      </p:sp>
    </p:spTree>
    <p:extLst>
      <p:ext uri="{BB962C8B-B14F-4D97-AF65-F5344CB8AC3E}">
        <p14:creationId xmlns:p14="http://schemas.microsoft.com/office/powerpoint/2010/main" val="13383629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t/timeseries.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671E16-F4B6-FE21-71E0-EA6B5B6BB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6573"/>
          </a:xfrm>
          <a:prstGeom prst="rect">
            <a:avLst/>
          </a:prstGeom>
        </p:spPr>
      </p:pic>
      <p:sp>
        <p:nvSpPr>
          <p:cNvPr id="2" name="Title 1">
            <a:extLst>
              <a:ext uri="{FF2B5EF4-FFF2-40B4-BE49-F238E27FC236}">
                <a16:creationId xmlns:a16="http://schemas.microsoft.com/office/drawing/2014/main" id="{3BF1FECB-E3A3-AE7B-13EF-156A61DD952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B6AE611-7B75-0DA6-5A3B-7AAD841F5C17}"/>
              </a:ext>
            </a:extLst>
          </p:cNvPr>
          <p:cNvSpPr>
            <a:spLocks noGrp="1"/>
          </p:cNvSpPr>
          <p:nvPr>
            <p:ph type="subTitle" idx="1"/>
          </p:nvPr>
        </p:nvSpPr>
        <p:spPr/>
        <p:txBody>
          <a:bodyPr/>
          <a:lstStyle/>
          <a:p>
            <a:endParaRPr lang="en-US" dirty="0"/>
          </a:p>
        </p:txBody>
      </p:sp>
      <p:sp>
        <p:nvSpPr>
          <p:cNvPr id="5" name="Rectangle 4">
            <a:extLst>
              <a:ext uri="{FF2B5EF4-FFF2-40B4-BE49-F238E27FC236}">
                <a16:creationId xmlns:a16="http://schemas.microsoft.com/office/drawing/2014/main" id="{39668A18-5490-6442-918B-285BDAF10C04}"/>
              </a:ext>
            </a:extLst>
          </p:cNvPr>
          <p:cNvSpPr/>
          <p:nvPr/>
        </p:nvSpPr>
        <p:spPr>
          <a:xfrm>
            <a:off x="1734284" y="499532"/>
            <a:ext cx="8956298"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Delhi Weather Forecasting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6773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1B7F-5E84-06A7-9923-E8341C76EC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308E0-5E8E-60C3-89CD-A82DFBDE027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C5441C-332A-AC50-E6DE-26CC96067075}"/>
              </a:ext>
            </a:extLst>
          </p:cNvPr>
          <p:cNvPicPr>
            <a:picLocks noChangeAspect="1"/>
          </p:cNvPicPr>
          <p:nvPr/>
        </p:nvPicPr>
        <p:blipFill>
          <a:blip r:embed="rId2"/>
          <a:stretch>
            <a:fillRect/>
          </a:stretch>
        </p:blipFill>
        <p:spPr>
          <a:xfrm>
            <a:off x="-1997" y="130630"/>
            <a:ext cx="12193997" cy="6727370"/>
          </a:xfrm>
          <a:prstGeom prst="rect">
            <a:avLst/>
          </a:prstGeom>
        </p:spPr>
      </p:pic>
    </p:spTree>
    <p:extLst>
      <p:ext uri="{BB962C8B-B14F-4D97-AF65-F5344CB8AC3E}">
        <p14:creationId xmlns:p14="http://schemas.microsoft.com/office/powerpoint/2010/main" val="244046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01D54-9051-57BE-DEF3-E7CC6F69965E}"/>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48B02A68-0520-77F1-436F-16B42CE6CD87}"/>
              </a:ext>
            </a:extLst>
          </p:cNvPr>
          <p:cNvPicPr>
            <a:picLocks noGrp="1" noChangeAspect="1"/>
          </p:cNvPicPr>
          <p:nvPr>
            <p:ph idx="1"/>
          </p:nvPr>
        </p:nvPicPr>
        <p:blipFill>
          <a:blip r:embed="rId2"/>
          <a:stretch>
            <a:fillRect/>
          </a:stretch>
        </p:blipFill>
        <p:spPr>
          <a:xfrm>
            <a:off x="1121828" y="2174037"/>
            <a:ext cx="7659169" cy="638264"/>
          </a:xfrm>
        </p:spPr>
      </p:pic>
      <p:pic>
        <p:nvPicPr>
          <p:cNvPr id="5" name="Picture 4">
            <a:extLst>
              <a:ext uri="{FF2B5EF4-FFF2-40B4-BE49-F238E27FC236}">
                <a16:creationId xmlns:a16="http://schemas.microsoft.com/office/drawing/2014/main" id="{687FD932-255E-8330-D5A8-BE33E6C0B1D7}"/>
              </a:ext>
            </a:extLst>
          </p:cNvPr>
          <p:cNvPicPr>
            <a:picLocks noChangeAspect="1"/>
          </p:cNvPicPr>
          <p:nvPr/>
        </p:nvPicPr>
        <p:blipFill>
          <a:blip r:embed="rId3"/>
          <a:stretch>
            <a:fillRect/>
          </a:stretch>
        </p:blipFill>
        <p:spPr>
          <a:xfrm>
            <a:off x="0" y="978607"/>
            <a:ext cx="12192000" cy="4900785"/>
          </a:xfrm>
          <a:prstGeom prst="rect">
            <a:avLst/>
          </a:prstGeom>
        </p:spPr>
      </p:pic>
      <p:pic>
        <p:nvPicPr>
          <p:cNvPr id="9" name="Picture 8">
            <a:extLst>
              <a:ext uri="{FF2B5EF4-FFF2-40B4-BE49-F238E27FC236}">
                <a16:creationId xmlns:a16="http://schemas.microsoft.com/office/drawing/2014/main" id="{9C935700-E205-9035-2868-BF27DB737572}"/>
              </a:ext>
            </a:extLst>
          </p:cNvPr>
          <p:cNvPicPr>
            <a:picLocks noChangeAspect="1"/>
          </p:cNvPicPr>
          <p:nvPr/>
        </p:nvPicPr>
        <p:blipFill>
          <a:blip r:embed="rId2"/>
          <a:stretch>
            <a:fillRect/>
          </a:stretch>
        </p:blipFill>
        <p:spPr>
          <a:xfrm>
            <a:off x="0" y="0"/>
            <a:ext cx="12192000" cy="978607"/>
          </a:xfrm>
          <a:prstGeom prst="rect">
            <a:avLst/>
          </a:prstGeom>
        </p:spPr>
      </p:pic>
      <p:pic>
        <p:nvPicPr>
          <p:cNvPr id="11" name="Picture 10">
            <a:extLst>
              <a:ext uri="{FF2B5EF4-FFF2-40B4-BE49-F238E27FC236}">
                <a16:creationId xmlns:a16="http://schemas.microsoft.com/office/drawing/2014/main" id="{D4E64A47-61B5-0A33-E06D-5419F29A7238}"/>
              </a:ext>
            </a:extLst>
          </p:cNvPr>
          <p:cNvPicPr>
            <a:picLocks noChangeAspect="1"/>
          </p:cNvPicPr>
          <p:nvPr/>
        </p:nvPicPr>
        <p:blipFill>
          <a:blip r:embed="rId4"/>
          <a:stretch>
            <a:fillRect/>
          </a:stretch>
        </p:blipFill>
        <p:spPr>
          <a:xfrm>
            <a:off x="-1" y="5817334"/>
            <a:ext cx="12192000" cy="1040666"/>
          </a:xfrm>
          <a:prstGeom prst="rect">
            <a:avLst/>
          </a:prstGeom>
        </p:spPr>
      </p:pic>
    </p:spTree>
    <p:extLst>
      <p:ext uri="{BB962C8B-B14F-4D97-AF65-F5344CB8AC3E}">
        <p14:creationId xmlns:p14="http://schemas.microsoft.com/office/powerpoint/2010/main" val="262146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B6D1-35C4-D243-BE32-64E4FC3B4F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82ED24-586D-1782-6B57-82F83440D08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70ACFC7-12E9-D350-650B-62826526BF14}"/>
              </a:ext>
            </a:extLst>
          </p:cNvPr>
          <p:cNvPicPr>
            <a:picLocks noChangeAspect="1"/>
          </p:cNvPicPr>
          <p:nvPr/>
        </p:nvPicPr>
        <p:blipFill>
          <a:blip r:embed="rId2"/>
          <a:stretch>
            <a:fillRect/>
          </a:stretch>
        </p:blipFill>
        <p:spPr>
          <a:xfrm>
            <a:off x="0" y="1589991"/>
            <a:ext cx="12192000" cy="4269634"/>
          </a:xfrm>
          <a:prstGeom prst="rect">
            <a:avLst/>
          </a:prstGeom>
        </p:spPr>
      </p:pic>
    </p:spTree>
    <p:extLst>
      <p:ext uri="{BB962C8B-B14F-4D97-AF65-F5344CB8AC3E}">
        <p14:creationId xmlns:p14="http://schemas.microsoft.com/office/powerpoint/2010/main" val="1101147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A740-5F7A-5F78-202A-F283F56F9D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1D2390-889E-11CE-E572-6FFAA99AA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35290" cy="6858000"/>
          </a:xfrm>
        </p:spPr>
      </p:pic>
    </p:spTree>
    <p:extLst>
      <p:ext uri="{BB962C8B-B14F-4D97-AF65-F5344CB8AC3E}">
        <p14:creationId xmlns:p14="http://schemas.microsoft.com/office/powerpoint/2010/main" val="127878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D4DF-BE99-FE24-6231-402C9808847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F448214-C3F9-2775-145E-6A22D5D97D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9" y="-1"/>
            <a:ext cx="12246479" cy="6858001"/>
          </a:xfrm>
        </p:spPr>
      </p:pic>
    </p:spTree>
    <p:extLst>
      <p:ext uri="{BB962C8B-B14F-4D97-AF65-F5344CB8AC3E}">
        <p14:creationId xmlns:p14="http://schemas.microsoft.com/office/powerpoint/2010/main" val="6235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870E-465E-CBFF-4DF0-1B6CE9E61DD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49883F9-126E-C932-5EFC-0E07C093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132"/>
            <a:ext cx="12192000" cy="6830867"/>
          </a:xfrm>
        </p:spPr>
      </p:pic>
    </p:spTree>
    <p:extLst>
      <p:ext uri="{BB962C8B-B14F-4D97-AF65-F5344CB8AC3E}">
        <p14:creationId xmlns:p14="http://schemas.microsoft.com/office/powerpoint/2010/main" val="82854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F6EA-A506-252A-96B8-6C4A0F4743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7297E5-A3C2-24C3-F130-285941CAFD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4FD4730-DA8A-02C7-414B-68AA44CE1E98}"/>
              </a:ext>
            </a:extLst>
          </p:cNvPr>
          <p:cNvPicPr>
            <a:picLocks noChangeAspect="1"/>
          </p:cNvPicPr>
          <p:nvPr/>
        </p:nvPicPr>
        <p:blipFill>
          <a:blip r:embed="rId2"/>
          <a:stretch>
            <a:fillRect/>
          </a:stretch>
        </p:blipFill>
        <p:spPr>
          <a:xfrm>
            <a:off x="0" y="670106"/>
            <a:ext cx="12192000" cy="6187894"/>
          </a:xfrm>
          <a:prstGeom prst="rect">
            <a:avLst/>
          </a:prstGeom>
        </p:spPr>
      </p:pic>
    </p:spTree>
    <p:extLst>
      <p:ext uri="{BB962C8B-B14F-4D97-AF65-F5344CB8AC3E}">
        <p14:creationId xmlns:p14="http://schemas.microsoft.com/office/powerpoint/2010/main" val="419098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43E9-2160-671B-EE59-EFAA0F73C7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B62DAE-66CF-9DDE-1A09-B9828B0B4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132"/>
            <a:ext cx="12192000" cy="6830867"/>
          </a:xfrm>
        </p:spPr>
      </p:pic>
    </p:spTree>
    <p:extLst>
      <p:ext uri="{BB962C8B-B14F-4D97-AF65-F5344CB8AC3E}">
        <p14:creationId xmlns:p14="http://schemas.microsoft.com/office/powerpoint/2010/main" val="423258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A4B3-D982-449D-E4BA-464D89774F2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23A2464-7C69-E78B-2526-AE1E51B9F1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702" y="2245497"/>
            <a:ext cx="7163421" cy="495343"/>
          </a:xfrm>
        </p:spPr>
      </p:pic>
      <p:pic>
        <p:nvPicPr>
          <p:cNvPr id="5" name="Picture 4">
            <a:extLst>
              <a:ext uri="{FF2B5EF4-FFF2-40B4-BE49-F238E27FC236}">
                <a16:creationId xmlns:a16="http://schemas.microsoft.com/office/drawing/2014/main" id="{A4E302FD-A6D2-3D40-9D3E-0007AD255E12}"/>
              </a:ext>
            </a:extLst>
          </p:cNvPr>
          <p:cNvPicPr>
            <a:picLocks noChangeAspect="1"/>
          </p:cNvPicPr>
          <p:nvPr/>
        </p:nvPicPr>
        <p:blipFill>
          <a:blip r:embed="rId3"/>
          <a:stretch>
            <a:fillRect/>
          </a:stretch>
        </p:blipFill>
        <p:spPr>
          <a:xfrm>
            <a:off x="-5360" y="100675"/>
            <a:ext cx="12197360" cy="5056844"/>
          </a:xfrm>
          <a:prstGeom prst="rect">
            <a:avLst/>
          </a:prstGeom>
        </p:spPr>
      </p:pic>
      <p:pic>
        <p:nvPicPr>
          <p:cNvPr id="9" name="Picture 8">
            <a:extLst>
              <a:ext uri="{FF2B5EF4-FFF2-40B4-BE49-F238E27FC236}">
                <a16:creationId xmlns:a16="http://schemas.microsoft.com/office/drawing/2014/main" id="{C40EE288-55F2-CABC-A7B2-FFFFC966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 y="5157519"/>
            <a:ext cx="12195920" cy="1673759"/>
          </a:xfrm>
          <a:prstGeom prst="rect">
            <a:avLst/>
          </a:prstGeom>
        </p:spPr>
      </p:pic>
    </p:spTree>
    <p:extLst>
      <p:ext uri="{BB962C8B-B14F-4D97-AF65-F5344CB8AC3E}">
        <p14:creationId xmlns:p14="http://schemas.microsoft.com/office/powerpoint/2010/main" val="125700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D17B-FBA0-87A3-63F6-99FA5C9339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34EB5B-3102-1736-7D44-400B35AE66A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CDE07D-AAC5-0410-A92C-EA15897158B3}"/>
              </a:ext>
            </a:extLst>
          </p:cNvPr>
          <p:cNvPicPr>
            <a:picLocks noChangeAspect="1"/>
          </p:cNvPicPr>
          <p:nvPr/>
        </p:nvPicPr>
        <p:blipFill>
          <a:blip r:embed="rId2"/>
          <a:stretch>
            <a:fillRect/>
          </a:stretch>
        </p:blipFill>
        <p:spPr>
          <a:xfrm>
            <a:off x="1" y="1156996"/>
            <a:ext cx="12165104" cy="5701004"/>
          </a:xfrm>
          <a:prstGeom prst="rect">
            <a:avLst/>
          </a:prstGeom>
        </p:spPr>
      </p:pic>
      <p:sp>
        <p:nvSpPr>
          <p:cNvPr id="6" name="Rectangle 5">
            <a:extLst>
              <a:ext uri="{FF2B5EF4-FFF2-40B4-BE49-F238E27FC236}">
                <a16:creationId xmlns:a16="http://schemas.microsoft.com/office/drawing/2014/main" id="{7190D59F-8E3C-FAC0-06FB-299D073B018A}"/>
              </a:ext>
            </a:extLst>
          </p:cNvPr>
          <p:cNvSpPr/>
          <p:nvPr/>
        </p:nvSpPr>
        <p:spPr>
          <a:xfrm>
            <a:off x="973843" y="131003"/>
            <a:ext cx="93859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Difficult data treatment part</a:t>
            </a:r>
          </a:p>
        </p:txBody>
      </p:sp>
    </p:spTree>
    <p:extLst>
      <p:ext uri="{BB962C8B-B14F-4D97-AF65-F5344CB8AC3E}">
        <p14:creationId xmlns:p14="http://schemas.microsoft.com/office/powerpoint/2010/main" val="360604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BB34-B78D-4B26-2D7A-EBEBA74ACD5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9D702CD-9C52-7F61-B7CA-EA7358ED7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 y="0"/>
            <a:ext cx="12190358" cy="6857999"/>
          </a:xfrm>
        </p:spPr>
      </p:pic>
    </p:spTree>
    <p:extLst>
      <p:ext uri="{BB962C8B-B14F-4D97-AF65-F5344CB8AC3E}">
        <p14:creationId xmlns:p14="http://schemas.microsoft.com/office/powerpoint/2010/main" val="320773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2F31-562E-E371-269A-E08C00015F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A9FD2CF-C16D-2604-84EC-23A8143B88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799"/>
            <a:ext cx="12192000" cy="6172201"/>
          </a:xfrm>
        </p:spPr>
      </p:pic>
    </p:spTree>
    <p:extLst>
      <p:ext uri="{BB962C8B-B14F-4D97-AF65-F5344CB8AC3E}">
        <p14:creationId xmlns:p14="http://schemas.microsoft.com/office/powerpoint/2010/main" val="267274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8919-FEBB-1770-4901-85298BF465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14C5E7-524D-A1F6-60DB-351D1B930B7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602162-8806-551E-7217-BA6485C93504}"/>
              </a:ext>
            </a:extLst>
          </p:cNvPr>
          <p:cNvPicPr>
            <a:picLocks noChangeAspect="1"/>
          </p:cNvPicPr>
          <p:nvPr/>
        </p:nvPicPr>
        <p:blipFill>
          <a:blip r:embed="rId2"/>
          <a:stretch>
            <a:fillRect/>
          </a:stretch>
        </p:blipFill>
        <p:spPr>
          <a:xfrm>
            <a:off x="-1" y="881965"/>
            <a:ext cx="12172385" cy="6041349"/>
          </a:xfrm>
          <a:prstGeom prst="rect">
            <a:avLst/>
          </a:prstGeom>
        </p:spPr>
      </p:pic>
      <p:sp>
        <p:nvSpPr>
          <p:cNvPr id="6" name="Rectangle 5">
            <a:extLst>
              <a:ext uri="{FF2B5EF4-FFF2-40B4-BE49-F238E27FC236}">
                <a16:creationId xmlns:a16="http://schemas.microsoft.com/office/drawing/2014/main" id="{EBCC0388-2AF1-8787-91D5-01BED3695320}"/>
              </a:ext>
            </a:extLst>
          </p:cNvPr>
          <p:cNvSpPr/>
          <p:nvPr/>
        </p:nvSpPr>
        <p:spPr>
          <a:xfrm>
            <a:off x="1908516" y="-23237"/>
            <a:ext cx="740459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PACF and ACF graph</a:t>
            </a:r>
          </a:p>
        </p:txBody>
      </p:sp>
    </p:spTree>
    <p:extLst>
      <p:ext uri="{BB962C8B-B14F-4D97-AF65-F5344CB8AC3E}">
        <p14:creationId xmlns:p14="http://schemas.microsoft.com/office/powerpoint/2010/main" val="381727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2BC-3BC2-DBC0-3BCD-5A625A053B8B}"/>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9481300B-7BDE-65D9-C601-33FAE88D709A}"/>
              </a:ext>
            </a:extLst>
          </p:cNvPr>
          <p:cNvPicPr>
            <a:picLocks noChangeAspect="1"/>
          </p:cNvPicPr>
          <p:nvPr/>
        </p:nvPicPr>
        <p:blipFill>
          <a:blip r:embed="rId2"/>
          <a:stretch>
            <a:fillRect/>
          </a:stretch>
        </p:blipFill>
        <p:spPr>
          <a:xfrm>
            <a:off x="1850214" y="297291"/>
            <a:ext cx="8388220" cy="3123483"/>
          </a:xfrm>
          <a:prstGeom prst="rect">
            <a:avLst/>
          </a:prstGeom>
        </p:spPr>
      </p:pic>
      <p:sp>
        <p:nvSpPr>
          <p:cNvPr id="11" name="Content Placeholder 10">
            <a:extLst>
              <a:ext uri="{FF2B5EF4-FFF2-40B4-BE49-F238E27FC236}">
                <a16:creationId xmlns:a16="http://schemas.microsoft.com/office/drawing/2014/main" id="{F4270F33-58BF-C6DD-95C3-FC59C9E7C3C0}"/>
              </a:ext>
            </a:extLst>
          </p:cNvPr>
          <p:cNvSpPr>
            <a:spLocks noGrp="1"/>
          </p:cNvSpPr>
          <p:nvPr>
            <p:ph idx="1"/>
          </p:nvPr>
        </p:nvSpPr>
        <p:spPr/>
        <p:txBody>
          <a:bodyPr/>
          <a:lstStyle/>
          <a:p>
            <a:endParaRPr lang="en-US" dirty="0"/>
          </a:p>
        </p:txBody>
      </p:sp>
      <p:pic>
        <p:nvPicPr>
          <p:cNvPr id="13" name="Picture 12">
            <a:extLst>
              <a:ext uri="{FF2B5EF4-FFF2-40B4-BE49-F238E27FC236}">
                <a16:creationId xmlns:a16="http://schemas.microsoft.com/office/drawing/2014/main" id="{5FF1BB3B-D362-FE58-5705-EAB71E2B75CE}"/>
              </a:ext>
            </a:extLst>
          </p:cNvPr>
          <p:cNvPicPr>
            <a:picLocks noChangeAspect="1"/>
          </p:cNvPicPr>
          <p:nvPr/>
        </p:nvPicPr>
        <p:blipFill>
          <a:blip r:embed="rId3"/>
          <a:stretch>
            <a:fillRect/>
          </a:stretch>
        </p:blipFill>
        <p:spPr>
          <a:xfrm>
            <a:off x="1862228" y="3607039"/>
            <a:ext cx="8376206" cy="3123483"/>
          </a:xfrm>
          <a:prstGeom prst="rect">
            <a:avLst/>
          </a:prstGeom>
        </p:spPr>
      </p:pic>
    </p:spTree>
    <p:extLst>
      <p:ext uri="{BB962C8B-B14F-4D97-AF65-F5344CB8AC3E}">
        <p14:creationId xmlns:p14="http://schemas.microsoft.com/office/powerpoint/2010/main" val="364075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4E83-DA31-B935-C8C8-EDFD43ACDB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A4962A-A357-E846-766F-5FED5A1A5E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21A23E-91E5-264D-A920-6C0430C700FF}"/>
              </a:ext>
            </a:extLst>
          </p:cNvPr>
          <p:cNvPicPr>
            <a:picLocks noChangeAspect="1"/>
          </p:cNvPicPr>
          <p:nvPr/>
        </p:nvPicPr>
        <p:blipFill>
          <a:blip r:embed="rId2"/>
          <a:stretch>
            <a:fillRect/>
          </a:stretch>
        </p:blipFill>
        <p:spPr>
          <a:xfrm>
            <a:off x="0" y="1408922"/>
            <a:ext cx="12192000" cy="5449078"/>
          </a:xfrm>
          <a:prstGeom prst="rect">
            <a:avLst/>
          </a:prstGeom>
        </p:spPr>
      </p:pic>
      <p:sp>
        <p:nvSpPr>
          <p:cNvPr id="6" name="Rectangle 5">
            <a:extLst>
              <a:ext uri="{FF2B5EF4-FFF2-40B4-BE49-F238E27FC236}">
                <a16:creationId xmlns:a16="http://schemas.microsoft.com/office/drawing/2014/main" id="{A2ED759E-1962-4A8E-4ECB-C222BF2FC4E6}"/>
              </a:ext>
            </a:extLst>
          </p:cNvPr>
          <p:cNvSpPr/>
          <p:nvPr/>
        </p:nvSpPr>
        <p:spPr>
          <a:xfrm>
            <a:off x="2672914" y="299327"/>
            <a:ext cx="6846170" cy="1077218"/>
          </a:xfrm>
          <a:prstGeom prst="rect">
            <a:avLst/>
          </a:prstGeom>
          <a:noFill/>
        </p:spPr>
        <p:txBody>
          <a:bodyPr wrap="none" lIns="91440" tIns="45720" rIns="91440" bIns="45720">
            <a:spAutoFit/>
          </a:bodyPr>
          <a:lstStyle/>
          <a:p>
            <a:pPr algn="ctr"/>
            <a:r>
              <a:rPr lang="en-US" sz="3200" b="1" i="0" dirty="0">
                <a:effectLst/>
                <a:latin typeface="Inter"/>
              </a:rPr>
              <a:t>Autocorrelation Function (ACF) and </a:t>
            </a:r>
          </a:p>
          <a:p>
            <a:pPr algn="ctr"/>
            <a:r>
              <a:rPr lang="en-US" sz="3200" b="1" i="0" dirty="0">
                <a:effectLst/>
                <a:latin typeface="Inter"/>
              </a:rPr>
              <a:t>Partial Autocorrelation Function (PACF)</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5515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6067-67F3-E19E-10F7-3F5A3237769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6C757A1-348C-B364-F744-C6AC181970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85812"/>
            <a:ext cx="12192000" cy="6072188"/>
          </a:xfrm>
        </p:spPr>
      </p:pic>
    </p:spTree>
    <p:extLst>
      <p:ext uri="{BB962C8B-B14F-4D97-AF65-F5344CB8AC3E}">
        <p14:creationId xmlns:p14="http://schemas.microsoft.com/office/powerpoint/2010/main" val="86073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806B-221B-0550-4215-240AD7BA79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476D20-BCFB-523D-E8FA-97ECF29B7FA8}"/>
              </a:ext>
            </a:extLst>
          </p:cNvPr>
          <p:cNvSpPr>
            <a:spLocks noGrp="1"/>
          </p:cNvSpPr>
          <p:nvPr>
            <p:ph idx="1"/>
          </p:nvPr>
        </p:nvSpPr>
        <p:spPr>
          <a:xfrm>
            <a:off x="926807" y="2104054"/>
            <a:ext cx="9756744" cy="4315408"/>
          </a:xfrm>
        </p:spPr>
        <p:txBody>
          <a:bodyPr/>
          <a:lstStyle/>
          <a:p>
            <a:pPr algn="l"/>
            <a:r>
              <a:rPr lang="en-US" b="0" i="0" dirty="0">
                <a:solidFill>
                  <a:schemeClr val="tx1"/>
                </a:solidFill>
                <a:effectLst/>
                <a:latin typeface="Inter"/>
              </a:rPr>
              <a:t>These grey dotted line are confidence </a:t>
            </a:r>
            <a:r>
              <a:rPr lang="en-US" b="0" i="0" dirty="0" err="1">
                <a:solidFill>
                  <a:schemeClr val="tx1"/>
                </a:solidFill>
                <a:effectLst/>
                <a:latin typeface="Inter"/>
              </a:rPr>
              <a:t>intervels</a:t>
            </a:r>
            <a:r>
              <a:rPr lang="en-US" b="0" i="0" dirty="0">
                <a:solidFill>
                  <a:schemeClr val="tx1"/>
                </a:solidFill>
                <a:effectLst/>
                <a:latin typeface="Inter"/>
              </a:rPr>
              <a:t> which we are going to use to find out the value of p and q.</a:t>
            </a:r>
          </a:p>
          <a:p>
            <a:pPr algn="l"/>
            <a:r>
              <a:rPr lang="en-US" b="1" i="0" dirty="0">
                <a:solidFill>
                  <a:schemeClr val="tx1"/>
                </a:solidFill>
                <a:effectLst/>
                <a:latin typeface="Inter"/>
              </a:rPr>
              <a:t>p</a:t>
            </a:r>
            <a:r>
              <a:rPr lang="en-US" b="0" i="0" dirty="0">
                <a:solidFill>
                  <a:schemeClr val="tx1"/>
                </a:solidFill>
                <a:effectLst/>
                <a:latin typeface="Inter"/>
              </a:rPr>
              <a:t> - </a:t>
            </a:r>
            <a:r>
              <a:rPr lang="en-US" b="0" i="1" dirty="0">
                <a:solidFill>
                  <a:schemeClr val="tx1"/>
                </a:solidFill>
                <a:effectLst/>
                <a:latin typeface="Inter"/>
              </a:rPr>
              <a:t>the point where PACF crosses the upper </a:t>
            </a:r>
            <a:r>
              <a:rPr lang="en-US" b="0" i="1" dirty="0" err="1">
                <a:solidFill>
                  <a:schemeClr val="tx1"/>
                </a:solidFill>
                <a:effectLst/>
                <a:latin typeface="Inter"/>
              </a:rPr>
              <a:t>confiednce</a:t>
            </a:r>
            <a:r>
              <a:rPr lang="en-US" b="0" i="1" dirty="0">
                <a:solidFill>
                  <a:schemeClr val="tx1"/>
                </a:solidFill>
                <a:effectLst/>
                <a:latin typeface="Inter"/>
              </a:rPr>
              <a:t> level. In our case it seems to be 2. So we will take </a:t>
            </a:r>
            <a:r>
              <a:rPr lang="en-US" b="0" i="0" dirty="0">
                <a:solidFill>
                  <a:schemeClr val="tx1"/>
                </a:solidFill>
                <a:effectLst/>
                <a:latin typeface="Inter"/>
              </a:rPr>
              <a:t>p = 2.</a:t>
            </a:r>
          </a:p>
          <a:p>
            <a:pPr algn="l"/>
            <a:r>
              <a:rPr lang="en-US" b="1" i="0" dirty="0">
                <a:solidFill>
                  <a:schemeClr val="tx1"/>
                </a:solidFill>
                <a:effectLst/>
                <a:latin typeface="Inter"/>
              </a:rPr>
              <a:t>q</a:t>
            </a:r>
            <a:r>
              <a:rPr lang="en-US" b="0" i="0" dirty="0">
                <a:solidFill>
                  <a:schemeClr val="tx1"/>
                </a:solidFill>
                <a:effectLst/>
                <a:latin typeface="Inter"/>
              </a:rPr>
              <a:t> - the point where ACF crosses the upper </a:t>
            </a:r>
            <a:r>
              <a:rPr lang="en-US" b="0" i="0" dirty="0" err="1">
                <a:solidFill>
                  <a:schemeClr val="tx1"/>
                </a:solidFill>
                <a:effectLst/>
                <a:latin typeface="Inter"/>
              </a:rPr>
              <a:t>confiednce</a:t>
            </a:r>
            <a:r>
              <a:rPr lang="en-US" b="0" i="0" dirty="0">
                <a:solidFill>
                  <a:schemeClr val="tx1"/>
                </a:solidFill>
                <a:effectLst/>
                <a:latin typeface="Inter"/>
              </a:rPr>
              <a:t> level. In our case it seems to be 2. So we will take q = 2.</a:t>
            </a:r>
          </a:p>
          <a:p>
            <a:pPr algn="l"/>
            <a:r>
              <a:rPr lang="en-US" b="1" i="0" dirty="0">
                <a:solidFill>
                  <a:schemeClr val="tx1"/>
                </a:solidFill>
                <a:effectLst/>
                <a:latin typeface="Inter"/>
              </a:rPr>
              <a:t>d</a:t>
            </a:r>
            <a:r>
              <a:rPr lang="en-US" b="0" i="0" dirty="0">
                <a:solidFill>
                  <a:schemeClr val="tx1"/>
                </a:solidFill>
                <a:effectLst/>
                <a:latin typeface="Inter"/>
              </a:rPr>
              <a:t> - number of nonseasonal differences needed for stationarity. In this case we are going to take it as 0, since this series is already stationary.</a:t>
            </a:r>
          </a:p>
          <a:p>
            <a:endParaRPr lang="en-US" dirty="0"/>
          </a:p>
        </p:txBody>
      </p:sp>
      <p:sp>
        <p:nvSpPr>
          <p:cNvPr id="5" name="Rectangle 4">
            <a:extLst>
              <a:ext uri="{FF2B5EF4-FFF2-40B4-BE49-F238E27FC236}">
                <a16:creationId xmlns:a16="http://schemas.microsoft.com/office/drawing/2014/main" id="{648DAD5D-D026-6A82-017D-2D69EED0F48A}"/>
              </a:ext>
            </a:extLst>
          </p:cNvPr>
          <p:cNvSpPr/>
          <p:nvPr/>
        </p:nvSpPr>
        <p:spPr>
          <a:xfrm>
            <a:off x="861487" y="438538"/>
            <a:ext cx="10245113" cy="1754326"/>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Know the value of parameters</a:t>
            </a:r>
          </a:p>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from the graph</a:t>
            </a:r>
          </a:p>
        </p:txBody>
      </p:sp>
    </p:spTree>
    <p:extLst>
      <p:ext uri="{BB962C8B-B14F-4D97-AF65-F5344CB8AC3E}">
        <p14:creationId xmlns:p14="http://schemas.microsoft.com/office/powerpoint/2010/main" val="103759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B31B-1ECD-8E59-7DAB-9C59DB0595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E4395E-25A9-5ABC-36BD-9CD72C9ADC8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A2F955D-DEF3-B4B8-E50F-CAB3F0B9BCF7}"/>
              </a:ext>
            </a:extLst>
          </p:cNvPr>
          <p:cNvSpPr/>
          <p:nvPr/>
        </p:nvSpPr>
        <p:spPr>
          <a:xfrm>
            <a:off x="3516372" y="401936"/>
            <a:ext cx="439415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Training part</a:t>
            </a:r>
          </a:p>
        </p:txBody>
      </p:sp>
      <p:pic>
        <p:nvPicPr>
          <p:cNvPr id="6" name="Picture 5">
            <a:extLst>
              <a:ext uri="{FF2B5EF4-FFF2-40B4-BE49-F238E27FC236}">
                <a16:creationId xmlns:a16="http://schemas.microsoft.com/office/drawing/2014/main" id="{000059F2-6567-84EF-DB50-AB1FADB1789D}"/>
              </a:ext>
            </a:extLst>
          </p:cNvPr>
          <p:cNvPicPr>
            <a:picLocks noChangeAspect="1"/>
          </p:cNvPicPr>
          <p:nvPr/>
        </p:nvPicPr>
        <p:blipFill>
          <a:blip r:embed="rId2"/>
          <a:stretch>
            <a:fillRect/>
          </a:stretch>
        </p:blipFill>
        <p:spPr>
          <a:xfrm>
            <a:off x="0" y="1473896"/>
            <a:ext cx="12192000" cy="5384103"/>
          </a:xfrm>
          <a:prstGeom prst="rect">
            <a:avLst/>
          </a:prstGeom>
        </p:spPr>
      </p:pic>
    </p:spTree>
    <p:extLst>
      <p:ext uri="{BB962C8B-B14F-4D97-AF65-F5344CB8AC3E}">
        <p14:creationId xmlns:p14="http://schemas.microsoft.com/office/powerpoint/2010/main" val="306538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4ACA-A078-EBEA-8B09-6864F55D580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E9D0749-54F1-B59F-7866-2A63BE070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413"/>
            <a:ext cx="12192000" cy="6900413"/>
          </a:xfrm>
        </p:spPr>
      </p:pic>
    </p:spTree>
    <p:extLst>
      <p:ext uri="{BB962C8B-B14F-4D97-AF65-F5344CB8AC3E}">
        <p14:creationId xmlns:p14="http://schemas.microsoft.com/office/powerpoint/2010/main" val="2126721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B1E1-0038-59EC-FD82-F57AFB8BEA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4649A8-92FF-BB03-1D72-B27E793D30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C67954-19F9-188D-BF2F-F25FF4F345B8}"/>
              </a:ext>
            </a:extLst>
          </p:cNvPr>
          <p:cNvPicPr>
            <a:picLocks noChangeAspect="1"/>
          </p:cNvPicPr>
          <p:nvPr/>
        </p:nvPicPr>
        <p:blipFill>
          <a:blip r:embed="rId2"/>
          <a:stretch>
            <a:fillRect/>
          </a:stretch>
        </p:blipFill>
        <p:spPr>
          <a:xfrm>
            <a:off x="223935" y="2089540"/>
            <a:ext cx="12206921" cy="2304660"/>
          </a:xfrm>
          <a:prstGeom prst="rect">
            <a:avLst/>
          </a:prstGeom>
        </p:spPr>
      </p:pic>
      <p:sp>
        <p:nvSpPr>
          <p:cNvPr id="6" name="Rectangle 5">
            <a:extLst>
              <a:ext uri="{FF2B5EF4-FFF2-40B4-BE49-F238E27FC236}">
                <a16:creationId xmlns:a16="http://schemas.microsoft.com/office/drawing/2014/main" id="{35358B10-2675-73C3-9252-9D7734016643}"/>
              </a:ext>
            </a:extLst>
          </p:cNvPr>
          <p:cNvSpPr/>
          <p:nvPr/>
        </p:nvSpPr>
        <p:spPr>
          <a:xfrm>
            <a:off x="1290851" y="592667"/>
            <a:ext cx="862127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It’s ti</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me to see accuracy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44008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A75A-B6B9-BA72-3582-8416DA3B93D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0FDBCAC-95BA-864E-9180-AA369A4DE4A8}"/>
              </a:ext>
            </a:extLst>
          </p:cNvPr>
          <p:cNvPicPr>
            <a:picLocks noGrp="1" noChangeAspect="1"/>
          </p:cNvPicPr>
          <p:nvPr>
            <p:ph idx="1"/>
          </p:nvPr>
        </p:nvPicPr>
        <p:blipFill>
          <a:blip r:embed="rId2"/>
          <a:stretch>
            <a:fillRect/>
          </a:stretch>
        </p:blipFill>
        <p:spPr>
          <a:xfrm>
            <a:off x="0" y="2416629"/>
            <a:ext cx="12201743" cy="4441371"/>
          </a:xfrm>
        </p:spPr>
      </p:pic>
      <p:sp>
        <p:nvSpPr>
          <p:cNvPr id="6" name="Rectangle 5">
            <a:extLst>
              <a:ext uri="{FF2B5EF4-FFF2-40B4-BE49-F238E27FC236}">
                <a16:creationId xmlns:a16="http://schemas.microsoft.com/office/drawing/2014/main" id="{69107C95-D869-D27F-C4A0-089EA0541DCE}"/>
              </a:ext>
            </a:extLst>
          </p:cNvPr>
          <p:cNvSpPr/>
          <p:nvPr/>
        </p:nvSpPr>
        <p:spPr>
          <a:xfrm>
            <a:off x="938880" y="401936"/>
            <a:ext cx="101649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Quite close for the training set</a:t>
            </a:r>
          </a:p>
        </p:txBody>
      </p:sp>
    </p:spTree>
    <p:extLst>
      <p:ext uri="{BB962C8B-B14F-4D97-AF65-F5344CB8AC3E}">
        <p14:creationId xmlns:p14="http://schemas.microsoft.com/office/powerpoint/2010/main" val="386983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4F6C-A93B-95CF-FD69-1ED78F10B7A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89BA663-4A9F-1590-DA5A-6545BDA461A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B7600D8-3DB3-6093-264A-082C876542C6}"/>
              </a:ext>
            </a:extLst>
          </p:cNvPr>
          <p:cNvPicPr>
            <a:picLocks noChangeAspect="1"/>
          </p:cNvPicPr>
          <p:nvPr/>
        </p:nvPicPr>
        <p:blipFill>
          <a:blip r:embed="rId2"/>
          <a:stretch>
            <a:fillRect/>
          </a:stretch>
        </p:blipFill>
        <p:spPr>
          <a:xfrm>
            <a:off x="810813" y="2016293"/>
            <a:ext cx="10479228" cy="3020267"/>
          </a:xfrm>
          <a:prstGeom prst="rect">
            <a:avLst/>
          </a:prstGeom>
        </p:spPr>
      </p:pic>
      <p:sp>
        <p:nvSpPr>
          <p:cNvPr id="6" name="Rectangle 5">
            <a:extLst>
              <a:ext uri="{FF2B5EF4-FFF2-40B4-BE49-F238E27FC236}">
                <a16:creationId xmlns:a16="http://schemas.microsoft.com/office/drawing/2014/main" id="{AA0BCAFF-28CF-FFF8-96C3-34C0EE4AC717}"/>
              </a:ext>
            </a:extLst>
          </p:cNvPr>
          <p:cNvSpPr/>
          <p:nvPr/>
        </p:nvSpPr>
        <p:spPr>
          <a:xfrm>
            <a:off x="3212376" y="685800"/>
            <a:ext cx="49648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Library we use</a:t>
            </a:r>
          </a:p>
        </p:txBody>
      </p:sp>
    </p:spTree>
    <p:extLst>
      <p:ext uri="{BB962C8B-B14F-4D97-AF65-F5344CB8AC3E}">
        <p14:creationId xmlns:p14="http://schemas.microsoft.com/office/powerpoint/2010/main" val="350133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6642-6A08-CEDE-8BD8-EA5C7A9E93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61D633-B293-877D-6AA7-A5A47E94EB49}"/>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51682A66-AA7D-B77C-D31D-72DCBD897B8A}"/>
              </a:ext>
            </a:extLst>
          </p:cNvPr>
          <p:cNvSpPr/>
          <p:nvPr/>
        </p:nvSpPr>
        <p:spPr>
          <a:xfrm>
            <a:off x="1199477" y="401936"/>
            <a:ext cx="979306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It’s time to see the testing set</a:t>
            </a:r>
          </a:p>
        </p:txBody>
      </p:sp>
      <p:pic>
        <p:nvPicPr>
          <p:cNvPr id="6" name="Picture 5">
            <a:extLst>
              <a:ext uri="{FF2B5EF4-FFF2-40B4-BE49-F238E27FC236}">
                <a16:creationId xmlns:a16="http://schemas.microsoft.com/office/drawing/2014/main" id="{353F83E8-46C9-F104-95B8-AB9D85049A0C}"/>
              </a:ext>
            </a:extLst>
          </p:cNvPr>
          <p:cNvPicPr>
            <a:picLocks noChangeAspect="1"/>
          </p:cNvPicPr>
          <p:nvPr/>
        </p:nvPicPr>
        <p:blipFill>
          <a:blip r:embed="rId2"/>
          <a:stretch>
            <a:fillRect/>
          </a:stretch>
        </p:blipFill>
        <p:spPr>
          <a:xfrm>
            <a:off x="0" y="1325266"/>
            <a:ext cx="12192000" cy="5494766"/>
          </a:xfrm>
          <a:prstGeom prst="rect">
            <a:avLst/>
          </a:prstGeom>
        </p:spPr>
      </p:pic>
    </p:spTree>
    <p:extLst>
      <p:ext uri="{BB962C8B-B14F-4D97-AF65-F5344CB8AC3E}">
        <p14:creationId xmlns:p14="http://schemas.microsoft.com/office/powerpoint/2010/main" val="193155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C356-4AB7-915E-7429-5B2ED7DC53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7555C1-3A07-35D6-0462-610ABB573B6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242FB9C5-B050-E801-3242-DA286507641E}"/>
              </a:ext>
            </a:extLst>
          </p:cNvPr>
          <p:cNvSpPr/>
          <p:nvPr/>
        </p:nvSpPr>
        <p:spPr>
          <a:xfrm>
            <a:off x="3393784" y="298780"/>
            <a:ext cx="525569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we get</a:t>
            </a:r>
          </a:p>
        </p:txBody>
      </p:sp>
      <p:pic>
        <p:nvPicPr>
          <p:cNvPr id="6" name="Picture 5">
            <a:extLst>
              <a:ext uri="{FF2B5EF4-FFF2-40B4-BE49-F238E27FC236}">
                <a16:creationId xmlns:a16="http://schemas.microsoft.com/office/drawing/2014/main" id="{1E338747-649A-AD91-14E5-A4EC32813EAE}"/>
              </a:ext>
            </a:extLst>
          </p:cNvPr>
          <p:cNvPicPr>
            <a:picLocks noChangeAspect="1"/>
          </p:cNvPicPr>
          <p:nvPr/>
        </p:nvPicPr>
        <p:blipFill>
          <a:blip r:embed="rId2"/>
          <a:stretch>
            <a:fillRect/>
          </a:stretch>
        </p:blipFill>
        <p:spPr>
          <a:xfrm>
            <a:off x="0" y="1609130"/>
            <a:ext cx="12200428" cy="5248870"/>
          </a:xfrm>
          <a:prstGeom prst="rect">
            <a:avLst/>
          </a:prstGeom>
        </p:spPr>
      </p:pic>
    </p:spTree>
    <p:extLst>
      <p:ext uri="{BB962C8B-B14F-4D97-AF65-F5344CB8AC3E}">
        <p14:creationId xmlns:p14="http://schemas.microsoft.com/office/powerpoint/2010/main" val="392630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8B76-32CC-5F11-3AF7-E314B88C2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31F85C-8B64-8163-BE2E-78BED439ADC5}"/>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6DC595DA-6667-6B03-FC59-445BCAA21ACD}"/>
              </a:ext>
            </a:extLst>
          </p:cNvPr>
          <p:cNvSpPr/>
          <p:nvPr/>
        </p:nvSpPr>
        <p:spPr>
          <a:xfrm>
            <a:off x="3601617" y="401936"/>
            <a:ext cx="4823926"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7478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ED7C6-744B-8977-1DA4-C2095FC6E4C7}"/>
              </a:ext>
            </a:extLst>
          </p:cNvPr>
          <p:cNvSpPr>
            <a:spLocks noGrp="1"/>
          </p:cNvSpPr>
          <p:nvPr>
            <p:ph idx="1"/>
          </p:nvPr>
        </p:nvSpPr>
        <p:spPr>
          <a:xfrm>
            <a:off x="0" y="317240"/>
            <a:ext cx="12192000" cy="6540759"/>
          </a:xfrm>
        </p:spPr>
        <p:txBody>
          <a:bodyPr>
            <a:normAutofit/>
          </a:bodyPr>
          <a:lstStyle/>
          <a:p>
            <a:pPr algn="l"/>
            <a:r>
              <a:rPr lang="en-US" b="0" i="0" dirty="0">
                <a:solidFill>
                  <a:schemeClr val="tx1"/>
                </a:solidFill>
                <a:effectLst/>
                <a:latin typeface="SourceSansPro"/>
              </a:rPr>
              <a:t>An autoregressive integrated moving average, or ARIMA, is a statistical analysis model that uses </a:t>
            </a:r>
            <a:r>
              <a:rPr lang="en-US" b="0" i="0" u="sng" dirty="0">
                <a:solidFill>
                  <a:schemeClr val="tx1"/>
                </a:solidFill>
                <a:effectLst/>
                <a:latin typeface="SourceSansPro"/>
                <a:hlinkClick r:id="rId2">
                  <a:extLst>
                    <a:ext uri="{A12FA001-AC4F-418D-AE19-62706E023703}">
                      <ahyp:hlinkClr xmlns:ahyp="http://schemas.microsoft.com/office/drawing/2018/hyperlinkcolor" val="tx"/>
                    </a:ext>
                  </a:extLst>
                </a:hlinkClick>
              </a:rPr>
              <a:t>time </a:t>
            </a:r>
            <a:r>
              <a:rPr lang="en-US" dirty="0">
                <a:solidFill>
                  <a:schemeClr val="tx1"/>
                </a:solidFill>
                <a:latin typeface="SourceSansPro"/>
              </a:rPr>
              <a:t>series data </a:t>
            </a:r>
            <a:r>
              <a:rPr lang="en-US" b="0" i="0" dirty="0">
                <a:solidFill>
                  <a:schemeClr val="tx1"/>
                </a:solidFill>
                <a:effectLst/>
                <a:latin typeface="SourceSansPro"/>
              </a:rPr>
              <a:t>to either better understand the data set or to predict future trends. </a:t>
            </a:r>
          </a:p>
          <a:p>
            <a:pPr algn="l"/>
            <a:r>
              <a:rPr lang="en-US" b="0" i="0" dirty="0">
                <a:solidFill>
                  <a:schemeClr val="tx1"/>
                </a:solidFill>
                <a:effectLst/>
                <a:latin typeface="SourceSansPro"/>
              </a:rPr>
              <a:t>A statistical model is autoregressive if it predicts future values based on past values. For example, an ARIMA model might seek to predict a stock's future prices based on its past performance or forecast a company's earnings based on past periods.</a:t>
            </a:r>
          </a:p>
          <a:p>
            <a:pPr algn="l"/>
            <a:r>
              <a:rPr lang="en-US" b="0" i="0" cap="all" dirty="0">
                <a:solidFill>
                  <a:schemeClr val="tx1"/>
                </a:solidFill>
                <a:effectLst/>
                <a:latin typeface="Cabin-semi-bold"/>
              </a:rPr>
              <a:t>KEY TAKEAWAYS</a:t>
            </a:r>
          </a:p>
          <a:p>
            <a:pPr algn="l">
              <a:buFont typeface="Arial" panose="020B0604020202020204" pitchFamily="34" charset="0"/>
              <a:buChar char="•"/>
            </a:pPr>
            <a:r>
              <a:rPr lang="en-US" b="0" i="0" dirty="0">
                <a:solidFill>
                  <a:schemeClr val="tx1"/>
                </a:solidFill>
                <a:effectLst/>
                <a:latin typeface="SourceSansPro"/>
              </a:rPr>
              <a:t>Autoregressive integrated moving average (ARIMA) models predict future values based on past values.</a:t>
            </a:r>
          </a:p>
          <a:p>
            <a:pPr algn="l">
              <a:buFont typeface="Arial" panose="020B0604020202020204" pitchFamily="34" charset="0"/>
              <a:buChar char="•"/>
            </a:pPr>
            <a:r>
              <a:rPr lang="en-US" b="0" i="0" dirty="0">
                <a:solidFill>
                  <a:schemeClr val="tx1"/>
                </a:solidFill>
                <a:effectLst/>
                <a:latin typeface="SourceSansPro"/>
              </a:rPr>
              <a:t>ARIMA makes use of lagged moving averages to smooth time series data.</a:t>
            </a:r>
          </a:p>
          <a:p>
            <a:pPr algn="l">
              <a:buFont typeface="Arial" panose="020B0604020202020204" pitchFamily="34" charset="0"/>
              <a:buChar char="•"/>
            </a:pPr>
            <a:r>
              <a:rPr lang="en-US" b="0" i="0" dirty="0">
                <a:solidFill>
                  <a:schemeClr val="tx1"/>
                </a:solidFill>
                <a:effectLst/>
                <a:latin typeface="SourceSansPro"/>
              </a:rPr>
              <a:t>They are widely used in technical analysis to forecast future security prices.</a:t>
            </a:r>
          </a:p>
          <a:p>
            <a:pPr algn="l">
              <a:buFont typeface="Arial" panose="020B0604020202020204" pitchFamily="34" charset="0"/>
              <a:buChar char="•"/>
            </a:pPr>
            <a:r>
              <a:rPr lang="en-US" b="0" i="0" dirty="0">
                <a:solidFill>
                  <a:schemeClr val="tx1"/>
                </a:solidFill>
                <a:effectLst/>
                <a:latin typeface="SourceSansPro"/>
              </a:rPr>
              <a:t>Autoregressive models implicitly assume that the future will resemble the past.</a:t>
            </a:r>
          </a:p>
          <a:p>
            <a:pPr algn="l">
              <a:buFont typeface="Arial" panose="020B0604020202020204" pitchFamily="34" charset="0"/>
              <a:buChar char="•"/>
            </a:pPr>
            <a:r>
              <a:rPr lang="en-US" b="0" i="0" dirty="0">
                <a:solidFill>
                  <a:schemeClr val="tx1"/>
                </a:solidFill>
                <a:effectLst/>
                <a:latin typeface="SourceSansPro"/>
              </a:rPr>
              <a:t>Therefore, they can prove inaccurate under certain market conditions, such as financial crises or periods of rapid technological change.</a:t>
            </a:r>
          </a:p>
          <a:p>
            <a:endParaRPr lang="en-US" dirty="0"/>
          </a:p>
        </p:txBody>
      </p:sp>
      <p:sp>
        <p:nvSpPr>
          <p:cNvPr id="5" name="Rectangle 4">
            <a:extLst>
              <a:ext uri="{FF2B5EF4-FFF2-40B4-BE49-F238E27FC236}">
                <a16:creationId xmlns:a16="http://schemas.microsoft.com/office/drawing/2014/main" id="{87B5114A-50E3-FE8B-0619-4D0B99550EDA}"/>
              </a:ext>
            </a:extLst>
          </p:cNvPr>
          <p:cNvSpPr/>
          <p:nvPr/>
        </p:nvSpPr>
        <p:spPr>
          <a:xfrm>
            <a:off x="4576060" y="0"/>
            <a:ext cx="2424062"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ARIMA</a:t>
            </a:r>
          </a:p>
        </p:txBody>
      </p:sp>
    </p:spTree>
    <p:extLst>
      <p:ext uri="{BB962C8B-B14F-4D97-AF65-F5344CB8AC3E}">
        <p14:creationId xmlns:p14="http://schemas.microsoft.com/office/powerpoint/2010/main" val="34686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EFBAE-1519-4D3C-6AF0-A763E7FEEC5A}"/>
              </a:ext>
            </a:extLst>
          </p:cNvPr>
          <p:cNvSpPr>
            <a:spLocks noGrp="1"/>
          </p:cNvSpPr>
          <p:nvPr>
            <p:ph idx="1"/>
          </p:nvPr>
        </p:nvSpPr>
        <p:spPr>
          <a:xfrm>
            <a:off x="643812" y="419878"/>
            <a:ext cx="10963470" cy="6130211"/>
          </a:xfrm>
        </p:spPr>
        <p:txBody>
          <a:bodyPr>
            <a:normAutofit/>
          </a:bodyPr>
          <a:lstStyle/>
          <a:p>
            <a:pPr algn="l"/>
            <a:r>
              <a:rPr lang="en-US" sz="2400" dirty="0">
                <a:solidFill>
                  <a:schemeClr val="tx1"/>
                </a:solidFill>
                <a:latin typeface="SourceSansPro"/>
              </a:rPr>
              <a:t>An autoregressive integrated moving average model is a form of regression analysis that gauges the strength of one dependent variable relative to other changing variables. The model's goal is to predict future securities or financial market moves by examining the differences between values in the series instead of through actual values.</a:t>
            </a:r>
          </a:p>
          <a:p>
            <a:pPr algn="l"/>
            <a:r>
              <a:rPr lang="en-US" sz="2400" dirty="0">
                <a:solidFill>
                  <a:schemeClr val="tx1"/>
                </a:solidFill>
                <a:latin typeface="SourceSansPro"/>
              </a:rPr>
              <a:t>An ARIMA model can be understood by outlining each of its components as follows:</a:t>
            </a:r>
          </a:p>
          <a:p>
            <a:pPr algn="l">
              <a:buFont typeface="Arial" panose="020B0604020202020204" pitchFamily="34" charset="0"/>
              <a:buChar char="•"/>
            </a:pPr>
            <a:r>
              <a:rPr lang="en-US" sz="2400" dirty="0">
                <a:solidFill>
                  <a:schemeClr val="tx1"/>
                </a:solidFill>
                <a:latin typeface="SourceSansPro"/>
              </a:rPr>
              <a:t>Autoregression (AR): refers to a model that shows a changing variable that regresses on its own lagged, or prior, values.</a:t>
            </a:r>
          </a:p>
          <a:p>
            <a:pPr algn="l">
              <a:buFont typeface="Arial" panose="020B0604020202020204" pitchFamily="34" charset="0"/>
              <a:buChar char="•"/>
            </a:pPr>
            <a:r>
              <a:rPr lang="en-US" sz="2400" dirty="0">
                <a:solidFill>
                  <a:schemeClr val="tx1"/>
                </a:solidFill>
                <a:latin typeface="SourceSansPro"/>
              </a:rPr>
              <a:t>Integrated (I): represents the differencing of raw observations to allow for the time series to become stationary (i.e., data values are replaced by the difference between the data values and the previous values).</a:t>
            </a:r>
          </a:p>
          <a:p>
            <a:pPr algn="l">
              <a:buFont typeface="Arial" panose="020B0604020202020204" pitchFamily="34" charset="0"/>
              <a:buChar char="•"/>
            </a:pPr>
            <a:r>
              <a:rPr lang="en-US" sz="2400" dirty="0">
                <a:solidFill>
                  <a:schemeClr val="tx1"/>
                </a:solidFill>
                <a:latin typeface="SourceSansPro"/>
              </a:rPr>
              <a:t>Moving average (MA):  incorporates the dependency between an observation and a residual error from a moving average model applied to lagged observations</a:t>
            </a:r>
            <a:r>
              <a:rPr lang="en-US" sz="2400" dirty="0">
                <a:solidFill>
                  <a:srgbClr val="111111"/>
                </a:solidFill>
                <a:latin typeface="SourceSansPro"/>
              </a:rPr>
              <a:t>.</a:t>
            </a:r>
          </a:p>
          <a:p>
            <a:pPr algn="l"/>
            <a:endParaRPr lang="en-US" b="0" i="0" dirty="0">
              <a:solidFill>
                <a:srgbClr val="111111"/>
              </a:solidFill>
              <a:effectLst/>
              <a:latin typeface="SourceSansPro"/>
            </a:endParaRPr>
          </a:p>
          <a:p>
            <a:endParaRPr lang="en-US" dirty="0"/>
          </a:p>
        </p:txBody>
      </p:sp>
    </p:spTree>
    <p:extLst>
      <p:ext uri="{BB962C8B-B14F-4D97-AF65-F5344CB8AC3E}">
        <p14:creationId xmlns:p14="http://schemas.microsoft.com/office/powerpoint/2010/main" val="18736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CD04-B500-C9CC-B19C-44C829E74F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18D3EB-07FF-3CF7-C856-D390AAEAA383}"/>
              </a:ext>
            </a:extLst>
          </p:cNvPr>
          <p:cNvSpPr>
            <a:spLocks noGrp="1"/>
          </p:cNvSpPr>
          <p:nvPr>
            <p:ph idx="1"/>
          </p:nvPr>
        </p:nvSpPr>
        <p:spPr>
          <a:xfrm>
            <a:off x="1001453" y="1600200"/>
            <a:ext cx="9196906" cy="4828592"/>
          </a:xfrm>
        </p:spPr>
        <p:txBody>
          <a:bodyPr/>
          <a:lstStyle/>
          <a:p>
            <a:pPr algn="l">
              <a:buFont typeface="Arial" panose="020B0604020202020204" pitchFamily="34" charset="0"/>
              <a:buChar char="•"/>
            </a:pPr>
            <a:r>
              <a:rPr lang="en-US" b="0" i="1" dirty="0">
                <a:solidFill>
                  <a:schemeClr val="tx1"/>
                </a:solidFill>
                <a:effectLst/>
                <a:latin typeface="SourceSansPro"/>
              </a:rPr>
              <a:t>p</a:t>
            </a:r>
            <a:r>
              <a:rPr lang="en-US" b="0" i="0" dirty="0">
                <a:solidFill>
                  <a:schemeClr val="tx1"/>
                </a:solidFill>
                <a:effectLst/>
                <a:latin typeface="SourceSansPro"/>
              </a:rPr>
              <a:t>: the number of lag observations in the model; also known as the lag order.</a:t>
            </a:r>
          </a:p>
          <a:p>
            <a:pPr algn="l">
              <a:buFont typeface="Arial" panose="020B0604020202020204" pitchFamily="34" charset="0"/>
              <a:buChar char="•"/>
            </a:pPr>
            <a:r>
              <a:rPr lang="en-US" b="0" i="1" dirty="0">
                <a:solidFill>
                  <a:schemeClr val="tx1"/>
                </a:solidFill>
                <a:effectLst/>
                <a:latin typeface="SourceSansPro"/>
              </a:rPr>
              <a:t>d</a:t>
            </a:r>
            <a:r>
              <a:rPr lang="en-US" b="0" i="0" dirty="0">
                <a:solidFill>
                  <a:schemeClr val="tx1"/>
                </a:solidFill>
                <a:effectLst/>
                <a:latin typeface="SourceSansPro"/>
              </a:rPr>
              <a:t>: the number of times that the raw observations are differenced; also known as the degree of differencing.</a:t>
            </a:r>
          </a:p>
          <a:p>
            <a:pPr algn="l">
              <a:buFont typeface="Arial" panose="020B0604020202020204" pitchFamily="34" charset="0"/>
              <a:buChar char="•"/>
            </a:pPr>
            <a:r>
              <a:rPr lang="en-US" b="0" i="0" dirty="0">
                <a:solidFill>
                  <a:schemeClr val="tx1"/>
                </a:solidFill>
                <a:effectLst/>
                <a:latin typeface="SourceSansPro"/>
              </a:rPr>
              <a:t>q: the size of the moving average window; also known as the order of the moving average.</a:t>
            </a:r>
          </a:p>
          <a:p>
            <a:endParaRPr lang="en-US" dirty="0"/>
          </a:p>
        </p:txBody>
      </p:sp>
      <p:sp>
        <p:nvSpPr>
          <p:cNvPr id="4" name="Rectangle 3">
            <a:extLst>
              <a:ext uri="{FF2B5EF4-FFF2-40B4-BE49-F238E27FC236}">
                <a16:creationId xmlns:a16="http://schemas.microsoft.com/office/drawing/2014/main" id="{D322AF4D-B5D2-CCB3-8860-E06A8BA8D085}"/>
              </a:ext>
            </a:extLst>
          </p:cNvPr>
          <p:cNvSpPr/>
          <p:nvPr/>
        </p:nvSpPr>
        <p:spPr>
          <a:xfrm>
            <a:off x="2002382" y="676870"/>
            <a:ext cx="762740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Important parameters</a:t>
            </a:r>
          </a:p>
        </p:txBody>
      </p:sp>
    </p:spTree>
    <p:extLst>
      <p:ext uri="{BB962C8B-B14F-4D97-AF65-F5344CB8AC3E}">
        <p14:creationId xmlns:p14="http://schemas.microsoft.com/office/powerpoint/2010/main" val="380139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4E71-94D2-B9A2-9E92-FD94714841B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50433D-5886-B39F-DCC3-668165A16895}"/>
              </a:ext>
            </a:extLst>
          </p:cNvPr>
          <p:cNvPicPr>
            <a:picLocks noGrp="1" noChangeAspect="1"/>
          </p:cNvPicPr>
          <p:nvPr>
            <p:ph idx="1"/>
          </p:nvPr>
        </p:nvPicPr>
        <p:blipFill>
          <a:blip r:embed="rId2"/>
          <a:stretch>
            <a:fillRect/>
          </a:stretch>
        </p:blipFill>
        <p:spPr>
          <a:xfrm>
            <a:off x="22712" y="1511558"/>
            <a:ext cx="12147912" cy="5281127"/>
          </a:xfrm>
        </p:spPr>
      </p:pic>
      <p:sp>
        <p:nvSpPr>
          <p:cNvPr id="6" name="Rectangle 5">
            <a:extLst>
              <a:ext uri="{FF2B5EF4-FFF2-40B4-BE49-F238E27FC236}">
                <a16:creationId xmlns:a16="http://schemas.microsoft.com/office/drawing/2014/main" id="{B60E53C0-0381-8FC3-7091-69B89F42C540}"/>
              </a:ext>
            </a:extLst>
          </p:cNvPr>
          <p:cNvSpPr/>
          <p:nvPr/>
        </p:nvSpPr>
        <p:spPr>
          <a:xfrm>
            <a:off x="2377601" y="177482"/>
            <a:ext cx="676499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 preprocessing</a:t>
            </a:r>
          </a:p>
        </p:txBody>
      </p:sp>
    </p:spTree>
    <p:extLst>
      <p:ext uri="{BB962C8B-B14F-4D97-AF65-F5344CB8AC3E}">
        <p14:creationId xmlns:p14="http://schemas.microsoft.com/office/powerpoint/2010/main" val="187922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2C6C-3B0E-7CC0-C1E8-1FA242946D1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ADE9F86-7368-DE27-F093-FAB8BA7AD858}"/>
              </a:ext>
            </a:extLst>
          </p:cNvPr>
          <p:cNvPicPr>
            <a:picLocks noGrp="1" noChangeAspect="1"/>
          </p:cNvPicPr>
          <p:nvPr>
            <p:ph idx="1"/>
          </p:nvPr>
        </p:nvPicPr>
        <p:blipFill>
          <a:blip r:embed="rId2"/>
          <a:stretch>
            <a:fillRect/>
          </a:stretch>
        </p:blipFill>
        <p:spPr>
          <a:xfrm>
            <a:off x="0" y="490845"/>
            <a:ext cx="12192000" cy="6367155"/>
          </a:xfrm>
        </p:spPr>
      </p:pic>
    </p:spTree>
    <p:extLst>
      <p:ext uri="{BB962C8B-B14F-4D97-AF65-F5344CB8AC3E}">
        <p14:creationId xmlns:p14="http://schemas.microsoft.com/office/powerpoint/2010/main" val="335178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BE2E-5DE8-FCB6-A13F-67F2A435C1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20D867-A428-5706-C7B2-D94C94BAFA3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AB3DE7F-6E04-1AB6-9B44-DDD5CF9BA5BA}"/>
              </a:ext>
            </a:extLst>
          </p:cNvPr>
          <p:cNvPicPr>
            <a:picLocks noChangeAspect="1"/>
          </p:cNvPicPr>
          <p:nvPr/>
        </p:nvPicPr>
        <p:blipFill>
          <a:blip r:embed="rId2"/>
          <a:stretch>
            <a:fillRect/>
          </a:stretch>
        </p:blipFill>
        <p:spPr>
          <a:xfrm>
            <a:off x="-1" y="1856792"/>
            <a:ext cx="12195769" cy="5001208"/>
          </a:xfrm>
          <a:prstGeom prst="rect">
            <a:avLst/>
          </a:prstGeom>
        </p:spPr>
      </p:pic>
      <p:sp>
        <p:nvSpPr>
          <p:cNvPr id="6" name="Rectangle 5">
            <a:extLst>
              <a:ext uri="{FF2B5EF4-FFF2-40B4-BE49-F238E27FC236}">
                <a16:creationId xmlns:a16="http://schemas.microsoft.com/office/drawing/2014/main" id="{ED697F6D-2CA5-AC59-3994-E8E2EADDD49E}"/>
              </a:ext>
            </a:extLst>
          </p:cNvPr>
          <p:cNvSpPr/>
          <p:nvPr/>
        </p:nvSpPr>
        <p:spPr>
          <a:xfrm>
            <a:off x="3470988" y="335902"/>
            <a:ext cx="4562669" cy="1073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Find missing data</a:t>
            </a:r>
            <a:endParaRPr lang="en-US" dirty="0"/>
          </a:p>
        </p:txBody>
      </p:sp>
    </p:spTree>
    <p:extLst>
      <p:ext uri="{BB962C8B-B14F-4D97-AF65-F5344CB8AC3E}">
        <p14:creationId xmlns:p14="http://schemas.microsoft.com/office/powerpoint/2010/main" val="32351648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353</TotalTime>
  <Words>548</Words>
  <Application>Microsoft Office PowerPoint</Application>
  <PresentationFormat>Widescreen</PresentationFormat>
  <Paragraphs>39</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Cabin-semi-bold</vt:lpstr>
      <vt:lpstr>Inter</vt:lpstr>
      <vt:lpstr>SourceSansPro</vt: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Yujia Huang</dc:creator>
  <cp:lastModifiedBy>Yujia Huang</cp:lastModifiedBy>
  <cp:revision>11</cp:revision>
  <dcterms:created xsi:type="dcterms:W3CDTF">2022-05-20T15:28:49Z</dcterms:created>
  <dcterms:modified xsi:type="dcterms:W3CDTF">2022-05-20T21:21:54Z</dcterms:modified>
</cp:coreProperties>
</file>