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4" r:id="rId3"/>
    <p:sldId id="398" r:id="rId4"/>
    <p:sldId id="348" r:id="rId5"/>
    <p:sldId id="388" r:id="rId6"/>
    <p:sldId id="389" r:id="rId7"/>
    <p:sldId id="391" r:id="rId8"/>
    <p:sldId id="364" r:id="rId9"/>
    <p:sldId id="401" r:id="rId10"/>
    <p:sldId id="402" r:id="rId11"/>
    <p:sldId id="399" r:id="rId12"/>
    <p:sldId id="392" r:id="rId13"/>
    <p:sldId id="393" r:id="rId14"/>
    <p:sldId id="394" r:id="rId15"/>
    <p:sldId id="395" r:id="rId16"/>
    <p:sldId id="396" r:id="rId17"/>
    <p:sldId id="397" r:id="rId18"/>
    <p:sldId id="400" r:id="rId19"/>
    <p:sldId id="383" r:id="rId20"/>
    <p:sldId id="293" r:id="rId21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o turok" initials="pt" lastIdx="1" clrIdx="0">
    <p:extLst>
      <p:ext uri="{19B8F6BF-5375-455C-9EA6-DF929625EA0E}">
        <p15:presenceInfo xmlns:p15="http://schemas.microsoft.com/office/powerpoint/2012/main" userId="862c778e6461ce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9880" autoAdjust="0"/>
  </p:normalViewPr>
  <p:slideViewPr>
    <p:cSldViewPr>
      <p:cViewPr varScale="1">
        <p:scale>
          <a:sx n="91" d="100"/>
          <a:sy n="91" d="100"/>
        </p:scale>
        <p:origin x="80" y="13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596"/>
    </p:cViewPr>
  </p:sorterViewPr>
  <p:notesViewPr>
    <p:cSldViewPr>
      <p:cViewPr varScale="1">
        <p:scale>
          <a:sx n="86" d="100"/>
          <a:sy n="86" d="100"/>
        </p:scale>
        <p:origin x="300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9F97EF-42E1-4413-8B28-7CF4DEE0D75A}" type="datetime1">
              <a:rPr lang="fr-FR" smtClean="0"/>
              <a:t>11/03/2022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EB4574-B00E-41EA-9F39-44BF0A2BB55E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Bonjour, je me présente je suis Paul,,,.  Ce projet rentre dans le cadre de ma formation </a:t>
            </a:r>
            <a:r>
              <a:rPr lang="fr-FR" dirty="0" err="1"/>
              <a:t>openclassroom</a:t>
            </a:r>
            <a:r>
              <a:rPr lang="fr-FR" dirty="0"/>
              <a:t>, il a pour but de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Classifiez automatiquement les articles mis en ligne sur le site place de marché qui est un site de e-commerce,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59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651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4995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1202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138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Explorer les données, repris les catégories excitantes.</a:t>
            </a:r>
            <a:br>
              <a:rPr lang="fr-FR" dirty="0"/>
            </a:br>
            <a:r>
              <a:rPr lang="fr-FR" dirty="0"/>
              <a:t>Monter que c’était possible de faire de la classification à partir du textes et des images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224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données sont fournies par Home </a:t>
            </a:r>
            <a:r>
              <a:rPr lang="fr-FR" dirty="0" err="1"/>
              <a:t>Credit</a:t>
            </a:r>
            <a:r>
              <a:rPr lang="fr-FR" dirty="0"/>
              <a:t>, un service dédié aux crédits fournies à la population non bancarisée. Prédire si un client remboursera ou non un prêt ou aura des difficultés est un besoin commercial essentiel, et Home </a:t>
            </a:r>
            <a:r>
              <a:rPr lang="fr-FR" dirty="0" err="1"/>
              <a:t>Credit</a:t>
            </a:r>
            <a:r>
              <a:rPr lang="fr-FR" dirty="0"/>
              <a:t> organise ce concours sur </a:t>
            </a:r>
            <a:r>
              <a:rPr lang="fr-FR" dirty="0" err="1"/>
              <a:t>Kaggle</a:t>
            </a:r>
            <a:r>
              <a:rPr lang="fr-FR" dirty="0"/>
              <a:t> pour voir quel type de modèles la communauté d'apprentissage automatique peut développer pour les aider dans cette tâche.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5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0773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09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On a tous les outils pour faire de la classification supervisée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1320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suis basée sur le notebooks de deux participant au concours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821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21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832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Vision globale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98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 descr="Carte de l’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 dirty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9E4B2-C251-4942-97FD-8B59E59B1AC4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49F10-B8D1-492B-A079-7B2CDEE83D4B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570E7-F753-4692-8296-F4EEDE1A99C4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195BA-BD00-4949-ABDA-C0F1030D2DF6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397CC-EA05-40E5-B4DA-A40DD1655523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1660F-E6B8-4922-8BE6-5FF3FE13E648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3F2BD-599F-45B6-B399-8E2C661ACE13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11E892-0A68-4041-AA06-3191D9851820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E3E18-86A0-42DD-BD09-B7EA695C2CDE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F5B40-6BAD-4728-8B42-9A454E620F6A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1B99E9B-B1C1-4345-9792-00536B9EDA44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re.streamlit.io/polo1093/p7_openclassroom/main/api_Steamlit.p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pE0FB8T7q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lo1093/P7_openclassro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3ED3341-9880-491D-A4CD-2F97C23B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825" cy="812080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788" y="260648"/>
            <a:ext cx="11233248" cy="432048"/>
          </a:xfrm>
        </p:spPr>
        <p:txBody>
          <a:bodyPr rtlCol="0">
            <a:noAutofit/>
          </a:bodyPr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Montserrat" panose="00000800000000000000" pitchFamily="2" charset="0"/>
              </a:rPr>
              <a:t>Implémentez un modèle de scoring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3892" y="6262152"/>
            <a:ext cx="6696471" cy="1102796"/>
          </a:xfrm>
        </p:spPr>
        <p:txBody>
          <a:bodyPr rtlCol="0">
            <a:normAutofit/>
          </a:bodyPr>
          <a:lstStyle/>
          <a:p>
            <a:pPr rtl="0"/>
            <a:r>
              <a:rPr lang="fr-FR" sz="2400" b="1" dirty="0">
                <a:solidFill>
                  <a:schemeClr val="tx2"/>
                </a:solidFill>
              </a:rPr>
              <a:t>Paul-Augustin Poisson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FC9BC5-214D-4A0A-997D-23A4E8FEC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6740" y="4713581"/>
            <a:ext cx="2047743" cy="18837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C1ABC0-C0BC-4AD2-B90F-0287ED1B0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6" y="55172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>
            <a:noAutofit/>
          </a:bodyPr>
          <a:lstStyle/>
          <a:p>
            <a:pPr algn="ctr"/>
            <a:r>
              <a:rPr lang="fr-FR" sz="1800" dirty="0"/>
              <a:t>Problématiques rencontrer (1/2) :</a:t>
            </a:r>
            <a:br>
              <a:rPr lang="fr-FR" sz="2400" b="1" dirty="0"/>
            </a:br>
            <a:r>
              <a:rPr lang="fr-FR" sz="2400" b="1" i="0" dirty="0">
                <a:solidFill>
                  <a:srgbClr val="24292F"/>
                </a:solidFill>
                <a:effectLst/>
                <a:latin typeface="-apple-system"/>
              </a:rPr>
              <a:t>Faible corrélation des données avec la cible</a:t>
            </a:r>
            <a:endParaRPr lang="fr-FR" sz="24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10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332" y="1650480"/>
            <a:ext cx="6408712" cy="4027390"/>
          </a:xfrm>
        </p:spPr>
        <p:txBody>
          <a:bodyPr/>
          <a:lstStyle/>
          <a:p>
            <a:pPr marL="45720" indent="0">
              <a:buNone/>
            </a:pPr>
            <a:r>
              <a:rPr lang="fr-FR" dirty="0">
                <a:solidFill>
                  <a:schemeClr val="tx2"/>
                </a:solidFill>
                <a:latin typeface="-apple-system"/>
              </a:rPr>
              <a:t>Solutions :</a:t>
            </a:r>
          </a:p>
          <a:p>
            <a:r>
              <a:rPr lang="fr-FR" b="1" dirty="0">
                <a:solidFill>
                  <a:schemeClr val="tx2"/>
                </a:solidFill>
                <a:latin typeface="-apple-system"/>
              </a:rPr>
              <a:t>Polynomial features :</a:t>
            </a:r>
          </a:p>
          <a:p>
            <a:endParaRPr lang="fr-FR" b="1" dirty="0">
              <a:solidFill>
                <a:schemeClr val="tx2"/>
              </a:solidFill>
              <a:latin typeface="-apple-system"/>
            </a:endParaRPr>
          </a:p>
          <a:p>
            <a:pPr lvl="1"/>
            <a:endParaRPr lang="fr-FR" b="1" dirty="0">
              <a:solidFill>
                <a:schemeClr val="tx2"/>
              </a:solidFill>
              <a:latin typeface="-apple-system"/>
            </a:endParaRPr>
          </a:p>
          <a:p>
            <a:r>
              <a:rPr lang="fr-FR" b="1" i="0" dirty="0">
                <a:solidFill>
                  <a:schemeClr val="tx2"/>
                </a:solidFill>
                <a:effectLst/>
                <a:latin typeface="-apple-system"/>
              </a:rPr>
              <a:t>Features métier :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-apple-system"/>
              </a:rPr>
              <a:t>% du montant du crédit par rapport au revenu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-apple-system"/>
              </a:rPr>
              <a:t>% de l'annuité du prêt par rapport au revenu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-apple-system"/>
              </a:rPr>
              <a:t>% de jours employés par rapport à l’âge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-apple-system"/>
              </a:rPr>
              <a:t>la durée du paiement en mois depuis la rente est le montant mensuel dû</a:t>
            </a:r>
            <a:endParaRPr lang="fr-FR" sz="1800" i="0" dirty="0">
              <a:solidFill>
                <a:schemeClr val="tx2"/>
              </a:solidFill>
              <a:effectLst/>
              <a:latin typeface="-apple-system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D36AD4D-16F7-4FAF-9453-1E829610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8" y="1650480"/>
            <a:ext cx="4464496" cy="7750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75A202A-79D8-4B3F-9607-37EA256DA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8" y="2574047"/>
            <a:ext cx="4464496" cy="10260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EFF6A09-6581-428A-B09B-5FE30A09F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046" y="2708920"/>
            <a:ext cx="509816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/>
          <a:lstStyle/>
          <a:p>
            <a:pPr algn="ctr"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La problématique</a:t>
            </a:r>
          </a:p>
          <a:p>
            <a:pPr rtl="0"/>
            <a:endParaRPr lang="fr-FR" dirty="0"/>
          </a:p>
          <a:p>
            <a:r>
              <a:rPr lang="fr-FR" dirty="0"/>
              <a:t>La méthodologie</a:t>
            </a:r>
          </a:p>
          <a:p>
            <a:endParaRPr lang="fr-FR" dirty="0"/>
          </a:p>
          <a:p>
            <a:r>
              <a:rPr lang="fr-FR" sz="3600" b="1" dirty="0"/>
              <a:t>L’API</a:t>
            </a:r>
          </a:p>
          <a:p>
            <a:endParaRPr lang="fr-FR" dirty="0"/>
          </a:p>
          <a:p>
            <a:pPr rtl="0"/>
            <a:r>
              <a:rPr lang="fr-FR" dirty="0"/>
              <a:t>Pistes d’amélioration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8324C1C-4968-4FAD-B166-DB5AD97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43171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PLAN de L'API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12</a:t>
            </a:fld>
            <a:endParaRPr lang="fr-FR" noProof="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2568373-11A4-450C-BE20-A0A96EA16562}"/>
              </a:ext>
            </a:extLst>
          </p:cNvPr>
          <p:cNvGrpSpPr/>
          <p:nvPr/>
        </p:nvGrpSpPr>
        <p:grpSpPr>
          <a:xfrm>
            <a:off x="1095392" y="1844823"/>
            <a:ext cx="1800200" cy="984598"/>
            <a:chOff x="1414511" y="1443820"/>
            <a:chExt cx="1800200" cy="984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DB364B-1E97-4002-8F23-ACE76E361C4B}"/>
                </a:ext>
              </a:extLst>
            </p:cNvPr>
            <p:cNvSpPr/>
            <p:nvPr/>
          </p:nvSpPr>
          <p:spPr>
            <a:xfrm>
              <a:off x="1414511" y="1492314"/>
              <a:ext cx="1800200" cy="936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 </a:t>
              </a:r>
            </a:p>
          </p:txBody>
        </p:sp>
        <p:pic>
          <p:nvPicPr>
            <p:cNvPr id="3080" name="Picture 8" descr="Streamlit Releases Version 1.0, the Fastest Way to Build">
              <a:extLst>
                <a:ext uri="{FF2B5EF4-FFF2-40B4-BE49-F238E27FC236}">
                  <a16:creationId xmlns:a16="http://schemas.microsoft.com/office/drawing/2014/main" id="{3B3A4FB0-B551-4E05-9D99-8EEB11A56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144" y="1443820"/>
              <a:ext cx="1682934" cy="984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F9E80-2D39-44AE-8C90-5F50360F7353}"/>
              </a:ext>
            </a:extLst>
          </p:cNvPr>
          <p:cNvSpPr/>
          <p:nvPr/>
        </p:nvSpPr>
        <p:spPr>
          <a:xfrm>
            <a:off x="5194312" y="1893317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api.py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EA1DD-950A-4514-992A-8D55747A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001" y="1366894"/>
            <a:ext cx="1887473" cy="198895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04F7FF9-A361-4F07-AC59-26E332B1066D}"/>
              </a:ext>
            </a:extLst>
          </p:cNvPr>
          <p:cNvGrpSpPr/>
          <p:nvPr/>
        </p:nvGrpSpPr>
        <p:grpSpPr>
          <a:xfrm>
            <a:off x="7879967" y="1772816"/>
            <a:ext cx="699168" cy="1083335"/>
            <a:chOff x="7879967" y="1772816"/>
            <a:chExt cx="699168" cy="108333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D27E61B-834A-4DC6-AD37-DD3F0CFB0B2C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17" name="Flèche : chevron 16">
                <a:extLst>
                  <a:ext uri="{FF2B5EF4-FFF2-40B4-BE49-F238E27FC236}">
                    <a16:creationId xmlns:a16="http://schemas.microsoft.com/office/drawing/2014/main" id="{EE7F1DE9-C389-42DC-B9D0-A727A1B4363B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lèche : chevron 17">
                <a:extLst>
                  <a:ext uri="{FF2B5EF4-FFF2-40B4-BE49-F238E27FC236}">
                    <a16:creationId xmlns:a16="http://schemas.microsoft.com/office/drawing/2014/main" id="{B2954D93-E7CE-4B1E-A409-245C8964A1AB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64B457D-6B71-460C-8ED1-E154A80BE4C2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22" name="Flèche : chevron 21">
                <a:extLst>
                  <a:ext uri="{FF2B5EF4-FFF2-40B4-BE49-F238E27FC236}">
                    <a16:creationId xmlns:a16="http://schemas.microsoft.com/office/drawing/2014/main" id="{5C4431C4-3F89-4003-82C0-4DD1F53DCD99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lèche : chevron 22">
                <a:extLst>
                  <a:ext uri="{FF2B5EF4-FFF2-40B4-BE49-F238E27FC236}">
                    <a16:creationId xmlns:a16="http://schemas.microsoft.com/office/drawing/2014/main" id="{2402E2A1-7608-4BEF-A194-F3DF661756CB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9936575-FC74-46B3-ACD2-78F738FFE1EB}"/>
              </a:ext>
            </a:extLst>
          </p:cNvPr>
          <p:cNvGrpSpPr/>
          <p:nvPr/>
        </p:nvGrpSpPr>
        <p:grpSpPr>
          <a:xfrm rot="5400000">
            <a:off x="5744827" y="2948885"/>
            <a:ext cx="699168" cy="1083335"/>
            <a:chOff x="7879967" y="1772816"/>
            <a:chExt cx="699168" cy="1083335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10B3FF1-C13C-4F8D-B68F-20734BC7BBAF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30" name="Flèche : chevron 29">
                <a:extLst>
                  <a:ext uri="{FF2B5EF4-FFF2-40B4-BE49-F238E27FC236}">
                    <a16:creationId xmlns:a16="http://schemas.microsoft.com/office/drawing/2014/main" id="{30B8C574-DDFD-40D9-A839-4801BF9ADDC2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lèche : chevron 30">
                <a:extLst>
                  <a:ext uri="{FF2B5EF4-FFF2-40B4-BE49-F238E27FC236}">
                    <a16:creationId xmlns:a16="http://schemas.microsoft.com/office/drawing/2014/main" id="{2479B47D-7820-4B35-AEF6-74BD5DD1BB36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54B6B40-2D8F-4B80-B2D2-7E46381F6CC4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28" name="Flèche : chevron 27">
                <a:extLst>
                  <a:ext uri="{FF2B5EF4-FFF2-40B4-BE49-F238E27FC236}">
                    <a16:creationId xmlns:a16="http://schemas.microsoft.com/office/drawing/2014/main" id="{C33DE003-1A79-4FEF-9781-E931A5762F37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èche : chevron 28">
                <a:extLst>
                  <a:ext uri="{FF2B5EF4-FFF2-40B4-BE49-F238E27FC236}">
                    <a16:creationId xmlns:a16="http://schemas.microsoft.com/office/drawing/2014/main" id="{9FD4F174-6166-44D8-B8AF-5C6C47EF1321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E70516-3BA6-4C70-95B1-C9489209448D}"/>
              </a:ext>
            </a:extLst>
          </p:cNvPr>
          <p:cNvSpPr/>
          <p:nvPr/>
        </p:nvSpPr>
        <p:spPr>
          <a:xfrm>
            <a:off x="5194312" y="4028580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prédiction</a:t>
            </a:r>
          </a:p>
        </p:txBody>
      </p:sp>
      <p:pic>
        <p:nvPicPr>
          <p:cNvPr id="3082" name="Picture 10" descr="Flask VS Django : Quel framework Python choisir en 2021 ? - Kicklox">
            <a:extLst>
              <a:ext uri="{FF2B5EF4-FFF2-40B4-BE49-F238E27FC236}">
                <a16:creationId xmlns:a16="http://schemas.microsoft.com/office/drawing/2014/main" id="{36CEC270-C2E4-4936-BF1E-EBF730DF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72" y="5003205"/>
            <a:ext cx="1256080" cy="94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Streamlit Releases Version 1.0, the Fastest Way to Build">
            <a:extLst>
              <a:ext uri="{FF2B5EF4-FFF2-40B4-BE49-F238E27FC236}">
                <a16:creationId xmlns:a16="http://schemas.microsoft.com/office/drawing/2014/main" id="{339B3873-CEEF-41A7-8390-02B48986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74" y="932234"/>
            <a:ext cx="1682934" cy="9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1DD6A5F-C4C9-40B9-B533-4BB3DA558F44}"/>
              </a:ext>
            </a:extLst>
          </p:cNvPr>
          <p:cNvGrpSpPr/>
          <p:nvPr/>
        </p:nvGrpSpPr>
        <p:grpSpPr>
          <a:xfrm>
            <a:off x="3194288" y="1897599"/>
            <a:ext cx="1657716" cy="658410"/>
            <a:chOff x="3194288" y="1897599"/>
            <a:chExt cx="1657716" cy="65841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FA46E4C-1FFF-4B91-84F9-744781F77B72}"/>
                </a:ext>
              </a:extLst>
            </p:cNvPr>
            <p:cNvGrpSpPr/>
            <p:nvPr/>
          </p:nvGrpSpPr>
          <p:grpSpPr>
            <a:xfrm>
              <a:off x="3194288" y="2266114"/>
              <a:ext cx="1657716" cy="289895"/>
              <a:chOff x="2782044" y="2420888"/>
              <a:chExt cx="1344844" cy="757130"/>
            </a:xfrm>
          </p:grpSpPr>
          <p:sp>
            <p:nvSpPr>
              <p:cNvPr id="13" name="Flèche : chevron 12">
                <a:extLst>
                  <a:ext uri="{FF2B5EF4-FFF2-40B4-BE49-F238E27FC236}">
                    <a16:creationId xmlns:a16="http://schemas.microsoft.com/office/drawing/2014/main" id="{610E1E23-7394-4FB1-AE98-9ABA4060B6AE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èche : chevron 13">
                <a:extLst>
                  <a:ext uri="{FF2B5EF4-FFF2-40B4-BE49-F238E27FC236}">
                    <a16:creationId xmlns:a16="http://schemas.microsoft.com/office/drawing/2014/main" id="{0499C6A8-852A-48E7-8C74-5519F8754AEC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864308-005E-4CDD-A5F2-D1EF4A4FC2C5}"/>
                </a:ext>
              </a:extLst>
            </p:cNvPr>
            <p:cNvSpPr txBox="1"/>
            <p:nvPr/>
          </p:nvSpPr>
          <p:spPr>
            <a:xfrm>
              <a:off x="3391446" y="1897599"/>
              <a:ext cx="1217000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dirty="0"/>
                <a:t>launch</a:t>
              </a:r>
            </a:p>
          </p:txBody>
        </p:sp>
      </p:grpSp>
      <p:sp>
        <p:nvSpPr>
          <p:cNvPr id="37" name="Flèche : chevron 36">
            <a:extLst>
              <a:ext uri="{FF2B5EF4-FFF2-40B4-BE49-F238E27FC236}">
                <a16:creationId xmlns:a16="http://schemas.microsoft.com/office/drawing/2014/main" id="{6D451463-79AD-4E9C-8F74-960083DBAB88}"/>
              </a:ext>
            </a:extLst>
          </p:cNvPr>
          <p:cNvSpPr/>
          <p:nvPr/>
        </p:nvSpPr>
        <p:spPr>
          <a:xfrm rot="7965774">
            <a:off x="4670959" y="2801891"/>
            <a:ext cx="475368" cy="128056"/>
          </a:xfrm>
          <a:prstGeom prst="chevr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0141C0A5-A2C7-48F7-A2BC-36BA1D502651}"/>
              </a:ext>
            </a:extLst>
          </p:cNvPr>
          <p:cNvGrpSpPr/>
          <p:nvPr/>
        </p:nvGrpSpPr>
        <p:grpSpPr>
          <a:xfrm>
            <a:off x="3777645" y="3102714"/>
            <a:ext cx="1224136" cy="547691"/>
            <a:chOff x="1414511" y="1492314"/>
            <a:chExt cx="1800200" cy="9361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53FC5-5170-441E-8D50-625042D513F6}"/>
                </a:ext>
              </a:extLst>
            </p:cNvPr>
            <p:cNvSpPr/>
            <p:nvPr/>
          </p:nvSpPr>
          <p:spPr>
            <a:xfrm>
              <a:off x="1414511" y="1492314"/>
              <a:ext cx="1800200" cy="936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 </a:t>
              </a:r>
            </a:p>
          </p:txBody>
        </p:sp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17547F98-10D9-4530-BF36-16F715A99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59395" y="1729742"/>
              <a:ext cx="1682934" cy="57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493CF-28EE-4651-9BB5-75AD0B3478EA}"/>
              </a:ext>
            </a:extLst>
          </p:cNvPr>
          <p:cNvSpPr/>
          <p:nvPr/>
        </p:nvSpPr>
        <p:spPr>
          <a:xfrm>
            <a:off x="1097187" y="4014091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 Serveur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61ADC0F-563F-45F0-98C1-8396E6F49FCA}"/>
              </a:ext>
            </a:extLst>
          </p:cNvPr>
          <p:cNvGrpSpPr/>
          <p:nvPr/>
        </p:nvGrpSpPr>
        <p:grpSpPr>
          <a:xfrm>
            <a:off x="7850885" y="4004924"/>
            <a:ext cx="699168" cy="1083335"/>
            <a:chOff x="7879967" y="1772816"/>
            <a:chExt cx="699168" cy="108333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F6545F87-B2B1-4B0B-A336-DE5BB6F14C4D}"/>
                </a:ext>
              </a:extLst>
            </p:cNvPr>
            <p:cNvGrpSpPr/>
            <p:nvPr/>
          </p:nvGrpSpPr>
          <p:grpSpPr>
            <a:xfrm>
              <a:off x="7879967" y="1772816"/>
              <a:ext cx="689901" cy="486293"/>
              <a:chOff x="2782044" y="2420888"/>
              <a:chExt cx="1344844" cy="757130"/>
            </a:xfrm>
          </p:grpSpPr>
          <p:sp>
            <p:nvSpPr>
              <p:cNvPr id="54" name="Flèche : chevron 53">
                <a:extLst>
                  <a:ext uri="{FF2B5EF4-FFF2-40B4-BE49-F238E27FC236}">
                    <a16:creationId xmlns:a16="http://schemas.microsoft.com/office/drawing/2014/main" id="{51A078C7-A889-406F-8A71-176CA6E5D043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Flèche : chevron 54">
                <a:extLst>
                  <a:ext uri="{FF2B5EF4-FFF2-40B4-BE49-F238E27FC236}">
                    <a16:creationId xmlns:a16="http://schemas.microsoft.com/office/drawing/2014/main" id="{DF3C3158-84DE-4B54-8C37-F2188028CED3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4D7263AB-2423-4CA3-BBAA-0E0EAB6EC49C}"/>
                </a:ext>
              </a:extLst>
            </p:cNvPr>
            <p:cNvGrpSpPr/>
            <p:nvPr/>
          </p:nvGrpSpPr>
          <p:grpSpPr>
            <a:xfrm rot="10800000">
              <a:off x="7889234" y="2369858"/>
              <a:ext cx="689901" cy="486293"/>
              <a:chOff x="2782044" y="2420888"/>
              <a:chExt cx="1344844" cy="757130"/>
            </a:xfrm>
          </p:grpSpPr>
          <p:sp>
            <p:nvSpPr>
              <p:cNvPr id="52" name="Flèche : chevron 51">
                <a:extLst>
                  <a:ext uri="{FF2B5EF4-FFF2-40B4-BE49-F238E27FC236}">
                    <a16:creationId xmlns:a16="http://schemas.microsoft.com/office/drawing/2014/main" id="{8035972D-0334-49D6-8753-6974DF2FB6D3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èche : chevron 52">
                <a:extLst>
                  <a:ext uri="{FF2B5EF4-FFF2-40B4-BE49-F238E27FC236}">
                    <a16:creationId xmlns:a16="http://schemas.microsoft.com/office/drawing/2014/main" id="{4687DEA1-5A07-4133-93EF-F01F29A4553F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447932-B2F1-41C1-9BBF-122A743D0DD4}"/>
              </a:ext>
            </a:extLst>
          </p:cNvPr>
          <p:cNvGrpSpPr/>
          <p:nvPr/>
        </p:nvGrpSpPr>
        <p:grpSpPr>
          <a:xfrm>
            <a:off x="3286100" y="4005064"/>
            <a:ext cx="1657716" cy="658410"/>
            <a:chOff x="3194288" y="1897599"/>
            <a:chExt cx="1657716" cy="65841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7BD6C398-2725-4936-9A1A-4630B3FD928A}"/>
                </a:ext>
              </a:extLst>
            </p:cNvPr>
            <p:cNvGrpSpPr/>
            <p:nvPr/>
          </p:nvGrpSpPr>
          <p:grpSpPr>
            <a:xfrm>
              <a:off x="3194288" y="2266114"/>
              <a:ext cx="1657716" cy="289895"/>
              <a:chOff x="2782044" y="2420888"/>
              <a:chExt cx="1344844" cy="757130"/>
            </a:xfrm>
          </p:grpSpPr>
          <p:sp>
            <p:nvSpPr>
              <p:cNvPr id="59" name="Flèche : chevron 58">
                <a:extLst>
                  <a:ext uri="{FF2B5EF4-FFF2-40B4-BE49-F238E27FC236}">
                    <a16:creationId xmlns:a16="http://schemas.microsoft.com/office/drawing/2014/main" id="{B1E33BDD-B45A-47FD-BEA8-76D8C1AA33B4}"/>
                  </a:ext>
                </a:extLst>
              </p:cNvPr>
              <p:cNvSpPr/>
              <p:nvPr/>
            </p:nvSpPr>
            <p:spPr>
              <a:xfrm>
                <a:off x="2782044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lèche : chevron 59">
                <a:extLst>
                  <a:ext uri="{FF2B5EF4-FFF2-40B4-BE49-F238E27FC236}">
                    <a16:creationId xmlns:a16="http://schemas.microsoft.com/office/drawing/2014/main" id="{66E1CC57-9174-459A-AD6E-1AA2A50C91E0}"/>
                  </a:ext>
                </a:extLst>
              </p:cNvPr>
              <p:cNvSpPr/>
              <p:nvPr/>
            </p:nvSpPr>
            <p:spPr>
              <a:xfrm>
                <a:off x="3406808" y="2420888"/>
                <a:ext cx="720080" cy="75713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BF26A7DA-8395-4499-8B58-19F6B2F7A05D}"/>
                </a:ext>
              </a:extLst>
            </p:cNvPr>
            <p:cNvSpPr txBox="1"/>
            <p:nvPr/>
          </p:nvSpPr>
          <p:spPr>
            <a:xfrm>
              <a:off x="3391446" y="1897599"/>
              <a:ext cx="1217000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dirty="0"/>
                <a:t>launch</a:t>
              </a:r>
            </a:p>
          </p:txBody>
        </p:sp>
      </p:grpSp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330373AC-1D90-4AB2-BB04-A485393C4FDC}"/>
              </a:ext>
            </a:extLst>
          </p:cNvPr>
          <p:cNvSpPr/>
          <p:nvPr/>
        </p:nvSpPr>
        <p:spPr>
          <a:xfrm rot="2471582">
            <a:off x="4778325" y="3793362"/>
            <a:ext cx="475368" cy="128056"/>
          </a:xfrm>
          <a:prstGeom prst="chevr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3086" name="Picture 14" descr="Base De Données Banque d'images et photos libres de droit - iStock">
            <a:extLst>
              <a:ext uri="{FF2B5EF4-FFF2-40B4-BE49-F238E27FC236}">
                <a16:creationId xmlns:a16="http://schemas.microsoft.com/office/drawing/2014/main" id="{C6EE3004-77F9-461C-94E2-89304B94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875" y="34707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7371DFA-9DD3-4F04-B5A9-10E1ABB52893}"/>
              </a:ext>
            </a:extLst>
          </p:cNvPr>
          <p:cNvSpPr txBox="1"/>
          <p:nvPr/>
        </p:nvSpPr>
        <p:spPr>
          <a:xfrm>
            <a:off x="9361577" y="5088260"/>
            <a:ext cx="149432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Base de 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données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E0DCAF6-2D8E-4E28-B0FF-346064B30373}"/>
              </a:ext>
            </a:extLst>
          </p:cNvPr>
          <p:cNvSpPr txBox="1"/>
          <p:nvPr/>
        </p:nvSpPr>
        <p:spPr>
          <a:xfrm>
            <a:off x="885309" y="3937219"/>
            <a:ext cx="2237633" cy="110799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D393135-1986-4FCF-AE75-57F849994665}"/>
              </a:ext>
            </a:extLst>
          </p:cNvPr>
          <p:cNvSpPr txBox="1"/>
          <p:nvPr/>
        </p:nvSpPr>
        <p:spPr>
          <a:xfrm>
            <a:off x="6692051" y="3233096"/>
            <a:ext cx="16241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 err="1">
                <a:solidFill>
                  <a:srgbClr val="FF0000"/>
                </a:solidFill>
              </a:rPr>
              <a:t>requests.get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9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1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Présentation du Dashboard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13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0C1FCA-D385-4B8C-8A7C-E38BB8E9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1196752"/>
            <a:ext cx="5392627" cy="514730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E9DFAE6A-D698-461B-831B-94F532C5E7D5}"/>
              </a:ext>
            </a:extLst>
          </p:cNvPr>
          <p:cNvGrpSpPr/>
          <p:nvPr/>
        </p:nvGrpSpPr>
        <p:grpSpPr>
          <a:xfrm>
            <a:off x="6589285" y="1246049"/>
            <a:ext cx="1638868" cy="424732"/>
            <a:chOff x="6589285" y="1246049"/>
            <a:chExt cx="1638868" cy="424732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D877D01-19C5-4D98-922B-BBAF8F2E1647}"/>
                </a:ext>
              </a:extLst>
            </p:cNvPr>
            <p:cNvSpPr txBox="1"/>
            <p:nvPr/>
          </p:nvSpPr>
          <p:spPr>
            <a:xfrm>
              <a:off x="7102524" y="1246049"/>
              <a:ext cx="112562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menu </a:t>
              </a:r>
            </a:p>
          </p:txBody>
        </p:sp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74799198-62F3-4679-878E-47D22BC25B5F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6217629-5955-4537-89D9-5DFE7ED1D95D}"/>
              </a:ext>
            </a:extLst>
          </p:cNvPr>
          <p:cNvGrpSpPr/>
          <p:nvPr/>
        </p:nvGrpSpPr>
        <p:grpSpPr>
          <a:xfrm>
            <a:off x="6610241" y="2681591"/>
            <a:ext cx="2743337" cy="424732"/>
            <a:chOff x="6589285" y="1246049"/>
            <a:chExt cx="2743337" cy="4247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ED79EBD-7D22-43C1-9EDF-B1BB7E9D2271}"/>
                </a:ext>
              </a:extLst>
            </p:cNvPr>
            <p:cNvSpPr txBox="1"/>
            <p:nvPr/>
          </p:nvSpPr>
          <p:spPr>
            <a:xfrm>
              <a:off x="7102524" y="1246049"/>
              <a:ext cx="223009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Paramétrage </a:t>
              </a:r>
            </a:p>
          </p:txBody>
        </p:sp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9BEDE88C-460B-4F55-A8A4-22FD86D068AE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D2B693D-0076-4BE6-9CE1-404CD602257E}"/>
              </a:ext>
            </a:extLst>
          </p:cNvPr>
          <p:cNvGrpSpPr/>
          <p:nvPr/>
        </p:nvGrpSpPr>
        <p:grpSpPr>
          <a:xfrm>
            <a:off x="6589285" y="4608776"/>
            <a:ext cx="1677340" cy="424732"/>
            <a:chOff x="6589285" y="1246049"/>
            <a:chExt cx="1677340" cy="4247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1BB2286-6C90-4C1D-ACE4-91578C6F0404}"/>
                </a:ext>
              </a:extLst>
            </p:cNvPr>
            <p:cNvSpPr txBox="1"/>
            <p:nvPr/>
          </p:nvSpPr>
          <p:spPr>
            <a:xfrm>
              <a:off x="7102524" y="1246049"/>
              <a:ext cx="116410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graph </a:t>
              </a:r>
            </a:p>
          </p:txBody>
        </p:sp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CE2396A3-B4DA-43B4-ABF1-173D38DF0238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sp>
        <p:nvSpPr>
          <p:cNvPr id="21" name="Espace réservé du contenu 4">
            <a:extLst>
              <a:ext uri="{FF2B5EF4-FFF2-40B4-BE49-F238E27FC236}">
                <a16:creationId xmlns:a16="http://schemas.microsoft.com/office/drawing/2014/main" id="{B8C5951A-9A5D-440A-9456-A6C345AD9575}"/>
              </a:ext>
            </a:extLst>
          </p:cNvPr>
          <p:cNvSpPr txBox="1">
            <a:spLocks/>
          </p:cNvSpPr>
          <p:nvPr/>
        </p:nvSpPr>
        <p:spPr>
          <a:xfrm>
            <a:off x="10764317" y="5165027"/>
            <a:ext cx="1234752" cy="969344"/>
          </a:xfrm>
          <a:prstGeom prst="rect">
            <a:avLst/>
          </a:prstGeom>
          <a:ln w="571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fr-FR" b="1" dirty="0">
                <a:hlinkClick r:id="rId4"/>
              </a:rPr>
              <a:t>Lien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356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Graphique uni variable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14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3" y="1023022"/>
            <a:ext cx="9350424" cy="53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Graphique de corrélations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15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73" y="1132940"/>
            <a:ext cx="9350424" cy="51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Prédiction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16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144810"/>
            <a:ext cx="7973142" cy="40273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F7DAEF-8E43-41A3-8C50-5854BFFD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2363" y="1336317"/>
            <a:ext cx="3960440" cy="53132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8BCB22-2444-43AF-BA51-2E7C0C6D1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1333911"/>
            <a:ext cx="3817594" cy="53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Simulation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17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68" y="2564904"/>
            <a:ext cx="5184576" cy="2012408"/>
          </a:xfrm>
        </p:spPr>
        <p:txBody>
          <a:bodyPr/>
          <a:lstStyle/>
          <a:p>
            <a:pPr marL="45720" indent="0" algn="ctr">
              <a:buNone/>
            </a:pPr>
            <a:r>
              <a:rPr lang="fr-FR" b="1" dirty="0"/>
              <a:t>Une vidéo :</a:t>
            </a:r>
          </a:p>
          <a:p>
            <a:pPr marL="45720" indent="0" algn="ctr">
              <a:buNone/>
            </a:pPr>
            <a:r>
              <a:rPr lang="fr-FR" b="1" dirty="0">
                <a:hlinkClick r:id="rId3"/>
              </a:rPr>
              <a:t>https://www.youtube.com/watch?v=9pE0FB8T7qE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4D0ADD-B45F-4909-B925-0BFD682CD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1268760"/>
            <a:ext cx="4059766" cy="50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/>
          <a:lstStyle/>
          <a:p>
            <a:pPr algn="ctr"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La problématique</a:t>
            </a:r>
          </a:p>
          <a:p>
            <a:pPr rtl="0"/>
            <a:endParaRPr lang="fr-FR" dirty="0"/>
          </a:p>
          <a:p>
            <a:r>
              <a:rPr lang="fr-FR" dirty="0"/>
              <a:t>La méthodologie</a:t>
            </a:r>
          </a:p>
          <a:p>
            <a:endParaRPr lang="fr-FR" dirty="0"/>
          </a:p>
          <a:p>
            <a:r>
              <a:rPr lang="fr-FR" dirty="0"/>
              <a:t>L’API</a:t>
            </a:r>
          </a:p>
          <a:p>
            <a:endParaRPr lang="fr-FR" dirty="0"/>
          </a:p>
          <a:p>
            <a:pPr rtl="0"/>
            <a:r>
              <a:rPr lang="fr-FR" sz="3600" b="1" dirty="0"/>
              <a:t>Pistes d’amélioration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8324C1C-4968-4FAD-B166-DB5AD97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995490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D68FA-A90A-44F9-AA77-C2E91351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/>
              <a:t>Limites et </a:t>
            </a:r>
            <a:r>
              <a:rPr lang="fr-FR" b="1" i="0" dirty="0">
                <a:solidFill>
                  <a:srgbClr val="000000"/>
                </a:solidFill>
                <a:effectLst/>
                <a:latin typeface="Century Gothic (En-têtes)"/>
              </a:rPr>
              <a:t>Perspective</a:t>
            </a:r>
            <a:r>
              <a:rPr lang="fr-FR" sz="4000" b="1" dirty="0"/>
              <a:t> </a:t>
            </a:r>
            <a:br>
              <a:rPr lang="fr-FR" sz="4000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553B3-F41C-452B-A097-7B944C4F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 Lenteur du modèle : </a:t>
            </a:r>
          </a:p>
          <a:p>
            <a:pPr lvl="1"/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Notebooks 1 : 243 features , AUC = 0,762</a:t>
            </a:r>
          </a:p>
          <a:p>
            <a:pPr lvl="1"/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Notebooks 2 : 789 features , AUC = 0,784</a:t>
            </a:r>
          </a:p>
          <a:p>
            <a:pPr lvl="1"/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Mon modèle : 844 features , AUC = 0,789</a:t>
            </a:r>
          </a:p>
          <a:p>
            <a:pPr marL="274320" lvl="1" indent="0">
              <a:buNone/>
            </a:pPr>
            <a:endParaRPr lang="fr-FR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250000"/>
              </a:lnSpc>
            </a:pPr>
            <a:r>
              <a:rPr lang="fr-FR" b="1" dirty="0"/>
              <a:t>Scalabilité : preuve de concept</a:t>
            </a:r>
          </a:p>
          <a:p>
            <a:pPr>
              <a:lnSpc>
                <a:spcPct val="160000"/>
              </a:lnSpc>
            </a:pPr>
            <a:r>
              <a:rPr lang="fr-FR" b="1" dirty="0"/>
              <a:t>Détection d’ anomalies  </a:t>
            </a:r>
          </a:p>
          <a:p>
            <a:pPr>
              <a:lnSpc>
                <a:spcPct val="250000"/>
              </a:lnSpc>
            </a:pPr>
            <a:r>
              <a:rPr lang="fr-FR" b="1" dirty="0"/>
              <a:t>Nombre de features pour un nouveau client dans le Dashboard</a:t>
            </a:r>
          </a:p>
          <a:p>
            <a:pPr marL="960120" lvl="4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E085F-3C00-471A-818F-DF6B4E65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19</a:t>
            </a:fld>
            <a:endParaRPr lang="fr-FR" noProof="0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97D4902-E172-4109-B63D-041C961E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0.762</a:t>
            </a:r>
            <a:r>
              <a:rPr kumimoji="0" lang="fr-FR" altLang="fr-FR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3772" y="228599"/>
            <a:ext cx="11449272" cy="706090"/>
          </a:xfrm>
        </p:spPr>
        <p:txBody>
          <a:bodyPr rtlCol="0">
            <a:noAutofit/>
          </a:bodyPr>
          <a:lstStyle/>
          <a:p>
            <a:pPr algn="ctr"/>
            <a:r>
              <a:rPr lang="fr-FR" sz="3200" b="1" dirty="0"/>
              <a:t>Problématique : modèle de scoring pour un crédit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81956" y="1340768"/>
            <a:ext cx="7780733" cy="4281631"/>
          </a:xfrm>
        </p:spPr>
        <p:txBody>
          <a:bodyPr rtlCol="0"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fr-FR" dirty="0"/>
              <a:t>But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Définir </a:t>
            </a:r>
            <a:r>
              <a:rPr lang="fr-FR" b="1" dirty="0"/>
              <a:t>la fonction coût métier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Définir </a:t>
            </a:r>
            <a:r>
              <a:rPr lang="fr-FR" b="1" dirty="0"/>
              <a:t>la probabilité de défaut de paiement </a:t>
            </a:r>
            <a:r>
              <a:rPr lang="fr-FR" dirty="0"/>
              <a:t>d’un client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Réaliser un </a:t>
            </a:r>
            <a:r>
              <a:rPr lang="fr-FR" b="1" dirty="0"/>
              <a:t>dashboard</a:t>
            </a:r>
            <a:r>
              <a:rPr lang="fr-FR" dirty="0"/>
              <a:t> interactif et explicatif</a:t>
            </a:r>
          </a:p>
          <a:p>
            <a:pPr lvl="1">
              <a:lnSpc>
                <a:spcPct val="150000"/>
              </a:lnSpc>
            </a:pP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  <a:p>
            <a:pPr marL="45720" indent="0">
              <a:lnSpc>
                <a:spcPct val="120000"/>
              </a:lnSpc>
              <a:buNone/>
            </a:pPr>
            <a:r>
              <a:rPr lang="fr-FR" dirty="0"/>
              <a:t>à partir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 sont historique de prêt qui est peu ou pas rempli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A3CF523-634C-4036-A044-9BC80054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317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B4E564C-D6F5-4B1B-A779-201106170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94599"/>
            <a:ext cx="12188825" cy="81309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D835F-7B75-438E-8EDA-8AD8E14E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16632"/>
            <a:ext cx="9753600" cy="792088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Bilan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06734-ED1D-48BD-BAC8-8904DA0B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20</a:t>
            </a:fld>
            <a:endParaRPr lang="fr-FR" noProof="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4B620BC-A1B2-414B-A75F-11D4B51C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9053" y="1094747"/>
            <a:ext cx="2247405" cy="13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669A3D4-D3E3-44B8-B399-95DA9B526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4886" y="4708337"/>
            <a:ext cx="2210113" cy="13921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FB7812E-BD52-48F2-8A13-8567B1EDA1D3}"/>
              </a:ext>
            </a:extLst>
          </p:cNvPr>
          <p:cNvSpPr txBox="1"/>
          <p:nvPr/>
        </p:nvSpPr>
        <p:spPr>
          <a:xfrm>
            <a:off x="5086300" y="1556792"/>
            <a:ext cx="22797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Méthodologie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D09583-CE41-40AA-9325-C15DB2FDC795}"/>
              </a:ext>
            </a:extLst>
          </p:cNvPr>
          <p:cNvSpPr txBox="1"/>
          <p:nvPr/>
        </p:nvSpPr>
        <p:spPr>
          <a:xfrm>
            <a:off x="5158308" y="3427431"/>
            <a:ext cx="67197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2309C9-0272-4A30-A334-12D76829D185}"/>
              </a:ext>
            </a:extLst>
          </p:cNvPr>
          <p:cNvSpPr txBox="1"/>
          <p:nvPr/>
        </p:nvSpPr>
        <p:spPr>
          <a:xfrm>
            <a:off x="5158308" y="5156305"/>
            <a:ext cx="18277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1229C46F-14AD-4DAE-AF3F-A90776BE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74887" y="2981004"/>
            <a:ext cx="2247405" cy="11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Livrable demandé :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3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745206-956D-4B9E-9B8E-1406DEA5A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750194"/>
            <a:ext cx="6628254" cy="3287380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AEA680A-A403-4172-8FCB-285EA93B931C}"/>
              </a:ext>
            </a:extLst>
          </p:cNvPr>
          <p:cNvGrpSpPr/>
          <p:nvPr/>
        </p:nvGrpSpPr>
        <p:grpSpPr>
          <a:xfrm>
            <a:off x="6922538" y="2159052"/>
            <a:ext cx="2528016" cy="424732"/>
            <a:chOff x="6589285" y="1219179"/>
            <a:chExt cx="2528016" cy="42473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98D8672-9446-4F78-8F21-7F87B4CC9B5D}"/>
                </a:ext>
              </a:extLst>
            </p:cNvPr>
            <p:cNvSpPr txBox="1"/>
            <p:nvPr/>
          </p:nvSpPr>
          <p:spPr>
            <a:xfrm>
              <a:off x="7066740" y="1219179"/>
              <a:ext cx="205056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Le notebook</a:t>
              </a:r>
            </a:p>
          </p:txBody>
        </p:sp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EE6CFFA3-7FEB-4388-88B9-7620AEEA95AC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F7C4B367-1B93-400D-AC9A-C312B146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17" y="5165027"/>
            <a:ext cx="1234752" cy="969344"/>
          </a:xfr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 algn="ctr">
              <a:lnSpc>
                <a:spcPct val="200000"/>
              </a:lnSpc>
              <a:buNone/>
            </a:pPr>
            <a:r>
              <a:rPr lang="fr-FR" b="1" dirty="0">
                <a:hlinkClick r:id="rId4"/>
              </a:rPr>
              <a:t>Lien</a:t>
            </a:r>
            <a:endParaRPr lang="fr-FR" b="1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450574F-147F-47D5-91E2-E95407BE2E8D}"/>
              </a:ext>
            </a:extLst>
          </p:cNvPr>
          <p:cNvGrpSpPr/>
          <p:nvPr/>
        </p:nvGrpSpPr>
        <p:grpSpPr>
          <a:xfrm>
            <a:off x="6922538" y="2721689"/>
            <a:ext cx="4339410" cy="424732"/>
            <a:chOff x="6589285" y="1219179"/>
            <a:chExt cx="4339410" cy="424732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EBDF811-4539-497B-AE22-0FF8E4E8F3F6}"/>
                </a:ext>
              </a:extLst>
            </p:cNvPr>
            <p:cNvSpPr txBox="1"/>
            <p:nvPr/>
          </p:nvSpPr>
          <p:spPr>
            <a:xfrm>
              <a:off x="7066740" y="1219179"/>
              <a:ext cx="386195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La note méthodologique</a:t>
              </a:r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13829BC-FF92-40A3-BC80-DE284D43DE3A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BEE3263-AC4F-4B1F-AB43-ECB95367867D}"/>
              </a:ext>
            </a:extLst>
          </p:cNvPr>
          <p:cNvGrpSpPr/>
          <p:nvPr/>
        </p:nvGrpSpPr>
        <p:grpSpPr>
          <a:xfrm>
            <a:off x="6922538" y="3212317"/>
            <a:ext cx="1991011" cy="424732"/>
            <a:chOff x="6589285" y="1219179"/>
            <a:chExt cx="1991011" cy="424732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4DCFA31-DD69-4F7D-8305-727D73C06E56}"/>
                </a:ext>
              </a:extLst>
            </p:cNvPr>
            <p:cNvSpPr txBox="1"/>
            <p:nvPr/>
          </p:nvSpPr>
          <p:spPr>
            <a:xfrm>
              <a:off x="7066740" y="1219179"/>
              <a:ext cx="151355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Api Flask</a:t>
              </a:r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AE04CCB6-DCF9-488D-8A0E-177C269E67FF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3407405-ABC6-41A8-AC95-ABBF9859601E}"/>
              </a:ext>
            </a:extLst>
          </p:cNvPr>
          <p:cNvGrpSpPr/>
          <p:nvPr/>
        </p:nvGrpSpPr>
        <p:grpSpPr>
          <a:xfrm>
            <a:off x="6922538" y="3520277"/>
            <a:ext cx="2534428" cy="424732"/>
            <a:chOff x="6589285" y="1219179"/>
            <a:chExt cx="2534428" cy="424732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0328D1-A9E1-4AC9-8465-B8C647B3B0E8}"/>
                </a:ext>
              </a:extLst>
            </p:cNvPr>
            <p:cNvSpPr txBox="1"/>
            <p:nvPr/>
          </p:nvSpPr>
          <p:spPr>
            <a:xfrm>
              <a:off x="7066740" y="1219179"/>
              <a:ext cx="205697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Api Streamlit</a:t>
              </a:r>
            </a:p>
          </p:txBody>
        </p:sp>
        <p:sp>
          <p:nvSpPr>
            <p:cNvPr id="24" name="Flèche : bas 23">
              <a:extLst>
                <a:ext uri="{FF2B5EF4-FFF2-40B4-BE49-F238E27FC236}">
                  <a16:creationId xmlns:a16="http://schemas.microsoft.com/office/drawing/2014/main" id="{F9360026-835B-493A-9FA2-CA04511649C2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47BEDE-9355-41F7-9320-C698D00085F4}"/>
              </a:ext>
            </a:extLst>
          </p:cNvPr>
          <p:cNvGrpSpPr/>
          <p:nvPr/>
        </p:nvGrpSpPr>
        <p:grpSpPr>
          <a:xfrm>
            <a:off x="6886500" y="4221088"/>
            <a:ext cx="3592410" cy="424732"/>
            <a:chOff x="6589285" y="1219179"/>
            <a:chExt cx="3592410" cy="424732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71B999F-BCF7-492F-BDA1-12E4DAFE2A18}"/>
                </a:ext>
              </a:extLst>
            </p:cNvPr>
            <p:cNvSpPr txBox="1"/>
            <p:nvPr/>
          </p:nvSpPr>
          <p:spPr>
            <a:xfrm>
              <a:off x="7066740" y="1219179"/>
              <a:ext cx="311495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dirty="0"/>
                <a:t>Données et modèle</a:t>
              </a:r>
            </a:p>
          </p:txBody>
        </p:sp>
        <p:sp>
          <p:nvSpPr>
            <p:cNvPr id="27" name="Flèche : bas 26">
              <a:extLst>
                <a:ext uri="{FF2B5EF4-FFF2-40B4-BE49-F238E27FC236}">
                  <a16:creationId xmlns:a16="http://schemas.microsoft.com/office/drawing/2014/main" id="{2B006372-35D4-4C4F-95C4-C1F48AE2F420}"/>
                </a:ext>
              </a:extLst>
            </p:cNvPr>
            <p:cNvSpPr/>
            <p:nvPr/>
          </p:nvSpPr>
          <p:spPr>
            <a:xfrm rot="16200000">
              <a:off x="6671289" y="1277533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240760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/>
          <a:lstStyle/>
          <a:p>
            <a:pPr algn="ctr"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La problématique</a:t>
            </a:r>
          </a:p>
          <a:p>
            <a:pPr rtl="0"/>
            <a:endParaRPr lang="fr-FR" dirty="0"/>
          </a:p>
          <a:p>
            <a:r>
              <a:rPr lang="fr-FR" sz="3600" b="1" dirty="0"/>
              <a:t>La méthodologie</a:t>
            </a:r>
          </a:p>
          <a:p>
            <a:endParaRPr lang="fr-FR" dirty="0"/>
          </a:p>
          <a:p>
            <a:r>
              <a:rPr lang="fr-FR" dirty="0"/>
              <a:t>L’API</a:t>
            </a:r>
          </a:p>
          <a:p>
            <a:endParaRPr lang="fr-FR" dirty="0"/>
          </a:p>
          <a:p>
            <a:pPr rtl="0"/>
            <a:r>
              <a:rPr lang="fr-FR" dirty="0"/>
              <a:t>Pistes d’amélioration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8324C1C-4968-4FAD-B166-DB5AD97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0637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1B658891-CB48-401F-84F7-4A42802EFBAF}"/>
              </a:ext>
            </a:extLst>
          </p:cNvPr>
          <p:cNvSpPr txBox="1">
            <a:spLocks/>
          </p:cNvSpPr>
          <p:nvPr/>
        </p:nvSpPr>
        <p:spPr>
          <a:xfrm>
            <a:off x="8976154" y="2780927"/>
            <a:ext cx="2230826" cy="27363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endParaRPr lang="fr-FR" dirty="0"/>
          </a:p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endParaRPr lang="fr-FR" dirty="0"/>
          </a:p>
          <a:p>
            <a:pPr marL="45720" indent="0" algn="ctr">
              <a:lnSpc>
                <a:spcPct val="90000"/>
              </a:lnSpc>
              <a:buNone/>
            </a:pPr>
            <a:endParaRPr lang="fr-FR" sz="2400" dirty="0"/>
          </a:p>
          <a:p>
            <a:pPr marL="45720" indent="0" algn="ctr">
              <a:lnSpc>
                <a:spcPct val="90000"/>
              </a:lnSpc>
              <a:buNone/>
            </a:pPr>
            <a:r>
              <a:rPr lang="fr-FR" sz="2400" dirty="0"/>
              <a:t>À minimiser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Formule de Gain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5CCFA-CB87-4260-84DE-239661800593}"/>
              </a:ext>
            </a:extLst>
          </p:cNvPr>
          <p:cNvSpPr/>
          <p:nvPr/>
        </p:nvSpPr>
        <p:spPr>
          <a:xfrm>
            <a:off x="4040360" y="2957899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Taux d’intérêt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560E8A3-740F-4F6E-B70D-2747A788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172" y="2949123"/>
            <a:ext cx="2088232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45720" indent="0" algn="ctr">
              <a:buNone/>
            </a:pPr>
            <a:r>
              <a:rPr lang="fr-FR" sz="2400" dirty="0"/>
              <a:t>Probabilité de non-faillite  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59CF8036-5B29-4174-80E0-4C70473B91A0}"/>
              </a:ext>
            </a:extLst>
          </p:cNvPr>
          <p:cNvSpPr txBox="1">
            <a:spLocks/>
          </p:cNvSpPr>
          <p:nvPr/>
        </p:nvSpPr>
        <p:spPr>
          <a:xfrm>
            <a:off x="9046436" y="2937298"/>
            <a:ext cx="2088232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fr-FR" dirty="0"/>
              <a:t>Probabilité de faillite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D8583D-ACDE-466F-99A0-324FF8013EA2}"/>
              </a:ext>
            </a:extLst>
          </p:cNvPr>
          <p:cNvSpPr txBox="1"/>
          <p:nvPr/>
        </p:nvSpPr>
        <p:spPr>
          <a:xfrm>
            <a:off x="5893652" y="3117659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FDE11C-05C4-4E5C-9466-DF3307FDE0EC}"/>
              </a:ext>
            </a:extLst>
          </p:cNvPr>
          <p:cNvSpPr txBox="1"/>
          <p:nvPr/>
        </p:nvSpPr>
        <p:spPr>
          <a:xfrm>
            <a:off x="8576686" y="3102785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974B3-8587-4E89-8DA4-C92F39DA0D31}"/>
              </a:ext>
            </a:extLst>
          </p:cNvPr>
          <p:cNvSpPr/>
          <p:nvPr/>
        </p:nvSpPr>
        <p:spPr>
          <a:xfrm>
            <a:off x="1413892" y="2960948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Gain en 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7EC774-DA33-4B8A-A7B0-70235AD13BA0}"/>
              </a:ext>
            </a:extLst>
          </p:cNvPr>
          <p:cNvSpPr txBox="1"/>
          <p:nvPr/>
        </p:nvSpPr>
        <p:spPr>
          <a:xfrm>
            <a:off x="3340773" y="311765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A3F00A-C775-4C45-A859-8B918378E6B8}"/>
              </a:ext>
            </a:extLst>
          </p:cNvPr>
          <p:cNvSpPr/>
          <p:nvPr/>
        </p:nvSpPr>
        <p:spPr>
          <a:xfrm>
            <a:off x="4040978" y="1489265"/>
            <a:ext cx="2088232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Somme des marges</a:t>
            </a:r>
          </a:p>
        </p:txBody>
      </p:sp>
      <p:sp>
        <p:nvSpPr>
          <p:cNvPr id="28" name="Espace réservé du contenu 8">
            <a:extLst>
              <a:ext uri="{FF2B5EF4-FFF2-40B4-BE49-F238E27FC236}">
                <a16:creationId xmlns:a16="http://schemas.microsoft.com/office/drawing/2014/main" id="{0F1BF8CD-835F-489E-8BC8-FDEB0F1E2CC4}"/>
              </a:ext>
            </a:extLst>
          </p:cNvPr>
          <p:cNvSpPr txBox="1">
            <a:spLocks/>
          </p:cNvSpPr>
          <p:nvPr/>
        </p:nvSpPr>
        <p:spPr>
          <a:xfrm>
            <a:off x="7138234" y="1477440"/>
            <a:ext cx="2304256" cy="9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fr-FR" sz="2400" dirty="0"/>
              <a:t>Somme des pertes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2DCE82-97E2-4745-86F6-82CEEFAF8592}"/>
              </a:ext>
            </a:extLst>
          </p:cNvPr>
          <p:cNvSpPr txBox="1"/>
          <p:nvPr/>
        </p:nvSpPr>
        <p:spPr>
          <a:xfrm>
            <a:off x="6433988" y="1649025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900831-3C58-4621-A5E0-7020F288B5F0}"/>
              </a:ext>
            </a:extLst>
          </p:cNvPr>
          <p:cNvSpPr/>
          <p:nvPr/>
        </p:nvSpPr>
        <p:spPr>
          <a:xfrm>
            <a:off x="1414511" y="1492314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Gain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A83D31-C274-4D9D-8CBC-3CF1790FE353}"/>
              </a:ext>
            </a:extLst>
          </p:cNvPr>
          <p:cNvSpPr txBox="1"/>
          <p:nvPr/>
        </p:nvSpPr>
        <p:spPr>
          <a:xfrm>
            <a:off x="3341392" y="164902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1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971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Choix du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6</a:t>
            </a:fld>
            <a:endParaRPr lang="fr-FR" noProof="0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E4260E4-23A0-4980-8A9C-B13D535CD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29625"/>
              </p:ext>
            </p:extLst>
          </p:nvPr>
        </p:nvGraphicFramePr>
        <p:xfrm>
          <a:off x="117748" y="2564904"/>
          <a:ext cx="901007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8393">
                  <a:extLst>
                    <a:ext uri="{9D8B030D-6E8A-4147-A177-3AD203B41FA5}">
                      <a16:colId xmlns:a16="http://schemas.microsoft.com/office/drawing/2014/main" val="341921674"/>
                    </a:ext>
                  </a:extLst>
                </a:gridCol>
                <a:gridCol w="976646">
                  <a:extLst>
                    <a:ext uri="{9D8B030D-6E8A-4147-A177-3AD203B41FA5}">
                      <a16:colId xmlns:a16="http://schemas.microsoft.com/office/drawing/2014/main" val="3691457119"/>
                    </a:ext>
                  </a:extLst>
                </a:gridCol>
                <a:gridCol w="2252520">
                  <a:extLst>
                    <a:ext uri="{9D8B030D-6E8A-4147-A177-3AD203B41FA5}">
                      <a16:colId xmlns:a16="http://schemas.microsoft.com/office/drawing/2014/main" val="920721675"/>
                    </a:ext>
                  </a:extLst>
                </a:gridCol>
                <a:gridCol w="2252520">
                  <a:extLst>
                    <a:ext uri="{9D8B030D-6E8A-4147-A177-3AD203B41FA5}">
                      <a16:colId xmlns:a16="http://schemas.microsoft.com/office/drawing/2014/main" val="1274669812"/>
                    </a:ext>
                  </a:extLst>
                </a:gridCol>
              </a:tblGrid>
              <a:tr h="138792">
                <a:tc rowSpan="2"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Prédits en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Prédits sans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851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29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Clients réellement en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Vrai positif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Faux négatif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33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Clients sans défaut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Faux positif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Vrai négatif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489766"/>
                  </a:ext>
                </a:extLst>
              </a:tr>
            </a:tbl>
          </a:graphicData>
        </a:graphic>
      </p:graphicFrame>
      <p:pic>
        <p:nvPicPr>
          <p:cNvPr id="18" name="Picture 2" descr="PAGE REMERCIEMENT - Dakisoft Telemática">
            <a:extLst>
              <a:ext uri="{FF2B5EF4-FFF2-40B4-BE49-F238E27FC236}">
                <a16:creationId xmlns:a16="http://schemas.microsoft.com/office/drawing/2014/main" id="{7F71B856-0842-498B-ACEE-780212D1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0000">
            <a:off x="9194376" y="2665742"/>
            <a:ext cx="1899233" cy="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94657C-BDF6-4C72-B9AA-2D5B6E5D5303}"/>
              </a:ext>
            </a:extLst>
          </p:cNvPr>
          <p:cNvSpPr txBox="1"/>
          <p:nvPr/>
        </p:nvSpPr>
        <p:spPr>
          <a:xfrm>
            <a:off x="9750713" y="1705912"/>
            <a:ext cx="1812184" cy="5909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Recall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D556F2-F642-422D-9D12-50BB29A6DB49}"/>
              </a:ext>
            </a:extLst>
          </p:cNvPr>
          <p:cNvSpPr txBox="1"/>
          <p:nvPr/>
        </p:nvSpPr>
        <p:spPr>
          <a:xfrm>
            <a:off x="1943866" y="2175696"/>
            <a:ext cx="2520280" cy="5909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Accuracy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108737D-2201-4B5F-B114-4B83277C43A2}"/>
              </a:ext>
            </a:extLst>
          </p:cNvPr>
          <p:cNvSpPr txBox="1"/>
          <p:nvPr/>
        </p:nvSpPr>
        <p:spPr>
          <a:xfrm>
            <a:off x="4726260" y="3156545"/>
            <a:ext cx="2088232" cy="100642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</a:p>
        </p:txBody>
      </p:sp>
      <p:pic>
        <p:nvPicPr>
          <p:cNvPr id="21" name="Picture 2" descr="PAGE REMERCIEMENT - Dakisoft Telemática">
            <a:extLst>
              <a:ext uri="{FF2B5EF4-FFF2-40B4-BE49-F238E27FC236}">
                <a16:creationId xmlns:a16="http://schemas.microsoft.com/office/drawing/2014/main" id="{6FC51A40-9C8F-40B3-AF2A-EF2B6061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4197" flipH="1">
            <a:off x="3918507" y="2993072"/>
            <a:ext cx="1183618" cy="58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AGE REMERCIEMENT - Dakisoft Telemática">
            <a:extLst>
              <a:ext uri="{FF2B5EF4-FFF2-40B4-BE49-F238E27FC236}">
                <a16:creationId xmlns:a16="http://schemas.microsoft.com/office/drawing/2014/main" id="{54F8AC31-2197-4407-9CF8-C0455903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17403">
            <a:off x="3892089" y="3898164"/>
            <a:ext cx="1201417" cy="5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AE618CE-3892-4F55-9D5D-5C32D7CDF860}"/>
              </a:ext>
            </a:extLst>
          </p:cNvPr>
          <p:cNvSpPr txBox="1"/>
          <p:nvPr/>
        </p:nvSpPr>
        <p:spPr>
          <a:xfrm>
            <a:off x="1943866" y="4645556"/>
            <a:ext cx="2520280" cy="5909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600" b="1" dirty="0"/>
              <a:t>Precision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3CA746-3F8E-4B3D-8B09-D35BAED2CD42}"/>
              </a:ext>
            </a:extLst>
          </p:cNvPr>
          <p:cNvSpPr txBox="1"/>
          <p:nvPr/>
        </p:nvSpPr>
        <p:spPr>
          <a:xfrm>
            <a:off x="5302324" y="4295852"/>
            <a:ext cx="1512168" cy="42473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font exclure des calculs </a:t>
            </a:r>
          </a:p>
        </p:txBody>
      </p:sp>
    </p:spTree>
    <p:extLst>
      <p:ext uri="{BB962C8B-B14F-4D97-AF65-F5344CB8AC3E}">
        <p14:creationId xmlns:p14="http://schemas.microsoft.com/office/powerpoint/2010/main" val="31659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/>
          <a:lstStyle/>
          <a:p>
            <a:pPr algn="ctr"/>
            <a:r>
              <a:rPr lang="fr-FR" b="1" dirty="0"/>
              <a:t>Choix DE la métrique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5445224"/>
            <a:ext cx="9145016" cy="4027390"/>
          </a:xfrm>
        </p:spPr>
        <p:txBody>
          <a:bodyPr/>
          <a:lstStyle/>
          <a:p>
            <a:pPr marL="45720" indent="0">
              <a:buNone/>
            </a:pPr>
            <a:r>
              <a:rPr lang="fr-FR" b="1" dirty="0"/>
              <a:t>AUC : </a:t>
            </a:r>
            <a:r>
              <a:rPr lang="fr-FR" dirty="0"/>
              <a:t>aire sous la courbe qui permet d’optimiser </a:t>
            </a:r>
            <a:r>
              <a:rPr lang="fr-FR" b="1" dirty="0"/>
              <a:t>le Recall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71A991-AABA-4336-8F97-36B0DD0B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27686" y="1268760"/>
            <a:ext cx="11881320" cy="39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6F1A7-4BE4-464B-B293-05C530E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78098"/>
          </a:xfrm>
        </p:spPr>
        <p:txBody>
          <a:bodyPr/>
          <a:lstStyle/>
          <a:p>
            <a:pPr algn="ctr"/>
            <a:r>
              <a:rPr lang="fr-FR" b="1" dirty="0"/>
              <a:t>Les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883FA-1A31-4693-8D93-B67E1D7C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8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828271-78B4-40DA-87DB-1812645A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28" y="1424013"/>
            <a:ext cx="7580568" cy="46531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DDA30B-A741-45F0-B376-BF4A9ECCC066}"/>
              </a:ext>
            </a:extLst>
          </p:cNvPr>
          <p:cNvSpPr txBox="1"/>
          <p:nvPr/>
        </p:nvSpPr>
        <p:spPr>
          <a:xfrm>
            <a:off x="4654252" y="1124744"/>
            <a:ext cx="4536504" cy="305622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Candidatures actuels</a:t>
            </a: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Précédent crédit</a:t>
            </a: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217145-E225-4C11-A054-C50AB67F0D39}"/>
              </a:ext>
            </a:extLst>
          </p:cNvPr>
          <p:cNvSpPr txBox="1"/>
          <p:nvPr/>
        </p:nvSpPr>
        <p:spPr>
          <a:xfrm>
            <a:off x="4674350" y="4621251"/>
            <a:ext cx="5078044" cy="1588127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Données bancaires</a:t>
            </a: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DAC4BF-8AAF-402B-B240-6DD45B53F388}"/>
              </a:ext>
            </a:extLst>
          </p:cNvPr>
          <p:cNvSpPr txBox="1"/>
          <p:nvPr/>
        </p:nvSpPr>
        <p:spPr>
          <a:xfrm>
            <a:off x="2263932" y="2460659"/>
            <a:ext cx="2278116" cy="3748719"/>
          </a:xfrm>
          <a:prstGeom prst="rect">
            <a:avLst/>
          </a:prstGeom>
          <a:noFill/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b="1" dirty="0">
                <a:solidFill>
                  <a:schemeClr val="accent2"/>
                </a:solidFill>
              </a:rPr>
              <a:t>Données</a:t>
            </a:r>
          </a:p>
          <a:p>
            <a:pPr algn="ctr">
              <a:lnSpc>
                <a:spcPct val="90000"/>
              </a:lnSpc>
            </a:pPr>
            <a:r>
              <a:rPr lang="fr-FR" b="1" dirty="0">
                <a:solidFill>
                  <a:schemeClr val="accent2"/>
                </a:solidFill>
              </a:rPr>
              <a:t>d’autres institutions</a:t>
            </a: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A9FBC2-83FD-4B8A-9830-2C87D0596699}"/>
              </a:ext>
            </a:extLst>
          </p:cNvPr>
          <p:cNvSpPr txBox="1"/>
          <p:nvPr/>
        </p:nvSpPr>
        <p:spPr>
          <a:xfrm>
            <a:off x="2337359" y="1637923"/>
            <a:ext cx="19463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/>
              <a:t>7 fichier csv</a:t>
            </a:r>
          </a:p>
        </p:txBody>
      </p:sp>
    </p:spTree>
    <p:extLst>
      <p:ext uri="{BB962C8B-B14F-4D97-AF65-F5344CB8AC3E}">
        <p14:creationId xmlns:p14="http://schemas.microsoft.com/office/powerpoint/2010/main" val="236523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7DE99-45B6-45C6-9F17-EA496C91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599"/>
            <a:ext cx="9753600" cy="738173"/>
          </a:xfrm>
        </p:spPr>
        <p:txBody>
          <a:bodyPr>
            <a:noAutofit/>
          </a:bodyPr>
          <a:lstStyle/>
          <a:p>
            <a:pPr algn="ctr"/>
            <a:r>
              <a:rPr lang="fr-FR" sz="1800" dirty="0"/>
              <a:t>Problématiques rencontrer (1/2) :</a:t>
            </a:r>
            <a:br>
              <a:rPr lang="fr-FR" sz="2400" b="1" dirty="0"/>
            </a:br>
            <a:r>
              <a:rPr lang="fr-FR" sz="2400" b="1" i="0" dirty="0">
                <a:solidFill>
                  <a:srgbClr val="24292F"/>
                </a:solidFill>
                <a:effectLst/>
                <a:latin typeface="-apple-system"/>
              </a:rPr>
              <a:t>Une classe cible sous représentée</a:t>
            </a:r>
            <a:endParaRPr lang="fr-FR" sz="24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75963-E633-4605-9F39-7D2043B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A3B4F5-D7F4-47BE-8FB3-8E1A9FA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944" y="4283953"/>
            <a:ext cx="9145016" cy="4027390"/>
          </a:xfrm>
        </p:spPr>
        <p:txBody>
          <a:bodyPr/>
          <a:lstStyle/>
          <a:p>
            <a:pPr marL="45720" indent="0">
              <a:buNone/>
            </a:pPr>
            <a:r>
              <a:rPr lang="fr-FR" b="1" dirty="0"/>
              <a:t>Solutions testés :</a:t>
            </a:r>
          </a:p>
          <a:p>
            <a:pPr lvl="1"/>
            <a:r>
              <a:rPr lang="fr-FR" dirty="0"/>
              <a:t>SMOTE</a:t>
            </a:r>
          </a:p>
          <a:p>
            <a:pPr lvl="1"/>
            <a:r>
              <a:rPr lang="fr-FR" i="0" dirty="0" err="1">
                <a:solidFill>
                  <a:srgbClr val="24292F"/>
                </a:solidFill>
                <a:effectLst/>
                <a:latin typeface="-apple-system"/>
              </a:rPr>
              <a:t>RandomOverSampler</a:t>
            </a:r>
            <a:endParaRPr lang="fr-FR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fr-FR" i="0" dirty="0" err="1">
                <a:solidFill>
                  <a:srgbClr val="24292F"/>
                </a:solidFill>
                <a:effectLst/>
                <a:latin typeface="-apple-system"/>
              </a:rPr>
              <a:t>FunctionSampler</a:t>
            </a:r>
            <a:endParaRPr lang="fr-FR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fr-FR" b="1" i="0" dirty="0" err="1">
                <a:solidFill>
                  <a:srgbClr val="00B050"/>
                </a:solidFill>
                <a:effectLst/>
                <a:latin typeface="-apple-system"/>
              </a:rPr>
              <a:t>class_weight</a:t>
            </a:r>
            <a:r>
              <a:rPr lang="fr-FR" b="1" i="0" dirty="0">
                <a:solidFill>
                  <a:srgbClr val="00B050"/>
                </a:solidFill>
                <a:effectLst/>
                <a:latin typeface="-apple-system"/>
              </a:rPr>
              <a:t> balancing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B5C0F-30FE-4BD4-AE08-DBC28ADE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668447"/>
            <a:ext cx="2852166" cy="19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75458580-9C7F-47F4-80DF-E1BB9E8E90C2}"/>
              </a:ext>
            </a:extLst>
          </p:cNvPr>
          <p:cNvGrpSpPr/>
          <p:nvPr/>
        </p:nvGrpSpPr>
        <p:grpSpPr>
          <a:xfrm>
            <a:off x="5230316" y="1868232"/>
            <a:ext cx="2367504" cy="757130"/>
            <a:chOff x="6618672" y="1219179"/>
            <a:chExt cx="2367504" cy="75713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AF4F1AB-B564-4EE2-82CD-48189979EC53}"/>
                </a:ext>
              </a:extLst>
            </p:cNvPr>
            <p:cNvSpPr txBox="1"/>
            <p:nvPr/>
          </p:nvSpPr>
          <p:spPr>
            <a:xfrm>
              <a:off x="7066740" y="1219179"/>
              <a:ext cx="1919436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i="0" dirty="0">
                  <a:solidFill>
                    <a:srgbClr val="24292F"/>
                  </a:solidFill>
                  <a:effectLst/>
                  <a:latin typeface="-apple-system"/>
                </a:rPr>
                <a:t>9 % de clients</a:t>
              </a:r>
            </a:p>
            <a:p>
              <a:pPr>
                <a:lnSpc>
                  <a:spcPct val="90000"/>
                </a:lnSpc>
              </a:pPr>
              <a:r>
                <a:rPr lang="fr-FR" sz="2400" b="1" i="0" dirty="0">
                  <a:solidFill>
                    <a:srgbClr val="24292F"/>
                  </a:solidFill>
                  <a:effectLst/>
                  <a:latin typeface="-apple-system"/>
                </a:rPr>
                <a:t> en défaut</a:t>
              </a:r>
              <a:endParaRPr lang="fr-FR" sz="2400" b="1" dirty="0"/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4A4736D5-C8A2-48F4-9636-0D63D86201BD}"/>
                </a:ext>
              </a:extLst>
            </p:cNvPr>
            <p:cNvSpPr/>
            <p:nvPr/>
          </p:nvSpPr>
          <p:spPr>
            <a:xfrm rot="16200000">
              <a:off x="6700676" y="1443732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FCC8D6-AE74-4051-A2D5-E8A6C2DA364C}"/>
              </a:ext>
            </a:extLst>
          </p:cNvPr>
          <p:cNvGrpSpPr/>
          <p:nvPr/>
        </p:nvGrpSpPr>
        <p:grpSpPr>
          <a:xfrm>
            <a:off x="5240007" y="2625362"/>
            <a:ext cx="2522995" cy="757130"/>
            <a:chOff x="6618672" y="1219179"/>
            <a:chExt cx="2522995" cy="75713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2C7C3AC-558E-4B03-ACC6-50FF36B030A8}"/>
                </a:ext>
              </a:extLst>
            </p:cNvPr>
            <p:cNvSpPr txBox="1"/>
            <p:nvPr/>
          </p:nvSpPr>
          <p:spPr>
            <a:xfrm>
              <a:off x="7066740" y="1219179"/>
              <a:ext cx="2074927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400" b="1" i="0" dirty="0">
                  <a:solidFill>
                    <a:srgbClr val="24292F"/>
                  </a:solidFill>
                  <a:effectLst/>
                  <a:latin typeface="-apple-system"/>
                </a:rPr>
                <a:t>91 % de clients</a:t>
              </a:r>
            </a:p>
            <a:p>
              <a:pPr>
                <a:lnSpc>
                  <a:spcPct val="90000"/>
                </a:lnSpc>
              </a:pPr>
              <a:r>
                <a:rPr lang="fr-FR" sz="2400" b="1" i="0" dirty="0">
                  <a:solidFill>
                    <a:srgbClr val="24292F"/>
                  </a:solidFill>
                  <a:effectLst/>
                  <a:latin typeface="-apple-system"/>
                </a:rPr>
                <a:t> sans défaut</a:t>
              </a:r>
              <a:endParaRPr lang="fr-FR" sz="2400" b="1" dirty="0"/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BD7B3973-DD64-4601-8BA2-0BAE46BA58D3}"/>
                </a:ext>
              </a:extLst>
            </p:cNvPr>
            <p:cNvSpPr/>
            <p:nvPr/>
          </p:nvSpPr>
          <p:spPr>
            <a:xfrm rot="16200000">
              <a:off x="6700676" y="1443732"/>
              <a:ext cx="144016" cy="3080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9902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Europe continentale, 16: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305_TF02804877" id="{86EF62D8-50AD-49F1-ACD7-F87105801D88}" vid="{6FF73263-53D5-41EB-8AF4-E044A6ED816C}"/>
    </a:ext>
  </a:extLst>
</a:theme>
</file>

<file path=ppt/theme/theme2.xml><?xml version="1.0" encoding="utf-8"?>
<a:theme xmlns:a="http://schemas.openxmlformats.org/drawingml/2006/main" name="Thèm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Série de cartes du monde, présentation Continent européen (écran large)</Template>
  <TotalTime>93443</TotalTime>
  <Words>606</Words>
  <Application>Microsoft Office PowerPoint</Application>
  <PresentationFormat>Personnalisé</PresentationFormat>
  <Paragraphs>209</Paragraphs>
  <Slides>20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Century Gothic</vt:lpstr>
      <vt:lpstr>Century Gothic (En-têtes)</vt:lpstr>
      <vt:lpstr>Montserrat</vt:lpstr>
      <vt:lpstr>Roboto Mono</vt:lpstr>
      <vt:lpstr>Europe continentale, 16:9</vt:lpstr>
      <vt:lpstr>Implémentez un modèle de scoring</vt:lpstr>
      <vt:lpstr>Problématique : modèle de scoring pour un crédit</vt:lpstr>
      <vt:lpstr>Livrable demandé : GitHub</vt:lpstr>
      <vt:lpstr>Plan</vt:lpstr>
      <vt:lpstr>Formule de Gain simplifiée</vt:lpstr>
      <vt:lpstr>Choix du scoring</vt:lpstr>
      <vt:lpstr>Choix DE la métrique</vt:lpstr>
      <vt:lpstr>Les données</vt:lpstr>
      <vt:lpstr>Problématiques rencontrer (1/2) : Une classe cible sous représentée</vt:lpstr>
      <vt:lpstr>Problématiques rencontrer (1/2) : Faible corrélation des données avec la cible</vt:lpstr>
      <vt:lpstr>Plan</vt:lpstr>
      <vt:lpstr>PLAN de L'API</vt:lpstr>
      <vt:lpstr>Présentation du Dashboard</vt:lpstr>
      <vt:lpstr>Graphique uni variable</vt:lpstr>
      <vt:lpstr>Graphique de corrélations</vt:lpstr>
      <vt:lpstr>Prédiction</vt:lpstr>
      <vt:lpstr>Simulation</vt:lpstr>
      <vt:lpstr>Plan</vt:lpstr>
      <vt:lpstr>Limites et Perspective  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polo turok</dc:creator>
  <cp:lastModifiedBy>polo turok</cp:lastModifiedBy>
  <cp:revision>80</cp:revision>
  <dcterms:created xsi:type="dcterms:W3CDTF">2021-08-24T10:02:53Z</dcterms:created>
  <dcterms:modified xsi:type="dcterms:W3CDTF">2022-03-13T21:03:26Z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