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4" r:id="rId3"/>
    <p:sldId id="388" r:id="rId4"/>
    <p:sldId id="389" r:id="rId5"/>
    <p:sldId id="391" r:id="rId6"/>
    <p:sldId id="398" r:id="rId7"/>
    <p:sldId id="348" r:id="rId8"/>
    <p:sldId id="364" r:id="rId9"/>
    <p:sldId id="399" r:id="rId10"/>
    <p:sldId id="392" r:id="rId11"/>
    <p:sldId id="393" r:id="rId12"/>
    <p:sldId id="394" r:id="rId13"/>
    <p:sldId id="395" r:id="rId14"/>
    <p:sldId id="396" r:id="rId15"/>
    <p:sldId id="397" r:id="rId16"/>
    <p:sldId id="366" r:id="rId17"/>
    <p:sldId id="367" r:id="rId18"/>
    <p:sldId id="361" r:id="rId19"/>
    <p:sldId id="362" r:id="rId20"/>
    <p:sldId id="386" r:id="rId21"/>
    <p:sldId id="372" r:id="rId22"/>
    <p:sldId id="381" r:id="rId23"/>
    <p:sldId id="383" r:id="rId24"/>
    <p:sldId id="293" r:id="rId2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o turok" initials="pt" lastIdx="1" clrIdx="0">
    <p:extLst>
      <p:ext uri="{19B8F6BF-5375-455C-9EA6-DF929625EA0E}">
        <p15:presenceInfo xmlns:p15="http://schemas.microsoft.com/office/powerpoint/2012/main" userId="862c778e6461ce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9880" autoAdjust="0"/>
  </p:normalViewPr>
  <p:slideViewPr>
    <p:cSldViewPr>
      <p:cViewPr>
        <p:scale>
          <a:sx n="66" d="100"/>
          <a:sy n="66" d="100"/>
        </p:scale>
        <p:origin x="1040" y="67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596"/>
    </p:cViewPr>
  </p:sorterViewPr>
  <p:notesViewPr>
    <p:cSldViewPr>
      <p:cViewPr varScale="1">
        <p:scale>
          <a:sx n="86" d="100"/>
          <a:sy n="86" d="100"/>
        </p:scale>
        <p:origin x="300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9F97EF-42E1-4413-8B28-7CF4DEE0D75A}" type="datetime1">
              <a:rPr lang="fr-FR" smtClean="0"/>
              <a:t>05/03/2022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B4574-B00E-41EA-9F39-44BF0A2BB55E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Bonjour, je me présente je suis Paul,,,.  Ce projet rentre dans le cadre de ma formation </a:t>
            </a:r>
            <a:r>
              <a:rPr lang="fr-FR" dirty="0" err="1"/>
              <a:t>openclassroom</a:t>
            </a:r>
            <a:r>
              <a:rPr lang="fr-FR" dirty="0"/>
              <a:t>, il a pour but de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Classifiez automatiquement les articles mis en ligne sur le site place de marché qui est un site de e-commerce,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59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4995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20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été chercher les sous-catégories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Par la suite tant que je ne le préciserais pas, je vais utiliser la clustering précèdent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72046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185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283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98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Explorer les données, repris les catégories excitantes.</a:t>
            </a:r>
            <a:br>
              <a:rPr lang="fr-FR" dirty="0"/>
            </a:br>
            <a:r>
              <a:rPr lang="fr-FR" dirty="0"/>
              <a:t>Monter que c’était possible de faire de la classification à partir du textes et des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24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224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la problématique est que pour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l'instant sur ce site, l'attribution de la catégorie d'un article est effectuée manuellement par les vendeurs .</a:t>
            </a:r>
          </a:p>
          <a:p>
            <a:endParaRPr lang="fr-FR" b="0" i="0" dirty="0">
              <a:effectLst/>
              <a:latin typeface="Montserrat" panose="00000500000000000000" pitchFamily="2" charset="0"/>
            </a:endParaRPr>
          </a:p>
          <a:p>
            <a:r>
              <a:rPr lang="fr-FR" b="0" i="0" dirty="0">
                <a:effectLst/>
                <a:latin typeface="Montserrat" panose="00000500000000000000" pitchFamily="2" charset="0"/>
              </a:rPr>
              <a:t>Afin d’améliorer la fiabilité de cette action manuel des vendeurs. Mais aussi de leur simplifier la mise en ligne de nouveaux articles,</a:t>
            </a:r>
          </a:p>
          <a:p>
            <a:endParaRPr lang="fr-FR" b="0" i="0" dirty="0">
              <a:effectLst/>
              <a:latin typeface="Montserrat" panose="00000500000000000000" pitchFamily="2" charset="0"/>
            </a:endParaRPr>
          </a:p>
          <a:p>
            <a:r>
              <a:rPr lang="fr-FR" b="0" i="0" dirty="0">
                <a:effectLst/>
                <a:latin typeface="Montserrat" panose="00000500000000000000" pitchFamily="2" charset="0"/>
              </a:rPr>
              <a:t>On me demande de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réaliser une première étude de faisabilité d'un moteur de classification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d'articles basé sur une image et une description pour l'automatisation de l'attribution de la catégorie de l'article.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5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773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09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données sont fournies par Home </a:t>
            </a:r>
            <a:r>
              <a:rPr lang="fr-FR" dirty="0" err="1"/>
              <a:t>Credit</a:t>
            </a:r>
            <a:r>
              <a:rPr lang="fr-FR" dirty="0"/>
              <a:t>, un service dédié aux lignes de crédit (prêts) fournies à la population non bancarisée. Prédire si un client remboursera ou non un prêt ou aura des difficultés est un besoin commercial essentiel, et Home </a:t>
            </a:r>
            <a:r>
              <a:rPr lang="fr-FR" dirty="0" err="1"/>
              <a:t>Credit</a:t>
            </a:r>
            <a:r>
              <a:rPr lang="fr-FR" dirty="0"/>
              <a:t> organise ce concours sur </a:t>
            </a:r>
            <a:r>
              <a:rPr lang="fr-FR" dirty="0" err="1"/>
              <a:t>Kaggle</a:t>
            </a:r>
            <a:r>
              <a:rPr lang="fr-FR" dirty="0"/>
              <a:t> pour voir quel type de modèles la communauté d'apprentissage automatique peut développer pour les aider dans cette tâche.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a tous les outils pour faire de la classification supervisée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1320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30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832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9891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651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 descr="Carte de l’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 dirty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9E4B2-C251-4942-97FD-8B59E59B1AC4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49F10-B8D1-492B-A079-7B2CDEE83D4B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570E7-F753-4692-8296-F4EEDE1A99C4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195BA-BD00-4949-ABDA-C0F1030D2DF6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397CC-EA05-40E5-B4DA-A40DD1655523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1660F-E6B8-4922-8BE6-5FF3FE13E648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3F2BD-599F-45B6-B399-8E2C661ACE13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11E892-0A68-4041-AA06-3191D9851820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E3E18-86A0-42DD-BD09-B7EA695C2CDE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F5B40-6BAD-4728-8B42-9A454E620F6A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1B99E9B-B1C1-4345-9792-00536B9EDA44}" type="datetime1">
              <a:rPr lang="fr-FR" noProof="0" smtClean="0"/>
              <a:t>05/03/2022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pE0FB8T7q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lo1093/P7_openclassro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3ED3341-9880-491D-A4CD-2F97C23B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825" cy="812080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788" y="260648"/>
            <a:ext cx="11233248" cy="432048"/>
          </a:xfrm>
        </p:spPr>
        <p:txBody>
          <a:bodyPr rtlCol="0">
            <a:noAutofit/>
          </a:bodyPr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Montserrat" panose="00000800000000000000" pitchFamily="2" charset="0"/>
              </a:rPr>
              <a:t>Implémentez un modèle de scoring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3892" y="6262152"/>
            <a:ext cx="6696471" cy="1102796"/>
          </a:xfrm>
        </p:spPr>
        <p:txBody>
          <a:bodyPr rtlCol="0">
            <a:normAutofit/>
          </a:bodyPr>
          <a:lstStyle/>
          <a:p>
            <a:pPr rtl="0"/>
            <a:r>
              <a:rPr lang="fr-FR" sz="2400" b="1" dirty="0">
                <a:solidFill>
                  <a:schemeClr val="tx2"/>
                </a:solidFill>
              </a:rPr>
              <a:t>Paul-Augustin Poisson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FC9BC5-214D-4A0A-997D-23A4E8FEC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6740" y="4713581"/>
            <a:ext cx="2047743" cy="18837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C1ABC0-C0BC-4AD2-B90F-0287ED1B0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6" y="55172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PLAN de L'API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10</a:t>
            </a:fld>
            <a:endParaRPr lang="fr-FR" noProof="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2568373-11A4-450C-BE20-A0A96EA16562}"/>
              </a:ext>
            </a:extLst>
          </p:cNvPr>
          <p:cNvGrpSpPr/>
          <p:nvPr/>
        </p:nvGrpSpPr>
        <p:grpSpPr>
          <a:xfrm>
            <a:off x="1095392" y="1844823"/>
            <a:ext cx="1800200" cy="984598"/>
            <a:chOff x="1414511" y="1443820"/>
            <a:chExt cx="1800200" cy="984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DB364B-1E97-4002-8F23-ACE76E361C4B}"/>
                </a:ext>
              </a:extLst>
            </p:cNvPr>
            <p:cNvSpPr/>
            <p:nvPr/>
          </p:nvSpPr>
          <p:spPr>
            <a:xfrm>
              <a:off x="1414511" y="1492314"/>
              <a:ext cx="1800200" cy="936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 </a:t>
              </a:r>
            </a:p>
          </p:txBody>
        </p:sp>
        <p:pic>
          <p:nvPicPr>
            <p:cNvPr id="3080" name="Picture 8" descr="Streamlit Releases Version 1.0, the Fastest Way to Build">
              <a:extLst>
                <a:ext uri="{FF2B5EF4-FFF2-40B4-BE49-F238E27FC236}">
                  <a16:creationId xmlns:a16="http://schemas.microsoft.com/office/drawing/2014/main" id="{3B3A4FB0-B551-4E05-9D99-8EEB11A56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144" y="1443820"/>
              <a:ext cx="1682934" cy="984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F9E80-2D39-44AE-8C90-5F50360F7353}"/>
              </a:ext>
            </a:extLst>
          </p:cNvPr>
          <p:cNvSpPr/>
          <p:nvPr/>
        </p:nvSpPr>
        <p:spPr>
          <a:xfrm>
            <a:off x="5194312" y="1893317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api.py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EA1DD-950A-4514-992A-8D55747A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001" y="1366894"/>
            <a:ext cx="1887473" cy="198895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04F7FF9-A361-4F07-AC59-26E332B1066D}"/>
              </a:ext>
            </a:extLst>
          </p:cNvPr>
          <p:cNvGrpSpPr/>
          <p:nvPr/>
        </p:nvGrpSpPr>
        <p:grpSpPr>
          <a:xfrm>
            <a:off x="7879967" y="1772816"/>
            <a:ext cx="699168" cy="1083335"/>
            <a:chOff x="7879967" y="1772816"/>
            <a:chExt cx="699168" cy="108333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D27E61B-834A-4DC6-AD37-DD3F0CFB0B2C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17" name="Flèche : chevron 16">
                <a:extLst>
                  <a:ext uri="{FF2B5EF4-FFF2-40B4-BE49-F238E27FC236}">
                    <a16:creationId xmlns:a16="http://schemas.microsoft.com/office/drawing/2014/main" id="{EE7F1DE9-C389-42DC-B9D0-A727A1B4363B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lèche : chevron 17">
                <a:extLst>
                  <a:ext uri="{FF2B5EF4-FFF2-40B4-BE49-F238E27FC236}">
                    <a16:creationId xmlns:a16="http://schemas.microsoft.com/office/drawing/2014/main" id="{B2954D93-E7CE-4B1E-A409-245C8964A1AB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64B457D-6B71-460C-8ED1-E154A80BE4C2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22" name="Flèche : chevron 21">
                <a:extLst>
                  <a:ext uri="{FF2B5EF4-FFF2-40B4-BE49-F238E27FC236}">
                    <a16:creationId xmlns:a16="http://schemas.microsoft.com/office/drawing/2014/main" id="{5C4431C4-3F89-4003-82C0-4DD1F53DCD99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èche : chevron 22">
                <a:extLst>
                  <a:ext uri="{FF2B5EF4-FFF2-40B4-BE49-F238E27FC236}">
                    <a16:creationId xmlns:a16="http://schemas.microsoft.com/office/drawing/2014/main" id="{2402E2A1-7608-4BEF-A194-F3DF661756CB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9936575-FC74-46B3-ACD2-78F738FFE1EB}"/>
              </a:ext>
            </a:extLst>
          </p:cNvPr>
          <p:cNvGrpSpPr/>
          <p:nvPr/>
        </p:nvGrpSpPr>
        <p:grpSpPr>
          <a:xfrm rot="5400000">
            <a:off x="5744827" y="2948885"/>
            <a:ext cx="699168" cy="1083335"/>
            <a:chOff x="7879967" y="1772816"/>
            <a:chExt cx="699168" cy="1083335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10B3FF1-C13C-4F8D-B68F-20734BC7BBAF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30" name="Flèche : chevron 29">
                <a:extLst>
                  <a:ext uri="{FF2B5EF4-FFF2-40B4-BE49-F238E27FC236}">
                    <a16:creationId xmlns:a16="http://schemas.microsoft.com/office/drawing/2014/main" id="{30B8C574-DDFD-40D9-A839-4801BF9ADDC2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lèche : chevron 30">
                <a:extLst>
                  <a:ext uri="{FF2B5EF4-FFF2-40B4-BE49-F238E27FC236}">
                    <a16:creationId xmlns:a16="http://schemas.microsoft.com/office/drawing/2014/main" id="{2479B47D-7820-4B35-AEF6-74BD5DD1BB36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54B6B40-2D8F-4B80-B2D2-7E46381F6CC4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28" name="Flèche : chevron 27">
                <a:extLst>
                  <a:ext uri="{FF2B5EF4-FFF2-40B4-BE49-F238E27FC236}">
                    <a16:creationId xmlns:a16="http://schemas.microsoft.com/office/drawing/2014/main" id="{C33DE003-1A79-4FEF-9781-E931A5762F37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èche : chevron 28">
                <a:extLst>
                  <a:ext uri="{FF2B5EF4-FFF2-40B4-BE49-F238E27FC236}">
                    <a16:creationId xmlns:a16="http://schemas.microsoft.com/office/drawing/2014/main" id="{9FD4F174-6166-44D8-B8AF-5C6C47EF1321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E70516-3BA6-4C70-95B1-C9489209448D}"/>
              </a:ext>
            </a:extLst>
          </p:cNvPr>
          <p:cNvSpPr/>
          <p:nvPr/>
        </p:nvSpPr>
        <p:spPr>
          <a:xfrm>
            <a:off x="5194312" y="4028580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prédiction</a:t>
            </a:r>
          </a:p>
        </p:txBody>
      </p:sp>
      <p:pic>
        <p:nvPicPr>
          <p:cNvPr id="3082" name="Picture 10" descr="Flask VS Django : Quel framework Python choisir en 2021 ? - Kicklox">
            <a:extLst>
              <a:ext uri="{FF2B5EF4-FFF2-40B4-BE49-F238E27FC236}">
                <a16:creationId xmlns:a16="http://schemas.microsoft.com/office/drawing/2014/main" id="{36CEC270-C2E4-4936-BF1E-EBF730DF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2" y="5003205"/>
            <a:ext cx="1256080" cy="94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Streamlit Releases Version 1.0, the Fastest Way to Build">
            <a:extLst>
              <a:ext uri="{FF2B5EF4-FFF2-40B4-BE49-F238E27FC236}">
                <a16:creationId xmlns:a16="http://schemas.microsoft.com/office/drawing/2014/main" id="{339B3873-CEEF-41A7-8390-02B48986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74" y="932234"/>
            <a:ext cx="1682934" cy="9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1DD6A5F-C4C9-40B9-B533-4BB3DA558F44}"/>
              </a:ext>
            </a:extLst>
          </p:cNvPr>
          <p:cNvGrpSpPr/>
          <p:nvPr/>
        </p:nvGrpSpPr>
        <p:grpSpPr>
          <a:xfrm>
            <a:off x="3194288" y="1897599"/>
            <a:ext cx="1657716" cy="658410"/>
            <a:chOff x="3194288" y="1897599"/>
            <a:chExt cx="1657716" cy="65841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FA46E4C-1FFF-4B91-84F9-744781F77B72}"/>
                </a:ext>
              </a:extLst>
            </p:cNvPr>
            <p:cNvGrpSpPr/>
            <p:nvPr/>
          </p:nvGrpSpPr>
          <p:grpSpPr>
            <a:xfrm>
              <a:off x="3194288" y="2266114"/>
              <a:ext cx="1657716" cy="289895"/>
              <a:chOff x="2782044" y="2420888"/>
              <a:chExt cx="1344844" cy="757130"/>
            </a:xfrm>
          </p:grpSpPr>
          <p:sp>
            <p:nvSpPr>
              <p:cNvPr id="13" name="Flèche : chevron 12">
                <a:extLst>
                  <a:ext uri="{FF2B5EF4-FFF2-40B4-BE49-F238E27FC236}">
                    <a16:creationId xmlns:a16="http://schemas.microsoft.com/office/drawing/2014/main" id="{610E1E23-7394-4FB1-AE98-9ABA4060B6AE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èche : chevron 13">
                <a:extLst>
                  <a:ext uri="{FF2B5EF4-FFF2-40B4-BE49-F238E27FC236}">
                    <a16:creationId xmlns:a16="http://schemas.microsoft.com/office/drawing/2014/main" id="{0499C6A8-852A-48E7-8C74-5519F8754AEC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864308-005E-4CDD-A5F2-D1EF4A4FC2C5}"/>
                </a:ext>
              </a:extLst>
            </p:cNvPr>
            <p:cNvSpPr txBox="1"/>
            <p:nvPr/>
          </p:nvSpPr>
          <p:spPr>
            <a:xfrm>
              <a:off x="3391446" y="1897599"/>
              <a:ext cx="1217000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dirty="0"/>
                <a:t>launch</a:t>
              </a:r>
            </a:p>
          </p:txBody>
        </p:sp>
      </p:grpSp>
      <p:sp>
        <p:nvSpPr>
          <p:cNvPr id="37" name="Flèche : chevron 36">
            <a:extLst>
              <a:ext uri="{FF2B5EF4-FFF2-40B4-BE49-F238E27FC236}">
                <a16:creationId xmlns:a16="http://schemas.microsoft.com/office/drawing/2014/main" id="{6D451463-79AD-4E9C-8F74-960083DBAB88}"/>
              </a:ext>
            </a:extLst>
          </p:cNvPr>
          <p:cNvSpPr/>
          <p:nvPr/>
        </p:nvSpPr>
        <p:spPr>
          <a:xfrm rot="2672839">
            <a:off x="3573543" y="2775653"/>
            <a:ext cx="475368" cy="128056"/>
          </a:xfrm>
          <a:prstGeom prst="chevr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0141C0A5-A2C7-48F7-A2BC-36BA1D502651}"/>
              </a:ext>
            </a:extLst>
          </p:cNvPr>
          <p:cNvGrpSpPr/>
          <p:nvPr/>
        </p:nvGrpSpPr>
        <p:grpSpPr>
          <a:xfrm>
            <a:off x="3777645" y="3102714"/>
            <a:ext cx="1224136" cy="547691"/>
            <a:chOff x="1414511" y="1492314"/>
            <a:chExt cx="1800200" cy="9361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53FC5-5170-441E-8D50-625042D513F6}"/>
                </a:ext>
              </a:extLst>
            </p:cNvPr>
            <p:cNvSpPr/>
            <p:nvPr/>
          </p:nvSpPr>
          <p:spPr>
            <a:xfrm>
              <a:off x="1414511" y="1492314"/>
              <a:ext cx="1800200" cy="936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 </a:t>
              </a:r>
            </a:p>
          </p:txBody>
        </p:sp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17547F98-10D9-4530-BF36-16F715A99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59395" y="1729742"/>
              <a:ext cx="1682934" cy="57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493CF-28EE-4651-9BB5-75AD0B3478EA}"/>
              </a:ext>
            </a:extLst>
          </p:cNvPr>
          <p:cNvSpPr/>
          <p:nvPr/>
        </p:nvSpPr>
        <p:spPr>
          <a:xfrm>
            <a:off x="1097187" y="4014091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Serveur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61ADC0F-563F-45F0-98C1-8396E6F49FCA}"/>
              </a:ext>
            </a:extLst>
          </p:cNvPr>
          <p:cNvGrpSpPr/>
          <p:nvPr/>
        </p:nvGrpSpPr>
        <p:grpSpPr>
          <a:xfrm>
            <a:off x="7850885" y="4004924"/>
            <a:ext cx="699168" cy="1083335"/>
            <a:chOff x="7879967" y="1772816"/>
            <a:chExt cx="699168" cy="108333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6545F87-B2B1-4B0B-A336-DE5BB6F14C4D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54" name="Flèche : chevron 53">
                <a:extLst>
                  <a:ext uri="{FF2B5EF4-FFF2-40B4-BE49-F238E27FC236}">
                    <a16:creationId xmlns:a16="http://schemas.microsoft.com/office/drawing/2014/main" id="{51A078C7-A889-406F-8A71-176CA6E5D043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lèche : chevron 54">
                <a:extLst>
                  <a:ext uri="{FF2B5EF4-FFF2-40B4-BE49-F238E27FC236}">
                    <a16:creationId xmlns:a16="http://schemas.microsoft.com/office/drawing/2014/main" id="{DF3C3158-84DE-4B54-8C37-F2188028CED3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4D7263AB-2423-4CA3-BBAA-0E0EAB6EC49C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52" name="Flèche : chevron 51">
                <a:extLst>
                  <a:ext uri="{FF2B5EF4-FFF2-40B4-BE49-F238E27FC236}">
                    <a16:creationId xmlns:a16="http://schemas.microsoft.com/office/drawing/2014/main" id="{8035972D-0334-49D6-8753-6974DF2FB6D3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èche : chevron 52">
                <a:extLst>
                  <a:ext uri="{FF2B5EF4-FFF2-40B4-BE49-F238E27FC236}">
                    <a16:creationId xmlns:a16="http://schemas.microsoft.com/office/drawing/2014/main" id="{4687DEA1-5A07-4133-93EF-F01F29A4553F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447932-B2F1-41C1-9BBF-122A743D0DD4}"/>
              </a:ext>
            </a:extLst>
          </p:cNvPr>
          <p:cNvGrpSpPr/>
          <p:nvPr/>
        </p:nvGrpSpPr>
        <p:grpSpPr>
          <a:xfrm>
            <a:off x="3286100" y="4005064"/>
            <a:ext cx="1657716" cy="658410"/>
            <a:chOff x="3194288" y="1897599"/>
            <a:chExt cx="1657716" cy="65841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7BD6C398-2725-4936-9A1A-4630B3FD928A}"/>
                </a:ext>
              </a:extLst>
            </p:cNvPr>
            <p:cNvGrpSpPr/>
            <p:nvPr/>
          </p:nvGrpSpPr>
          <p:grpSpPr>
            <a:xfrm>
              <a:off x="3194288" y="2266114"/>
              <a:ext cx="1657716" cy="289895"/>
              <a:chOff x="2782044" y="2420888"/>
              <a:chExt cx="1344844" cy="757130"/>
            </a:xfrm>
          </p:grpSpPr>
          <p:sp>
            <p:nvSpPr>
              <p:cNvPr id="59" name="Flèche : chevron 58">
                <a:extLst>
                  <a:ext uri="{FF2B5EF4-FFF2-40B4-BE49-F238E27FC236}">
                    <a16:creationId xmlns:a16="http://schemas.microsoft.com/office/drawing/2014/main" id="{B1E33BDD-B45A-47FD-BEA8-76D8C1AA33B4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lèche : chevron 59">
                <a:extLst>
                  <a:ext uri="{FF2B5EF4-FFF2-40B4-BE49-F238E27FC236}">
                    <a16:creationId xmlns:a16="http://schemas.microsoft.com/office/drawing/2014/main" id="{66E1CC57-9174-459A-AD6E-1AA2A50C91E0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BF26A7DA-8395-4499-8B58-19F6B2F7A05D}"/>
                </a:ext>
              </a:extLst>
            </p:cNvPr>
            <p:cNvSpPr txBox="1"/>
            <p:nvPr/>
          </p:nvSpPr>
          <p:spPr>
            <a:xfrm>
              <a:off x="3391446" y="1897599"/>
              <a:ext cx="1217000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dirty="0"/>
                <a:t>launch</a:t>
              </a:r>
            </a:p>
          </p:txBody>
        </p:sp>
      </p:grpSp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330373AC-1D90-4AB2-BB04-A485393C4FDC}"/>
              </a:ext>
            </a:extLst>
          </p:cNvPr>
          <p:cNvSpPr/>
          <p:nvPr/>
        </p:nvSpPr>
        <p:spPr>
          <a:xfrm rot="2471582">
            <a:off x="4778325" y="3793362"/>
            <a:ext cx="475368" cy="128056"/>
          </a:xfrm>
          <a:prstGeom prst="chevr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3086" name="Picture 14" descr="Base De Données Banque d'images et photos libres de droit - iStock">
            <a:extLst>
              <a:ext uri="{FF2B5EF4-FFF2-40B4-BE49-F238E27FC236}">
                <a16:creationId xmlns:a16="http://schemas.microsoft.com/office/drawing/2014/main" id="{C6EE3004-77F9-461C-94E2-89304B94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875" y="34707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7371DFA-9DD3-4F04-B5A9-10E1ABB52893}"/>
              </a:ext>
            </a:extLst>
          </p:cNvPr>
          <p:cNvSpPr txBox="1"/>
          <p:nvPr/>
        </p:nvSpPr>
        <p:spPr>
          <a:xfrm>
            <a:off x="9361577" y="5088260"/>
            <a:ext cx="149432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Base de 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données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E0DCAF6-2D8E-4E28-B0FF-346064B30373}"/>
              </a:ext>
            </a:extLst>
          </p:cNvPr>
          <p:cNvSpPr txBox="1"/>
          <p:nvPr/>
        </p:nvSpPr>
        <p:spPr>
          <a:xfrm>
            <a:off x="885309" y="3937219"/>
            <a:ext cx="2237633" cy="110799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393135-1986-4FCF-AE75-57F849994665}"/>
              </a:ext>
            </a:extLst>
          </p:cNvPr>
          <p:cNvSpPr txBox="1"/>
          <p:nvPr/>
        </p:nvSpPr>
        <p:spPr>
          <a:xfrm>
            <a:off x="6692051" y="3233096"/>
            <a:ext cx="16514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 err="1">
                <a:solidFill>
                  <a:srgbClr val="FF0000"/>
                </a:solidFill>
              </a:rPr>
              <a:t>requests.post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1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Présentation du Dashboard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11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0C1FCA-D385-4B8C-8A7C-E38BB8E9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196752"/>
            <a:ext cx="5392627" cy="514730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DFAE6A-D698-461B-831B-94F532C5E7D5}"/>
              </a:ext>
            </a:extLst>
          </p:cNvPr>
          <p:cNvGrpSpPr/>
          <p:nvPr/>
        </p:nvGrpSpPr>
        <p:grpSpPr>
          <a:xfrm>
            <a:off x="6589285" y="1246049"/>
            <a:ext cx="1638868" cy="424732"/>
            <a:chOff x="6589285" y="1246049"/>
            <a:chExt cx="1638868" cy="424732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D877D01-19C5-4D98-922B-BBAF8F2E1647}"/>
                </a:ext>
              </a:extLst>
            </p:cNvPr>
            <p:cNvSpPr txBox="1"/>
            <p:nvPr/>
          </p:nvSpPr>
          <p:spPr>
            <a:xfrm>
              <a:off x="7102524" y="1246049"/>
              <a:ext cx="112562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menu </a:t>
              </a:r>
            </a:p>
          </p:txBody>
        </p:sp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74799198-62F3-4679-878E-47D22BC25B5F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6217629-5955-4537-89D9-5DFE7ED1D95D}"/>
              </a:ext>
            </a:extLst>
          </p:cNvPr>
          <p:cNvGrpSpPr/>
          <p:nvPr/>
        </p:nvGrpSpPr>
        <p:grpSpPr>
          <a:xfrm>
            <a:off x="6610241" y="2681591"/>
            <a:ext cx="2743337" cy="424732"/>
            <a:chOff x="6589285" y="1246049"/>
            <a:chExt cx="2743337" cy="4247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ED79EBD-7D22-43C1-9EDF-B1BB7E9D2271}"/>
                </a:ext>
              </a:extLst>
            </p:cNvPr>
            <p:cNvSpPr txBox="1"/>
            <p:nvPr/>
          </p:nvSpPr>
          <p:spPr>
            <a:xfrm>
              <a:off x="7102524" y="1246049"/>
              <a:ext cx="223009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Paramétrage </a:t>
              </a:r>
            </a:p>
          </p:txBody>
        </p:sp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9BEDE88C-460B-4F55-A8A4-22FD86D068AE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D2B693D-0076-4BE6-9CE1-404CD602257E}"/>
              </a:ext>
            </a:extLst>
          </p:cNvPr>
          <p:cNvGrpSpPr/>
          <p:nvPr/>
        </p:nvGrpSpPr>
        <p:grpSpPr>
          <a:xfrm>
            <a:off x="6589285" y="4608776"/>
            <a:ext cx="1677340" cy="424732"/>
            <a:chOff x="6589285" y="1246049"/>
            <a:chExt cx="1677340" cy="4247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1BB2286-6C90-4C1D-ACE4-91578C6F0404}"/>
                </a:ext>
              </a:extLst>
            </p:cNvPr>
            <p:cNvSpPr txBox="1"/>
            <p:nvPr/>
          </p:nvSpPr>
          <p:spPr>
            <a:xfrm>
              <a:off x="7102524" y="1246049"/>
              <a:ext cx="116410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graph </a:t>
              </a:r>
            </a:p>
          </p:txBody>
        </p:sp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CE2396A3-B4DA-43B4-ABF1-173D38DF0238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2356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Graphique uni variable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12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3" y="1023022"/>
            <a:ext cx="9350424" cy="53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Graphique de corrélations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13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73" y="1132940"/>
            <a:ext cx="9350424" cy="51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Prédiction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14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2363" y="1336317"/>
            <a:ext cx="3960440" cy="53132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8BCB22-2444-43AF-BA51-2E7C0C6D1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1333911"/>
            <a:ext cx="3817594" cy="53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Simulation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15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564904"/>
            <a:ext cx="5184576" cy="2012408"/>
          </a:xfrm>
        </p:spPr>
        <p:txBody>
          <a:bodyPr/>
          <a:lstStyle/>
          <a:p>
            <a:pPr marL="45720" indent="0" algn="ctr">
              <a:buNone/>
            </a:pPr>
            <a:r>
              <a:rPr lang="fr-FR" b="1" dirty="0"/>
              <a:t>Une vidéo :</a:t>
            </a:r>
          </a:p>
          <a:p>
            <a:pPr marL="45720" indent="0" algn="ctr">
              <a:buNone/>
            </a:pPr>
            <a:r>
              <a:rPr lang="fr-FR" b="1" dirty="0">
                <a:hlinkClick r:id="rId3"/>
              </a:rPr>
              <a:t>https://www.youtube.com/watch?v=9pE0FB8T7qE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4D0ADD-B45F-4909-B925-0BFD682C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1268760"/>
            <a:ext cx="4059766" cy="50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C5725-9B68-4306-AF82-A8863A35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Deuxième choix de cluster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6AAABA-4564-42B7-95C8-855F7B8C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16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1706EE-8D45-46F0-9C04-00DFD615C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772" y="1691205"/>
            <a:ext cx="3987848" cy="33683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A257E6-B97C-40F4-A0FB-3B8B3DF4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6048230"/>
            <a:ext cx="5256583" cy="486292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DCCA13-3BB7-4589-8106-1B0D1223D709}"/>
              </a:ext>
            </a:extLst>
          </p:cNvPr>
          <p:cNvGrpSpPr/>
          <p:nvPr/>
        </p:nvGrpSpPr>
        <p:grpSpPr>
          <a:xfrm>
            <a:off x="5029380" y="2348880"/>
            <a:ext cx="689901" cy="486293"/>
            <a:chOff x="2782044" y="2420888"/>
            <a:chExt cx="1344844" cy="757130"/>
          </a:xfrm>
        </p:grpSpPr>
        <p:sp>
          <p:nvSpPr>
            <p:cNvPr id="10" name="Flèche : chevron 9">
              <a:extLst>
                <a:ext uri="{FF2B5EF4-FFF2-40B4-BE49-F238E27FC236}">
                  <a16:creationId xmlns:a16="http://schemas.microsoft.com/office/drawing/2014/main" id="{ED6A1179-9BED-4E37-B6A7-79C8008D92C5}"/>
                </a:ext>
              </a:extLst>
            </p:cNvPr>
            <p:cNvSpPr/>
            <p:nvPr/>
          </p:nvSpPr>
          <p:spPr>
            <a:xfrm>
              <a:off x="2782044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1C1CC66B-8627-490A-AD4C-99F2CFF4A8C5}"/>
                </a:ext>
              </a:extLst>
            </p:cNvPr>
            <p:cNvSpPr/>
            <p:nvPr/>
          </p:nvSpPr>
          <p:spPr>
            <a:xfrm>
              <a:off x="3406808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AC808F8E-0F33-4BFF-9093-0ABDAFDDB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7772" y="1600200"/>
            <a:ext cx="5044930" cy="3459381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7F209DDB-F5A8-4617-AEA3-55B7B68AC72D}"/>
              </a:ext>
            </a:extLst>
          </p:cNvPr>
          <p:cNvGrpSpPr/>
          <p:nvPr/>
        </p:nvGrpSpPr>
        <p:grpSpPr>
          <a:xfrm rot="16200000">
            <a:off x="723991" y="5261934"/>
            <a:ext cx="653897" cy="714255"/>
            <a:chOff x="2782044" y="2420888"/>
            <a:chExt cx="1344844" cy="757130"/>
          </a:xfrm>
        </p:grpSpPr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0E2E020D-CF1D-4524-AE36-84C5F3C98DDB}"/>
                </a:ext>
              </a:extLst>
            </p:cNvPr>
            <p:cNvSpPr/>
            <p:nvPr/>
          </p:nvSpPr>
          <p:spPr>
            <a:xfrm>
              <a:off x="2782044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391914B3-F7A4-44BE-80F2-CF313AB46E00}"/>
                </a:ext>
              </a:extLst>
            </p:cNvPr>
            <p:cNvSpPr/>
            <p:nvPr/>
          </p:nvSpPr>
          <p:spPr>
            <a:xfrm>
              <a:off x="3406808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6105996-BD08-4882-82CE-AEDEC3DDE2F6}"/>
              </a:ext>
            </a:extLst>
          </p:cNvPr>
          <p:cNvGrpSpPr/>
          <p:nvPr/>
        </p:nvGrpSpPr>
        <p:grpSpPr>
          <a:xfrm>
            <a:off x="5004931" y="4471291"/>
            <a:ext cx="689901" cy="486293"/>
            <a:chOff x="2782044" y="2420888"/>
            <a:chExt cx="1344844" cy="757130"/>
          </a:xfrm>
        </p:grpSpPr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D07734BF-9EC8-4D3B-A911-D2328A764B74}"/>
                </a:ext>
              </a:extLst>
            </p:cNvPr>
            <p:cNvSpPr/>
            <p:nvPr/>
          </p:nvSpPr>
          <p:spPr>
            <a:xfrm>
              <a:off x="2782044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Flèche : chevron 21">
              <a:extLst>
                <a:ext uri="{FF2B5EF4-FFF2-40B4-BE49-F238E27FC236}">
                  <a16:creationId xmlns:a16="http://schemas.microsoft.com/office/drawing/2014/main" id="{A6E72373-6A97-4EAB-932C-72D9EC8B83AF}"/>
                </a:ext>
              </a:extLst>
            </p:cNvPr>
            <p:cNvSpPr/>
            <p:nvPr/>
          </p:nvSpPr>
          <p:spPr>
            <a:xfrm>
              <a:off x="3406808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8F53FFD-5B86-4E7B-BAE0-932843C97BEC}"/>
              </a:ext>
            </a:extLst>
          </p:cNvPr>
          <p:cNvSpPr txBox="1"/>
          <p:nvPr/>
        </p:nvSpPr>
        <p:spPr>
          <a:xfrm>
            <a:off x="8542684" y="5346217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13 clusters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562FD5-2268-400D-A95F-32DBCF66181A}"/>
              </a:ext>
            </a:extLst>
          </p:cNvPr>
          <p:cNvSpPr txBox="1"/>
          <p:nvPr/>
        </p:nvSpPr>
        <p:spPr>
          <a:xfrm>
            <a:off x="4627548" y="3107289"/>
            <a:ext cx="148309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400" b="1" dirty="0"/>
              <a:t>Other </a:t>
            </a:r>
          </a:p>
          <a:p>
            <a:pPr algn="ctr">
              <a:lnSpc>
                <a:spcPct val="90000"/>
              </a:lnSpc>
            </a:pPr>
            <a:r>
              <a:rPr lang="fr-FR" sz="2400" b="1" dirty="0"/>
              <a:t>----------</a:t>
            </a:r>
          </a:p>
          <a:p>
            <a:pPr algn="ctr">
              <a:lnSpc>
                <a:spcPct val="90000"/>
              </a:lnSpc>
            </a:pPr>
            <a:r>
              <a:rPr lang="fr-FR" sz="2400" b="1" dirty="0"/>
              <a:t>7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B973E51-A6DA-4DA6-BB12-D456B4B51788}"/>
              </a:ext>
            </a:extLst>
          </p:cNvPr>
          <p:cNvSpPr txBox="1"/>
          <p:nvPr/>
        </p:nvSpPr>
        <p:spPr>
          <a:xfrm>
            <a:off x="1773932" y="5452540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61 clusters</a:t>
            </a:r>
          </a:p>
        </p:txBody>
      </p:sp>
    </p:spTree>
    <p:extLst>
      <p:ext uri="{BB962C8B-B14F-4D97-AF65-F5344CB8AC3E}">
        <p14:creationId xmlns:p14="http://schemas.microsoft.com/office/powerpoint/2010/main" val="40610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9EFEB-674F-43AD-AEF3-EB6BBF9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Traitement du texte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3081D-9851-4DDC-A03A-593A7415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Tokénisé </a:t>
            </a:r>
          </a:p>
          <a:p>
            <a:r>
              <a:rPr lang="fr-FR" dirty="0">
                <a:solidFill>
                  <a:schemeClr val="tx2"/>
                </a:solidFill>
              </a:rPr>
              <a:t>Suppression des stop words</a:t>
            </a:r>
          </a:p>
          <a:p>
            <a:r>
              <a:rPr lang="fr-FR" dirty="0"/>
              <a:t>Lemmatisé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72F2C4-1408-4042-AB6B-0DD80E45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17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E6C676-F8F0-4E15-864C-C720E31D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3454632"/>
            <a:ext cx="3528392" cy="25419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06E086-E970-46B2-BFDF-404D79F3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1796313"/>
            <a:ext cx="5086350" cy="7905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03EE4EC-D1CE-4BC3-A0EE-64BAFC5C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02" y="4022356"/>
            <a:ext cx="5181600" cy="7143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C9B109-A49D-4713-968D-1B82F9ED3350}"/>
              </a:ext>
            </a:extLst>
          </p:cNvPr>
          <p:cNvGrpSpPr/>
          <p:nvPr/>
        </p:nvGrpSpPr>
        <p:grpSpPr>
          <a:xfrm rot="5400000">
            <a:off x="7132705" y="2834984"/>
            <a:ext cx="653897" cy="714255"/>
            <a:chOff x="2782044" y="2420888"/>
            <a:chExt cx="1344844" cy="757130"/>
          </a:xfrm>
        </p:grpSpPr>
        <p:sp>
          <p:nvSpPr>
            <p:cNvPr id="14" name="Flèche : chevron 13">
              <a:extLst>
                <a:ext uri="{FF2B5EF4-FFF2-40B4-BE49-F238E27FC236}">
                  <a16:creationId xmlns:a16="http://schemas.microsoft.com/office/drawing/2014/main" id="{557F698A-A88A-459E-8427-014E68336531}"/>
                </a:ext>
              </a:extLst>
            </p:cNvPr>
            <p:cNvSpPr/>
            <p:nvPr/>
          </p:nvSpPr>
          <p:spPr>
            <a:xfrm>
              <a:off x="2782044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1D373DA7-8D17-4D81-8DD5-A85360B1EC6E}"/>
                </a:ext>
              </a:extLst>
            </p:cNvPr>
            <p:cNvSpPr/>
            <p:nvPr/>
          </p:nvSpPr>
          <p:spPr>
            <a:xfrm>
              <a:off x="3406808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E00DC78-60F0-4794-8A3F-68B2E1B60E53}"/>
              </a:ext>
            </a:extLst>
          </p:cNvPr>
          <p:cNvGrpSpPr/>
          <p:nvPr/>
        </p:nvGrpSpPr>
        <p:grpSpPr>
          <a:xfrm rot="5400000">
            <a:off x="9946841" y="2834984"/>
            <a:ext cx="653897" cy="714255"/>
            <a:chOff x="2782044" y="2420888"/>
            <a:chExt cx="1344844" cy="757130"/>
          </a:xfrm>
        </p:grpSpPr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1091D145-FBE4-4C99-8A8D-E33AEA06AE06}"/>
                </a:ext>
              </a:extLst>
            </p:cNvPr>
            <p:cNvSpPr/>
            <p:nvPr/>
          </p:nvSpPr>
          <p:spPr>
            <a:xfrm>
              <a:off x="2782044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E94AF9A1-C032-41E2-A0BB-2B7B0D885C22}"/>
                </a:ext>
              </a:extLst>
            </p:cNvPr>
            <p:cNvSpPr/>
            <p:nvPr/>
          </p:nvSpPr>
          <p:spPr>
            <a:xfrm>
              <a:off x="3406808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6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D0932-2D81-44BF-B5AB-AEF3BDF2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17" y="193228"/>
            <a:ext cx="9753600" cy="994122"/>
          </a:xfrm>
        </p:spPr>
        <p:txBody>
          <a:bodyPr/>
          <a:lstStyle/>
          <a:p>
            <a:pPr algn="ctr"/>
            <a:r>
              <a:rPr lang="fr-FR" b="1" dirty="0"/>
              <a:t>TF-IDF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621A9A7-FE5C-4F9C-8D6E-67C33AE4D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675730"/>
              </p:ext>
            </p:extLst>
          </p:nvPr>
        </p:nvGraphicFramePr>
        <p:xfrm>
          <a:off x="5734372" y="1916832"/>
          <a:ext cx="5976663" cy="2286000"/>
        </p:xfrm>
        <a:graphic>
          <a:graphicData uri="http://schemas.openxmlformats.org/drawingml/2006/table">
            <a:tbl>
              <a:tblPr firstRow="1" firstCol="1" lastCol="1" bandRow="1">
                <a:tableStyleId>{69CF1AB2-1976-4502-BF36-3FF5EA218861}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1719132128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746806405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165915829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58560656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610688306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1098452842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3168018126"/>
                    </a:ext>
                  </a:extLst>
                </a:gridCol>
              </a:tblGrid>
              <a:tr h="261453">
                <a:tc gridSpan="7">
                  <a:txBody>
                    <a:bodyPr/>
                    <a:lstStyle/>
                    <a:p>
                      <a:r>
                        <a:rPr lang="fr-FR" dirty="0"/>
                        <a:t>                                      vecteurs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34598"/>
                  </a:ext>
                </a:extLst>
              </a:tr>
              <a:tr h="26145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1786077"/>
                  </a:ext>
                </a:extLst>
              </a:tr>
              <a:tr h="2614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107086"/>
                  </a:ext>
                </a:extLst>
              </a:tr>
              <a:tr h="322339">
                <a:tc gridSpan="7"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2"/>
                          </a:solidFill>
                        </a:rPr>
                        <a:t>                               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58482"/>
                  </a:ext>
                </a:extLst>
              </a:tr>
              <a:tr h="261453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4569770"/>
                  </a:ext>
                </a:extLst>
              </a:tr>
              <a:tr h="261453">
                <a:tc>
                  <a:txBody>
                    <a:bodyPr/>
                    <a:lstStyle/>
                    <a:p>
                      <a:r>
                        <a:rPr lang="fr-FR" dirty="0"/>
                        <a:t>1050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73678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998C2F-C0B5-4838-988B-6C6B70D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18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DCA671-64A7-4BA4-AE12-9EF0DC1BD7DE}"/>
              </a:ext>
            </a:extLst>
          </p:cNvPr>
          <p:cNvSpPr txBox="1"/>
          <p:nvPr/>
        </p:nvSpPr>
        <p:spPr>
          <a:xfrm rot="16200000">
            <a:off x="5022266" y="3071054"/>
            <a:ext cx="105509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/>
              <a:t>Produits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9D7D95-EFDF-41D1-AC58-596C949309BD}"/>
              </a:ext>
            </a:extLst>
          </p:cNvPr>
          <p:cNvSpPr txBox="1"/>
          <p:nvPr/>
        </p:nvSpPr>
        <p:spPr>
          <a:xfrm>
            <a:off x="5267317" y="4545926"/>
            <a:ext cx="67633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Dont la somme des carrées = nbr de produit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17B793-E421-42DD-92A2-6C53F7694C54}"/>
              </a:ext>
            </a:extLst>
          </p:cNvPr>
          <p:cNvSpPr txBox="1"/>
          <p:nvPr/>
        </p:nvSpPr>
        <p:spPr>
          <a:xfrm rot="16200000">
            <a:off x="33785" y="3071054"/>
            <a:ext cx="105509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/>
              <a:t>Produits</a:t>
            </a:r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9ED59B8D-C272-428F-88F0-9B2B85D80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896703"/>
              </p:ext>
            </p:extLst>
          </p:nvPr>
        </p:nvGraphicFramePr>
        <p:xfrm>
          <a:off x="909836" y="1916832"/>
          <a:ext cx="1440160" cy="237323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719132128"/>
                    </a:ext>
                  </a:extLst>
                </a:gridCol>
              </a:tblGrid>
              <a:tr h="3681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texte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34598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786077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107086"/>
                  </a:ext>
                </a:extLst>
              </a:tr>
              <a:tr h="54206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958482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569770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r>
                        <a:rPr lang="fr-FR" dirty="0"/>
                        <a:t>1050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6736786"/>
                  </a:ext>
                </a:extLst>
              </a:tr>
            </a:tbl>
          </a:graphicData>
        </a:graphic>
      </p:graphicFrame>
      <p:pic>
        <p:nvPicPr>
          <p:cNvPr id="10" name="Picture 2" descr="PAGE REMERCIEMENT - Dakisoft Telemática">
            <a:extLst>
              <a:ext uri="{FF2B5EF4-FFF2-40B4-BE49-F238E27FC236}">
                <a16:creationId xmlns:a16="http://schemas.microsoft.com/office/drawing/2014/main" id="{76711354-9915-4557-8872-3861D524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4275" flipV="1">
            <a:off x="2914880" y="2311531"/>
            <a:ext cx="1899233" cy="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ACA6734-68D6-4043-9F97-749E61657B35}"/>
              </a:ext>
            </a:extLst>
          </p:cNvPr>
          <p:cNvSpPr txBox="1"/>
          <p:nvPr/>
        </p:nvSpPr>
        <p:spPr>
          <a:xfrm>
            <a:off x="3934172" y="5321941"/>
            <a:ext cx="72010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rgbClr val="FF0000"/>
                </a:solidFill>
              </a:rPr>
              <a:t>+</a:t>
            </a:r>
            <a:r>
              <a:rPr lang="fr-FR" sz="2400" dirty="0"/>
              <a:t> Réduire l’importance des mots trop fréquents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8BF556-4BBB-4B81-9AD8-9A8761FB4FBD}"/>
              </a:ext>
            </a:extLst>
          </p:cNvPr>
          <p:cNvSpPr txBox="1"/>
          <p:nvPr/>
        </p:nvSpPr>
        <p:spPr>
          <a:xfrm>
            <a:off x="3934172" y="5802084"/>
            <a:ext cx="427392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>
                <a:solidFill>
                  <a:srgbClr val="FF0000"/>
                </a:solidFill>
              </a:rPr>
              <a:t>-</a:t>
            </a:r>
            <a:r>
              <a:rPr lang="fr-FR" sz="2400" dirty="0"/>
              <a:t> On perd l’ordre des mots </a:t>
            </a:r>
          </a:p>
        </p:txBody>
      </p:sp>
    </p:spTree>
    <p:extLst>
      <p:ext uri="{BB962C8B-B14F-4D97-AF65-F5344CB8AC3E}">
        <p14:creationId xmlns:p14="http://schemas.microsoft.com/office/powerpoint/2010/main" val="8736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B64C5-50EB-4111-B759-EFD461BA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57130"/>
          </a:xfrm>
        </p:spPr>
        <p:txBody>
          <a:bodyPr/>
          <a:lstStyle/>
          <a:p>
            <a:r>
              <a:rPr lang="fr-FR" b="1" dirty="0"/>
              <a:t>Première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9C52C3-5008-4A9B-85EC-2AE3E242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19</a:t>
            </a:fld>
            <a:endParaRPr lang="fr-FR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986B29-25F5-4C32-B11F-BED9452587E8}"/>
              </a:ext>
            </a:extLst>
          </p:cNvPr>
          <p:cNvSpPr txBox="1"/>
          <p:nvPr/>
        </p:nvSpPr>
        <p:spPr>
          <a:xfrm>
            <a:off x="405780" y="2420888"/>
            <a:ext cx="1872208" cy="757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 vecteur </a:t>
            </a:r>
          </a:p>
          <a:p>
            <a:pPr>
              <a:lnSpc>
                <a:spcPct val="90000"/>
              </a:lnSpc>
            </a:pPr>
            <a:r>
              <a:rPr lang="fr-F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 produit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01B8BF-44DC-43B0-B0A4-FB3A1CFB14DA}"/>
              </a:ext>
            </a:extLst>
          </p:cNvPr>
          <p:cNvSpPr txBox="1"/>
          <p:nvPr/>
        </p:nvSpPr>
        <p:spPr>
          <a:xfrm>
            <a:off x="2711911" y="3467617"/>
            <a:ext cx="21098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rgbClr val="FF0000"/>
                </a:solidFill>
              </a:rPr>
              <a:t>Un classifieur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D8A5F17-1DB7-44F0-B237-BA0F37A1693B}"/>
              </a:ext>
            </a:extLst>
          </p:cNvPr>
          <p:cNvGrpSpPr/>
          <p:nvPr/>
        </p:nvGrpSpPr>
        <p:grpSpPr>
          <a:xfrm>
            <a:off x="2782044" y="2420888"/>
            <a:ext cx="1944216" cy="757130"/>
            <a:chOff x="2782044" y="2420888"/>
            <a:chExt cx="1944216" cy="757130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CE7E6858-45FF-4A7D-93C1-E86C5D841CBB}"/>
                </a:ext>
              </a:extLst>
            </p:cNvPr>
            <p:cNvSpPr/>
            <p:nvPr/>
          </p:nvSpPr>
          <p:spPr>
            <a:xfrm>
              <a:off x="2782044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èche : chevron 12">
              <a:extLst>
                <a:ext uri="{FF2B5EF4-FFF2-40B4-BE49-F238E27FC236}">
                  <a16:creationId xmlns:a16="http://schemas.microsoft.com/office/drawing/2014/main" id="{90513CD6-CBA5-4BF6-8A74-0D4CD66ED7B0}"/>
                </a:ext>
              </a:extLst>
            </p:cNvPr>
            <p:cNvSpPr/>
            <p:nvPr/>
          </p:nvSpPr>
          <p:spPr>
            <a:xfrm>
              <a:off x="3406808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Flèche : chevron 13">
              <a:extLst>
                <a:ext uri="{FF2B5EF4-FFF2-40B4-BE49-F238E27FC236}">
                  <a16:creationId xmlns:a16="http://schemas.microsoft.com/office/drawing/2014/main" id="{E6453C15-B2B5-4E3D-9519-C540FEB8FA00}"/>
                </a:ext>
              </a:extLst>
            </p:cNvPr>
            <p:cNvSpPr/>
            <p:nvPr/>
          </p:nvSpPr>
          <p:spPr>
            <a:xfrm>
              <a:off x="4006180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9B4CF967-252D-49A0-9AFB-947AB8A4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729187"/>
            <a:ext cx="5381151" cy="4900214"/>
          </a:xfrm>
          <a:prstGeom prst="rect">
            <a:avLst/>
          </a:prstGeom>
        </p:spPr>
      </p:pic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04E25B44-4B1C-4642-9B02-FD691189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94750"/>
              </p:ext>
            </p:extLst>
          </p:nvPr>
        </p:nvGraphicFramePr>
        <p:xfrm>
          <a:off x="310465" y="5157192"/>
          <a:ext cx="3096343" cy="11074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97405">
                  <a:extLst>
                    <a:ext uri="{9D8B030D-6E8A-4147-A177-3AD203B41FA5}">
                      <a16:colId xmlns:a16="http://schemas.microsoft.com/office/drawing/2014/main" val="2254901701"/>
                    </a:ext>
                  </a:extLst>
                </a:gridCol>
                <a:gridCol w="822986">
                  <a:extLst>
                    <a:ext uri="{9D8B030D-6E8A-4147-A177-3AD203B41FA5}">
                      <a16:colId xmlns:a16="http://schemas.microsoft.com/office/drawing/2014/main" val="1806625856"/>
                    </a:ext>
                  </a:extLst>
                </a:gridCol>
                <a:gridCol w="875952">
                  <a:extLst>
                    <a:ext uri="{9D8B030D-6E8A-4147-A177-3AD203B41FA5}">
                      <a16:colId xmlns:a16="http://schemas.microsoft.com/office/drawing/2014/main" val="2149389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21824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F3B7BF1C-99AA-4A76-B00B-EB32C4C663B2}"/>
              </a:ext>
            </a:extLst>
          </p:cNvPr>
          <p:cNvSpPr txBox="1"/>
          <p:nvPr/>
        </p:nvSpPr>
        <p:spPr>
          <a:xfrm>
            <a:off x="815187" y="1996156"/>
            <a:ext cx="10406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8387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3772" y="228599"/>
            <a:ext cx="11449272" cy="706090"/>
          </a:xfrm>
        </p:spPr>
        <p:txBody>
          <a:bodyPr rtlCol="0">
            <a:noAutofit/>
          </a:bodyPr>
          <a:lstStyle/>
          <a:p>
            <a:pPr algn="ctr"/>
            <a:r>
              <a:rPr lang="fr-FR" sz="3200" b="1" dirty="0"/>
              <a:t>Problématique : modèle de scoring pour un crédit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81956" y="1340768"/>
            <a:ext cx="7780733" cy="4281631"/>
          </a:xfrm>
        </p:spPr>
        <p:txBody>
          <a:bodyPr rtlCol="0">
            <a:norm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fr-FR" dirty="0"/>
              <a:t>But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Définir </a:t>
            </a:r>
            <a:r>
              <a:rPr lang="fr-FR" b="1" dirty="0"/>
              <a:t>la probabilité de défaut de paiement </a:t>
            </a:r>
            <a:r>
              <a:rPr lang="fr-FR" dirty="0"/>
              <a:t>d’un client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Réaliser un </a:t>
            </a:r>
            <a:r>
              <a:rPr lang="fr-FR" b="1" dirty="0"/>
              <a:t>dashboard</a:t>
            </a:r>
            <a:r>
              <a:rPr lang="fr-FR" dirty="0"/>
              <a:t> interactif</a:t>
            </a:r>
          </a:p>
          <a:p>
            <a:pPr lvl="1">
              <a:lnSpc>
                <a:spcPct val="150000"/>
              </a:lnSpc>
            </a:pPr>
            <a:endParaRPr lang="fr-FR" dirty="0"/>
          </a:p>
          <a:p>
            <a:pPr marL="45720" indent="0">
              <a:lnSpc>
                <a:spcPct val="120000"/>
              </a:lnSpc>
              <a:buNone/>
            </a:pPr>
            <a:r>
              <a:rPr lang="fr-FR" dirty="0"/>
              <a:t>à partir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 sont historique de prêt qui est peu ou pas rempli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Des images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A3CF523-634C-4036-A044-9BC8005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317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11594-4E50-4D80-B6F6-064DED58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r>
              <a:rPr lang="fr-FR" dirty="0"/>
              <a:t>Sift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14F18E-1E04-4ED7-86BE-5A89D75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20</a:t>
            </a:fld>
            <a:endParaRPr lang="fr-FR" noProof="0" dirty="0"/>
          </a:p>
        </p:txBody>
      </p:sp>
      <p:graphicFrame>
        <p:nvGraphicFramePr>
          <p:cNvPr id="10" name="Tableau 16">
            <a:extLst>
              <a:ext uri="{FF2B5EF4-FFF2-40B4-BE49-F238E27FC236}">
                <a16:creationId xmlns:a16="http://schemas.microsoft.com/office/drawing/2014/main" id="{5E7EEC88-C700-4D08-A3DB-CFF8E7263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25795"/>
              </p:ext>
            </p:extLst>
          </p:nvPr>
        </p:nvGraphicFramePr>
        <p:xfrm>
          <a:off x="6943634" y="2308116"/>
          <a:ext cx="3096343" cy="11074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97405">
                  <a:extLst>
                    <a:ext uri="{9D8B030D-6E8A-4147-A177-3AD203B41FA5}">
                      <a16:colId xmlns:a16="http://schemas.microsoft.com/office/drawing/2014/main" val="2254901701"/>
                    </a:ext>
                  </a:extLst>
                </a:gridCol>
                <a:gridCol w="822986">
                  <a:extLst>
                    <a:ext uri="{9D8B030D-6E8A-4147-A177-3AD203B41FA5}">
                      <a16:colId xmlns:a16="http://schemas.microsoft.com/office/drawing/2014/main" val="1806625856"/>
                    </a:ext>
                  </a:extLst>
                </a:gridCol>
                <a:gridCol w="875952">
                  <a:extLst>
                    <a:ext uri="{9D8B030D-6E8A-4147-A177-3AD203B41FA5}">
                      <a16:colId xmlns:a16="http://schemas.microsoft.com/office/drawing/2014/main" val="2149389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17.68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21824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8097E18-46D9-47D8-AE6B-9189A5C7B5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6" y="4329709"/>
            <a:ext cx="2664296" cy="21187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F8350EE-5AD1-48FB-83AE-AD3A8403B9DC}"/>
              </a:ext>
            </a:extLst>
          </p:cNvPr>
          <p:cNvSpPr txBox="1"/>
          <p:nvPr/>
        </p:nvSpPr>
        <p:spPr>
          <a:xfrm>
            <a:off x="1701924" y="2407444"/>
            <a:ext cx="2282996" cy="8402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Onehotencoder des clusters : 100 valeurs par produit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0DE844-634C-4EAF-B6EF-462F66B5139D}"/>
              </a:ext>
            </a:extLst>
          </p:cNvPr>
          <p:cNvSpPr txBox="1"/>
          <p:nvPr/>
        </p:nvSpPr>
        <p:spPr>
          <a:xfrm>
            <a:off x="4163021" y="3325023"/>
            <a:ext cx="228299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rgbClr val="FF0000"/>
                </a:solidFill>
              </a:rPr>
              <a:t>Un classifieur :</a:t>
            </a:r>
          </a:p>
          <a:p>
            <a:pPr algn="ctr">
              <a:lnSpc>
                <a:spcPct val="90000"/>
              </a:lnSpc>
            </a:pPr>
            <a:r>
              <a:rPr lang="fr-FR" sz="2400" b="1" dirty="0">
                <a:solidFill>
                  <a:srgbClr val="FF0000"/>
                </a:solidFill>
              </a:rPr>
              <a:t>SVM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C85E65-8422-475B-BBBE-AB9DF0EAB0EE}"/>
              </a:ext>
            </a:extLst>
          </p:cNvPr>
          <p:cNvGrpSpPr/>
          <p:nvPr/>
        </p:nvGrpSpPr>
        <p:grpSpPr>
          <a:xfrm>
            <a:off x="4294212" y="2407444"/>
            <a:ext cx="1944216" cy="757130"/>
            <a:chOff x="2782044" y="2420888"/>
            <a:chExt cx="1944216" cy="757130"/>
          </a:xfrm>
        </p:grpSpPr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C27B87A7-7A68-4F8C-91A5-51F54BA62764}"/>
                </a:ext>
              </a:extLst>
            </p:cNvPr>
            <p:cNvSpPr/>
            <p:nvPr/>
          </p:nvSpPr>
          <p:spPr>
            <a:xfrm>
              <a:off x="2782044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FCAE99B2-FC5B-4857-B3B1-0483C66DFA81}"/>
                </a:ext>
              </a:extLst>
            </p:cNvPr>
            <p:cNvSpPr/>
            <p:nvPr/>
          </p:nvSpPr>
          <p:spPr>
            <a:xfrm>
              <a:off x="3406808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416ED7B9-6AD9-44C9-87BC-D16CEA21E04C}"/>
                </a:ext>
              </a:extLst>
            </p:cNvPr>
            <p:cNvSpPr/>
            <p:nvPr/>
          </p:nvSpPr>
          <p:spPr>
            <a:xfrm>
              <a:off x="4006180" y="2420888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86B24203-CE42-46D2-BEDC-DB0660503E10}"/>
              </a:ext>
            </a:extLst>
          </p:cNvPr>
          <p:cNvSpPr txBox="1"/>
          <p:nvPr/>
        </p:nvSpPr>
        <p:spPr>
          <a:xfrm>
            <a:off x="1614560" y="1940509"/>
            <a:ext cx="24577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Bag of features</a:t>
            </a:r>
          </a:p>
        </p:txBody>
      </p:sp>
    </p:spTree>
    <p:extLst>
      <p:ext uri="{BB962C8B-B14F-4D97-AF65-F5344CB8AC3E}">
        <p14:creationId xmlns:p14="http://schemas.microsoft.com/office/powerpoint/2010/main" val="7772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252FF-A17D-4731-9AC2-7C5297DE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Images + textes démarche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639F6E-7BA3-4D8C-BD68-AD3BEF57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6560F54-E39B-4F01-8EFB-24BC70661C88}"/>
              </a:ext>
            </a:extLst>
          </p:cNvPr>
          <p:cNvSpPr txBox="1"/>
          <p:nvPr/>
        </p:nvSpPr>
        <p:spPr>
          <a:xfrm>
            <a:off x="992220" y="1730271"/>
            <a:ext cx="4600940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2 règles de Trois :</a:t>
            </a:r>
          </a:p>
          <a:p>
            <a:pPr>
              <a:lnSpc>
                <a:spcPct val="90000"/>
              </a:lnSpc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Égaliser les poids:</a:t>
            </a:r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Relativement à l’accuracy:</a:t>
            </a:r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FCC88374-217F-42D9-B021-0E76FC80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64" y="1660943"/>
            <a:ext cx="344098" cy="37771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07B766CE-502A-4E00-8E7E-ABC24D73119A}"/>
              </a:ext>
            </a:extLst>
          </p:cNvPr>
          <p:cNvSpPr txBox="1"/>
          <p:nvPr/>
        </p:nvSpPr>
        <p:spPr>
          <a:xfrm>
            <a:off x="9862702" y="1605749"/>
            <a:ext cx="20988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Clusters des images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FFBA4E7-0F6C-4936-8D6B-F8C5786D53EE}"/>
              </a:ext>
            </a:extLst>
          </p:cNvPr>
          <p:cNvSpPr txBox="1"/>
          <p:nvPr/>
        </p:nvSpPr>
        <p:spPr>
          <a:xfrm>
            <a:off x="9663744" y="1526632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/>
              <a:t>: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EE4B75D-EC6F-437D-8454-F7F0D7A58FC9}"/>
              </a:ext>
            </a:extLst>
          </p:cNvPr>
          <p:cNvGrpSpPr/>
          <p:nvPr/>
        </p:nvGrpSpPr>
        <p:grpSpPr>
          <a:xfrm>
            <a:off x="9262764" y="2998693"/>
            <a:ext cx="2866974" cy="646331"/>
            <a:chOff x="9262764" y="2998693"/>
            <a:chExt cx="2866974" cy="646331"/>
          </a:xfrm>
        </p:grpSpPr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776D35A1-DBA5-44EF-8950-FDC31403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62764" y="3146379"/>
              <a:ext cx="344098" cy="426637"/>
            </a:xfrm>
            <a:prstGeom prst="rect">
              <a:avLst/>
            </a:prstGeom>
          </p:spPr>
        </p:pic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211A2B1-2C65-4ECB-A9E7-41F8440279A4}"/>
                </a:ext>
              </a:extLst>
            </p:cNvPr>
            <p:cNvGrpSpPr/>
            <p:nvPr/>
          </p:nvGrpSpPr>
          <p:grpSpPr>
            <a:xfrm>
              <a:off x="9653908" y="2998693"/>
              <a:ext cx="2475830" cy="646331"/>
              <a:chOff x="9653908" y="2998693"/>
              <a:chExt cx="2475830" cy="646331"/>
            </a:xfrm>
          </p:grpSpPr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7C8FB65-A9B6-49C8-8228-8A37F19B8E00}"/>
                  </a:ext>
                </a:extLst>
              </p:cNvPr>
              <p:cNvSpPr txBox="1"/>
              <p:nvPr/>
            </p:nvSpPr>
            <p:spPr>
              <a:xfrm>
                <a:off x="9653908" y="2998693"/>
                <a:ext cx="328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4000" b="1" dirty="0"/>
                  <a:t>: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5244C4E-AA46-4081-AD94-40F815006909}"/>
                  </a:ext>
                </a:extLst>
              </p:cNvPr>
              <p:cNvSpPr txBox="1"/>
              <p:nvPr/>
            </p:nvSpPr>
            <p:spPr>
              <a:xfrm>
                <a:off x="9862702" y="3146379"/>
                <a:ext cx="226703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/>
                  <a:t>TF-IDF </a:t>
                </a:r>
              </a:p>
            </p:txBody>
          </p:sp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14E8C2E-9F8B-4CFE-960B-E6FA2A4F11B6}"/>
              </a:ext>
            </a:extLst>
          </p:cNvPr>
          <p:cNvGrpSpPr/>
          <p:nvPr/>
        </p:nvGrpSpPr>
        <p:grpSpPr>
          <a:xfrm>
            <a:off x="4496119" y="2000096"/>
            <a:ext cx="3962049" cy="1471903"/>
            <a:chOff x="4496119" y="2000096"/>
            <a:chExt cx="3962049" cy="1471903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4584C5FA-5F4B-4A11-9CB4-E6584C14A098}"/>
                </a:ext>
              </a:extLst>
            </p:cNvPr>
            <p:cNvGrpSpPr/>
            <p:nvPr/>
          </p:nvGrpSpPr>
          <p:grpSpPr>
            <a:xfrm>
              <a:off x="5573202" y="2000096"/>
              <a:ext cx="2884966" cy="1471903"/>
              <a:chOff x="1350577" y="1797660"/>
              <a:chExt cx="4135119" cy="2135398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9EDDBCA-1C5C-4C05-9EF1-C4CB435C32A2}"/>
                  </a:ext>
                </a:extLst>
              </p:cNvPr>
              <p:cNvGrpSpPr/>
              <p:nvPr/>
            </p:nvGrpSpPr>
            <p:grpSpPr>
              <a:xfrm>
                <a:off x="3070076" y="1797660"/>
                <a:ext cx="2415620" cy="2135398"/>
                <a:chOff x="3070076" y="1717591"/>
                <a:chExt cx="3675537" cy="2940725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DF2ACE9D-4DE3-4F70-A5F4-79A1C86A7E03}"/>
                    </a:ext>
                  </a:extLst>
                </p:cNvPr>
                <p:cNvGrpSpPr/>
                <p:nvPr/>
              </p:nvGrpSpPr>
              <p:grpSpPr>
                <a:xfrm>
                  <a:off x="3340735" y="1717591"/>
                  <a:ext cx="3404878" cy="1411667"/>
                  <a:chOff x="3340735" y="1717591"/>
                  <a:chExt cx="3404878" cy="1411667"/>
                </a:xfrm>
              </p:grpSpPr>
              <p:pic>
                <p:nvPicPr>
                  <p:cNvPr id="1032" name="Picture 8">
                    <a:extLst>
                      <a:ext uri="{FF2B5EF4-FFF2-40B4-BE49-F238E27FC236}">
                        <a16:creationId xmlns:a16="http://schemas.microsoft.com/office/drawing/2014/main" id="{C0ABA6C7-2804-4210-BB40-EF1F5EA8D4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40735" y="2009965"/>
                    <a:ext cx="970572" cy="11192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B7676031-BA53-44B5-9820-DBF82FBDA7AC}"/>
                      </a:ext>
                    </a:extLst>
                  </p:cNvPr>
                  <p:cNvSpPr txBox="1"/>
                  <p:nvPr/>
                </p:nvSpPr>
                <p:spPr>
                  <a:xfrm>
                    <a:off x="5965302" y="1717591"/>
                    <a:ext cx="780311" cy="848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fr-FR" sz="2400" b="1" dirty="0"/>
                      <a:t>2</a:t>
                    </a:r>
                  </a:p>
                </p:txBody>
              </p:sp>
            </p:grpSp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995B49A4-F164-41AF-9021-10D38E220F98}"/>
                    </a:ext>
                  </a:extLst>
                </p:cNvPr>
                <p:cNvGrpSpPr/>
                <p:nvPr/>
              </p:nvGrpSpPr>
              <p:grpSpPr>
                <a:xfrm>
                  <a:off x="3340735" y="3539023"/>
                  <a:ext cx="2153715" cy="1119293"/>
                  <a:chOff x="3340735" y="2009965"/>
                  <a:chExt cx="2153715" cy="1119293"/>
                </a:xfrm>
              </p:grpSpPr>
              <p:pic>
                <p:nvPicPr>
                  <p:cNvPr id="14" name="Picture 8">
                    <a:extLst>
                      <a:ext uri="{FF2B5EF4-FFF2-40B4-BE49-F238E27FC236}">
                        <a16:creationId xmlns:a16="http://schemas.microsoft.com/office/drawing/2014/main" id="{161C6B85-8BF4-4C81-A2A2-1E7BE5C51B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40735" y="2009965"/>
                    <a:ext cx="970572" cy="11192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5" name="Image 14">
                    <a:extLst>
                      <a:ext uri="{FF2B5EF4-FFF2-40B4-BE49-F238E27FC236}">
                        <a16:creationId xmlns:a16="http://schemas.microsoft.com/office/drawing/2014/main" id="{D199314E-7B64-4FA4-A592-07194861FC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4389416" y="2218038"/>
                    <a:ext cx="750450" cy="852382"/>
                  </a:xfrm>
                  <a:prstGeom prst="rect">
                    <a:avLst/>
                  </a:prstGeom>
                </p:spPr>
              </p:pic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DE2C93A8-EB10-4E80-AE51-B837BFB198B9}"/>
                      </a:ext>
                    </a:extLst>
                  </p:cNvPr>
                  <p:cNvSpPr txBox="1"/>
                  <p:nvPr/>
                </p:nvSpPr>
                <p:spPr>
                  <a:xfrm>
                    <a:off x="5139866" y="2009965"/>
                    <a:ext cx="354584" cy="424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fr-FR" sz="2400" b="1" dirty="0"/>
                      <a:t>2</a:t>
                    </a:r>
                  </a:p>
                </p:txBody>
              </p:sp>
            </p:grp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6D2033E-F47C-429A-B373-7DB930996A72}"/>
                    </a:ext>
                  </a:extLst>
                </p:cNvPr>
                <p:cNvCxnSpPr/>
                <p:nvPr/>
              </p:nvCxnSpPr>
              <p:spPr>
                <a:xfrm>
                  <a:off x="3070076" y="3356992"/>
                  <a:ext cx="2520000" cy="0"/>
                </a:xfrm>
                <a:prstGeom prst="line">
                  <a:avLst/>
                </a:prstGeom>
                <a:ln/>
                <a:effectLst>
                  <a:innerShdw blurRad="114300">
                    <a:prstClr val="black"/>
                  </a:innerShdw>
                </a:effectLst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1159A78-8FA1-4AB7-8369-17E5029FDD9B}"/>
                  </a:ext>
                </a:extLst>
              </p:cNvPr>
              <p:cNvSpPr txBox="1"/>
              <p:nvPr/>
            </p:nvSpPr>
            <p:spPr>
              <a:xfrm>
                <a:off x="1350577" y="2501481"/>
                <a:ext cx="471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4000" b="1" dirty="0"/>
                  <a:t>x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8903D96A-FB17-4A45-B825-09E47977E4C6}"/>
                </a:ext>
              </a:extLst>
            </p:cNvPr>
            <p:cNvGrpSpPr/>
            <p:nvPr/>
          </p:nvGrpSpPr>
          <p:grpSpPr>
            <a:xfrm>
              <a:off x="7242065" y="2264294"/>
              <a:ext cx="1047082" cy="424732"/>
              <a:chOff x="6516202" y="1268760"/>
              <a:chExt cx="1047082" cy="424732"/>
            </a:xfrm>
          </p:grpSpPr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6E1E23A5-69F1-4646-AB66-184DFA5E29DE}"/>
                  </a:ext>
                </a:extLst>
              </p:cNvPr>
              <p:cNvSpPr txBox="1"/>
              <p:nvPr/>
            </p:nvSpPr>
            <p:spPr>
              <a:xfrm>
                <a:off x="6516202" y="1268760"/>
                <a:ext cx="1047082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/>
                  <a:t>p(     )</a:t>
                </a:r>
              </a:p>
            </p:txBody>
          </p:sp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8E573DBF-2213-4CB4-A64C-786E021D7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4192" y="1277187"/>
                <a:ext cx="344098" cy="377710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DBEE36C-A580-4D77-83CE-863CF163F3A8}"/>
                </a:ext>
              </a:extLst>
            </p:cNvPr>
            <p:cNvGrpSpPr/>
            <p:nvPr/>
          </p:nvGrpSpPr>
          <p:grpSpPr>
            <a:xfrm>
              <a:off x="4496119" y="2564576"/>
              <a:ext cx="1047082" cy="424732"/>
              <a:chOff x="5698925" y="1225047"/>
              <a:chExt cx="1047082" cy="424732"/>
            </a:xfrm>
          </p:grpSpPr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4678D7D-558D-45DA-979D-35AF64B30325}"/>
                  </a:ext>
                </a:extLst>
              </p:cNvPr>
              <p:cNvSpPr txBox="1"/>
              <p:nvPr/>
            </p:nvSpPr>
            <p:spPr>
              <a:xfrm>
                <a:off x="5698925" y="1225047"/>
                <a:ext cx="1047082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/>
                  <a:t>p(     )</a:t>
                </a:r>
              </a:p>
            </p:txBody>
          </p:sp>
          <p:pic>
            <p:nvPicPr>
              <p:cNvPr id="70" name="Image 69">
                <a:extLst>
                  <a:ext uri="{FF2B5EF4-FFF2-40B4-BE49-F238E27FC236}">
                    <a16:creationId xmlns:a16="http://schemas.microsoft.com/office/drawing/2014/main" id="{C4FE7386-A5C3-4F2D-8B2C-E47581E35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8849" y="1248558"/>
                <a:ext cx="344098" cy="377710"/>
              </a:xfrm>
              <a:prstGeom prst="rect">
                <a:avLst/>
              </a:prstGeom>
            </p:spPr>
          </p:pic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A2F7849-2A62-4471-B3E0-6B47731FE19E}"/>
              </a:ext>
            </a:extLst>
          </p:cNvPr>
          <p:cNvGrpSpPr/>
          <p:nvPr/>
        </p:nvGrpSpPr>
        <p:grpSpPr>
          <a:xfrm>
            <a:off x="5098092" y="4304120"/>
            <a:ext cx="3002286" cy="2111909"/>
            <a:chOff x="5098092" y="4304120"/>
            <a:chExt cx="3002286" cy="211190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DEBED200-A972-419C-9E37-1F6C30DA169F}"/>
                </a:ext>
              </a:extLst>
            </p:cNvPr>
            <p:cNvGrpSpPr/>
            <p:nvPr/>
          </p:nvGrpSpPr>
          <p:grpSpPr>
            <a:xfrm>
              <a:off x="6043160" y="4304120"/>
              <a:ext cx="2057218" cy="2111909"/>
              <a:chOff x="6413458" y="4431888"/>
              <a:chExt cx="2057218" cy="2111909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B2E246DA-4E00-4366-B07A-D49DB4807290}"/>
                  </a:ext>
                </a:extLst>
              </p:cNvPr>
              <p:cNvGrpSpPr/>
              <p:nvPr/>
            </p:nvGrpSpPr>
            <p:grpSpPr>
              <a:xfrm>
                <a:off x="6936411" y="4431888"/>
                <a:ext cx="1355211" cy="967182"/>
                <a:chOff x="7043457" y="4283120"/>
                <a:chExt cx="1355211" cy="967182"/>
              </a:xfrm>
            </p:grpSpPr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F479B4D-172E-4CE3-BA5A-F75C6E33008E}"/>
                    </a:ext>
                  </a:extLst>
                </p:cNvPr>
                <p:cNvSpPr txBox="1"/>
                <p:nvPr/>
              </p:nvSpPr>
              <p:spPr>
                <a:xfrm>
                  <a:off x="7606739" y="4283120"/>
                  <a:ext cx="357790" cy="424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sz="2400" b="1" dirty="0"/>
                    <a:t>1</a:t>
                  </a:r>
                </a:p>
              </p:txBody>
            </p: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E3C28BE-3ADE-43E4-903A-CE9D4B05F121}"/>
                    </a:ext>
                  </a:extLst>
                </p:cNvPr>
                <p:cNvCxnSpPr/>
                <p:nvPr/>
              </p:nvCxnSpPr>
              <p:spPr>
                <a:xfrm>
                  <a:off x="7174532" y="4725144"/>
                  <a:ext cx="1155477" cy="0"/>
                </a:xfrm>
                <a:prstGeom prst="line">
                  <a:avLst/>
                </a:prstGeom>
                <a:ln/>
                <a:effectLst>
                  <a:innerShdw blurRad="114300">
                    <a:prstClr val="black"/>
                  </a:innerShdw>
                </a:effectLst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91128F7-DF92-4A1E-B8F3-36A0DB4BD56E}"/>
                    </a:ext>
                  </a:extLst>
                </p:cNvPr>
                <p:cNvSpPr txBox="1"/>
                <p:nvPr/>
              </p:nvSpPr>
              <p:spPr>
                <a:xfrm>
                  <a:off x="7043457" y="4782149"/>
                  <a:ext cx="1196161" cy="424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sz="2400" b="1" dirty="0"/>
                    <a:t>1-ACC</a:t>
                  </a:r>
                </a:p>
              </p:txBody>
            </p:sp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7409DD5D-C9F2-4DCF-9F70-D0E14AD9B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82644" y="5013176"/>
                  <a:ext cx="216024" cy="237126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B405B70C-60D7-4550-AC5A-9CF8CE1D98F5}"/>
                  </a:ext>
                </a:extLst>
              </p:cNvPr>
              <p:cNvGrpSpPr/>
              <p:nvPr/>
            </p:nvGrpSpPr>
            <p:grpSpPr>
              <a:xfrm>
                <a:off x="6974009" y="5576545"/>
                <a:ext cx="1342049" cy="967252"/>
                <a:chOff x="7043457" y="4283050"/>
                <a:chExt cx="1342049" cy="967252"/>
              </a:xfrm>
            </p:grpSpPr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F964296A-14AE-4A28-B72C-7AB3A7A4D10C}"/>
                    </a:ext>
                  </a:extLst>
                </p:cNvPr>
                <p:cNvSpPr txBox="1"/>
                <p:nvPr/>
              </p:nvSpPr>
              <p:spPr>
                <a:xfrm>
                  <a:off x="7558571" y="4283050"/>
                  <a:ext cx="357790" cy="424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sz="2400" b="1" dirty="0"/>
                    <a:t>1</a:t>
                  </a:r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51B02EAA-3901-436B-8E5C-9E56CFBE1357}"/>
                    </a:ext>
                  </a:extLst>
                </p:cNvPr>
                <p:cNvCxnSpPr/>
                <p:nvPr/>
              </p:nvCxnSpPr>
              <p:spPr>
                <a:xfrm>
                  <a:off x="7174532" y="4725144"/>
                  <a:ext cx="1155477" cy="0"/>
                </a:xfrm>
                <a:prstGeom prst="line">
                  <a:avLst/>
                </a:prstGeom>
                <a:ln/>
                <a:effectLst>
                  <a:innerShdw blurRad="114300">
                    <a:prstClr val="black"/>
                  </a:innerShdw>
                </a:effectLst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65BFFAC3-F883-47A2-A1D9-E12BE3A7C513}"/>
                    </a:ext>
                  </a:extLst>
                </p:cNvPr>
                <p:cNvSpPr txBox="1"/>
                <p:nvPr/>
              </p:nvSpPr>
              <p:spPr>
                <a:xfrm>
                  <a:off x="7043457" y="4782149"/>
                  <a:ext cx="1196161" cy="424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sz="2400" b="1" dirty="0"/>
                    <a:t>1-ACC</a:t>
                  </a:r>
                </a:p>
              </p:txBody>
            </p:sp>
            <p:pic>
              <p:nvPicPr>
                <p:cNvPr id="48" name="Image 47">
                  <a:extLst>
                    <a:ext uri="{FF2B5EF4-FFF2-40B4-BE49-F238E27FC236}">
                      <a16:creationId xmlns:a16="http://schemas.microsoft.com/office/drawing/2014/main" id="{A83FEEC8-C540-4A52-B1E1-EF92BAE909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5805" y="5013176"/>
                  <a:ext cx="189701" cy="237126"/>
                </a:xfrm>
                <a:prstGeom prst="rect">
                  <a:avLst/>
                </a:prstGeom>
              </p:spPr>
            </p:pic>
          </p:grp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B78CE027-C2E5-482E-B470-C1F0EE6DE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6500" y="5445224"/>
                <a:ext cx="1584176" cy="0"/>
              </a:xfrm>
              <a:prstGeom prst="line">
                <a:avLst/>
              </a:prstGeom>
              <a:ln/>
              <a:effectLst>
                <a:innerShdw blurRad="114300">
                  <a:prstClr val="black"/>
                </a:inn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C0054C20-DE48-4D89-991F-5CFD1F5E1B98}"/>
                  </a:ext>
                </a:extLst>
              </p:cNvPr>
              <p:cNvSpPr txBox="1"/>
              <p:nvPr/>
            </p:nvSpPr>
            <p:spPr>
              <a:xfrm>
                <a:off x="6413458" y="5085184"/>
                <a:ext cx="329026" cy="445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4000" b="1" dirty="0"/>
                  <a:t>x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C0AA48-9C45-4333-8D77-BFCEC791AA77}"/>
                </a:ext>
              </a:extLst>
            </p:cNvPr>
            <p:cNvGrpSpPr/>
            <p:nvPr/>
          </p:nvGrpSpPr>
          <p:grpSpPr>
            <a:xfrm>
              <a:off x="5098092" y="5108263"/>
              <a:ext cx="1047082" cy="424732"/>
              <a:chOff x="6516202" y="1268760"/>
              <a:chExt cx="1047082" cy="424732"/>
            </a:xfrm>
          </p:grpSpPr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D0B20D07-A1B6-4B64-865A-08F302010B20}"/>
                  </a:ext>
                </a:extLst>
              </p:cNvPr>
              <p:cNvSpPr txBox="1"/>
              <p:nvPr/>
            </p:nvSpPr>
            <p:spPr>
              <a:xfrm>
                <a:off x="6516202" y="1268760"/>
                <a:ext cx="1047082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/>
                  <a:t>p(     )</a:t>
                </a:r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C1D4D351-4BBE-4451-A2CB-F77555CE8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4192" y="1277187"/>
                <a:ext cx="344098" cy="377710"/>
              </a:xfrm>
              <a:prstGeom prst="rect">
                <a:avLst/>
              </a:prstGeom>
            </p:spPr>
          </p:pic>
        </p:grpSp>
      </p:grpSp>
      <p:pic>
        <p:nvPicPr>
          <p:cNvPr id="75" name="Image 74">
            <a:extLst>
              <a:ext uri="{FF2B5EF4-FFF2-40B4-BE49-F238E27FC236}">
                <a16:creationId xmlns:a16="http://schemas.microsoft.com/office/drawing/2014/main" id="{F8C30843-E09C-4A32-9DF5-417414268E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66" y="1848591"/>
            <a:ext cx="1578492" cy="14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A3C4D-0FA1-4DF0-99A7-027DE9D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Images + textes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84961C-9522-4CBB-ACD6-73B46A42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22</a:t>
            </a:fld>
            <a:endParaRPr lang="fr-FR" noProof="0" dirty="0"/>
          </a:p>
        </p:txBody>
      </p:sp>
      <p:graphicFrame>
        <p:nvGraphicFramePr>
          <p:cNvPr id="5" name="Tableau 16">
            <a:extLst>
              <a:ext uri="{FF2B5EF4-FFF2-40B4-BE49-F238E27FC236}">
                <a16:creationId xmlns:a16="http://schemas.microsoft.com/office/drawing/2014/main" id="{59C6BBDB-DE32-4113-AE77-08616F19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74542"/>
              </p:ext>
            </p:extLst>
          </p:nvPr>
        </p:nvGraphicFramePr>
        <p:xfrm>
          <a:off x="261764" y="2132856"/>
          <a:ext cx="2376263" cy="96825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2549017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0662585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49389296"/>
                    </a:ext>
                  </a:extLst>
                </a:gridCol>
              </a:tblGrid>
              <a:tr h="27265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74573"/>
                  </a:ext>
                </a:extLst>
              </a:tr>
              <a:tr h="331726">
                <a:tc>
                  <a:txBody>
                    <a:bodyPr/>
                    <a:lstStyle/>
                    <a:p>
                      <a:r>
                        <a:rPr lang="fr-FR" sz="1400" dirty="0"/>
                        <a:t>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5.76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1729"/>
                  </a:ext>
                </a:extLst>
              </a:tr>
              <a:tr h="331726">
                <a:tc>
                  <a:txBody>
                    <a:bodyPr/>
                    <a:lstStyle/>
                    <a:p>
                      <a:r>
                        <a:rPr lang="fr-FR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21824"/>
                  </a:ext>
                </a:extLst>
              </a:tr>
            </a:tbl>
          </a:graphicData>
        </a:graphic>
      </p:graphicFrame>
      <p:grpSp>
        <p:nvGrpSpPr>
          <p:cNvPr id="8" name="Groupe 7">
            <a:extLst>
              <a:ext uri="{FF2B5EF4-FFF2-40B4-BE49-F238E27FC236}">
                <a16:creationId xmlns:a16="http://schemas.microsoft.com/office/drawing/2014/main" id="{4AF97436-46EE-4A63-9C51-E8CDABD7593D}"/>
              </a:ext>
            </a:extLst>
          </p:cNvPr>
          <p:cNvGrpSpPr/>
          <p:nvPr/>
        </p:nvGrpSpPr>
        <p:grpSpPr>
          <a:xfrm>
            <a:off x="261764" y="1600200"/>
            <a:ext cx="2811988" cy="424732"/>
            <a:chOff x="765820" y="1600200"/>
            <a:chExt cx="2811988" cy="424732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3BCC662-B4CD-47F0-A5F1-B2E535658C47}"/>
                </a:ext>
              </a:extLst>
            </p:cNvPr>
            <p:cNvSpPr txBox="1"/>
            <p:nvPr/>
          </p:nvSpPr>
          <p:spPr>
            <a:xfrm>
              <a:off x="765820" y="1600200"/>
              <a:ext cx="281198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dirty="0"/>
                <a:t>p(     )  transformé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AFD0F7D-26A2-4E0D-AC34-2D8D3C383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614" y="1647222"/>
              <a:ext cx="344098" cy="37771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9F025ECC-FE1D-42B0-8FED-3BE80AABEC40}"/>
              </a:ext>
            </a:extLst>
          </p:cNvPr>
          <p:cNvSpPr txBox="1"/>
          <p:nvPr/>
        </p:nvSpPr>
        <p:spPr>
          <a:xfrm>
            <a:off x="1125860" y="3105834"/>
            <a:ext cx="504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/>
              <a:t>+ </a:t>
            </a:r>
            <a:endParaRPr lang="fr-FR" sz="36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E4E7395-778F-4A94-A3CC-89F236E2D1F7}"/>
              </a:ext>
            </a:extLst>
          </p:cNvPr>
          <p:cNvGrpSpPr/>
          <p:nvPr/>
        </p:nvGrpSpPr>
        <p:grpSpPr>
          <a:xfrm>
            <a:off x="801824" y="3573016"/>
            <a:ext cx="1656184" cy="646331"/>
            <a:chOff x="9262764" y="2998693"/>
            <a:chExt cx="1656184" cy="64633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976F1C0-630C-4F6A-8C6C-367D2F01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62764" y="3146379"/>
              <a:ext cx="344098" cy="426637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98FA821-097A-45B0-A880-3772990737E4}"/>
                </a:ext>
              </a:extLst>
            </p:cNvPr>
            <p:cNvGrpSpPr/>
            <p:nvPr/>
          </p:nvGrpSpPr>
          <p:grpSpPr>
            <a:xfrm>
              <a:off x="9653908" y="2998693"/>
              <a:ext cx="1265040" cy="646331"/>
              <a:chOff x="9653908" y="2998693"/>
              <a:chExt cx="1265040" cy="646331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ADE8377-8477-4D0F-940A-07ACA9F55EE7}"/>
                  </a:ext>
                </a:extLst>
              </p:cNvPr>
              <p:cNvSpPr txBox="1"/>
              <p:nvPr/>
            </p:nvSpPr>
            <p:spPr>
              <a:xfrm>
                <a:off x="9653908" y="2998693"/>
                <a:ext cx="328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4000" b="1" dirty="0"/>
                  <a:t>: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F3F6700-DEE9-4294-85A0-CF94FE39C08F}"/>
                  </a:ext>
                </a:extLst>
              </p:cNvPr>
              <p:cNvSpPr txBox="1"/>
              <p:nvPr/>
            </p:nvSpPr>
            <p:spPr>
              <a:xfrm>
                <a:off x="9862702" y="3146379"/>
                <a:ext cx="105624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/>
                  <a:t>TF-IDF</a:t>
                </a: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1F68D6F-6662-4110-863D-6B51E50FFA5C}"/>
              </a:ext>
            </a:extLst>
          </p:cNvPr>
          <p:cNvGrpSpPr/>
          <p:nvPr/>
        </p:nvGrpSpPr>
        <p:grpSpPr>
          <a:xfrm>
            <a:off x="3358110" y="2382273"/>
            <a:ext cx="2024913" cy="1046726"/>
            <a:chOff x="4821575" y="3423955"/>
            <a:chExt cx="2284570" cy="142596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30A24F4-9F63-4DF2-8C0D-68347B79B543}"/>
                </a:ext>
              </a:extLst>
            </p:cNvPr>
            <p:cNvSpPr txBox="1"/>
            <p:nvPr/>
          </p:nvSpPr>
          <p:spPr>
            <a:xfrm>
              <a:off x="4821575" y="4384513"/>
              <a:ext cx="2284570" cy="46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1" dirty="0">
                  <a:solidFill>
                    <a:srgbClr val="FF0000"/>
                  </a:solidFill>
                </a:rPr>
                <a:t>ACP + classifieur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2B20AF1E-7120-4970-80F5-25E7D40DFA2C}"/>
                </a:ext>
              </a:extLst>
            </p:cNvPr>
            <p:cNvSpPr/>
            <p:nvPr/>
          </p:nvSpPr>
          <p:spPr>
            <a:xfrm>
              <a:off x="4821575" y="3423955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>
                <a:solidFill>
                  <a:schemeClr val="tx1"/>
                </a:solidFill>
              </a:endParaRP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7897F02F-53B9-490A-9976-69C0ED16429E}"/>
                </a:ext>
              </a:extLst>
            </p:cNvPr>
            <p:cNvSpPr/>
            <p:nvPr/>
          </p:nvSpPr>
          <p:spPr>
            <a:xfrm>
              <a:off x="5446339" y="3423955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>
                <a:solidFill>
                  <a:schemeClr val="tx1"/>
                </a:solidFill>
              </a:endParaRPr>
            </a:p>
          </p:txBody>
        </p:sp>
        <p:sp>
          <p:nvSpPr>
            <p:cNvPr id="20" name="Flèche : chevron 19">
              <a:extLst>
                <a:ext uri="{FF2B5EF4-FFF2-40B4-BE49-F238E27FC236}">
                  <a16:creationId xmlns:a16="http://schemas.microsoft.com/office/drawing/2014/main" id="{30CFDDD1-CC41-481A-875A-A69A5DF82375}"/>
                </a:ext>
              </a:extLst>
            </p:cNvPr>
            <p:cNvSpPr/>
            <p:nvPr/>
          </p:nvSpPr>
          <p:spPr>
            <a:xfrm>
              <a:off x="6045711" y="3423955"/>
              <a:ext cx="720080" cy="757130"/>
            </a:xfrm>
            <a:prstGeom prst="chevr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85F82A72-DE6B-47C9-91AC-A12D68C7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478" y="981661"/>
            <a:ext cx="3679230" cy="3356992"/>
          </a:xfrm>
          <a:prstGeom prst="rect">
            <a:avLst/>
          </a:prstGeom>
        </p:spPr>
      </p:pic>
      <p:graphicFrame>
        <p:nvGraphicFramePr>
          <p:cNvPr id="23" name="Tableau 16">
            <a:extLst>
              <a:ext uri="{FF2B5EF4-FFF2-40B4-BE49-F238E27FC236}">
                <a16:creationId xmlns:a16="http://schemas.microsoft.com/office/drawing/2014/main" id="{B8E3F7DA-3D1E-4FE0-BC13-B9E1AA0E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67733"/>
              </p:ext>
            </p:extLst>
          </p:nvPr>
        </p:nvGraphicFramePr>
        <p:xfrm>
          <a:off x="5529647" y="2035822"/>
          <a:ext cx="2376263" cy="118161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2549017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0662585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49389296"/>
                    </a:ext>
                  </a:extLst>
                </a:gridCol>
              </a:tblGrid>
              <a:tr h="272652">
                <a:tc>
                  <a:txBody>
                    <a:bodyPr/>
                    <a:lstStyle/>
                    <a:p>
                      <a:r>
                        <a:rPr lang="fr-FR" sz="1400" b="1" dirty="0"/>
                        <a:t>Images + textes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74573"/>
                  </a:ext>
                </a:extLst>
              </a:tr>
              <a:tr h="331726">
                <a:tc>
                  <a:txBody>
                    <a:bodyPr/>
                    <a:lstStyle/>
                    <a:p>
                      <a:r>
                        <a:rPr lang="fr-FR" sz="1400" dirty="0"/>
                        <a:t>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2.80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1729"/>
                  </a:ext>
                </a:extLst>
              </a:tr>
              <a:tr h="331726">
                <a:tc>
                  <a:txBody>
                    <a:bodyPr/>
                    <a:lstStyle/>
                    <a:p>
                      <a:r>
                        <a:rPr lang="fr-FR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21824"/>
                  </a:ext>
                </a:extLst>
              </a:tr>
            </a:tbl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E9C6F99A-691D-4CD2-B6ED-FB1D2F670AA3}"/>
              </a:ext>
            </a:extLst>
          </p:cNvPr>
          <p:cNvSpPr txBox="1"/>
          <p:nvPr/>
        </p:nvSpPr>
        <p:spPr>
          <a:xfrm>
            <a:off x="549796" y="5285650"/>
            <a:ext cx="86950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Dans notre cas ca reste moins bien que le texte tout seul: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	Accuracy texte seule = 0,94</a:t>
            </a:r>
          </a:p>
        </p:txBody>
      </p:sp>
    </p:spTree>
    <p:extLst>
      <p:ext uri="{BB962C8B-B14F-4D97-AF65-F5344CB8AC3E}">
        <p14:creationId xmlns:p14="http://schemas.microsoft.com/office/powerpoint/2010/main" val="18653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D68FA-A90A-44F9-AA77-C2E91351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Autres pistes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553B3-F41C-452B-A097-7B944C4F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fr-FR" dirty="0"/>
              <a:t>Avoir 40 à 50 % de plus de donnée catégorisée</a:t>
            </a:r>
          </a:p>
          <a:p>
            <a:pPr>
              <a:lnSpc>
                <a:spcPct val="250000"/>
              </a:lnSpc>
            </a:pPr>
            <a:r>
              <a:rPr lang="fr-FR" dirty="0"/>
              <a:t>Des catégorie plus finies</a:t>
            </a:r>
          </a:p>
          <a:p>
            <a:pPr>
              <a:lnSpc>
                <a:spcPct val="160000"/>
              </a:lnSpc>
            </a:pPr>
            <a:r>
              <a:rPr lang="fr-FR" dirty="0"/>
              <a:t>Détecteur des anomalies  :</a:t>
            </a:r>
          </a:p>
          <a:p>
            <a:pPr marL="960120" lvl="4" indent="0">
              <a:lnSpc>
                <a:spcPct val="160000"/>
              </a:lnSpc>
              <a:buNone/>
            </a:pPr>
            <a:r>
              <a:rPr lang="fr-FR" dirty="0"/>
              <a:t>Les 2% de différence entre l’accuracy du Textes et entre Images + Textes</a:t>
            </a:r>
          </a:p>
          <a:p>
            <a:pPr>
              <a:lnSpc>
                <a:spcPct val="250000"/>
              </a:lnSpc>
            </a:pPr>
            <a:r>
              <a:rPr lang="fr-FR" dirty="0"/>
              <a:t>Utiliser un transformer qui unifierait le texte et les images</a:t>
            </a:r>
          </a:p>
          <a:p>
            <a:pPr marL="960120" lvl="4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E085F-3C00-471A-818F-DF6B4E65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32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B4E564C-D6F5-4B1B-A779-201106170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94599"/>
            <a:ext cx="12188825" cy="81309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D835F-7B75-438E-8EDA-8AD8E14E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16632"/>
            <a:ext cx="9753600" cy="792088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Bilan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06734-ED1D-48BD-BAC8-8904DA0B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24</a:t>
            </a:fld>
            <a:endParaRPr lang="fr-FR" noProof="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4B620BC-A1B2-414B-A75F-11D4B51C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22351" y="1156957"/>
            <a:ext cx="2262649" cy="11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69A3D4-D3E3-44B8-B399-95DA9B526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7596" y="4809420"/>
            <a:ext cx="2247404" cy="11665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FB7812E-BD52-48F2-8A13-8567B1EDA1D3}"/>
              </a:ext>
            </a:extLst>
          </p:cNvPr>
          <p:cNvSpPr txBox="1"/>
          <p:nvPr/>
        </p:nvSpPr>
        <p:spPr>
          <a:xfrm>
            <a:off x="5086300" y="1556792"/>
            <a:ext cx="16882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Catégorie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D09583-CE41-40AA-9325-C15DB2FDC795}"/>
              </a:ext>
            </a:extLst>
          </p:cNvPr>
          <p:cNvSpPr txBox="1"/>
          <p:nvPr/>
        </p:nvSpPr>
        <p:spPr>
          <a:xfrm>
            <a:off x="5158308" y="3427431"/>
            <a:ext cx="11095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Textes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2309C9-0272-4A30-A334-12D76829D185}"/>
              </a:ext>
            </a:extLst>
          </p:cNvPr>
          <p:cNvSpPr txBox="1"/>
          <p:nvPr/>
        </p:nvSpPr>
        <p:spPr>
          <a:xfrm>
            <a:off x="5158308" y="5156305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Images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1229C46F-14AD-4DAE-AF3F-A90776BE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74887" y="2971055"/>
            <a:ext cx="2247405" cy="11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1B658891-CB48-401F-84F7-4A42802EFBAF}"/>
              </a:ext>
            </a:extLst>
          </p:cNvPr>
          <p:cNvSpPr txBox="1">
            <a:spLocks/>
          </p:cNvSpPr>
          <p:nvPr/>
        </p:nvSpPr>
        <p:spPr>
          <a:xfrm>
            <a:off x="8976154" y="2780927"/>
            <a:ext cx="2230826" cy="27363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endParaRPr lang="fr-FR" dirty="0"/>
          </a:p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endParaRPr lang="fr-FR" dirty="0"/>
          </a:p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r>
              <a:rPr lang="fr-FR" sz="2400" dirty="0"/>
              <a:t>À minimiser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Formule de Gain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5CCFA-CB87-4260-84DE-239661800593}"/>
              </a:ext>
            </a:extLst>
          </p:cNvPr>
          <p:cNvSpPr/>
          <p:nvPr/>
        </p:nvSpPr>
        <p:spPr>
          <a:xfrm>
            <a:off x="4040360" y="2957899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Taux d’intérêt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560E8A3-740F-4F6E-B70D-2747A788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172" y="2949123"/>
            <a:ext cx="2088232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45720" indent="0" algn="ctr">
              <a:buNone/>
            </a:pPr>
            <a:r>
              <a:rPr lang="fr-FR" sz="2400" dirty="0"/>
              <a:t>Probabilité de non-faillite  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59CF8036-5B29-4174-80E0-4C70473B91A0}"/>
              </a:ext>
            </a:extLst>
          </p:cNvPr>
          <p:cNvSpPr txBox="1">
            <a:spLocks/>
          </p:cNvSpPr>
          <p:nvPr/>
        </p:nvSpPr>
        <p:spPr>
          <a:xfrm>
            <a:off x="9046436" y="2937298"/>
            <a:ext cx="2088232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fr-FR" dirty="0"/>
              <a:t>Probabilité de faillite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D8583D-ACDE-466F-99A0-324FF8013EA2}"/>
              </a:ext>
            </a:extLst>
          </p:cNvPr>
          <p:cNvSpPr txBox="1"/>
          <p:nvPr/>
        </p:nvSpPr>
        <p:spPr>
          <a:xfrm>
            <a:off x="5893652" y="3117659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FDE11C-05C4-4E5C-9466-DF3307FDE0EC}"/>
              </a:ext>
            </a:extLst>
          </p:cNvPr>
          <p:cNvSpPr txBox="1"/>
          <p:nvPr/>
        </p:nvSpPr>
        <p:spPr>
          <a:xfrm>
            <a:off x="8576686" y="3102785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974B3-8587-4E89-8DA4-C92F39DA0D31}"/>
              </a:ext>
            </a:extLst>
          </p:cNvPr>
          <p:cNvSpPr/>
          <p:nvPr/>
        </p:nvSpPr>
        <p:spPr>
          <a:xfrm>
            <a:off x="1413892" y="2960948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Gain en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7EC774-DA33-4B8A-A7B0-70235AD13BA0}"/>
              </a:ext>
            </a:extLst>
          </p:cNvPr>
          <p:cNvSpPr txBox="1"/>
          <p:nvPr/>
        </p:nvSpPr>
        <p:spPr>
          <a:xfrm>
            <a:off x="3340773" y="311765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A3F00A-C775-4C45-A859-8B918378E6B8}"/>
              </a:ext>
            </a:extLst>
          </p:cNvPr>
          <p:cNvSpPr/>
          <p:nvPr/>
        </p:nvSpPr>
        <p:spPr>
          <a:xfrm>
            <a:off x="4040978" y="1489265"/>
            <a:ext cx="2088232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Somme des marges</a:t>
            </a:r>
          </a:p>
        </p:txBody>
      </p:sp>
      <p:sp>
        <p:nvSpPr>
          <p:cNvPr id="28" name="Espace réservé du contenu 8">
            <a:extLst>
              <a:ext uri="{FF2B5EF4-FFF2-40B4-BE49-F238E27FC236}">
                <a16:creationId xmlns:a16="http://schemas.microsoft.com/office/drawing/2014/main" id="{0F1BF8CD-835F-489E-8BC8-FDEB0F1E2CC4}"/>
              </a:ext>
            </a:extLst>
          </p:cNvPr>
          <p:cNvSpPr txBox="1">
            <a:spLocks/>
          </p:cNvSpPr>
          <p:nvPr/>
        </p:nvSpPr>
        <p:spPr>
          <a:xfrm>
            <a:off x="7138234" y="1477440"/>
            <a:ext cx="2304256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fr-FR" sz="2400" dirty="0"/>
              <a:t>Somme des pertes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2DCE82-97E2-4745-86F6-82CEEFAF8592}"/>
              </a:ext>
            </a:extLst>
          </p:cNvPr>
          <p:cNvSpPr txBox="1"/>
          <p:nvPr/>
        </p:nvSpPr>
        <p:spPr>
          <a:xfrm>
            <a:off x="6433988" y="1649025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00831-3C58-4621-A5E0-7020F288B5F0}"/>
              </a:ext>
            </a:extLst>
          </p:cNvPr>
          <p:cNvSpPr/>
          <p:nvPr/>
        </p:nvSpPr>
        <p:spPr>
          <a:xfrm>
            <a:off x="1414511" y="1492314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Gain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A83D31-C274-4D9D-8CBC-3CF1790FE353}"/>
              </a:ext>
            </a:extLst>
          </p:cNvPr>
          <p:cNvSpPr txBox="1"/>
          <p:nvPr/>
        </p:nvSpPr>
        <p:spPr>
          <a:xfrm>
            <a:off x="3341392" y="164902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971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Choix du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4</a:t>
            </a:fld>
            <a:endParaRPr lang="fr-FR" noProof="0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E4260E4-23A0-4980-8A9C-B13D535CD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29625"/>
              </p:ext>
            </p:extLst>
          </p:nvPr>
        </p:nvGraphicFramePr>
        <p:xfrm>
          <a:off x="117748" y="2564904"/>
          <a:ext cx="901007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8393">
                  <a:extLst>
                    <a:ext uri="{9D8B030D-6E8A-4147-A177-3AD203B41FA5}">
                      <a16:colId xmlns:a16="http://schemas.microsoft.com/office/drawing/2014/main" val="341921674"/>
                    </a:ext>
                  </a:extLst>
                </a:gridCol>
                <a:gridCol w="976646">
                  <a:extLst>
                    <a:ext uri="{9D8B030D-6E8A-4147-A177-3AD203B41FA5}">
                      <a16:colId xmlns:a16="http://schemas.microsoft.com/office/drawing/2014/main" val="3691457119"/>
                    </a:ext>
                  </a:extLst>
                </a:gridCol>
                <a:gridCol w="2252520">
                  <a:extLst>
                    <a:ext uri="{9D8B030D-6E8A-4147-A177-3AD203B41FA5}">
                      <a16:colId xmlns:a16="http://schemas.microsoft.com/office/drawing/2014/main" val="920721675"/>
                    </a:ext>
                  </a:extLst>
                </a:gridCol>
                <a:gridCol w="2252520">
                  <a:extLst>
                    <a:ext uri="{9D8B030D-6E8A-4147-A177-3AD203B41FA5}">
                      <a16:colId xmlns:a16="http://schemas.microsoft.com/office/drawing/2014/main" val="1274669812"/>
                    </a:ext>
                  </a:extLst>
                </a:gridCol>
              </a:tblGrid>
              <a:tr h="138792">
                <a:tc rowSpan="2"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Prédits en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Prédits sans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851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29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Clients réellement en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Vrai positif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Faux négatif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3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Clients sans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Faux positif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Vrai négatif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489766"/>
                  </a:ext>
                </a:extLst>
              </a:tr>
            </a:tbl>
          </a:graphicData>
        </a:graphic>
      </p:graphicFrame>
      <p:pic>
        <p:nvPicPr>
          <p:cNvPr id="18" name="Picture 2" descr="PAGE REMERCIEMENT - Dakisoft Telemática">
            <a:extLst>
              <a:ext uri="{FF2B5EF4-FFF2-40B4-BE49-F238E27FC236}">
                <a16:creationId xmlns:a16="http://schemas.microsoft.com/office/drawing/2014/main" id="{7F71B856-0842-498B-ACEE-780212D1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0000">
            <a:off x="9194376" y="2665742"/>
            <a:ext cx="1899233" cy="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94657C-BDF6-4C72-B9AA-2D5B6E5D5303}"/>
              </a:ext>
            </a:extLst>
          </p:cNvPr>
          <p:cNvSpPr txBox="1"/>
          <p:nvPr/>
        </p:nvSpPr>
        <p:spPr>
          <a:xfrm>
            <a:off x="9750713" y="1705912"/>
            <a:ext cx="1812184" cy="5909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Recall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D556F2-F642-422D-9D12-50BB29A6DB49}"/>
              </a:ext>
            </a:extLst>
          </p:cNvPr>
          <p:cNvSpPr txBox="1"/>
          <p:nvPr/>
        </p:nvSpPr>
        <p:spPr>
          <a:xfrm>
            <a:off x="1943866" y="2175696"/>
            <a:ext cx="2520280" cy="5909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Accuracy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108737D-2201-4B5F-B114-4B83277C43A2}"/>
              </a:ext>
            </a:extLst>
          </p:cNvPr>
          <p:cNvSpPr txBox="1"/>
          <p:nvPr/>
        </p:nvSpPr>
        <p:spPr>
          <a:xfrm>
            <a:off x="4726260" y="3156545"/>
            <a:ext cx="2088232" cy="100642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</a:p>
        </p:txBody>
      </p:sp>
      <p:pic>
        <p:nvPicPr>
          <p:cNvPr id="21" name="Picture 2" descr="PAGE REMERCIEMENT - Dakisoft Telemática">
            <a:extLst>
              <a:ext uri="{FF2B5EF4-FFF2-40B4-BE49-F238E27FC236}">
                <a16:creationId xmlns:a16="http://schemas.microsoft.com/office/drawing/2014/main" id="{6FC51A40-9C8F-40B3-AF2A-EF2B6061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4197" flipH="1">
            <a:off x="3918507" y="2993072"/>
            <a:ext cx="1183618" cy="58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AGE REMERCIEMENT - Dakisoft Telemática">
            <a:extLst>
              <a:ext uri="{FF2B5EF4-FFF2-40B4-BE49-F238E27FC236}">
                <a16:creationId xmlns:a16="http://schemas.microsoft.com/office/drawing/2014/main" id="{54F8AC31-2197-4407-9CF8-C0455903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7403">
            <a:off x="3892089" y="3898164"/>
            <a:ext cx="1201417" cy="5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AE618CE-3892-4F55-9D5D-5C32D7CDF860}"/>
              </a:ext>
            </a:extLst>
          </p:cNvPr>
          <p:cNvSpPr txBox="1"/>
          <p:nvPr/>
        </p:nvSpPr>
        <p:spPr>
          <a:xfrm>
            <a:off x="1943866" y="4645556"/>
            <a:ext cx="2520280" cy="5909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Precision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3CA746-3F8E-4B3D-8B09-D35BAED2CD42}"/>
              </a:ext>
            </a:extLst>
          </p:cNvPr>
          <p:cNvSpPr txBox="1"/>
          <p:nvPr/>
        </p:nvSpPr>
        <p:spPr>
          <a:xfrm>
            <a:off x="5302324" y="4295852"/>
            <a:ext cx="1512168" cy="42473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font exclure des calculs </a:t>
            </a:r>
          </a:p>
        </p:txBody>
      </p:sp>
    </p:spTree>
    <p:extLst>
      <p:ext uri="{BB962C8B-B14F-4D97-AF65-F5344CB8AC3E}">
        <p14:creationId xmlns:p14="http://schemas.microsoft.com/office/powerpoint/2010/main" val="31659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Choix DE la métrique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71A991-AABA-4336-8F97-36B0DD0B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3752" y="1628800"/>
            <a:ext cx="11881320" cy="39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Travail demander :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45206-956D-4B9E-9B8E-1406DEA5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966772"/>
            <a:ext cx="6624736" cy="549055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AEA680A-A403-4172-8FCB-285EA93B931C}"/>
              </a:ext>
            </a:extLst>
          </p:cNvPr>
          <p:cNvGrpSpPr/>
          <p:nvPr/>
        </p:nvGrpSpPr>
        <p:grpSpPr>
          <a:xfrm>
            <a:off x="6969304" y="2067488"/>
            <a:ext cx="2528016" cy="424732"/>
            <a:chOff x="6589285" y="1219179"/>
            <a:chExt cx="2528016" cy="42473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98D8672-9446-4F78-8F21-7F87B4CC9B5D}"/>
                </a:ext>
              </a:extLst>
            </p:cNvPr>
            <p:cNvSpPr txBox="1"/>
            <p:nvPr/>
          </p:nvSpPr>
          <p:spPr>
            <a:xfrm>
              <a:off x="7066740" y="1219179"/>
              <a:ext cx="205056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Le notebook</a:t>
              </a:r>
            </a:p>
          </p:txBody>
        </p:sp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EE6CFFA3-7FEB-4388-88B9-7620AEEA95AC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F7C4B367-1B93-400D-AC9A-C312B146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17" y="5165027"/>
            <a:ext cx="1234752" cy="969344"/>
          </a:xfr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 algn="ctr">
              <a:lnSpc>
                <a:spcPct val="200000"/>
              </a:lnSpc>
              <a:buNone/>
            </a:pPr>
            <a:r>
              <a:rPr lang="fr-FR" b="1" dirty="0">
                <a:hlinkClick r:id="rId4"/>
              </a:rPr>
              <a:t>Lien</a:t>
            </a:r>
            <a:endParaRPr lang="fr-FR" b="1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450574F-147F-47D5-91E2-E95407BE2E8D}"/>
              </a:ext>
            </a:extLst>
          </p:cNvPr>
          <p:cNvGrpSpPr/>
          <p:nvPr/>
        </p:nvGrpSpPr>
        <p:grpSpPr>
          <a:xfrm>
            <a:off x="6958508" y="2816171"/>
            <a:ext cx="4339410" cy="424732"/>
            <a:chOff x="6589285" y="1219179"/>
            <a:chExt cx="4339410" cy="424732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EBDF811-4539-497B-AE22-0FF8E4E8F3F6}"/>
                </a:ext>
              </a:extLst>
            </p:cNvPr>
            <p:cNvSpPr txBox="1"/>
            <p:nvPr/>
          </p:nvSpPr>
          <p:spPr>
            <a:xfrm>
              <a:off x="7066740" y="1219179"/>
              <a:ext cx="386195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La note méthodologique</a:t>
              </a: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13829BC-FF92-40A3-BC80-DE284D43DE3A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BEE3263-AC4F-4B1F-AB43-ECB95367867D}"/>
              </a:ext>
            </a:extLst>
          </p:cNvPr>
          <p:cNvGrpSpPr/>
          <p:nvPr/>
        </p:nvGrpSpPr>
        <p:grpSpPr>
          <a:xfrm>
            <a:off x="6952313" y="3393884"/>
            <a:ext cx="1991011" cy="424732"/>
            <a:chOff x="6589285" y="1219179"/>
            <a:chExt cx="1991011" cy="424732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4DCFA31-DD69-4F7D-8305-727D73C06E56}"/>
                </a:ext>
              </a:extLst>
            </p:cNvPr>
            <p:cNvSpPr txBox="1"/>
            <p:nvPr/>
          </p:nvSpPr>
          <p:spPr>
            <a:xfrm>
              <a:off x="7066740" y="1219179"/>
              <a:ext cx="151355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Api Flask</a:t>
              </a:r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AE04CCB6-DCF9-488D-8A0E-177C269E67FF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3407405-ABC6-41A8-AC95-ABBF9859601E}"/>
              </a:ext>
            </a:extLst>
          </p:cNvPr>
          <p:cNvGrpSpPr/>
          <p:nvPr/>
        </p:nvGrpSpPr>
        <p:grpSpPr>
          <a:xfrm>
            <a:off x="6952313" y="4153546"/>
            <a:ext cx="2534428" cy="424732"/>
            <a:chOff x="6589285" y="1219179"/>
            <a:chExt cx="2534428" cy="424732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0328D1-A9E1-4AC9-8465-B8C647B3B0E8}"/>
                </a:ext>
              </a:extLst>
            </p:cNvPr>
            <p:cNvSpPr txBox="1"/>
            <p:nvPr/>
          </p:nvSpPr>
          <p:spPr>
            <a:xfrm>
              <a:off x="7066740" y="1219179"/>
              <a:ext cx="205697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Api Streamlit</a:t>
              </a:r>
            </a:p>
          </p:txBody>
        </p:sp>
        <p:sp>
          <p:nvSpPr>
            <p:cNvPr id="24" name="Flèche : bas 23">
              <a:extLst>
                <a:ext uri="{FF2B5EF4-FFF2-40B4-BE49-F238E27FC236}">
                  <a16:creationId xmlns:a16="http://schemas.microsoft.com/office/drawing/2014/main" id="{F9360026-835B-493A-9FA2-CA04511649C2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40760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sz="3600" b="1" dirty="0"/>
              <a:t>Le modèle</a:t>
            </a:r>
          </a:p>
          <a:p>
            <a:endParaRPr lang="fr-FR" dirty="0"/>
          </a:p>
          <a:p>
            <a:r>
              <a:rPr lang="fr-FR" dirty="0"/>
              <a:t>L’API</a:t>
            </a:r>
          </a:p>
          <a:p>
            <a:endParaRPr lang="fr-FR" dirty="0"/>
          </a:p>
          <a:p>
            <a:pPr rtl="0"/>
            <a:r>
              <a:rPr lang="fr-FR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06371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6F1A7-4BE4-464B-B293-05C530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78098"/>
          </a:xfrm>
        </p:spPr>
        <p:txBody>
          <a:bodyPr/>
          <a:lstStyle/>
          <a:p>
            <a:pPr algn="ctr"/>
            <a:r>
              <a:rPr lang="fr-FR" b="1" dirty="0"/>
              <a:t>Les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883FA-1A31-4693-8D93-B67E1D7C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8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828271-78B4-40DA-87DB-1812645A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28" y="1424013"/>
            <a:ext cx="7580568" cy="46531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DDA30B-A741-45F0-B376-BF4A9ECCC066}"/>
              </a:ext>
            </a:extLst>
          </p:cNvPr>
          <p:cNvSpPr txBox="1"/>
          <p:nvPr/>
        </p:nvSpPr>
        <p:spPr>
          <a:xfrm>
            <a:off x="4654252" y="1124744"/>
            <a:ext cx="4536504" cy="305622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Candidatures actuels</a:t>
            </a: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Précédent crédit</a:t>
            </a: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217145-E225-4C11-A054-C50AB67F0D39}"/>
              </a:ext>
            </a:extLst>
          </p:cNvPr>
          <p:cNvSpPr txBox="1"/>
          <p:nvPr/>
        </p:nvSpPr>
        <p:spPr>
          <a:xfrm>
            <a:off x="4674350" y="4621251"/>
            <a:ext cx="5078044" cy="158812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Données bancaires</a:t>
            </a: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DAC4BF-8AAF-402B-B240-6DD45B53F388}"/>
              </a:ext>
            </a:extLst>
          </p:cNvPr>
          <p:cNvSpPr txBox="1"/>
          <p:nvPr/>
        </p:nvSpPr>
        <p:spPr>
          <a:xfrm>
            <a:off x="2263932" y="2460659"/>
            <a:ext cx="2278116" cy="3748719"/>
          </a:xfrm>
          <a:prstGeom prst="rect">
            <a:avLst/>
          </a:prstGeom>
          <a:noFill/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b="1" dirty="0">
                <a:solidFill>
                  <a:schemeClr val="accent2"/>
                </a:solidFill>
              </a:rPr>
              <a:t>Données</a:t>
            </a:r>
          </a:p>
          <a:p>
            <a:pPr algn="ctr">
              <a:lnSpc>
                <a:spcPct val="90000"/>
              </a:lnSpc>
            </a:pPr>
            <a:r>
              <a:rPr lang="fr-FR" b="1" dirty="0">
                <a:solidFill>
                  <a:schemeClr val="accent2"/>
                </a:solidFill>
              </a:rPr>
              <a:t>d’autres institutions</a:t>
            </a: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A9FBC2-83FD-4B8A-9830-2C87D0596699}"/>
              </a:ext>
            </a:extLst>
          </p:cNvPr>
          <p:cNvSpPr txBox="1"/>
          <p:nvPr/>
        </p:nvSpPr>
        <p:spPr>
          <a:xfrm>
            <a:off x="2337359" y="1637923"/>
            <a:ext cx="19463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7 fichier csv</a:t>
            </a:r>
          </a:p>
        </p:txBody>
      </p:sp>
    </p:spTree>
    <p:extLst>
      <p:ext uri="{BB962C8B-B14F-4D97-AF65-F5344CB8AC3E}">
        <p14:creationId xmlns:p14="http://schemas.microsoft.com/office/powerpoint/2010/main" val="236523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sz="3600" b="1" dirty="0"/>
              <a:t>Le modèle</a:t>
            </a:r>
          </a:p>
          <a:p>
            <a:endParaRPr lang="fr-FR" dirty="0"/>
          </a:p>
          <a:p>
            <a:r>
              <a:rPr lang="fr-FR" dirty="0"/>
              <a:t>L’API</a:t>
            </a:r>
          </a:p>
          <a:p>
            <a:endParaRPr lang="fr-FR" dirty="0"/>
          </a:p>
          <a:p>
            <a:pPr rtl="0"/>
            <a:r>
              <a:rPr lang="fr-FR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11525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urope continentale,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05_TF02804877" id="{86EF62D8-50AD-49F1-ACD7-F87105801D88}" vid="{6FF73263-53D5-41EB-8AF4-E044A6ED816C}"/>
    </a:ext>
  </a:extLst>
</a:theme>
</file>

<file path=ppt/theme/theme2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Série de cartes du monde, présentation Continent européen (écran large)</Template>
  <TotalTime>90502</TotalTime>
  <Words>769</Words>
  <Application>Microsoft Office PowerPoint</Application>
  <PresentationFormat>Personnalisé</PresentationFormat>
  <Paragraphs>292</Paragraphs>
  <Slides>24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Montserrat</vt:lpstr>
      <vt:lpstr>Europe continentale, 16:9</vt:lpstr>
      <vt:lpstr>Implémentez un modèle de scoring</vt:lpstr>
      <vt:lpstr>Problématique : modèle de scoring pour un crédit</vt:lpstr>
      <vt:lpstr>Formule de Gain simplifiée</vt:lpstr>
      <vt:lpstr>Choix du scoring</vt:lpstr>
      <vt:lpstr>Choix DE la métrique</vt:lpstr>
      <vt:lpstr>Travail demander : GitHub</vt:lpstr>
      <vt:lpstr>Plan</vt:lpstr>
      <vt:lpstr>Les données</vt:lpstr>
      <vt:lpstr>Plan</vt:lpstr>
      <vt:lpstr>PLAN de L'API</vt:lpstr>
      <vt:lpstr>Présentation du Dashboard</vt:lpstr>
      <vt:lpstr>Graphique uni variable</vt:lpstr>
      <vt:lpstr>Graphique de corrélations</vt:lpstr>
      <vt:lpstr>Prédiction</vt:lpstr>
      <vt:lpstr>Simulation</vt:lpstr>
      <vt:lpstr>Deuxième choix de cluster </vt:lpstr>
      <vt:lpstr>Traitement du texte </vt:lpstr>
      <vt:lpstr>TF-IDF</vt:lpstr>
      <vt:lpstr>Première classification</vt:lpstr>
      <vt:lpstr>Sift classification</vt:lpstr>
      <vt:lpstr>Images + textes démarche </vt:lpstr>
      <vt:lpstr>Images + textes </vt:lpstr>
      <vt:lpstr>Autres pistes 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polo turok</dc:creator>
  <cp:lastModifiedBy>polo turok</cp:lastModifiedBy>
  <cp:revision>77</cp:revision>
  <dcterms:created xsi:type="dcterms:W3CDTF">2021-08-24T10:02:53Z</dcterms:created>
  <dcterms:modified xsi:type="dcterms:W3CDTF">2022-03-11T20:01:49Z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