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2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87" r:id="rId12"/>
    <p:sldId id="281" r:id="rId13"/>
    <p:sldId id="291" r:id="rId14"/>
    <p:sldId id="282" r:id="rId15"/>
    <p:sldId id="275" r:id="rId16"/>
    <p:sldId id="276" r:id="rId17"/>
    <p:sldId id="288" r:id="rId18"/>
    <p:sldId id="283" r:id="rId19"/>
    <p:sldId id="279" r:id="rId20"/>
    <p:sldId id="289" r:id="rId21"/>
    <p:sldId id="309" r:id="rId22"/>
    <p:sldId id="305" r:id="rId23"/>
    <p:sldId id="310" r:id="rId24"/>
    <p:sldId id="311" r:id="rId25"/>
    <p:sldId id="290" r:id="rId26"/>
    <p:sldId id="312" r:id="rId27"/>
    <p:sldId id="315" r:id="rId28"/>
    <p:sldId id="316" r:id="rId29"/>
    <p:sldId id="284" r:id="rId30"/>
    <p:sldId id="285" r:id="rId31"/>
    <p:sldId id="278" r:id="rId32"/>
    <p:sldId id="317" r:id="rId33"/>
    <p:sldId id="286" r:id="rId34"/>
    <p:sldId id="280" r:id="rId35"/>
    <p:sldId id="319" r:id="rId36"/>
    <p:sldId id="32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16459 3332,'0'15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4897 585,'0'0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02T03:07:19"/>
    </inkml:context>
    <inkml:brush xml:id="br0">
      <inkml:brushProperty name="width" value="0.0224" units="cm"/>
      <inkml:brushProperty name="height" value="0.0224" units="cm"/>
      <inkml:brushProperty name="color" value="#F80600"/>
    </inkml:brush>
  </inkml:definitions>
  <inkml:trace contextRef="#ctx0" brushRef="#br0">5320 162,'0'0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hyperlink" Target="mailto:paulos195@gmail.com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32.xml"/><Relationship Id="rId10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7.png"/><Relationship Id="rId5" Type="http://schemas.openxmlformats.org/officeDocument/2006/relationships/customXml" Target="../ink/ink35.xml"/><Relationship Id="rId10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customXml" Target="../ink/ink38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5" Type="http://schemas.openxmlformats.org/officeDocument/2006/relationships/image" Target="../media/image2.png"/><Relationship Id="rId4" Type="http://schemas.openxmlformats.org/officeDocument/2006/relationships/customXml" Target="../ink/ink40.xml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ustomXml" Target="../ink/ink43.xml"/><Relationship Id="rId7" Type="http://schemas.openxmlformats.org/officeDocument/2006/relationships/customXml" Target="../ink/ink4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44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ustomXml" Target="../ink/ink46.xml"/><Relationship Id="rId7" Type="http://schemas.openxmlformats.org/officeDocument/2006/relationships/customXml" Target="../ink/ink4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customXml" Target="../ink/ink4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49.xml"/><Relationship Id="rId7" Type="http://schemas.openxmlformats.org/officeDocument/2006/relationships/customXml" Target="../ink/ink5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customXml" Target="../ink/ink50.xml"/><Relationship Id="rId4" Type="http://schemas.openxmlformats.org/officeDocument/2006/relationships/image" Target="../media/image2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52.xml"/><Relationship Id="rId7" Type="http://schemas.openxmlformats.org/officeDocument/2006/relationships/customXml" Target="../ink/ink5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37.png"/><Relationship Id="rId5" Type="http://schemas.openxmlformats.org/officeDocument/2006/relationships/customXml" Target="../ink/ink53.xml"/><Relationship Id="rId10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customXml" Target="../ink/ink55.xml"/><Relationship Id="rId7" Type="http://schemas.openxmlformats.org/officeDocument/2006/relationships/customXml" Target="../ink/ink5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5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5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58.xml"/><Relationship Id="rId7" Type="http://schemas.openxmlformats.org/officeDocument/2006/relationships/customXml" Target="../ink/ink6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59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61.xml"/><Relationship Id="rId7" Type="http://schemas.openxmlformats.org/officeDocument/2006/relationships/customXml" Target="../ink/ink6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6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64.xml"/><Relationship Id="rId7" Type="http://schemas.openxmlformats.org/officeDocument/2006/relationships/customXml" Target="../ink/ink6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65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68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70.xml"/><Relationship Id="rId7" Type="http://schemas.openxmlformats.org/officeDocument/2006/relationships/customXml" Target="../ink/ink7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7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customXml" Target="../ink/ink73.xml"/><Relationship Id="rId7" Type="http://schemas.openxmlformats.org/officeDocument/2006/relationships/customXml" Target="../ink/ink7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74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customXml" Target="../ink/ink76.xml"/><Relationship Id="rId7" Type="http://schemas.openxmlformats.org/officeDocument/2006/relationships/customXml" Target="../ink/ink7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77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customXml" Target="../ink/ink79.xml"/><Relationship Id="rId7" Type="http://schemas.openxmlformats.org/officeDocument/2006/relationships/customXml" Target="../ink/ink8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80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customXml" Target="../ink/ink82.xml"/><Relationship Id="rId7" Type="http://schemas.openxmlformats.org/officeDocument/2006/relationships/customXml" Target="../ink/ink8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83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customXml" Target="../ink/ink85.xml"/><Relationship Id="rId7" Type="http://schemas.openxmlformats.org/officeDocument/2006/relationships/customXml" Target="../ink/ink87.xml"/><Relationship Id="rId12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4.png"/><Relationship Id="rId5" Type="http://schemas.openxmlformats.org/officeDocument/2006/relationships/customXml" Target="../ink/ink86.xml"/><Relationship Id="rId10" Type="http://schemas.openxmlformats.org/officeDocument/2006/relationships/image" Target="../media/image43.png"/><Relationship Id="rId4" Type="http://schemas.openxmlformats.org/officeDocument/2006/relationships/image" Target="../media/image2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8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customXml" Target="../ink/ink88.xml"/><Relationship Id="rId7" Type="http://schemas.openxmlformats.org/officeDocument/2006/relationships/customXml" Target="../ink/ink90.xml"/><Relationship Id="rId12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11" Type="http://schemas.openxmlformats.org/officeDocument/2006/relationships/image" Target="../media/image52.png"/><Relationship Id="rId5" Type="http://schemas.openxmlformats.org/officeDocument/2006/relationships/customXml" Target="../ink/ink89.xml"/><Relationship Id="rId10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customXml" Target="../ink/ink91.xml"/><Relationship Id="rId7" Type="http://schemas.openxmlformats.org/officeDocument/2006/relationships/customXml" Target="../ink/ink9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9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customXml" Target="../ink/ink94.xml"/><Relationship Id="rId7" Type="http://schemas.openxmlformats.org/officeDocument/2006/relationships/customXml" Target="../ink/ink9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7.png"/><Relationship Id="rId5" Type="http://schemas.openxmlformats.org/officeDocument/2006/relationships/customXml" Target="../ink/ink95.xml"/><Relationship Id="rId10" Type="http://schemas.openxmlformats.org/officeDocument/2006/relationships/image" Target="../media/image56.png"/><Relationship Id="rId4" Type="http://schemas.openxmlformats.org/officeDocument/2006/relationships/image" Target="../media/image2.png"/><Relationship Id="rId9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customXml" Target="../ink/ink97.xml"/><Relationship Id="rId7" Type="http://schemas.openxmlformats.org/officeDocument/2006/relationships/customXml" Target="../ink/ink9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98.xml"/><Relationship Id="rId4" Type="http://schemas.openxmlformats.org/officeDocument/2006/relationships/image" Target="../media/image2.png"/><Relationship Id="rId9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customXml" Target="../ink/ink100.xml"/><Relationship Id="rId7" Type="http://schemas.openxmlformats.org/officeDocument/2006/relationships/customXml" Target="../ink/ink10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101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customXml" Target="../ink/ink103.xml"/><Relationship Id="rId7" Type="http://schemas.openxmlformats.org/officeDocument/2006/relationships/customXml" Target="../ink/ink10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104.xml"/><Relationship Id="rId4" Type="http://schemas.openxmlformats.org/officeDocument/2006/relationships/image" Target="../media/image2.png"/><Relationship Id="rId9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6.xml"/><Relationship Id="rId7" Type="http://schemas.openxmlformats.org/officeDocument/2006/relationships/customXml" Target="../ink/ink10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10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1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4.xml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customXml" Target="../ink/ink13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17.xml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0.xml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3.xml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6.xml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customXml" Target="../ink/ink25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sp>
        <p:nvSpPr>
          <p:cNvPr id="11" name="Subtitle 2"/>
          <p:cNvSpPr>
            <a:spLocks noGrp="1"/>
          </p:cNvSpPr>
          <p:nvPr>
            <p:ph sz="half" idx="1"/>
          </p:nvPr>
        </p:nvSpPr>
        <p:spPr>
          <a:xfrm>
            <a:off x="1671320" y="1165225"/>
            <a:ext cx="8719185" cy="4351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Lab Power Supply V2 </a:t>
            </a:r>
          </a:p>
        </p:txBody>
      </p:sp>
      <p:pic>
        <p:nvPicPr>
          <p:cNvPr id="12" name="Picture 11" descr="simple-power-supply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9910" y="2329815"/>
            <a:ext cx="3559175" cy="212598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3110230" y="3991610"/>
            <a:ext cx="6007735" cy="28663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Authors name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 –</a:t>
            </a:r>
            <a:r>
              <a:rPr lang="en-A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Paul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Potolias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Department of 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Information and Electronic Engineering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Thessaloniki 54248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Email id</a:t>
            </a:r>
            <a:r>
              <a:rPr lang="el-G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–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  <a:hlinkClick r:id="rId9"/>
              </a:rPr>
              <a:t>paulos195@gmail.com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9415" y="2331720"/>
            <a:ext cx="3810000" cy="2124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10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853940" y="1256030"/>
            <a:ext cx="6085840" cy="43516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11455" y="1177290"/>
            <a:ext cx="3684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Regulated Circuit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211455" y="1424305"/>
            <a:ext cx="3774440" cy="4123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en-US" sz="2400">
                <a:sym typeface="+mn-ea"/>
              </a:rPr>
              <a:t> 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Smoothing cap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2.2uF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Lm7805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On led indicator (green 20mA)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 Output Voltage stable at 5V </a:t>
            </a:r>
            <a:endParaRPr lang="en-US" sz="2000"/>
          </a:p>
        </p:txBody>
      </p:sp>
      <p:sp>
        <p:nvSpPr>
          <p:cNvPr id="26" name="Rectangles 25"/>
          <p:cNvSpPr/>
          <p:nvPr/>
        </p:nvSpPr>
        <p:spPr>
          <a:xfrm>
            <a:off x="10155555" y="203835"/>
            <a:ext cx="1609090" cy="5657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10155555" y="348615"/>
            <a:ext cx="16103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b="1"/>
              <a:t>5V PS Part 7 of 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0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354330" y="1276985"/>
            <a:ext cx="391033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indent="0">
              <a:buNone/>
            </a:pPr>
            <a:r>
              <a:rPr lang="en-US" sz="2400" b="1">
                <a:sym typeface="+mn-ea"/>
              </a:rPr>
              <a:t>LM7805 </a:t>
            </a:r>
            <a:r>
              <a:rPr lang="en-US" altLang="en-US" sz="2400" b="1">
                <a:sym typeface="+mn-ea"/>
              </a:rPr>
              <a:t>Characteristics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Output Current up to 1.5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r>
              <a:rPr lang="en-US" sz="2000"/>
              <a:t>• Output Voltage stable  5V </a:t>
            </a:r>
          </a:p>
          <a:p>
            <a:endParaRPr lang="en-US" sz="2000"/>
          </a:p>
          <a:p>
            <a:r>
              <a:rPr lang="en-US" sz="2000"/>
              <a:t>• Internal Thermal Overload, Short-Circuit and SOA Protection</a:t>
            </a:r>
          </a:p>
          <a:p>
            <a:endParaRPr lang="en-US" sz="2000"/>
          </a:p>
          <a:p>
            <a:r>
              <a:rPr lang="en-US" sz="2000"/>
              <a:t>•Package TO-220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rcRect l="-556" t="2814" r="4370" b="649"/>
          <a:stretch>
            <a:fillRect/>
          </a:stretch>
        </p:blipFill>
        <p:spPr>
          <a:xfrm>
            <a:off x="469265" y="5011420"/>
            <a:ext cx="1706245" cy="14179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9170" y="5010150"/>
            <a:ext cx="2072640" cy="14185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4395470" y="1081405"/>
            <a:ext cx="7100570" cy="5347335"/>
          </a:xfrm>
          <a:prstGeom prst="rect">
            <a:avLst/>
          </a:prstGeom>
        </p:spPr>
      </p:pic>
      <p:sp>
        <p:nvSpPr>
          <p:cNvPr id="26" name="Rectangles 25"/>
          <p:cNvSpPr/>
          <p:nvPr/>
        </p:nvSpPr>
        <p:spPr>
          <a:xfrm>
            <a:off x="10155555" y="203835"/>
            <a:ext cx="1609090" cy="5657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10155555" y="348615"/>
            <a:ext cx="16103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b="1"/>
              <a:t>5V PS Part 8 of 11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9377680" y="6336030"/>
            <a:ext cx="23863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https://www.ti.com/lit/ds/symlink/lm7800.pdf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718685" y="1175385"/>
            <a:ext cx="6579235" cy="48272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590" y="4533900"/>
            <a:ext cx="1076960" cy="1910080"/>
          </a:xfrm>
          <a:prstGeom prst="rect">
            <a:avLst/>
          </a:prstGeom>
          <a:ln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8659495" y="6326505"/>
            <a:ext cx="25596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https://www.farnell.com/datasheets/1498852.pdf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354330" y="2009140"/>
            <a:ext cx="3361055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V</a:t>
            </a:r>
            <a:r>
              <a:rPr lang="en-US" sz="2000" baseline="-25000"/>
              <a:t>f</a:t>
            </a:r>
            <a:r>
              <a:rPr lang="en-US" sz="2000"/>
              <a:t>   2.5V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</a:t>
            </a:r>
            <a:r>
              <a:rPr lang="en-US" sz="2000" baseline="-25000"/>
              <a:t>f</a:t>
            </a:r>
            <a:r>
              <a:rPr lang="en-US" sz="2000"/>
              <a:t>  20mA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R</a:t>
            </a:r>
            <a:r>
              <a:rPr lang="en-US" sz="2000" baseline="-25000"/>
              <a:t>V</a:t>
            </a:r>
            <a:r>
              <a:rPr lang="en-US" sz="2000"/>
              <a:t>  5V</a:t>
            </a:r>
          </a:p>
          <a:p>
            <a:pPr marL="285750" indent="-285750">
              <a:buFont typeface="Arial" panose="020B0604020202020204" pitchFamily="34" charset="0"/>
              <a:buNone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Resistor= 250</a:t>
            </a:r>
            <a:r>
              <a:rPr lang="el-GR" sz="2000"/>
              <a:t>Ω</a:t>
            </a:r>
            <a:r>
              <a:rPr lang="en-US" altLang="el-GR" sz="2000"/>
              <a:t> 1/4 W</a:t>
            </a:r>
            <a:r>
              <a:rPr lang="en-US" sz="2400"/>
              <a:t>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8685" y="6002655"/>
            <a:ext cx="6579235" cy="323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rcRect t="4933" r="4211"/>
          <a:stretch>
            <a:fillRect/>
          </a:stretch>
        </p:blipFill>
        <p:spPr>
          <a:xfrm>
            <a:off x="2136140" y="4533900"/>
            <a:ext cx="866775" cy="191008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354330" y="1276985"/>
            <a:ext cx="2875280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indent="0">
              <a:buNone/>
            </a:pPr>
            <a:r>
              <a:rPr lang="en-US" sz="2400" b="1">
                <a:sym typeface="+mn-ea"/>
              </a:rPr>
              <a:t>LED2 </a:t>
            </a:r>
            <a:r>
              <a:rPr lang="en-US" altLang="en-US" sz="2400" b="1">
                <a:sym typeface="+mn-ea"/>
              </a:rPr>
              <a:t>Characteristics</a:t>
            </a:r>
            <a:endParaRPr lang="en-US" sz="24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10155555" y="203835"/>
            <a:ext cx="1609090" cy="5657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10155555" y="348615"/>
            <a:ext cx="16103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b="1"/>
              <a:t>5V PS Part 9 of 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8"/>
          <a:stretch>
            <a:fillRect/>
          </a:stretch>
        </p:blipFill>
        <p:spPr>
          <a:xfrm>
            <a:off x="3690620" y="1175385"/>
            <a:ext cx="7663180" cy="47625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353695" y="1433830"/>
            <a:ext cx="3774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en-US" sz="2400" b="1">
                <a:sym typeface="+mn-ea"/>
              </a:rPr>
              <a:t>Current Output</a:t>
            </a:r>
            <a:endParaRPr lang="en-US" sz="2000"/>
          </a:p>
        </p:txBody>
      </p:sp>
      <p:graphicFrame>
        <p:nvGraphicFramePr>
          <p:cNvPr id="13" name="Table 12"/>
          <p:cNvGraphicFramePr/>
          <p:nvPr/>
        </p:nvGraphicFramePr>
        <p:xfrm>
          <a:off x="353695" y="2132965"/>
          <a:ext cx="294767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m</a:t>
                      </a:r>
                      <a:r>
                        <a:rPr lang="el-GR"/>
                        <a:t>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3.3334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1.5Α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166</a:t>
                      </a:r>
                      <a:endParaRPr lang="en-US" alt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49.98</a:t>
                      </a:r>
                      <a:endParaRPr lang="en-US" alt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33.3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24.98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19.98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300Ω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Rectangles 24"/>
          <p:cNvSpPr/>
          <p:nvPr/>
        </p:nvSpPr>
        <p:spPr>
          <a:xfrm>
            <a:off x="10155555" y="203835"/>
            <a:ext cx="1609090" cy="5657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10155555" y="348615"/>
            <a:ext cx="16103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b="1"/>
              <a:t>5V PS Part 10 of 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90620" y="1175385"/>
            <a:ext cx="7663180" cy="4762500"/>
          </a:xfrm>
          <a:prstGeom prst="rect">
            <a:avLst/>
          </a:prstGeom>
        </p:spPr>
      </p:pic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5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7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7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graphicFrame>
        <p:nvGraphicFramePr>
          <p:cNvPr id="7" name="Table 6"/>
          <p:cNvGraphicFramePr/>
          <p:nvPr/>
        </p:nvGraphicFramePr>
        <p:xfrm>
          <a:off x="353695" y="2132965"/>
          <a:ext cx="294767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3.3334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l-GR"/>
                        <a:t>4.9844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l-GR"/>
                        <a:t>4.9962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l-GR"/>
                        <a:t>4.9966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l-GR"/>
                        <a:t>4.9968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l-GR"/>
                        <a:t>4.9968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l-GR"/>
                        <a:t>4.9969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300Ω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l-GR"/>
                        <a:t>4.9969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353695" y="143383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en-US" sz="2400" b="1">
                <a:sym typeface="+mn-ea"/>
              </a:rPr>
              <a:t>Voltage Outputt</a:t>
            </a:r>
            <a:endParaRPr lang="en-US" sz="200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3690620" y="1175385"/>
            <a:ext cx="7663180" cy="4762500"/>
          </a:xfrm>
          <a:prstGeom prst="rect">
            <a:avLst/>
          </a:prstGeom>
        </p:spPr>
      </p:pic>
      <p:sp>
        <p:nvSpPr>
          <p:cNvPr id="25" name="Rectangles 24"/>
          <p:cNvSpPr/>
          <p:nvPr/>
        </p:nvSpPr>
        <p:spPr>
          <a:xfrm>
            <a:off x="10155555" y="203835"/>
            <a:ext cx="1609090" cy="5657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10155555" y="348615"/>
            <a:ext cx="16103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b="1"/>
              <a:t>5V PS Part 11 of 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11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3378835" y="1363980"/>
            <a:ext cx="8362950" cy="471487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/>
        </p:nvSpPr>
        <p:spPr>
          <a:xfrm>
            <a:off x="354330" y="1691005"/>
            <a:ext cx="3024505" cy="4061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57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b="1" dirty="0"/>
              <a:t>NTC Surge Protector</a:t>
            </a:r>
          </a:p>
          <a:p>
            <a:pPr marL="514350" indent="-514350">
              <a:buAutoNum type="arabicPeriod"/>
            </a:pPr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/>
              <a:t>Current limiter</a:t>
            </a:r>
          </a:p>
          <a:p>
            <a:pPr marL="514350" indent="-514350">
              <a:buAutoNum type="arabicPeriod"/>
            </a:pPr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/>
              <a:t>overcurrent indicator</a:t>
            </a:r>
          </a:p>
          <a:p>
            <a:pPr marL="514350" indent="-514350">
              <a:buAutoNum type="arabicPeriod"/>
            </a:pPr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/>
              <a:t>Blown fuse indicator </a:t>
            </a:r>
          </a:p>
          <a:p>
            <a:pPr marL="514350" indent="-514350">
              <a:buAutoNum type="arabicPeriod"/>
            </a:pPr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/>
              <a:t>On LED Indicator</a:t>
            </a:r>
          </a:p>
          <a:p>
            <a:pPr marL="514350" indent="-514350">
              <a:buAutoNum type="arabicPeriod"/>
            </a:pPr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/>
              <a:t>Display  panel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/>
            <a:endParaRPr lang="en-US" sz="2200" dirty="0"/>
          </a:p>
          <a:p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25730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2110"/>
            <a:ext cx="10515600" cy="1325563"/>
          </a:xfrm>
        </p:spPr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210820" y="1459865"/>
            <a:ext cx="2899410" cy="441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l-GR" sz="2400" b="1" dirty="0"/>
              <a:t>Rectifying circuit</a:t>
            </a:r>
          </a:p>
          <a:p>
            <a:endParaRPr lang="en-US" altLang="el-GR" sz="1800" dirty="0"/>
          </a:p>
          <a:p>
            <a:pPr marL="514350" indent="-514350">
              <a:buAutoNum type="arabicPeriod"/>
            </a:pPr>
            <a:r>
              <a:rPr lang="en-US" sz="2000" dirty="0">
                <a:sym typeface="+mn-ea"/>
              </a:rPr>
              <a:t>NTC Surge Protector</a:t>
            </a: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>
                <a:sym typeface="+mn-ea"/>
              </a:rPr>
              <a:t>Blown fuse indicator </a:t>
            </a: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Negative voltage refference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6464935" y="1175385"/>
            <a:ext cx="4547235" cy="5328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858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4792980" y="1459865"/>
            <a:ext cx="6762115" cy="2333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rcRect l="5227"/>
          <a:stretch>
            <a:fillRect/>
          </a:stretch>
        </p:blipFill>
        <p:spPr>
          <a:xfrm>
            <a:off x="4545965" y="3856990"/>
            <a:ext cx="5560695" cy="2543175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/>
        </p:nvSpPr>
        <p:spPr>
          <a:xfrm>
            <a:off x="210820" y="1459865"/>
            <a:ext cx="2899410" cy="441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l-GR" sz="2400" b="1" dirty="0"/>
              <a:t>GSIB2540</a:t>
            </a:r>
          </a:p>
          <a:p>
            <a:endParaRPr lang="en-US" altLang="el-GR" sz="1800" dirty="0"/>
          </a:p>
          <a:p>
            <a:pPr marL="514350" indent="-514350">
              <a:buAutoNum type="arabicPeriod"/>
            </a:pPr>
            <a:r>
              <a:rPr lang="en-US" sz="2000" dirty="0"/>
              <a:t>V</a:t>
            </a:r>
            <a:r>
              <a:rPr lang="en-US" sz="2000" baseline="-25000" dirty="0"/>
              <a:t>P  </a:t>
            </a:r>
            <a:r>
              <a:rPr lang="en-US" sz="2000" dirty="0"/>
              <a:t> 400V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>
                <a:sym typeface="+mn-ea"/>
              </a:rPr>
              <a:t> I</a:t>
            </a:r>
            <a:r>
              <a:rPr lang="en-US" sz="2000" baseline="-25000" dirty="0">
                <a:sym typeface="+mn-ea"/>
              </a:rPr>
              <a:t>F  </a:t>
            </a:r>
            <a:r>
              <a:rPr lang="en-US" sz="2000" dirty="0">
                <a:sym typeface="+mn-ea"/>
              </a:rPr>
              <a:t>3.5A</a:t>
            </a: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Negative voltage refference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9839325" y="4077970"/>
            <a:ext cx="1897380" cy="2101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10231120" y="4232910"/>
            <a:ext cx="876935" cy="3346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9947910" y="4714240"/>
            <a:ext cx="1606550" cy="13665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0231120" y="4215765"/>
            <a:ext cx="876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NOTES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9971405" y="4742815"/>
            <a:ext cx="1583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(1) Unit case mounted on aluminum plate heatsink</a:t>
            </a:r>
          </a:p>
          <a:p>
            <a:endParaRPr lang="en-US" sz="1200" b="1"/>
          </a:p>
          <a:p>
            <a:r>
              <a:rPr lang="en-US" sz="1200" b="1"/>
              <a:t>(2) Units mounted on PCB without heatsink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0820" y="106680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3378835" y="1616075"/>
            <a:ext cx="8334375" cy="259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1060" y="5365115"/>
            <a:ext cx="196215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93785" y="4206875"/>
            <a:ext cx="3019425" cy="12954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/>
        </p:nvSpPr>
        <p:spPr>
          <a:xfrm>
            <a:off x="210820" y="1459865"/>
            <a:ext cx="2899410" cy="44189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l-GR" sz="2400" b="1" dirty="0"/>
              <a:t>Diode 1n4002</a:t>
            </a:r>
          </a:p>
          <a:p>
            <a:endParaRPr lang="en-US" altLang="el-GR" sz="1800" dirty="0"/>
          </a:p>
          <a:p>
            <a:pPr marL="514350" indent="-514350">
              <a:buAutoNum type="arabicPeriod"/>
            </a:pPr>
            <a:r>
              <a:rPr lang="en-US" sz="2000" dirty="0"/>
              <a:t>V</a:t>
            </a:r>
            <a:r>
              <a:rPr lang="en-US" sz="2000" baseline="-25000" dirty="0"/>
              <a:t>P </a:t>
            </a:r>
            <a:r>
              <a:rPr lang="en-US" sz="2000" dirty="0"/>
              <a:t>= 100V</a:t>
            </a:r>
          </a:p>
          <a:p>
            <a:pPr marL="514350" indent="-514350">
              <a:buAutoNum type="arabicPeriod"/>
            </a:pPr>
            <a:endParaRPr lang="en-US" sz="2000" dirty="0">
              <a:sym typeface="+mn-ea"/>
            </a:endParaRPr>
          </a:p>
          <a:p>
            <a:pPr marL="514350" indent="-514350">
              <a:buAutoNum type="arabicPeriod"/>
            </a:pPr>
            <a:r>
              <a:rPr lang="en-US" sz="2000" dirty="0">
                <a:sym typeface="+mn-ea"/>
              </a:rPr>
              <a:t>Resistor 1/4W 2</a:t>
            </a:r>
            <a:r>
              <a:rPr lang="el-GR" altLang="en-US" sz="2000" dirty="0">
                <a:sym typeface="+mn-ea"/>
              </a:rPr>
              <a:t>.2</a:t>
            </a:r>
            <a:r>
              <a:rPr lang="en-US" altLang="el-GR" sz="2000" dirty="0">
                <a:sym typeface="+mn-ea"/>
              </a:rPr>
              <a:t>K</a:t>
            </a:r>
            <a:r>
              <a:rPr lang="el-GR" altLang="en-US" sz="2000" dirty="0">
                <a:sym typeface="+mn-ea"/>
              </a:rPr>
              <a:t>Ω</a:t>
            </a:r>
            <a:endParaRPr lang="el-GR" alt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Voltage drop 0.6V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>
                <a:sym typeface="+mn-ea"/>
              </a:rPr>
              <a:t> I</a:t>
            </a:r>
            <a:r>
              <a:rPr lang="en-US" sz="2000" baseline="-25000" dirty="0">
                <a:sym typeface="+mn-ea"/>
              </a:rPr>
              <a:t>F  </a:t>
            </a:r>
            <a:r>
              <a:rPr lang="en-US" sz="2000" dirty="0">
                <a:sym typeface="+mn-ea"/>
              </a:rPr>
              <a:t>= 1A</a:t>
            </a: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Negative voltage refference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l-GR" altLang="en-US" sz="2000" dirty="0"/>
          </a:p>
        </p:txBody>
      </p:sp>
      <p:sp>
        <p:nvSpPr>
          <p:cNvPr id="4" name="Text Box 3"/>
          <p:cNvSpPr txBox="1"/>
          <p:nvPr/>
        </p:nvSpPr>
        <p:spPr>
          <a:xfrm>
            <a:off x="8475980" y="6336665"/>
            <a:ext cx="31527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https://www.diodes.com/assets/Datasheets/ds28002.pdf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80300" y="4274820"/>
            <a:ext cx="1638300" cy="2061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/>
          <a:srcRect b="3517"/>
          <a:stretch>
            <a:fillRect/>
          </a:stretch>
        </p:blipFill>
        <p:spPr>
          <a:xfrm>
            <a:off x="7017385" y="1175385"/>
            <a:ext cx="4336415" cy="466852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/>
        </p:nvSpPr>
        <p:spPr>
          <a:xfrm>
            <a:off x="210820" y="1459865"/>
            <a:ext cx="2899410" cy="441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l-GR" sz="2400" b="1" dirty="0"/>
              <a:t>Current limiter </a:t>
            </a:r>
            <a:endParaRPr lang="en-US" altLang="el-GR" sz="1800" dirty="0"/>
          </a:p>
          <a:p>
            <a:pPr marL="514350" indent="-514350">
              <a:buAutoNum type="arabicPeriod"/>
            </a:pPr>
            <a:endParaRPr lang="en-US" sz="2000" dirty="0">
              <a:sym typeface="+mn-ea"/>
            </a:endParaRPr>
          </a:p>
          <a:p>
            <a:pPr marL="514350" indent="-514350">
              <a:buAutoNum type="arabicPeriod"/>
            </a:pPr>
            <a:r>
              <a:rPr lang="en-US" sz="2000" dirty="0">
                <a:sym typeface="+mn-ea"/>
              </a:rPr>
              <a:t>PNP Transistor </a:t>
            </a: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>
                <a:sym typeface="+mn-ea"/>
              </a:rPr>
              <a:t>P channel Mosfet   </a:t>
            </a: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overcurrent indicator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sp>
        <p:nvSpPr>
          <p:cNvPr id="24" name="Subtitle 2"/>
          <p:cNvSpPr>
            <a:spLocks noGrp="1"/>
          </p:cNvSpPr>
          <p:nvPr/>
        </p:nvSpPr>
        <p:spPr>
          <a:xfrm>
            <a:off x="211455" y="1165225"/>
            <a:ext cx="11630660" cy="643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Content </a:t>
            </a: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847725" y="2115185"/>
            <a:ext cx="4685665" cy="4061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/>
              <a:t>Lab Power Supply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Subcircuits of PowerSupply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Compoments analysis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Current &amp; Voltage outputs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 Altium Designer results </a:t>
            </a:r>
          </a:p>
          <a:p>
            <a:pPr marL="457200" indent="-457200"/>
            <a:endParaRPr lang="en-US" sz="2200" dirty="0"/>
          </a:p>
          <a:p>
            <a:endParaRPr lang="en-US" sz="2200" dirty="0"/>
          </a:p>
        </p:txBody>
      </p:sp>
      <p:sp>
        <p:nvSpPr>
          <p:cNvPr id="3" name="Snip Single Corner Rectangle 2"/>
          <p:cNvSpPr/>
          <p:nvPr/>
        </p:nvSpPr>
        <p:spPr>
          <a:xfrm>
            <a:off x="7930515" y="2115185"/>
            <a:ext cx="3809365" cy="4311015"/>
          </a:xfrm>
          <a:prstGeom prst="snip1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930515" y="2165985"/>
            <a:ext cx="3528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Powered by:</a:t>
            </a:r>
          </a:p>
        </p:txBody>
      </p:sp>
      <p:pic>
        <p:nvPicPr>
          <p:cNvPr id="12" name="Picture 11" descr="62d7e9dea20df9760a7985ce_OG PSpice 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7075" y="2573655"/>
            <a:ext cx="3036570" cy="1508760"/>
          </a:xfrm>
          <a:prstGeom prst="rect">
            <a:avLst/>
          </a:prstGeom>
          <a:effectLst>
            <a:outerShdw blurRad="50800" dist="127000" dir="2700000" algn="tl" rotWithShape="0">
              <a:schemeClr val="tx1">
                <a:alpha val="27000"/>
              </a:schemeClr>
            </a:outerShdw>
          </a:effectLst>
        </p:spPr>
      </p:pic>
      <p:pic>
        <p:nvPicPr>
          <p:cNvPr id="13" name="Picture 12" descr="downloa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7075" y="4358005"/>
            <a:ext cx="3036570" cy="1743075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27000"/>
              </a:prstClr>
            </a:outerShdw>
          </a:effectLst>
        </p:spPr>
      </p:pic>
      <p:sp>
        <p:nvSpPr>
          <p:cNvPr id="35" name="Text Box 34"/>
          <p:cNvSpPr txBox="1"/>
          <p:nvPr/>
        </p:nvSpPr>
        <p:spPr>
          <a:xfrm>
            <a:off x="9694545" y="57397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8"/>
          <a:srcRect t="2203"/>
          <a:stretch>
            <a:fillRect/>
          </a:stretch>
        </p:blipFill>
        <p:spPr>
          <a:xfrm>
            <a:off x="5854700" y="900430"/>
            <a:ext cx="5499100" cy="555498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/>
        </p:nvSpPr>
        <p:spPr>
          <a:xfrm>
            <a:off x="210820" y="1459865"/>
            <a:ext cx="4646295" cy="441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l-GR" sz="2400" b="1" dirty="0"/>
              <a:t>RESISTORS</a:t>
            </a:r>
            <a:endParaRPr lang="en-US" altLang="el-GR" sz="1800" dirty="0"/>
          </a:p>
          <a:p>
            <a:pPr marL="514350" indent="-514350">
              <a:buAutoNum type="arabicPeriod"/>
            </a:pPr>
            <a:r>
              <a:rPr lang="en-US" sz="2000" dirty="0"/>
              <a:t>R4 sensor 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>
                <a:sym typeface="+mn-ea"/>
              </a:rPr>
              <a:t> R2,R3 Gate Drivers</a:t>
            </a: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WATT POT adjustable sensor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2n3906 PNP transistor current driver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8"/>
          <a:srcRect t="2203"/>
          <a:stretch>
            <a:fillRect/>
          </a:stretch>
        </p:blipFill>
        <p:spPr>
          <a:xfrm>
            <a:off x="5854700" y="900430"/>
            <a:ext cx="5499100" cy="555498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673215" y="2623185"/>
            <a:ext cx="1820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Current Flow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272530" y="2604135"/>
            <a:ext cx="2846705" cy="19050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537845" y="1633220"/>
            <a:ext cx="4825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Starting current flow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8"/>
          <a:srcRect t="2203"/>
          <a:stretch>
            <a:fillRect/>
          </a:stretch>
        </p:blipFill>
        <p:spPr>
          <a:xfrm>
            <a:off x="5854700" y="900430"/>
            <a:ext cx="5499100" cy="555498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673215" y="2623185"/>
            <a:ext cx="1820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Current Flow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6808470" y="1715135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0.7 V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272530" y="2604135"/>
            <a:ext cx="2846705" cy="19050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537845" y="1633220"/>
            <a:ext cx="48253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+mn-ea"/>
              </a:rPr>
              <a:t>Starting current flow</a:t>
            </a:r>
          </a:p>
          <a:p>
            <a:endParaRPr lang="en-US"/>
          </a:p>
          <a:p>
            <a:r>
              <a:rPr lang="en-US"/>
              <a:t>Current creates a voltage drop on resistor</a:t>
            </a:r>
          </a:p>
          <a:p>
            <a:r>
              <a:rPr lang="en-US"/>
              <a:t>which makes the PNP transistor conductive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8"/>
          <a:srcRect t="2203"/>
          <a:stretch>
            <a:fillRect/>
          </a:stretch>
        </p:blipFill>
        <p:spPr>
          <a:xfrm>
            <a:off x="5854700" y="900430"/>
            <a:ext cx="5499100" cy="555498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673215" y="2623185"/>
            <a:ext cx="1820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Current Flow</a:t>
            </a:r>
          </a:p>
        </p:txBody>
      </p:sp>
      <p:sp>
        <p:nvSpPr>
          <p:cNvPr id="9" name="Bent-Up Arrow 8"/>
          <p:cNvSpPr/>
          <p:nvPr/>
        </p:nvSpPr>
        <p:spPr>
          <a:xfrm flipV="1">
            <a:off x="7892415" y="1559560"/>
            <a:ext cx="2894965" cy="1826260"/>
          </a:xfrm>
          <a:prstGeom prst="bentUpArrow">
            <a:avLst>
              <a:gd name="adj1" fmla="val 7162"/>
              <a:gd name="adj2" fmla="val 8744"/>
              <a:gd name="adj3" fmla="val 2395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9119235" y="1191260"/>
            <a:ext cx="1820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Current Flow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272530" y="2604135"/>
            <a:ext cx="2846705" cy="19050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537845" y="1633220"/>
            <a:ext cx="48253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+mn-ea"/>
              </a:rPr>
              <a:t>Starting current flow</a:t>
            </a:r>
          </a:p>
          <a:p>
            <a:endParaRPr lang="en-US"/>
          </a:p>
          <a:p>
            <a:r>
              <a:rPr lang="en-US"/>
              <a:t>Current creates a voltage drop on resistor</a:t>
            </a:r>
          </a:p>
          <a:p>
            <a:r>
              <a:rPr lang="en-US"/>
              <a:t>which makes the PNP transistor conductive</a:t>
            </a:r>
          </a:p>
          <a:p>
            <a:endParaRPr lang="en-US"/>
          </a:p>
          <a:p>
            <a:r>
              <a:rPr lang="en-US"/>
              <a:t>current flowing from PNP transistor to the driving resistor net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8"/>
          <a:srcRect t="2203"/>
          <a:stretch>
            <a:fillRect/>
          </a:stretch>
        </p:blipFill>
        <p:spPr>
          <a:xfrm>
            <a:off x="5854700" y="900430"/>
            <a:ext cx="5499100" cy="555498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492240" y="2392680"/>
            <a:ext cx="4804410" cy="3644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673215" y="2623185"/>
            <a:ext cx="1820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Current Flow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537845" y="1633220"/>
            <a:ext cx="48253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+mn-ea"/>
              </a:rPr>
              <a:t>Starting current flow</a:t>
            </a:r>
          </a:p>
          <a:p>
            <a:endParaRPr lang="en-US"/>
          </a:p>
          <a:p>
            <a:r>
              <a:rPr lang="en-US"/>
              <a:t>Current creates a voltage drop on resistor</a:t>
            </a:r>
          </a:p>
          <a:p>
            <a:r>
              <a:rPr lang="en-US"/>
              <a:t>which makes the PNP transistor conductive</a:t>
            </a:r>
          </a:p>
          <a:p>
            <a:endParaRPr lang="en-US"/>
          </a:p>
          <a:p>
            <a:r>
              <a:rPr lang="en-US"/>
              <a:t>current flowing from PNP transistor to the driving resistor net </a:t>
            </a:r>
          </a:p>
          <a:p>
            <a:endParaRPr lang="en-US"/>
          </a:p>
          <a:p>
            <a:r>
              <a:rPr lang="en-US"/>
              <a:t>current flow to the circuit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6689090" y="1175385"/>
            <a:ext cx="4664710" cy="4924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6689090" y="1175385"/>
            <a:ext cx="4664710" cy="49244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7233920" y="2950845"/>
            <a:ext cx="1216025" cy="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54330" y="1951990"/>
            <a:ext cx="4921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Starting overcurrent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6689090" y="1175385"/>
            <a:ext cx="4664710" cy="49244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4330" y="1951990"/>
            <a:ext cx="49212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Starting overcurrent</a:t>
            </a:r>
          </a:p>
          <a:p>
            <a:endParaRPr lang="en-US"/>
          </a:p>
          <a:p>
            <a:r>
              <a:rPr lang="en-US"/>
              <a:t>Makes enough voltage drop for the 2n4923G to</a:t>
            </a:r>
          </a:p>
          <a:p>
            <a:r>
              <a:rPr lang="en-US"/>
              <a:t>conduct</a:t>
            </a:r>
          </a:p>
        </p:txBody>
      </p:sp>
      <p:cxnSp>
        <p:nvCxnSpPr>
          <p:cNvPr id="9" name="Elbow Connector 8"/>
          <p:cNvCxnSpPr/>
          <p:nvPr/>
        </p:nvCxnSpPr>
        <p:spPr>
          <a:xfrm>
            <a:off x="7225665" y="2893695"/>
            <a:ext cx="2761615" cy="649605"/>
          </a:xfrm>
          <a:prstGeom prst="bentConnector3">
            <a:avLst>
              <a:gd name="adj1" fmla="val 50011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6689090" y="1175385"/>
            <a:ext cx="4664710" cy="49244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4330" y="1951990"/>
            <a:ext cx="50933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Starting overcurrent</a:t>
            </a:r>
          </a:p>
          <a:p>
            <a:endParaRPr lang="en-US"/>
          </a:p>
          <a:p>
            <a:r>
              <a:rPr lang="en-US"/>
              <a:t>Makes enough voltage drop for the 2n4923G to</a:t>
            </a:r>
          </a:p>
          <a:p>
            <a:r>
              <a:rPr lang="en-US"/>
              <a:t>conduct</a:t>
            </a:r>
          </a:p>
          <a:p>
            <a:endParaRPr lang="en-US"/>
          </a:p>
          <a:p>
            <a:r>
              <a:rPr lang="en-US"/>
              <a:t>the rest of the available current flowing to the GND</a:t>
            </a:r>
          </a:p>
          <a:p>
            <a:r>
              <a:rPr lang="en-US"/>
              <a:t>from 2n4923G</a:t>
            </a:r>
          </a:p>
        </p:txBody>
      </p:sp>
      <p:cxnSp>
        <p:nvCxnSpPr>
          <p:cNvPr id="9" name="Elbow Connector 8"/>
          <p:cNvCxnSpPr/>
          <p:nvPr/>
        </p:nvCxnSpPr>
        <p:spPr>
          <a:xfrm>
            <a:off x="7225665" y="2893695"/>
            <a:ext cx="2761615" cy="649605"/>
          </a:xfrm>
          <a:prstGeom prst="bentConnector3">
            <a:avLst>
              <a:gd name="adj1" fmla="val 50011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ent-Up Arrow 3"/>
          <p:cNvSpPr/>
          <p:nvPr/>
        </p:nvSpPr>
        <p:spPr>
          <a:xfrm flipV="1">
            <a:off x="7183755" y="1559560"/>
            <a:ext cx="2894965" cy="3090545"/>
          </a:xfrm>
          <a:prstGeom prst="bentUpArrow">
            <a:avLst>
              <a:gd name="adj1" fmla="val 7162"/>
              <a:gd name="adj2" fmla="val 8744"/>
              <a:gd name="adj3" fmla="val 2395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858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rcRect t="3065"/>
          <a:stretch>
            <a:fillRect/>
          </a:stretch>
        </p:blipFill>
        <p:spPr>
          <a:xfrm>
            <a:off x="8126730" y="1949450"/>
            <a:ext cx="1666875" cy="15062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2580" y="1951990"/>
            <a:ext cx="2628900" cy="167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rcRect l="2141" t="7315"/>
          <a:stretch>
            <a:fillRect/>
          </a:stretch>
        </p:blipFill>
        <p:spPr>
          <a:xfrm>
            <a:off x="8199120" y="3694430"/>
            <a:ext cx="3569970" cy="16332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338185" y="3481705"/>
            <a:ext cx="24809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/>
              <a:t>https://www.onsemi.com/pdf/datasheet/2n3906-d.pdf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11"/>
          <a:stretch>
            <a:fillRect/>
          </a:stretch>
        </p:blipFill>
        <p:spPr>
          <a:xfrm>
            <a:off x="8126730" y="668020"/>
            <a:ext cx="3714750" cy="1238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9120" y="5334000"/>
            <a:ext cx="2105025" cy="11087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/>
          <a:srcRect l="-6991" t="-10872" r="6991" b="10872"/>
          <a:stretch>
            <a:fillRect/>
          </a:stretch>
        </p:blipFill>
        <p:spPr>
          <a:xfrm>
            <a:off x="10397490" y="5220970"/>
            <a:ext cx="1371600" cy="12382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8678545" y="6358890"/>
            <a:ext cx="24809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/>
              <a:t>https://www.onsemi.com/pdf/datasheet/2n4921-d.pdf</a:t>
            </a:r>
          </a:p>
        </p:txBody>
      </p:sp>
      <p:sp>
        <p:nvSpPr>
          <p:cNvPr id="13" name="Content Placeholder 2"/>
          <p:cNvSpPr>
            <a:spLocks noGrp="1"/>
          </p:cNvSpPr>
          <p:nvPr/>
        </p:nvSpPr>
        <p:spPr>
          <a:xfrm>
            <a:off x="210820" y="1459865"/>
            <a:ext cx="2899410" cy="441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l-GR" sz="2400" b="1" dirty="0"/>
              <a:t>2N3906</a:t>
            </a:r>
          </a:p>
          <a:p>
            <a:r>
              <a:rPr lang="en-US" sz="2000" dirty="0"/>
              <a:t>VBE 0.65</a:t>
            </a:r>
          </a:p>
          <a:p>
            <a:r>
              <a:rPr lang="en-US" sz="2000" dirty="0"/>
              <a:t>VCE 40V</a:t>
            </a:r>
          </a:p>
          <a:p>
            <a:r>
              <a:rPr lang="en-US" sz="2000" dirty="0"/>
              <a:t>IC 200mA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2n4923G</a:t>
            </a:r>
            <a:endParaRPr lang="en-US" sz="2000" dirty="0"/>
          </a:p>
          <a:p>
            <a:r>
              <a:rPr lang="en-US" sz="2000" dirty="0"/>
              <a:t>VBE 0.6V</a:t>
            </a:r>
          </a:p>
          <a:p>
            <a:r>
              <a:rPr lang="en-US" sz="2000" dirty="0"/>
              <a:t>VCE 80V</a:t>
            </a:r>
          </a:p>
          <a:p>
            <a:r>
              <a:rPr lang="en-US" sz="2000" dirty="0"/>
              <a:t>IC 1A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31235" y="1226820"/>
            <a:ext cx="4591050" cy="440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3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2788285" y="938530"/>
            <a:ext cx="8839200" cy="546227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/>
        </p:nvSpPr>
        <p:spPr>
          <a:xfrm>
            <a:off x="210820" y="1459865"/>
            <a:ext cx="2899410" cy="441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Consist of </a:t>
            </a:r>
            <a:r>
              <a:rPr lang="el-GR" sz="2400" dirty="0"/>
              <a:t>3</a:t>
            </a:r>
            <a:r>
              <a:rPr lang="en-US" altLang="el-GR" sz="2400" dirty="0"/>
              <a:t> </a:t>
            </a:r>
            <a:r>
              <a:rPr lang="en-US" sz="2400" dirty="0"/>
              <a:t>subcircuits </a:t>
            </a:r>
            <a:endParaRPr lang="en-US" sz="1800" dirty="0"/>
          </a:p>
          <a:p>
            <a:endParaRPr lang="el-GR" sz="1800" dirty="0"/>
          </a:p>
          <a:p>
            <a:pPr lvl="1"/>
            <a:r>
              <a:rPr lang="en-US" altLang="el-GR" sz="2000" dirty="0"/>
              <a:t>PS </a:t>
            </a:r>
            <a:r>
              <a:rPr lang="el-GR" sz="2000" dirty="0"/>
              <a:t>0-30</a:t>
            </a:r>
            <a:r>
              <a:rPr lang="en-US" sz="2000" dirty="0"/>
              <a:t>V 3A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Fixed PS 5V 1</a:t>
            </a:r>
            <a:r>
              <a:rPr lang="el-GR" sz="2000" dirty="0"/>
              <a:t>.5</a:t>
            </a:r>
            <a:r>
              <a:rPr lang="en-US" sz="2000" dirty="0"/>
              <a:t>A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2000" dirty="0"/>
              <a:t>Heat Dissipation Fan Circuit</a:t>
            </a:r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0820" y="128270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8"/>
          <a:stretch>
            <a:fillRect/>
          </a:stretch>
        </p:blipFill>
        <p:spPr>
          <a:xfrm>
            <a:off x="4127500" y="4364990"/>
            <a:ext cx="1715770" cy="1489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rcRect t="4542" r="5383"/>
          <a:stretch>
            <a:fillRect/>
          </a:stretch>
        </p:blipFill>
        <p:spPr>
          <a:xfrm>
            <a:off x="5977890" y="4454525"/>
            <a:ext cx="1450975" cy="145478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10"/>
          <a:stretch>
            <a:fillRect/>
          </a:stretch>
        </p:blipFill>
        <p:spPr>
          <a:xfrm>
            <a:off x="7428865" y="4425315"/>
            <a:ext cx="1647825" cy="147637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3709035" y="5920105"/>
            <a:ext cx="55073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https://www.infineon.com/dgdl/Infineon-IRF5210-DataSheet-v01_01-EN.pdf?fileId=5546d462533600a4015355e3576b198b</a:t>
            </a:r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210820" y="1459865"/>
            <a:ext cx="2899410" cy="44189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l-GR" sz="2400" b="1" dirty="0"/>
              <a:t>IRF5210</a:t>
            </a:r>
          </a:p>
          <a:p>
            <a:endParaRPr lang="en-US" sz="2000" dirty="0"/>
          </a:p>
          <a:p>
            <a:r>
              <a:rPr lang="en-US" sz="2000" dirty="0"/>
              <a:t>V</a:t>
            </a:r>
            <a:r>
              <a:rPr lang="en-US" sz="2000" baseline="-25000" dirty="0"/>
              <a:t>GS</a:t>
            </a:r>
            <a:r>
              <a:rPr lang="en-US" sz="2000" dirty="0"/>
              <a:t> -10V</a:t>
            </a:r>
          </a:p>
          <a:p>
            <a:endParaRPr lang="en-US" sz="2000" dirty="0"/>
          </a:p>
          <a:p>
            <a:r>
              <a:rPr lang="en-US" sz="2000" dirty="0"/>
              <a:t>I</a:t>
            </a:r>
            <a:r>
              <a:rPr lang="en-US" sz="2000" baseline="-25000" dirty="0"/>
              <a:t>D</a:t>
            </a:r>
            <a:r>
              <a:rPr lang="en-US" sz="2000" dirty="0"/>
              <a:t> 40A (25</a:t>
            </a:r>
            <a:r>
              <a:rPr lang="en-US" sz="2000" dirty="0">
                <a:sym typeface="+mn-ea"/>
              </a:rPr>
              <a:t>°</a:t>
            </a:r>
            <a:r>
              <a:rPr lang="en-US" sz="2000" dirty="0"/>
              <a:t>C)</a:t>
            </a:r>
          </a:p>
          <a:p>
            <a:endParaRPr lang="en-US" sz="2000" dirty="0"/>
          </a:p>
          <a:p>
            <a:r>
              <a:rPr lang="en-US" sz="2000" dirty="0"/>
              <a:t>I</a:t>
            </a:r>
            <a:r>
              <a:rPr lang="en-US" sz="2000" baseline="-25000" dirty="0"/>
              <a:t>D</a:t>
            </a:r>
            <a:r>
              <a:rPr lang="en-US" sz="2000" dirty="0"/>
              <a:t> 29A (100</a:t>
            </a:r>
            <a:r>
              <a:rPr lang="en-US" sz="2000" dirty="0">
                <a:sym typeface="+mn-ea"/>
              </a:rPr>
              <a:t>°</a:t>
            </a:r>
            <a:r>
              <a:rPr lang="en-US" sz="2000" dirty="0"/>
              <a:t>C)</a:t>
            </a:r>
          </a:p>
          <a:p>
            <a:endParaRPr lang="en-US" sz="2000" dirty="0"/>
          </a:p>
          <a:p>
            <a:r>
              <a:rPr lang="en-US" sz="2000" dirty="0"/>
              <a:t>R</a:t>
            </a:r>
            <a:r>
              <a:rPr lang="en-US" sz="2000" baseline="-25000" dirty="0"/>
              <a:t>DS(on) </a:t>
            </a:r>
            <a:r>
              <a:rPr lang="en-US" sz="2000" dirty="0"/>
              <a:t>6</a:t>
            </a:r>
            <a:r>
              <a:rPr lang="el-GR" altLang="en-US" sz="2000" dirty="0"/>
              <a:t>0</a:t>
            </a:r>
            <a:r>
              <a:rPr lang="en-US" sz="2000" dirty="0"/>
              <a:t>m</a:t>
            </a:r>
            <a:r>
              <a:rPr lang="el-GR" sz="2000" dirty="0"/>
              <a:t>Ω</a:t>
            </a:r>
          </a:p>
          <a:p>
            <a:endParaRPr lang="en-US" sz="2000" dirty="0"/>
          </a:p>
          <a:p>
            <a:r>
              <a:rPr lang="en-US" sz="2000" dirty="0"/>
              <a:t>P</a:t>
            </a:r>
            <a:r>
              <a:rPr lang="en-US" sz="2000" baseline="-25000" dirty="0"/>
              <a:t>D </a:t>
            </a:r>
            <a:r>
              <a:rPr lang="en-US" sz="2000" dirty="0"/>
              <a:t>1.3W/</a:t>
            </a:r>
            <a:r>
              <a:rPr lang="en-US" sz="2000" dirty="0">
                <a:sym typeface="+mn-ea"/>
              </a:rPr>
              <a:t>°C</a:t>
            </a:r>
          </a:p>
          <a:p>
            <a:endParaRPr lang="en-US" sz="2000" dirty="0">
              <a:sym typeface="+mn-ea"/>
            </a:endParaRPr>
          </a:p>
          <a:p>
            <a:r>
              <a:rPr lang="en-US" sz="2000" dirty="0"/>
              <a:t>R</a:t>
            </a:r>
            <a:r>
              <a:rPr lang="el-GR" sz="2000" baseline="-25000" dirty="0"/>
              <a:t>θ</a:t>
            </a:r>
            <a:r>
              <a:rPr lang="en-US" sz="2000" baseline="-25000" dirty="0"/>
              <a:t>JA </a:t>
            </a:r>
            <a:r>
              <a:rPr lang="en-US" sz="2000" dirty="0"/>
              <a:t>62</a:t>
            </a:r>
            <a:r>
              <a:rPr lang="en-US" sz="2000" dirty="0">
                <a:sym typeface="+mn-ea"/>
              </a:rPr>
              <a:t>°C</a:t>
            </a:r>
            <a:endParaRPr lang="en-US" sz="2000" baseline="-25000" dirty="0"/>
          </a:p>
        </p:txBody>
      </p:sp>
      <p:sp>
        <p:nvSpPr>
          <p:cNvPr id="15" name="Rectangles 14"/>
          <p:cNvSpPr/>
          <p:nvPr/>
        </p:nvSpPr>
        <p:spPr>
          <a:xfrm>
            <a:off x="9686925" y="2226310"/>
            <a:ext cx="1943735" cy="190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9867265" y="2783840"/>
            <a:ext cx="1610360" cy="1158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23"/>
              <p:cNvSpPr txBox="1"/>
              <p:nvPr/>
            </p:nvSpPr>
            <p:spPr>
              <a:xfrm>
                <a:off x="9840595" y="3035300"/>
                <a:ext cx="1359535" cy="613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𝑀𝐴𝑋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𝑇𝐽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)−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���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num>
                        <m:den>
                          <m:r>
                            <a:rPr lang="en-US" dirty="0">
                              <a:latin typeface="Cambria Math" panose="02040503050406030204" pitchFamily="18" charset="0"/>
                              <a:sym typeface="+mn-ea"/>
                            </a:rPr>
                            <m:t>𝑅</m:t>
                          </m:r>
                          <m:r>
                            <a:rPr lang="el-GR" baseline="-25000" dirty="0">
                              <a:latin typeface="Cambria Math" panose="02040503050406030204" pitchFamily="18" charset="0"/>
                              <a:sym typeface="+mn-ea"/>
                            </a:rPr>
                            <m:t>𝜃</m:t>
                          </m:r>
                          <m:r>
                            <a:rPr lang="en-US" baseline="-25000" dirty="0">
                              <a:latin typeface="Cambria Math" panose="02040503050406030204" pitchFamily="18" charset="0"/>
                              <a:sym typeface="+mn-ea"/>
                            </a:rPr>
                            <m:t>𝐽𝐴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595" y="3035300"/>
                <a:ext cx="1359535" cy="613410"/>
              </a:xfrm>
              <a:prstGeom prst="rect">
                <a:avLst/>
              </a:prstGeom>
              <a:blipFill rotWithShape="1">
                <a:blip r:embed="rId11"/>
                <a:stretch>
                  <a:fillRect r="-1359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rcRect l="68321" t="20847" r="552" b="24889"/>
          <a:stretch>
            <a:fillRect/>
          </a:stretch>
        </p:blipFill>
        <p:spPr>
          <a:xfrm>
            <a:off x="9695180" y="4346575"/>
            <a:ext cx="2078355" cy="16281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7500" y="1951990"/>
            <a:ext cx="5534025" cy="2409825"/>
          </a:xfrm>
          <a:prstGeom prst="rect">
            <a:avLst/>
          </a:prstGeom>
        </p:spPr>
      </p:pic>
      <p:sp>
        <p:nvSpPr>
          <p:cNvPr id="26" name="Rectangles 25"/>
          <p:cNvSpPr/>
          <p:nvPr/>
        </p:nvSpPr>
        <p:spPr>
          <a:xfrm>
            <a:off x="10031095" y="2315845"/>
            <a:ext cx="1322705" cy="278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10051415" y="2317750"/>
            <a:ext cx="130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Useful equation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9848215" y="5805170"/>
            <a:ext cx="192532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https://gr.mouser.com/datasheet/2/2/Aavid_01112021_Board_Level_Cooling_Extruded_5000-1953731.pdf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6082665" y="1175385"/>
            <a:ext cx="5271135" cy="4351655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/>
        </p:nvSpPr>
        <p:spPr>
          <a:xfrm>
            <a:off x="210820" y="1459865"/>
            <a:ext cx="3252470" cy="44189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l-GR" sz="2400" b="1" dirty="0"/>
              <a:t>Voltage Regulator </a:t>
            </a:r>
            <a:endParaRPr lang="en-US" sz="2000" dirty="0"/>
          </a:p>
          <a:p>
            <a:r>
              <a:rPr lang="en-US" sz="2000" dirty="0"/>
              <a:t>0-30V</a:t>
            </a:r>
          </a:p>
          <a:p>
            <a:endParaRPr lang="en-US" sz="2000" dirty="0"/>
          </a:p>
          <a:p>
            <a:r>
              <a:rPr lang="en-US" sz="2000" dirty="0"/>
              <a:t>On indicator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Voltmeter Display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LM338T Voltage regulator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Reverse Voltage protection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baseline="-25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2110"/>
            <a:ext cx="10515600" cy="1325563"/>
          </a:xfrm>
        </p:spPr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/>
          <a:srcRect r="58884" b="3619"/>
          <a:stretch>
            <a:fillRect/>
          </a:stretch>
        </p:blipFill>
        <p:spPr>
          <a:xfrm>
            <a:off x="3291840" y="2569210"/>
            <a:ext cx="2167255" cy="4003675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/>
        </p:nvSpPr>
        <p:spPr>
          <a:xfrm>
            <a:off x="210820" y="1459865"/>
            <a:ext cx="3252470" cy="441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l-GR" sz="2400" b="1" dirty="0"/>
              <a:t>Voltage Regulator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 -220</a:t>
            </a:r>
          </a:p>
          <a:p>
            <a:endParaRPr lang="en-US" sz="2000" dirty="0"/>
          </a:p>
          <a:p>
            <a:r>
              <a:rPr lang="en-US" sz="2000" dirty="0"/>
              <a:t>V</a:t>
            </a:r>
            <a:r>
              <a:rPr lang="en-US" sz="2000" baseline="-25000" dirty="0"/>
              <a:t>REF</a:t>
            </a:r>
            <a:r>
              <a:rPr lang="en-US" sz="2000" dirty="0"/>
              <a:t> 1.24</a:t>
            </a:r>
          </a:p>
          <a:p>
            <a:endParaRPr lang="en-US" sz="2000" dirty="0"/>
          </a:p>
          <a:p>
            <a:r>
              <a:rPr lang="en-US" sz="2000" dirty="0"/>
              <a:t>I</a:t>
            </a:r>
            <a:r>
              <a:rPr lang="en-US" sz="2000" baseline="-25000" dirty="0"/>
              <a:t>MA</a:t>
            </a:r>
            <a:r>
              <a:rPr lang="el-GR" sz="2000" baseline="-25000" dirty="0"/>
              <a:t>Χ</a:t>
            </a:r>
            <a:r>
              <a:rPr lang="el-GR" sz="2000" dirty="0"/>
              <a:t> 5Α</a:t>
            </a:r>
          </a:p>
          <a:p>
            <a:endParaRPr lang="el-GR" sz="2000" dirty="0"/>
          </a:p>
          <a:p>
            <a:r>
              <a:rPr lang="en-US" altLang="el-GR" sz="2000" dirty="0"/>
              <a:t>Internal Thermal protection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9095" y="4549140"/>
            <a:ext cx="3438525" cy="1990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9775" y="3066415"/>
            <a:ext cx="5273675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rcRect l="1322" t="7637" r="1001"/>
          <a:stretch>
            <a:fillRect/>
          </a:stretch>
        </p:blipFill>
        <p:spPr>
          <a:xfrm>
            <a:off x="5459095" y="804545"/>
            <a:ext cx="6382385" cy="380936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8842375" y="4633595"/>
            <a:ext cx="2914015" cy="186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8896985" y="4700905"/>
            <a:ext cx="2773680" cy="1690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8896985" y="4700905"/>
            <a:ext cx="277368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(1) 25 W for the TO-220 (NDE)</a:t>
            </a:r>
          </a:p>
          <a:p>
            <a:r>
              <a:rPr lang="en-US" sz="900"/>
              <a:t>package. Power dissipation is specified at these values up to 15-V input-output differential. Above 15-V differential, power dissipation is</a:t>
            </a:r>
          </a:p>
          <a:p>
            <a:r>
              <a:rPr lang="en-US" sz="900"/>
              <a:t>limited by internal protection circuit.</a:t>
            </a:r>
          </a:p>
          <a:p>
            <a:endParaRPr lang="en-US" sz="900"/>
          </a:p>
          <a:p>
            <a:r>
              <a:rPr lang="en-US" sz="900"/>
              <a:t>(2) Regulation is measured at a constant junction temperature, using pulse testing with a low duty cycle. Changes in output voltage</a:t>
            </a:r>
          </a:p>
          <a:p>
            <a:r>
              <a:rPr lang="en-US" sz="900"/>
              <a:t>due to heating effects are covered under the specifications for thermal regulation.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l-GR" dirty="0"/>
            </a:br>
            <a:br>
              <a:rPr lang="el-GR" dirty="0"/>
            </a:br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158" y="3716020"/>
            <a:ext cx="5463290" cy="2747963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6052820" y="786765"/>
            <a:ext cx="5300980" cy="5390515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/>
        </p:nvSpPr>
        <p:spPr>
          <a:xfrm>
            <a:off x="211455" y="1219200"/>
            <a:ext cx="3252470" cy="441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l-GR" sz="2400" b="1" dirty="0"/>
              <a:t>Current Limiter</a:t>
            </a:r>
          </a:p>
          <a:p>
            <a:r>
              <a:rPr lang="en-US" altLang="el-GR" sz="2000" dirty="0"/>
              <a:t>non linear</a:t>
            </a:r>
          </a:p>
          <a:p>
            <a:endParaRPr lang="en-US" altLang="el-GR" sz="2000" dirty="0"/>
          </a:p>
          <a:p>
            <a:r>
              <a:rPr lang="en-US" altLang="el-GR" sz="2000" dirty="0"/>
              <a:t>225m</a:t>
            </a:r>
            <a:r>
              <a:rPr lang="el-GR" altLang="el-GR" sz="2000" dirty="0"/>
              <a:t>Ω - 10</a:t>
            </a:r>
            <a:r>
              <a:rPr lang="en-US" altLang="el-GR" sz="2000" dirty="0"/>
              <a:t>K</a:t>
            </a:r>
            <a:r>
              <a:rPr lang="el-GR" altLang="en-US" sz="2000" dirty="0"/>
              <a:t>Ω</a:t>
            </a:r>
          </a:p>
          <a:p>
            <a:endParaRPr lang="en-US" altLang="el-GR" sz="2000" dirty="0"/>
          </a:p>
          <a:p>
            <a:r>
              <a:rPr lang="en-US" altLang="el-GR" sz="2000" dirty="0"/>
              <a:t>0-3A </a:t>
            </a:r>
            <a:endParaRPr lang="en-US" sz="18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baseline="-25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3147060" y="1825625"/>
            <a:ext cx="589661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4F0760C-DDBD-2AC6-32B7-C24B74DF7FBE}"/>
              </a:ext>
            </a:extLst>
          </p:cNvPr>
          <p:cNvSpPr txBox="1">
            <a:spLocks/>
          </p:cNvSpPr>
          <p:nvPr/>
        </p:nvSpPr>
        <p:spPr>
          <a:xfrm>
            <a:off x="1174718" y="799147"/>
            <a:ext cx="9340881" cy="527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Final Altium result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8C0DB-9992-092E-ABB1-BC0F0FFD92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0593" y="1715023"/>
            <a:ext cx="4913207" cy="405901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EB3DB3-A31F-1471-DBCB-D3EA61E90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431571" y="1718605"/>
            <a:ext cx="4981803" cy="4087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12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916241-41DB-ED76-A459-5512CC262F91}"/>
              </a:ext>
            </a:extLst>
          </p:cNvPr>
          <p:cNvSpPr txBox="1">
            <a:spLocks/>
          </p:cNvSpPr>
          <p:nvPr/>
        </p:nvSpPr>
        <p:spPr>
          <a:xfrm>
            <a:off x="768667" y="1196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References &amp; software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23E98E6-EBA9-342A-0B97-70C38283D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259316"/>
              </p:ext>
            </p:extLst>
          </p:nvPr>
        </p:nvGraphicFramePr>
        <p:xfrm>
          <a:off x="2373754" y="2725544"/>
          <a:ext cx="807834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7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references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/>
                        <a:t>PsPice</a:t>
                      </a:r>
                      <a:r>
                        <a:rPr lang="en-US" dirty="0"/>
                        <a:t> AD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Ανανεώσιμες Πηγές Ενέργειας και εφαρμογές των Ηλεκτρονικών Ισχύος, 2η έκδοση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0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Altium Designer 23.2.1 Build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ΣΥΓΧΡΟΝΕΣ ΕΦΑΡΜΟΓΕΣ ΑΝΑΛΟΓΙΚΩΝ ΗΛΕΚΤΡΟΝΙΚΩΝ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4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Office-PowerPoint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Malvino's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Electronic Principles 8 edition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3AEF473-3925-BC22-1D83-9363C29AD82E}"/>
              </a:ext>
            </a:extLst>
          </p:cNvPr>
          <p:cNvSpPr txBox="1"/>
          <p:nvPr/>
        </p:nvSpPr>
        <p:spPr>
          <a:xfrm>
            <a:off x="0" y="566877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****THANK YOU****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4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354330" y="1691005"/>
            <a:ext cx="3465195" cy="406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/>
              <a:t>NTC Surge Protector</a:t>
            </a:r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/>
              <a:t>Blown fuse indicator </a:t>
            </a:r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/>
              <a:t>On LED Indicator</a:t>
            </a:r>
          </a:p>
          <a:p>
            <a:pPr marL="514350" indent="-514350"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indent="-457200"/>
            <a:endParaRPr lang="en-US" sz="2000" dirty="0"/>
          </a:p>
          <a:p>
            <a:endParaRPr lang="en-US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3674110" y="1473835"/>
            <a:ext cx="8167370" cy="4220845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10155555" y="203835"/>
            <a:ext cx="1609090" cy="5657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155555" y="348615"/>
            <a:ext cx="16103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b="1"/>
              <a:t>5V PS Part 1 of 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5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5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7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7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354330" y="1691005"/>
            <a:ext cx="3465195" cy="406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endParaRPr lang="en-US" dirty="0"/>
          </a:p>
          <a:p>
            <a:r>
              <a:rPr lang="en-US" dirty="0"/>
              <a:t>NTC Surge Protector</a:t>
            </a:r>
          </a:p>
          <a:p>
            <a:pPr lvl="1"/>
            <a:r>
              <a:rPr lang="en-US" dirty="0"/>
              <a:t>SCK10103LSY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At 25°C </a:t>
            </a:r>
          </a:p>
          <a:p>
            <a:pPr lvl="1"/>
            <a:r>
              <a:rPr lang="en-US" sz="2400" dirty="0"/>
              <a:t>3A max</a:t>
            </a:r>
          </a:p>
          <a:p>
            <a:pPr lvl="1"/>
            <a:r>
              <a:rPr lang="en-US" sz="2400" dirty="0"/>
              <a:t>2.4W max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/>
            <a:endParaRPr lang="en-US" sz="2200" dirty="0"/>
          </a:p>
          <a:p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9"/>
          <a:srcRect l="12140" t="7484"/>
          <a:stretch>
            <a:fillRect/>
          </a:stretch>
        </p:blipFill>
        <p:spPr>
          <a:xfrm>
            <a:off x="4909820" y="1593215"/>
            <a:ext cx="6644640" cy="2051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0"/>
          <a:stretch>
            <a:fillRect/>
          </a:stretch>
        </p:blipFill>
        <p:spPr>
          <a:xfrm>
            <a:off x="4909820" y="3925570"/>
            <a:ext cx="3435985" cy="2291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 Box 11"/>
          <p:cNvSpPr txBox="1"/>
          <p:nvPr/>
        </p:nvSpPr>
        <p:spPr>
          <a:xfrm>
            <a:off x="5209540" y="3644265"/>
            <a:ext cx="63449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https://www.digikey.com/en/products/detail/allied-components-international/SCK10103LSY/16674206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8434070" y="3926205"/>
            <a:ext cx="3277870" cy="23215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8997315" y="4004945"/>
            <a:ext cx="1949450" cy="367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9118600" y="4004945"/>
            <a:ext cx="1706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Useful equation </a:t>
            </a:r>
          </a:p>
        </p:txBody>
      </p:sp>
      <p:sp>
        <p:nvSpPr>
          <p:cNvPr id="20" name="Rectangles 19"/>
          <p:cNvSpPr/>
          <p:nvPr/>
        </p:nvSpPr>
        <p:spPr>
          <a:xfrm>
            <a:off x="8592185" y="4453255"/>
            <a:ext cx="3038475" cy="16852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21"/>
              <p:cNvSpPr txBox="1"/>
              <p:nvPr/>
            </p:nvSpPr>
            <p:spPr>
              <a:xfrm>
                <a:off x="8717280" y="4519295"/>
                <a:ext cx="2837180" cy="1759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𝐴𝐶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𝑡h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𝐼𝑚</m:t>
                      </m:r>
                      <m:r>
                        <a:rPr lang="en-US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𝑎𝑥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  <a:p>
                <a:pPr algn="ctr"/>
                <a:endParaRPr lang="en-US"/>
              </a:p>
              <a:p>
                <a:pPr algn="ctr"/>
                <a:r>
                  <a:rPr lang="en-US"/>
                  <a:t>peak inrush current </a:t>
                </a:r>
              </a:p>
              <a:p>
                <a:pPr algn="ctr"/>
                <a:r>
                  <a:rPr lang="en-US">
                    <a:sym typeface="+mn-ea"/>
                  </a:rPr>
                  <a:t>at </a:t>
                </a:r>
                <a:r>
                  <a:rPr lang="en-US" dirty="0">
                    <a:sym typeface="+mn-ea"/>
                  </a:rPr>
                  <a:t>25°C  =  1.2A </a:t>
                </a:r>
                <a:r>
                  <a:rPr lang="en-US"/>
                  <a:t> </a:t>
                </a:r>
              </a:p>
              <a:p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280" y="4519295"/>
                <a:ext cx="2837180" cy="175958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s 13"/>
          <p:cNvSpPr/>
          <p:nvPr/>
        </p:nvSpPr>
        <p:spPr>
          <a:xfrm>
            <a:off x="10155555" y="203835"/>
            <a:ext cx="1609090" cy="5657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0155555" y="348615"/>
            <a:ext cx="16103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b="1"/>
              <a:t>5V PS Part 2 of 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858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6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/>
          <a:srcRect t="546" r="488"/>
          <a:stretch>
            <a:fillRect/>
          </a:stretch>
        </p:blipFill>
        <p:spPr>
          <a:xfrm>
            <a:off x="5233670" y="1423670"/>
            <a:ext cx="6090285" cy="4868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627380" y="4244340"/>
            <a:ext cx="3826510" cy="2190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815" y="629920"/>
            <a:ext cx="3700780" cy="1325880"/>
          </a:xfrm>
        </p:spPr>
        <p:txBody>
          <a:bodyPr>
            <a:normAutofit/>
          </a:bodyPr>
          <a:lstStyle/>
          <a:p>
            <a:r>
              <a:rPr lang="en-US" sz="2800" b="1" dirty="0"/>
              <a:t>T</a:t>
            </a:r>
            <a:r>
              <a:rPr sz="2800" b="1" dirty="0"/>
              <a:t>emperature coefficient</a:t>
            </a:r>
            <a:r>
              <a:rPr b="1" dirty="0"/>
              <a:t> </a:t>
            </a:r>
          </a:p>
        </p:txBody>
      </p:sp>
      <p:graphicFrame>
        <p:nvGraphicFramePr>
          <p:cNvPr id="20" name="Table 19"/>
          <p:cNvGraphicFramePr/>
          <p:nvPr/>
        </p:nvGraphicFramePr>
        <p:xfrm>
          <a:off x="626745" y="1947545"/>
          <a:ext cx="382778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l-GR" altLang="en-US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s 24"/>
          <p:cNvSpPr/>
          <p:nvPr/>
        </p:nvSpPr>
        <p:spPr>
          <a:xfrm>
            <a:off x="10155555" y="203835"/>
            <a:ext cx="1609090" cy="5657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10155555" y="348615"/>
            <a:ext cx="16103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b="1"/>
              <a:t>5V PS Part 3 of 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7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6123940" y="3968115"/>
            <a:ext cx="5153025" cy="2447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 Box 3"/>
          <p:cNvSpPr txBox="1"/>
          <p:nvPr/>
        </p:nvSpPr>
        <p:spPr>
          <a:xfrm>
            <a:off x="603250" y="2001520"/>
            <a:ext cx="37084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Blown fuse indicator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1/4W Resistor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1.7 A Fuse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2840" y="1364615"/>
            <a:ext cx="5064125" cy="2414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 Box 11"/>
          <p:cNvSpPr txBox="1"/>
          <p:nvPr/>
        </p:nvSpPr>
        <p:spPr>
          <a:xfrm>
            <a:off x="6899910" y="3779520"/>
            <a:ext cx="31724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https://octopart.com/151031ss04000-wurth+elektronik-29717802?r=sp</a:t>
            </a:r>
          </a:p>
        </p:txBody>
      </p:sp>
      <p:sp>
        <p:nvSpPr>
          <p:cNvPr id="9" name="Rectangles 8"/>
          <p:cNvSpPr/>
          <p:nvPr/>
        </p:nvSpPr>
        <p:spPr>
          <a:xfrm>
            <a:off x="10739120" y="203835"/>
            <a:ext cx="1025525" cy="5657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10155555" y="203835"/>
            <a:ext cx="1609090" cy="5657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10155555" y="348615"/>
            <a:ext cx="16103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b="1"/>
              <a:t>5V PS Part 4 of 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215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8 of 16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/>
          <a:srcRect l="689"/>
          <a:stretch>
            <a:fillRect/>
          </a:stretch>
        </p:blipFill>
        <p:spPr>
          <a:xfrm>
            <a:off x="4359275" y="1092835"/>
            <a:ext cx="6863715" cy="2665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9275" y="4004310"/>
            <a:ext cx="4305935" cy="24479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359275" y="3757930"/>
            <a:ext cx="68916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https://octopart.com/datasheet/151031ss04000-wurth+elektronik-29717802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54330" y="2526665"/>
            <a:ext cx="24409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IF = 30mA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RV = 5V</a:t>
            </a:r>
          </a:p>
          <a:p>
            <a:pPr marL="285750" indent="-285750">
              <a:buFont typeface="Arial" panose="020B0604020202020204" pitchFamily="34" charset="0"/>
              <a:buNone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None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R= 450</a:t>
            </a:r>
            <a:r>
              <a:rPr lang="el-GR" sz="2000"/>
              <a:t>Ω</a:t>
            </a:r>
            <a:r>
              <a:rPr lang="en-US" altLang="el-GR" sz="2000"/>
              <a:t> 1/4 W</a:t>
            </a:r>
            <a:r>
              <a:rPr lang="en-US" sz="2400"/>
              <a:t> 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8836660" y="3985260"/>
            <a:ext cx="2517140" cy="226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9210040" y="4177030"/>
            <a:ext cx="1729105" cy="367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9144000" y="4177030"/>
            <a:ext cx="1743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Simple equation </a:t>
            </a:r>
          </a:p>
        </p:txBody>
      </p:sp>
      <p:sp>
        <p:nvSpPr>
          <p:cNvPr id="20" name="Rectangles 19"/>
          <p:cNvSpPr/>
          <p:nvPr/>
        </p:nvSpPr>
        <p:spPr>
          <a:xfrm>
            <a:off x="9307195" y="4627880"/>
            <a:ext cx="1633220" cy="1437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21"/>
              <p:cNvSpPr txBox="1"/>
              <p:nvPr/>
            </p:nvSpPr>
            <p:spPr>
              <a:xfrm>
                <a:off x="9306560" y="4627880"/>
                <a:ext cx="1633220" cy="1447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sz="24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𝐴𝐶</m:t>
                        </m:r>
                        <m:r>
                          <a:rPr lang="en-US" sz="24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  <m:r>
                          <a:rPr lang="en-US" sz="24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𝐿𝐸𝐷</m:t>
                        </m:r>
                      </m:den>
                    </m:f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 =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sz="24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8</m:t>
                    </m:r>
                  </m:oMath>
                </a14:m>
                <a:r>
                  <a:rPr lang="en-US"/>
                  <a:t>  </a:t>
                </a:r>
              </a:p>
              <a:p>
                <a:endParaRPr lang="en-US"/>
              </a:p>
              <a:p>
                <a:pPr algn="ctr"/>
                <a:r>
                  <a:rPr lang="en-US"/>
                  <a:t>Resistor value </a:t>
                </a:r>
              </a:p>
              <a:p>
                <a:pPr algn="ctr"/>
                <a:r>
                  <a:rPr lang="el-GR" altLang="en-US"/>
                  <a:t> </a:t>
                </a:r>
                <a:r>
                  <a:rPr lang="en-US"/>
                  <a:t>450</a:t>
                </a:r>
                <a:r>
                  <a:rPr lang="el-GR" altLang="en-US"/>
                  <a:t>Ω</a:t>
                </a:r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560" y="4627880"/>
                <a:ext cx="1633220" cy="14471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6"/>
          <p:cNvSpPr txBox="1"/>
          <p:nvPr/>
        </p:nvSpPr>
        <p:spPr>
          <a:xfrm>
            <a:off x="354330" y="1493520"/>
            <a:ext cx="3459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/>
              <a:t>BFLED Characteristics</a:t>
            </a:r>
            <a:r>
              <a:rPr lang="en-US" altLang="en-US" sz="2400"/>
              <a:t> </a:t>
            </a:r>
          </a:p>
        </p:txBody>
      </p:sp>
      <p:sp>
        <p:nvSpPr>
          <p:cNvPr id="26" name="Rectangles 25"/>
          <p:cNvSpPr/>
          <p:nvPr/>
        </p:nvSpPr>
        <p:spPr>
          <a:xfrm>
            <a:off x="10155555" y="203835"/>
            <a:ext cx="1609090" cy="5657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10155555" y="348615"/>
            <a:ext cx="16103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b="1"/>
              <a:t>5V PS Part 5 of 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s 20"/>
          <p:cNvSpPr/>
          <p:nvPr/>
        </p:nvSpPr>
        <p:spPr>
          <a:xfrm>
            <a:off x="-9525" y="0"/>
            <a:ext cx="12211050" cy="686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54330" y="203835"/>
            <a:ext cx="11570970" cy="646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11455" y="103505"/>
            <a:ext cx="11630025" cy="6469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en-US" sz="1600"/>
              <a:t>αα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l-GR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" y="203835"/>
            <a:ext cx="8764223" cy="9716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0939780" y="6673850"/>
            <a:ext cx="1261745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9 of 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10452100" y="2116455"/>
              <a:ext cx="635" cy="101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5"/>
            </p:blipFill>
            <p:spPr>
              <a:xfrm>
                <a:off x="10452100" y="2116455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/>
              <p14:cNvContentPartPr/>
              <p14:nvPr/>
            </p14:nvContentPartPr>
            <p14:xfrm>
              <a:off x="3110230" y="37211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7"/>
            </p:blipFill>
            <p:spPr>
              <a:xfrm>
                <a:off x="3110230" y="372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/>
              <p14:cNvContentPartPr/>
              <p14:nvPr/>
            </p14:nvContentPartPr>
            <p14:xfrm>
              <a:off x="3378835" y="103505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7"/>
            </p:blipFill>
            <p:spPr>
              <a:xfrm>
                <a:off x="3378835" y="103505"/>
                <a:ext cx="635" cy="6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211455" y="657796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 May 2023</a:t>
            </a:r>
            <a:r>
              <a:rPr lang="en-US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9"/>
          <a:srcRect t="2702"/>
          <a:stretch>
            <a:fillRect/>
          </a:stretch>
        </p:blipFill>
        <p:spPr>
          <a:xfrm>
            <a:off x="3804285" y="817880"/>
            <a:ext cx="7898765" cy="311023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10"/>
          <a:srcRect l="-2401" t="18897" r="11320" b="25072"/>
          <a:stretch>
            <a:fillRect/>
          </a:stretch>
        </p:blipFill>
        <p:spPr>
          <a:xfrm>
            <a:off x="3804285" y="4122420"/>
            <a:ext cx="3131820" cy="2017395"/>
          </a:xfrm>
          <a:prstGeom prst="rect">
            <a:avLst/>
          </a:prstGeom>
          <a:ln w="12700" cmpd="sng">
            <a:solidFill>
              <a:schemeClr val="tx1"/>
            </a:solidFill>
            <a:prstDash val="solid"/>
          </a:ln>
        </p:spPr>
      </p:pic>
      <p:sp>
        <p:nvSpPr>
          <p:cNvPr id="10" name="Text Box 9"/>
          <p:cNvSpPr txBox="1"/>
          <p:nvPr/>
        </p:nvSpPr>
        <p:spPr>
          <a:xfrm>
            <a:off x="353695" y="1433830"/>
            <a:ext cx="3774440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400" b="1"/>
              <a:t>KBP201G</a:t>
            </a:r>
            <a:r>
              <a:rPr lang="el-GR" altLang="en-US" sz="2400" b="1"/>
              <a:t> </a:t>
            </a:r>
            <a:r>
              <a:rPr lang="en-US" altLang="en-US" sz="2400" b="1">
                <a:sym typeface="+mn-ea"/>
              </a:rPr>
              <a:t>Characteristics</a:t>
            </a:r>
            <a:r>
              <a:rPr lang="en-US" altLang="en-US" sz="2400">
                <a:sym typeface="+mn-ea"/>
              </a:rPr>
              <a:t> 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VRMS 35V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VDC 50V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IF 2A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VF 1.2V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rcRect l="6361" r="5594"/>
          <a:stretch>
            <a:fillRect/>
          </a:stretch>
        </p:blipFill>
        <p:spPr>
          <a:xfrm>
            <a:off x="6992620" y="4124325"/>
            <a:ext cx="2365375" cy="2016125"/>
          </a:xfrm>
          <a:prstGeom prst="rect">
            <a:avLst/>
          </a:prstGeom>
          <a:ln w="12700" cmpd="sng">
            <a:solidFill>
              <a:schemeClr val="tx1"/>
            </a:solidFill>
            <a:prstDash val="solid"/>
          </a:ln>
        </p:spPr>
      </p:pic>
      <p:sp>
        <p:nvSpPr>
          <p:cNvPr id="12" name="Text Box 11"/>
          <p:cNvSpPr txBox="1"/>
          <p:nvPr/>
        </p:nvSpPr>
        <p:spPr>
          <a:xfrm>
            <a:off x="6936105" y="6123940"/>
            <a:ext cx="30168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https://www.digchip.com/datasheets/parts/datasheet/284/KBP201G-BP.php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6603365" y="3800475"/>
            <a:ext cx="46926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https://datasheetspdf.com/pdf/621458/TaiwanSemiconductorCompany/KBP205G/1</a:t>
            </a:r>
          </a:p>
        </p:txBody>
      </p:sp>
      <p:sp>
        <p:nvSpPr>
          <p:cNvPr id="4" name="Rectangles 3"/>
          <p:cNvSpPr/>
          <p:nvPr/>
        </p:nvSpPr>
        <p:spPr>
          <a:xfrm>
            <a:off x="9402445" y="4123690"/>
            <a:ext cx="2299970" cy="1999615"/>
          </a:xfrm>
          <a:prstGeom prst="rect">
            <a:avLst/>
          </a:prstGeom>
          <a:ln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9879965" y="4235450"/>
            <a:ext cx="1144270" cy="3486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9502140" y="4678045"/>
            <a:ext cx="2081530" cy="922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9516745" y="4678045"/>
            <a:ext cx="2051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surge  must</a:t>
            </a:r>
          </a:p>
          <a:p>
            <a:r>
              <a:rPr lang="en-US"/>
              <a:t>be less than 2A in order to work safely 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9881870" y="4215765"/>
            <a:ext cx="134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Useful info </a:t>
            </a:r>
          </a:p>
        </p:txBody>
      </p:sp>
      <p:sp>
        <p:nvSpPr>
          <p:cNvPr id="26" name="Rectangles 25"/>
          <p:cNvSpPr/>
          <p:nvPr/>
        </p:nvSpPr>
        <p:spPr>
          <a:xfrm>
            <a:off x="10155555" y="203835"/>
            <a:ext cx="1609090" cy="5657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10155555" y="348615"/>
            <a:ext cx="16103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b="1"/>
              <a:t>5V PS Part 6 of 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1256</Words>
  <Application>Microsoft Office PowerPoint</Application>
  <PresentationFormat>Widescreen</PresentationFormat>
  <Paragraphs>482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Times New Roman</vt:lpstr>
      <vt:lpstr>Office Theme</vt:lpstr>
      <vt:lpstr> </vt:lpstr>
      <vt:lpstr> </vt:lpstr>
      <vt:lpstr> </vt:lpstr>
      <vt:lpstr> </vt:lpstr>
      <vt:lpstr> </vt:lpstr>
      <vt:lpstr>Temperature coefficient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 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</dc:title>
  <dc:creator/>
  <cp:lastModifiedBy>PAVLOS POTOLIAS</cp:lastModifiedBy>
  <cp:revision>63</cp:revision>
  <dcterms:created xsi:type="dcterms:W3CDTF">2023-05-02T00:00:00Z</dcterms:created>
  <dcterms:modified xsi:type="dcterms:W3CDTF">2024-01-21T23:47:28Z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4450916268C04D3F987AF93A3ED8A797</vt:lpwstr>
  </property>
  <property fmtid="{D5CDD505-2E9C-101B-9397-08002B2CF9AE}" pid="3" name="KSOProductBuildVer">
    <vt:lpwstr>1033-11.2.0.11537</vt:lpwstr>
  </property>
</Properties>
</file>