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49C-C633-4E92-B3A7-73B41ECDD7C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7CC8-A923-4B73-A5F8-853DFE9A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42289">
              <a:buFont typeface="Arial" panose="020B0604020202020204" pitchFamily="34" charset="0"/>
              <a:buNone/>
              <a:defRPr/>
            </a:pPr>
            <a:r>
              <a:rPr lang="en-US" b="0" baseline="0" dirty="0" err="1"/>
              <a:t>STNext</a:t>
            </a:r>
            <a:r>
              <a:rPr lang="en-US" b="0" baseline="0" dirty="0"/>
              <a:t> is the latest STN platform available. It is more user-friendly than the older STN platforms. It is also web-based, so users can access it anywhere on any computer.</a:t>
            </a:r>
          </a:p>
          <a:p>
            <a:pPr marL="0" indent="0" defTabSz="942289">
              <a:buFont typeface="Arial" panose="020B0604020202020204" pitchFamily="34" charset="0"/>
              <a:buNone/>
              <a:defRPr/>
            </a:pPr>
            <a:endParaRPr lang="en-US" b="0" baseline="0" dirty="0"/>
          </a:p>
          <a:p>
            <a:pPr marL="0" marR="0" lvl="0" indent="0" algn="l" defTabSz="942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baseline="0" dirty="0"/>
              <a:t>People rely on </a:t>
            </a:r>
            <a:r>
              <a:rPr lang="en-US" b="0" baseline="0" dirty="0" err="1"/>
              <a:t>STNext</a:t>
            </a:r>
            <a:r>
              <a:rPr lang="en-US" b="0" baseline="0" dirty="0"/>
              <a:t> for a broad search because it taps in to over 100 different databases. Because of this, STNext is the best solution for Intellectual Property work. </a:t>
            </a:r>
          </a:p>
          <a:p>
            <a:pPr marL="0" marR="0" lvl="0" indent="0" algn="l" defTabSz="942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42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baseline="0" dirty="0"/>
              <a:t>*Users feel confident using STNext to determine if an invention is novel and to confirm an invention does not infringe on any patents. </a:t>
            </a:r>
          </a:p>
          <a:p>
            <a:pPr marL="0" indent="0" defTabSz="942289">
              <a:buFont typeface="Arial" panose="020B0604020202020204" pitchFamily="34" charset="0"/>
              <a:buNone/>
              <a:defRPr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/>
          </a:p>
          <a:p>
            <a:pPr marL="0" indent="0" defTabSz="942289">
              <a:buFont typeface="Arial" panose="020B0604020202020204" pitchFamily="34" charset="0"/>
              <a:buNone/>
            </a:pPr>
            <a:endParaRPr lang="en-US" b="1" baseline="0" dirty="0"/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b="1" baseline="0" dirty="0"/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b="1" baseline="0" dirty="0"/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b="1" baseline="0" dirty="0"/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905C22-2B95-4647-9153-BDD3A24A6F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0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539" y="406746"/>
            <a:ext cx="4982817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3F5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39" y="2886421"/>
            <a:ext cx="4982817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F536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6FC223-B8AC-4A78-8289-97BFFE036A5D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3418BA-F708-6E4D-87CD-422395281C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9185-0DF7-4A8E-9B08-CF132D316AA3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8BA-F708-6E4D-87CD-422395281C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9E1-B636-47C1-9733-231E86C95282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18BA-F708-6E4D-87CD-422395281C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3DB8-8531-4CD8-8604-24FE6CB13B9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A1A8-8299-4899-A20F-E96F352C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81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00">
                <a:solidFill>
                  <a:schemeClr val="accent3"/>
                </a:solidFill>
              </a:defRPr>
            </a:lvl1pPr>
          </a:lstStyle>
          <a:p>
            <a:fld id="{18DA87B1-0AA1-4852-AF1A-7144507D1C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3"/>
                </a:solidFill>
              </a:defRPr>
            </a:lvl1pPr>
          </a:lstStyle>
          <a:p>
            <a:fld id="{022A8A73-827A-44AC-A8C1-E6F4298773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3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66BC907-8085-4E7E-8A42-54771ABD7B8A}" type="datetime1">
              <a:rPr lang="en-US" smtClean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43418BA-F708-6E4D-87CD-422395281C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3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3626"/>
            <a:ext cx="7176977" cy="43061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418BA-F708-6E4D-87CD-422395281C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381607"/>
            <a:ext cx="3749108" cy="6795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6977" y="1492946"/>
            <a:ext cx="3889463" cy="587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Comprehensive Content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450"/>
            <a:ext cx="12181369" cy="570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851AE-0E90-4D8C-B3D7-77B2CE50AEEE}"/>
              </a:ext>
            </a:extLst>
          </p:cNvPr>
          <p:cNvSpPr txBox="1"/>
          <p:nvPr/>
        </p:nvSpPr>
        <p:spPr>
          <a:xfrm>
            <a:off x="6814159" y="2258623"/>
            <a:ext cx="5085699" cy="3170099"/>
          </a:xfrm>
          <a:prstGeom prst="rect">
            <a:avLst/>
          </a:prstGeom>
          <a:solidFill>
            <a:schemeClr val="accent3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 on STN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user-friendly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Web-based access from any computer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over 100 different databases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solution for Intellectual Property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2357BBB-01BF-874B-9693-444D9B90973F}" vid="{A1BAFDE9-21A0-8849-98B3-F4A723333E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Crowley</dc:creator>
  <cp:lastModifiedBy>Jillian Crowley</cp:lastModifiedBy>
  <cp:revision>1</cp:revision>
  <dcterms:created xsi:type="dcterms:W3CDTF">2019-07-11T21:32:19Z</dcterms:created>
  <dcterms:modified xsi:type="dcterms:W3CDTF">2019-07-11T21:32:53Z</dcterms:modified>
</cp:coreProperties>
</file>