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3B78AB7-BA4E-49C2-949A-38F6FA6056F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61702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6" autoAdjust="0"/>
  </p:normalViewPr>
  <p:slideViewPr>
    <p:cSldViewPr snapToGrid="0">
      <p:cViewPr>
        <p:scale>
          <a:sx n="100" d="100"/>
          <a:sy n="100" d="100"/>
        </p:scale>
        <p:origin x="95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FAE26-08E5-4821-87A9-67945D6247B4}" type="datetimeFigureOut">
              <a:rPr lang="en-IL" smtClean="0"/>
              <a:t>02/03/2025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5B89D-2F51-4971-B35F-2AF09CD49C3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0701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ההפרש הגדול בין חציון בערכיים עיקריים ותמונת מראה בערכים המשניים. הערכים העיקריים אינם מתפלגים נורמלית לעומת ערכים משניים.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5B89D-2F51-4971-B35F-2AF09CD49C33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49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E754D-5CBE-E2F7-4A23-4C49F811F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FD9A2-E381-3DFD-9F59-91C202217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A611D4-ED0E-71E6-D78F-D8D5A174F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רוב הערכים העיקריים מרוכזים </a:t>
            </a:r>
            <a:r>
              <a:rPr lang="he-IL" dirty="0" err="1"/>
              <a:t>בבאיזור</a:t>
            </a:r>
            <a:r>
              <a:rPr lang="he-IL" dirty="0"/>
              <a:t> הערכים הנמוכים של כל משתנה, הן </a:t>
            </a:r>
            <a:r>
              <a:rPr lang="he-IL" dirty="0" err="1"/>
              <a:t>באיזור</a:t>
            </a:r>
            <a:r>
              <a:rPr lang="he-IL" dirty="0"/>
              <a:t> התקלה והן </a:t>
            </a:r>
            <a:r>
              <a:rPr lang="he-IL" dirty="0" err="1"/>
              <a:t>באיזור</a:t>
            </a:r>
            <a:r>
              <a:rPr lang="he-IL" dirty="0"/>
              <a:t> ההפעלה התקינה</a:t>
            </a:r>
            <a:br>
              <a:rPr lang="en-US" dirty="0"/>
            </a:br>
            <a:r>
              <a:rPr lang="en-IL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crash </a:t>
            </a:r>
            <a:r>
              <a:rPr lang="en-IL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=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	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temp.main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&gt; 5.8 AND (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current.main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&gt; 5 OR 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current.main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&lt; 4) AND 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voltage.main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&lt; 7)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A3CEF-28D9-DAF9-0FA1-EEA9D8882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5B89D-2F51-4971-B35F-2AF09CD49C33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924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F126C-7C7D-3666-D9EA-EFB7AADB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37B4DA-11F2-B570-E043-70F5D2F597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F943AF-F4F4-5490-BC41-1CD3CEFE8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תנאי זה בעל אחוזי התאמה הגבוהים ביותר לפי נתוני אמת.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54237-012B-096A-0887-9E2474E9B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5B89D-2F51-4971-B35F-2AF09CD49C33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605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58967-427A-C85E-2F69-255F46D96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A86FC9-6D70-1171-C8D8-0681BC08D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2DD4E-73D3-6366-3503-E03272E36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תנאי זה בעל אחוזי התאמה הגבוהים ביותר לפי נתוני אמת.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844C-18B3-9658-31AD-5DD2FF55C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75B89D-2F51-4971-B35F-2AF09CD49C33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580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A67C-BDF5-20AF-66EE-C8681B39F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F7A62-1ED4-DCC0-370C-0EB2E5FEA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0949-B6CB-4441-47A2-26CBFD542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67A22-71F2-4AB4-9A22-E51115BED22E}" type="datetime8">
              <a:rPr lang="en-IL" smtClean="0"/>
              <a:t>02/03/2025 7:49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0C6C-39E4-94A8-421F-225C0632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46876-B31F-0F55-AC1D-1E28C078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1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C81FF-E080-F4C3-75E1-B66A2741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CE748-622A-2E92-3B9E-ED980CE6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10CE4-D894-A356-74A8-4C16E589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2800B-1AB9-4DC7-8211-8A4A64502F9C}" type="datetime8">
              <a:rPr lang="en-IL" smtClean="0"/>
              <a:t>02/03/2025 7:49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9A81-D214-A1F8-E087-05E2E88A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49B7-C4A6-8797-4D29-E90FF19B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681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38130-26D3-4E49-CABC-84A6C4CD8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F496C-37B2-9A48-57A1-1657BC0C9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B3FB-4CEF-D9B3-876C-FB3962F8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11530-1D4D-421F-BDE0-568C602E19B0}" type="datetime8">
              <a:rPr lang="en-IL" smtClean="0"/>
              <a:t>02/03/2025 7:49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45D04-C07D-3B17-60EE-ABEA9E3F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90447-C120-076D-A11D-02EF0EE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530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EEBA-E6B9-E06C-02B3-8D309194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08A73-A152-2969-028F-C1DCDFEA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3601D-8B77-8332-634C-10DCD499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F8890-8BB1-49CC-BB2B-820CC1C5CC83}" type="datetime8">
              <a:rPr lang="en-IL" smtClean="0"/>
              <a:t>02/03/2025 7:49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C78E5-60AC-923C-825D-E1728C4C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ED32-F9A0-9FE3-9521-7F309F17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983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881D-F7FF-15BB-0B98-FA527CC7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8C80D-898E-0DC1-1BCF-F96CDB02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81EE9-E26C-22FB-6321-3D5FA8FB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382D0-5302-43A4-B8B8-960BE908742C}" type="datetime8">
              <a:rPr lang="en-IL" smtClean="0"/>
              <a:t>02/03/2025 7:49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AE039-41C5-D4C1-B0F2-17C3ACEC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4B145-0F11-4F5C-00F8-6055649B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812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7A49-D271-4729-1696-98CDB7FF4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C6CF-92B8-1C94-3499-AAE2EABFF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44A28-321F-CD89-8DE4-1EBF90D52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3A754-7223-7E61-86C6-827BD37E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566E-46EB-4C54-BA11-7FDABED60A99}" type="datetime8">
              <a:rPr lang="en-IL" smtClean="0"/>
              <a:t>02/03/2025 7:49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83284-0BE7-941D-F9D6-2EB3C175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B32D-9F80-11B9-A0B6-C80013CA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68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B7D9-D972-0FFC-CC62-39719B6C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C845F-034B-011A-E8E8-801F469F3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61733-AA23-D6F8-C012-BC03CF8C1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2A056-4F38-2A7A-AF6A-50AF01354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9E035-87E6-9D52-87D2-C5E3DCA2B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7BF44-CB73-2916-D9B6-1778B554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F7C-1E4F-45A3-A9A2-DB1999564366}" type="datetime8">
              <a:rPr lang="en-IL" smtClean="0"/>
              <a:t>02/03/2025 7:49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F7BF2-BF0F-3624-5308-92094CE4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35056-BDBA-FC3F-CF8A-B82D105B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996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2A8E-192C-BD8F-06BE-3969BC77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4ADE4-3FCD-3B3B-BB64-A327A972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3B9B8-6C7A-4259-8CDD-2B7357A4120B}" type="datetime8">
              <a:rPr lang="en-IL" smtClean="0"/>
              <a:t>02/03/2025 7:49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522D1-CCC3-B0E7-8E18-30A4CED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41502-A326-6345-857A-91752278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082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DA0E6-15B7-B82D-8428-5C989DC5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B831B-9E68-47B5-8198-E9925E2A9BAE}" type="datetime8">
              <a:rPr lang="en-IL" smtClean="0"/>
              <a:t>02/03/2025 7:49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9B4F-7DF0-478B-9E40-AC2C8BA4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F893-33E0-77A2-C7E0-DBA76D8E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93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7399-7D25-BDEB-415F-51EBF79E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B291D-43FF-99B0-D74C-3884BB60E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5CA0E-6BC7-3E28-2556-66459028F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268F9-1960-03C7-3D9F-363FE568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0F0E8-3309-4310-85BE-606C8ECE142F}" type="datetime8">
              <a:rPr lang="en-IL" smtClean="0"/>
              <a:t>02/03/2025 7:49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B63B5-19A0-7282-2FD7-1E9E3DE8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4609A-160A-CBD6-883E-9C93DC1B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03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6F1A-CC2C-9D90-C7A6-0384B3FF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C1BC13-714A-13E5-C771-5A426C7D7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6E7A4-F748-F3A1-10BC-F4AB183AF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B3924-8DB2-60E2-792A-38B279D9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9F18-EA0E-4E6A-87F2-4E7DCC74142A}" type="datetime8">
              <a:rPr lang="en-IL" smtClean="0"/>
              <a:t>02/03/2025 7:49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FA618-4B1E-02BA-E01D-21A4AF60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78B7-6852-5722-2E7D-EAF0096E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44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A7ED3-1580-3B08-1E73-82E53E4DE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488CA-6747-354D-2D83-5ED1F0EEA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5D1D-6A70-8BBE-7014-2BD894CBE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195D4-217A-48BA-985B-F2FABA3D417C}" type="datetime8">
              <a:rPr lang="en-IL" smtClean="0"/>
              <a:t>02/03/2025 7:49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66372-783E-316F-02FD-578BC331C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A9925-1ABA-7465-A4D7-3845DC365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DEEBB-C9CA-4DDB-83BF-C3B86CF116A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180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7EAC6-C86A-3BC6-7529-38326AA9B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17336"/>
            <a:ext cx="4200144" cy="604139"/>
          </a:xfrm>
        </p:spPr>
        <p:txBody>
          <a:bodyPr/>
          <a:lstStyle/>
          <a:p>
            <a:r>
              <a:rPr lang="pl-PL" sz="1000" dirty="0"/>
              <a:t>Ilya Polonsky</a:t>
            </a:r>
            <a:r>
              <a:rPr lang="he-IL" sz="1000" dirty="0"/>
              <a:t> ענת גרוסמן </a:t>
            </a:r>
            <a:r>
              <a:rPr lang="he-IL" sz="1000" dirty="0" err="1"/>
              <a:t>ג'וניש</a:t>
            </a:r>
            <a:r>
              <a:rPr lang="he-IL" sz="1000" dirty="0"/>
              <a:t> </a:t>
            </a:r>
            <a:r>
              <a:rPr lang="pl-PL" sz="1000" dirty="0"/>
              <a:t>BIU_DS_019</a:t>
            </a:r>
            <a:endParaRPr lang="en-IL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68985-6A8D-AA2C-4FB6-0CBD5BA4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1</a:t>
            </a:fld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6D7BF-C1CC-0425-69C0-8332F8DAC5D6}"/>
              </a:ext>
            </a:extLst>
          </p:cNvPr>
          <p:cNvSpPr txBox="1"/>
          <p:nvPr/>
        </p:nvSpPr>
        <p:spPr>
          <a:xfrm>
            <a:off x="1366684" y="824783"/>
            <a:ext cx="9458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200" dirty="0"/>
              <a:t>נושא: מטלה במסגרת הלימודים – קורס </a:t>
            </a:r>
            <a:r>
              <a:rPr lang="en-US" sz="2200" dirty="0"/>
              <a:t>DS_019</a:t>
            </a:r>
          </a:p>
          <a:p>
            <a:pPr algn="r" rtl="1"/>
            <a:r>
              <a:rPr lang="he-IL" sz="2200" dirty="0"/>
              <a:t>מטרות:</a:t>
            </a:r>
          </a:p>
          <a:p>
            <a:pPr algn="r" rtl="1"/>
            <a:r>
              <a:rPr lang="he-IL" sz="2200" dirty="0"/>
              <a:t>	זיהוי נקודות קריסה</a:t>
            </a:r>
          </a:p>
          <a:p>
            <a:pPr algn="r" rtl="1"/>
            <a:r>
              <a:rPr lang="he-IL" sz="2200" dirty="0"/>
              <a:t>	חיזוי התנהגות על פי נתונים בזמן אמת והתראה אם ההתנהגות מובילה לקריסה</a:t>
            </a:r>
          </a:p>
          <a:p>
            <a:pPr algn="r" rtl="1"/>
            <a:endParaRPr lang="he-IL" sz="2200" dirty="0"/>
          </a:p>
          <a:p>
            <a:pPr algn="r" rtl="1"/>
            <a:r>
              <a:rPr lang="he-IL" sz="2200" dirty="0"/>
              <a:t>מבצעים:</a:t>
            </a:r>
          </a:p>
          <a:p>
            <a:pPr algn="r" rtl="1"/>
            <a:r>
              <a:rPr lang="he-IL" sz="2200" dirty="0"/>
              <a:t>	איליה פולונסקי</a:t>
            </a:r>
          </a:p>
          <a:p>
            <a:pPr algn="r" rtl="1"/>
            <a:r>
              <a:rPr lang="he-IL" sz="2200" dirty="0"/>
              <a:t>	ענת גרוסמן </a:t>
            </a:r>
            <a:r>
              <a:rPr lang="he-IL" sz="2200" dirty="0" err="1"/>
              <a:t>ג'וניש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22836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EDD87-F2EB-D579-2E96-2B825FBB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Ilya Polonsky</a:t>
            </a:r>
            <a:r>
              <a:rPr lang="he-IL" dirty="0"/>
              <a:t> ענת גרוסמן </a:t>
            </a:r>
            <a:r>
              <a:rPr lang="he-IL" dirty="0" err="1"/>
              <a:t>ג'וניש</a:t>
            </a:r>
            <a:r>
              <a:rPr lang="he-IL" dirty="0"/>
              <a:t> </a:t>
            </a:r>
            <a:r>
              <a:rPr lang="pl-PL" dirty="0"/>
              <a:t>BIU_DS_019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3C586-6E0B-5817-A3C6-68EA44B0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2</a:t>
            </a:fld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746C3-A907-D3D2-9B46-0FEA13FE6F8E}"/>
              </a:ext>
            </a:extLst>
          </p:cNvPr>
          <p:cNvSpPr txBox="1"/>
          <p:nvPr/>
        </p:nvSpPr>
        <p:spPr>
          <a:xfrm>
            <a:off x="0" y="972267"/>
            <a:ext cx="119560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נתון:</a:t>
            </a:r>
          </a:p>
          <a:p>
            <a:pPr algn="r" rtl="1"/>
            <a:r>
              <a:rPr lang="he-IL" dirty="0"/>
              <a:t>בסיס נתונים המקורי (</a:t>
            </a:r>
            <a:r>
              <a:rPr lang="en-US" dirty="0"/>
              <a:t>Raw Data</a:t>
            </a:r>
            <a:r>
              <a:rPr lang="he-IL" dirty="0"/>
              <a:t>) בצורת </a:t>
            </a:r>
            <a:r>
              <a:rPr lang="en-US" dirty="0" err="1"/>
              <a:t>RowSet</a:t>
            </a:r>
            <a:r>
              <a:rPr lang="he-IL" dirty="0"/>
              <a:t>/טבלה בפורמט </a:t>
            </a:r>
            <a:r>
              <a:rPr lang="en-US" dirty="0"/>
              <a:t>csv</a:t>
            </a:r>
            <a:r>
              <a:rPr lang="he-IL" dirty="0"/>
              <a:t> הכולל </a:t>
            </a:r>
            <a:r>
              <a:rPr lang="en-US" b="1" dirty="0"/>
              <a:t>11K</a:t>
            </a:r>
            <a:r>
              <a:rPr lang="he-IL" dirty="0"/>
              <a:t> תצפיות.</a:t>
            </a:r>
          </a:p>
          <a:p>
            <a:pPr algn="r" rtl="1"/>
            <a:r>
              <a:rPr lang="he-IL" dirty="0"/>
              <a:t>התצפיות כוללות מדידות לפי משתנים הבאים:</a:t>
            </a:r>
          </a:p>
          <a:p>
            <a:pPr algn="r" rtl="1"/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Voltage (V),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Current (A),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Motor Speed (RPM),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Temperature (Â°C),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Vibration (g),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Ambient Temp (Â°C),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Humidity (%)</a:t>
            </a:r>
            <a:endParaRPr lang="he-IL" b="1" i="0" u="none" strike="noStrike" dirty="0">
              <a:solidFill>
                <a:srgbClr val="000000"/>
              </a:solidFill>
              <a:effectLst/>
              <a:latin typeface="Aptos Narrow" panose="020B0004020202020204" pitchFamily="34" charset="0"/>
            </a:endParaRPr>
          </a:p>
          <a:p>
            <a:pPr algn="r" rtl="1"/>
            <a:r>
              <a:rPr lang="he-IL" dirty="0"/>
              <a:t>המשתנים מכילים נתונים נומריים במבנה בעל מספר סגמנטים המופרדים באמצעות [.] נקודה</a:t>
            </a:r>
          </a:p>
          <a:p>
            <a:pPr algn="r" rtl="1"/>
            <a:r>
              <a:rPr lang="en-US" b="1" dirty="0" err="1"/>
              <a:t>xxx.yyy.zzz.aaa.bbb.ccc</a:t>
            </a:r>
            <a:endParaRPr lang="he-IL" b="1" dirty="0"/>
          </a:p>
          <a:p>
            <a:pPr algn="r" rtl="1"/>
            <a:r>
              <a:rPr lang="he-IL" dirty="0"/>
              <a:t>מספר סגמנטים משתנה ונע בין </a:t>
            </a:r>
            <a:r>
              <a:rPr lang="en-US" dirty="0"/>
              <a:t>&gt;=2</a:t>
            </a:r>
            <a:r>
              <a:rPr lang="he-IL" dirty="0"/>
              <a:t> </a:t>
            </a:r>
            <a:r>
              <a:rPr lang="en-US" dirty="0"/>
              <a:t>[N]</a:t>
            </a:r>
            <a:r>
              <a:rPr lang="he-IL" dirty="0"/>
              <a:t> &lt;= 6, ערכים בכל סגמנט הם נומריים שלמים הנעים מ 0 ל 999.</a:t>
            </a:r>
          </a:p>
          <a:p>
            <a:pPr algn="r" rtl="1"/>
            <a:r>
              <a:rPr lang="he-IL" dirty="0"/>
              <a:t>התצפיות המתוייגות באמצעות משתנה</a:t>
            </a:r>
          </a:p>
          <a:p>
            <a:pPr algn="r" rtl="1"/>
            <a:r>
              <a:rPr lang="en-US" b="1" dirty="0" err="1"/>
              <a:t>Fault_Label</a:t>
            </a:r>
            <a:r>
              <a:rPr lang="he-IL" dirty="0"/>
              <a:t>	</a:t>
            </a:r>
            <a:r>
              <a:rPr lang="en-US" dirty="0"/>
              <a:t>	</a:t>
            </a:r>
            <a:endParaRPr lang="he-IL" dirty="0"/>
          </a:p>
          <a:p>
            <a:pPr algn="r" rtl="1"/>
            <a:r>
              <a:rPr lang="he-IL" dirty="0"/>
              <a:t>עם ערכים נומריים שלמים [ </a:t>
            </a:r>
            <a:r>
              <a:rPr lang="en-US" b="1" dirty="0" err="1"/>
              <a:t>Falut_Label</a:t>
            </a:r>
            <a:r>
              <a:rPr lang="en-US" b="1" dirty="0"/>
              <a:t> </a:t>
            </a:r>
            <a:r>
              <a:rPr lang="en-US" dirty="0"/>
              <a:t>&gt;= 0</a:t>
            </a:r>
            <a:r>
              <a:rPr lang="he-IL" dirty="0"/>
              <a:t> &lt;= 3 ]</a:t>
            </a:r>
          </a:p>
          <a:p>
            <a:pPr algn="r" rtl="1"/>
            <a:r>
              <a:rPr lang="he-IL" dirty="0"/>
              <a:t>נתון כי תיוג 0 מסמן התנהגות ופעילות תקינים ותיוגים מעל 0 מתוייגים כתקלה.</a:t>
            </a:r>
          </a:p>
          <a:p>
            <a:pPr algn="r" rtl="1"/>
            <a:r>
              <a:rPr lang="he-IL" dirty="0"/>
              <a:t>נתון כי במסגרת מטרות המחקר יש להתמקד אך ורק ב מדידות של המשתנים:</a:t>
            </a:r>
          </a:p>
          <a:p>
            <a:pPr algn="r" rtl="1"/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Voltage (V),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Current (A),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Temperature (Â°C)	</a:t>
            </a:r>
            <a:r>
              <a:rPr lang="he-IL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	</a:t>
            </a:r>
          </a:p>
          <a:p>
            <a:pPr algn="r" rtl="1"/>
            <a:r>
              <a:rPr lang="he-IL" dirty="0">
                <a:solidFill>
                  <a:srgbClr val="000000"/>
                </a:solidFill>
                <a:latin typeface="Aptos Narrow" panose="020B0004020202020204" pitchFamily="34" charset="0"/>
              </a:rPr>
              <a:t>ולהתייחס לתיוג של הנתונים באמצעות </a:t>
            </a:r>
            <a:r>
              <a:rPr lang="en-US" b="1" dirty="0" err="1">
                <a:solidFill>
                  <a:srgbClr val="000000"/>
                </a:solidFill>
                <a:latin typeface="Aptos Narrow" panose="020B0004020202020204" pitchFamily="34" charset="0"/>
              </a:rPr>
              <a:t>Fault_Label</a:t>
            </a:r>
            <a:r>
              <a:rPr lang="he-IL" dirty="0">
                <a:solidFill>
                  <a:srgbClr val="000000"/>
                </a:solidFill>
                <a:latin typeface="Aptos Narrow" panose="020B0004020202020204" pitchFamily="34" charset="0"/>
              </a:rPr>
              <a:t>.</a:t>
            </a:r>
          </a:p>
          <a:p>
            <a:pPr algn="r" rtl="1"/>
            <a:r>
              <a:rPr lang="he-IL" dirty="0">
                <a:solidFill>
                  <a:srgbClr val="000000"/>
                </a:solidFill>
                <a:latin typeface="Aptos Narrow" panose="020B0004020202020204" pitchFamily="34" charset="0"/>
              </a:rPr>
              <a:t>נתון זה מצמצם את בסיס הנתונים לארבעה משתנים:</a:t>
            </a:r>
          </a:p>
          <a:p>
            <a:pPr lvl="8" algn="r" rtl="1"/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Fault Label, Voltage (V),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Current (A),</a:t>
            </a:r>
            <a:r>
              <a:rPr lang="en-US" b="1" dirty="0"/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Temperature (Â°C)</a:t>
            </a:r>
            <a:endParaRPr lang="he-IL" b="1" dirty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4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39017-8F69-9E9A-8F1A-C05DC9AB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97B63-5314-EBB9-BC9E-1021EF73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3</a:t>
            </a:fld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954895-9D04-5433-095F-68655867D6C7}"/>
              </a:ext>
            </a:extLst>
          </p:cNvPr>
          <p:cNvSpPr txBox="1"/>
          <p:nvPr/>
        </p:nvSpPr>
        <p:spPr>
          <a:xfrm>
            <a:off x="0" y="972267"/>
            <a:ext cx="11956025" cy="382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מטרה:</a:t>
            </a:r>
          </a:p>
          <a:p>
            <a:pPr algn="r" rtl="1"/>
            <a:r>
              <a:rPr lang="he-IL" dirty="0"/>
              <a:t>	זיהוי נקודת או נקודות קריסה, בהן המערכת (מערכת הרכב)מפסיקה לפעול תקין.</a:t>
            </a:r>
          </a:p>
          <a:p>
            <a:pPr algn="r" rtl="1"/>
            <a:r>
              <a:rPr lang="he-IL" dirty="0"/>
              <a:t>ניתוח: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dirty="0"/>
              <a:t>	אנומליות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	בהיעדר הגדרות אנומליות או לחלופין הגדרות הנורמה, נבחרו טווחי האנומליות הבאים: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Current Main &gt; 250	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	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Temperature &gt; 250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Voltage &gt; 850</a:t>
            </a:r>
            <a:endParaRPr lang="he-IL" dirty="0"/>
          </a:p>
          <a:p>
            <a:pPr algn="r" rtl="1"/>
            <a:r>
              <a:rPr lang="he-IL" dirty="0"/>
              <a:t>	יצירת שני בסיס נתונים – נתונים תקולים ונתונים תקינים	</a:t>
            </a:r>
          </a:p>
          <a:p>
            <a:pPr algn="r" rtl="1"/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בהיעדר נתונים מנחים מהיצרן ובהינתן תיוג פעולה תקינה ולא פעולה תקינה, מניחים שכל אחת מהתקלות המתויגות כ 1,2,3 	יכולה להיות תקלה שתגרום לקריסה ולכן אפשר להתייחס לנתונים כתקינים: בעלי תיוג 0 ו תקלה בעלי תיוג 1,2,3.</a:t>
            </a:r>
          </a:p>
          <a:p>
            <a:pPr algn="r" rtl="1"/>
            <a:endParaRPr lang="he-I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D3AF22-145F-0D93-FA34-3D6E3E01D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42187"/>
              </p:ext>
            </p:extLst>
          </p:nvPr>
        </p:nvGraphicFramePr>
        <p:xfrm>
          <a:off x="103572" y="4670234"/>
          <a:ext cx="5170170" cy="1686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966128643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3318710202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1492508885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983598546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331852922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4117782446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499433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L" sz="11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Fault 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535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L" sz="11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mean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median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std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min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max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count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65377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Voltage_main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43.7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161.9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850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4150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88543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Voltage_secondary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548.6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578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285.7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999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4150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158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Current_main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12.9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16.8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248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4150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050401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Current_secondary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501.2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503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288.4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999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4150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24417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Temperature_main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16.1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20.1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245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4150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5311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Temperature_secondary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486.8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483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283.8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999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 dirty="0">
                          <a:effectLst/>
                          <a:highlight>
                            <a:srgbClr val="FFFF00"/>
                          </a:highlight>
                        </a:rPr>
                        <a:t>4150</a:t>
                      </a:r>
                      <a:endParaRPr lang="en-I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4977962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2E998A-4A14-3720-B496-527808B51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1788"/>
              </p:ext>
            </p:extLst>
          </p:nvPr>
        </p:nvGraphicFramePr>
        <p:xfrm>
          <a:off x="6398494" y="4670234"/>
          <a:ext cx="5170170" cy="1686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3960944157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1304496406"/>
                    </a:ext>
                  </a:extLst>
                </a:gridCol>
                <a:gridCol w="826770">
                  <a:extLst>
                    <a:ext uri="{9D8B030D-6E8A-4147-A177-3AD203B41FA5}">
                      <a16:colId xmlns:a16="http://schemas.microsoft.com/office/drawing/2014/main" val="4175917933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51839344"/>
                    </a:ext>
                  </a:extLst>
                </a:gridCol>
                <a:gridCol w="435610">
                  <a:extLst>
                    <a:ext uri="{9D8B030D-6E8A-4147-A177-3AD203B41FA5}">
                      <a16:colId xmlns:a16="http://schemas.microsoft.com/office/drawing/2014/main" val="2421134727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42432557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129549287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L" sz="11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 anchor="b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Fault 1-3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553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L" sz="11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mean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median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std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min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max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count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107061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Voltage_main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53.5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164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850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5181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00319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Voltage_secondary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490.4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479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289.7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999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5181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720047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Current_main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15.3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19.7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250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5181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84580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Current_secondary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495.3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500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283.4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999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5181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4477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Temperature_main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13.9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19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248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FFFF00"/>
                          </a:highlight>
                        </a:rPr>
                        <a:t>5181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358170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Temperature_secondary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495.2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494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283.7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</a:rPr>
                        <a:t>0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>
                          <a:effectLst/>
                          <a:highlight>
                            <a:srgbClr val="00FF00"/>
                          </a:highlight>
                        </a:rPr>
                        <a:t>999</a:t>
                      </a:r>
                      <a:endParaRPr lang="en-IL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1100" kern="0" dirty="0">
                          <a:effectLst/>
                          <a:highlight>
                            <a:srgbClr val="FFFF00"/>
                          </a:highlight>
                        </a:rPr>
                        <a:t>5181</a:t>
                      </a:r>
                      <a:endParaRPr lang="en-I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4008103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C9515630-1195-5EBF-213A-03EE7FDCC157}"/>
              </a:ext>
            </a:extLst>
          </p:cNvPr>
          <p:cNvSpPr/>
          <p:nvPr/>
        </p:nvSpPr>
        <p:spPr>
          <a:xfrm>
            <a:off x="1490472" y="4507992"/>
            <a:ext cx="1764792" cy="2130551"/>
          </a:xfrm>
          <a:prstGeom prst="ellipse">
            <a:avLst/>
          </a:prstGeom>
          <a:solidFill>
            <a:srgbClr val="961702">
              <a:alpha val="2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8FCE28-F02A-851A-DA2A-36428BEA8968}"/>
              </a:ext>
            </a:extLst>
          </p:cNvPr>
          <p:cNvSpPr/>
          <p:nvPr/>
        </p:nvSpPr>
        <p:spPr>
          <a:xfrm>
            <a:off x="7728204" y="4507992"/>
            <a:ext cx="1764792" cy="2130551"/>
          </a:xfrm>
          <a:prstGeom prst="ellipse">
            <a:avLst/>
          </a:prstGeom>
          <a:solidFill>
            <a:srgbClr val="961702">
              <a:alpha val="2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E7D575-8BE3-0ECE-88C5-BE1B6D74AEFB}"/>
              </a:ext>
            </a:extLst>
          </p:cNvPr>
          <p:cNvSpPr/>
          <p:nvPr/>
        </p:nvSpPr>
        <p:spPr>
          <a:xfrm>
            <a:off x="1490472" y="5047488"/>
            <a:ext cx="1691640" cy="246888"/>
          </a:xfrm>
          <a:prstGeom prst="ellipse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FEE61B-A7AF-C0BE-1E15-4EEEBD4354A6}"/>
              </a:ext>
            </a:extLst>
          </p:cNvPr>
          <p:cNvSpPr/>
          <p:nvPr/>
        </p:nvSpPr>
        <p:spPr>
          <a:xfrm>
            <a:off x="7801356" y="5047488"/>
            <a:ext cx="1691640" cy="246888"/>
          </a:xfrm>
          <a:prstGeom prst="ellipse">
            <a:avLst/>
          </a:prstGeom>
          <a:solidFill>
            <a:srgbClr val="FFFF00">
              <a:alpha val="2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B57479-8023-DA42-76FF-64726918D839}"/>
              </a:ext>
            </a:extLst>
          </p:cNvPr>
          <p:cNvSpPr/>
          <p:nvPr/>
        </p:nvSpPr>
        <p:spPr>
          <a:xfrm>
            <a:off x="1563624" y="5243226"/>
            <a:ext cx="1691640" cy="246888"/>
          </a:xfrm>
          <a:prstGeom prst="ellipse">
            <a:avLst/>
          </a:prstGeom>
          <a:solidFill>
            <a:srgbClr val="FF0000">
              <a:alpha val="2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4DBD61-D75C-184E-4281-20DB35032409}"/>
              </a:ext>
            </a:extLst>
          </p:cNvPr>
          <p:cNvSpPr/>
          <p:nvPr/>
        </p:nvSpPr>
        <p:spPr>
          <a:xfrm>
            <a:off x="7801356" y="5243226"/>
            <a:ext cx="1691640" cy="246888"/>
          </a:xfrm>
          <a:prstGeom prst="ellipse">
            <a:avLst/>
          </a:prstGeom>
          <a:solidFill>
            <a:srgbClr val="FF0000">
              <a:alpha val="2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649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B98F1-F00B-BFD2-72C1-39347D66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769B0-8874-4CE9-30DD-65A6D743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Ilya Polonsky </a:t>
            </a:r>
            <a:r>
              <a:rPr lang="he-IL" dirty="0"/>
              <a:t>ענת גרוסמן </a:t>
            </a:r>
            <a:r>
              <a:rPr lang="he-IL" dirty="0" err="1"/>
              <a:t>ג'וניש</a:t>
            </a:r>
            <a:r>
              <a:rPr lang="he-IL" dirty="0"/>
              <a:t> </a:t>
            </a:r>
            <a:r>
              <a:rPr lang="pl-PL" dirty="0"/>
              <a:t>BIU_DS_019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63FE8-6D69-AFA8-7E8F-A636ED9C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4</a:t>
            </a:fld>
            <a:endParaRPr lang="en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9CD84B-0E4B-46D0-052A-60E91D714E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6" y="331650"/>
            <a:ext cx="3938016" cy="262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A90558-33C2-50EC-5A8E-5569419C24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008" y="502960"/>
            <a:ext cx="3615723" cy="2451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FB78D-1317-E1B3-4CD8-258304D57E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209" y="373124"/>
            <a:ext cx="3868337" cy="26233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C0564F-8C39-4F5A-8DD5-7E7A49DF30A1}"/>
              </a:ext>
            </a:extLst>
          </p:cNvPr>
          <p:cNvSpPr txBox="1"/>
          <p:nvPr/>
        </p:nvSpPr>
        <p:spPr>
          <a:xfrm>
            <a:off x="473516" y="2954956"/>
            <a:ext cx="361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Voltage: 94.43% =&lt; 9 | count 3919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1B61D7-A4AD-4404-45B1-D09140308CE3}"/>
              </a:ext>
            </a:extLst>
          </p:cNvPr>
          <p:cNvSpPr txBox="1"/>
          <p:nvPr/>
        </p:nvSpPr>
        <p:spPr>
          <a:xfrm>
            <a:off x="4369869" y="2996430"/>
            <a:ext cx="378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Current: 75.57% =&lt; 14 | Count 3136</a:t>
            </a:r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607E0A-70E8-B05F-28E2-1337E8ED9BF0}"/>
              </a:ext>
            </a:extLst>
          </p:cNvPr>
          <p:cNvSpPr txBox="1"/>
          <p:nvPr/>
        </p:nvSpPr>
        <p:spPr>
          <a:xfrm>
            <a:off x="8442174" y="2954775"/>
            <a:ext cx="34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Temp: 75.76% =&lt; 25 | Count 3144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E2122A-A9CC-EB04-5FC3-ADBF673FA6B8}"/>
              </a:ext>
            </a:extLst>
          </p:cNvPr>
          <p:cNvSpPr txBox="1"/>
          <p:nvPr/>
        </p:nvSpPr>
        <p:spPr>
          <a:xfrm>
            <a:off x="5590145" y="124002"/>
            <a:ext cx="305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 0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351E5F-96F9-10B9-0974-8C6573CB6FD6}"/>
              </a:ext>
            </a:extLst>
          </p:cNvPr>
          <p:cNvSpPr txBox="1"/>
          <p:nvPr/>
        </p:nvSpPr>
        <p:spPr>
          <a:xfrm>
            <a:off x="5559392" y="3227751"/>
            <a:ext cx="305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 1-3</a:t>
            </a:r>
            <a:endParaRPr lang="en-IL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246F018-C847-F0B4-44EB-D18B7A94F7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6" y="3429000"/>
            <a:ext cx="4311898" cy="287236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DEE378-A366-42B5-3271-29C2E8081DA8}"/>
              </a:ext>
            </a:extLst>
          </p:cNvPr>
          <p:cNvSpPr txBox="1"/>
          <p:nvPr/>
        </p:nvSpPr>
        <p:spPr>
          <a:xfrm>
            <a:off x="492365" y="6246385"/>
            <a:ext cx="361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Voltage: 80.93% =&lt; 9 | count 4393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681DBD-6748-9327-3632-22A0300C97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99" y="3489400"/>
            <a:ext cx="4114801" cy="279044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BB7BA4-97AA-D42F-22C8-0A95E8F5CB26}"/>
              </a:ext>
            </a:extLst>
          </p:cNvPr>
          <p:cNvSpPr txBox="1"/>
          <p:nvPr/>
        </p:nvSpPr>
        <p:spPr>
          <a:xfrm>
            <a:off x="4495798" y="6146834"/>
            <a:ext cx="382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Current: 75.95% =&lt; 23 | count 3935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665C72-782F-8331-8EBB-9A4D9A2976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174" y="3673588"/>
            <a:ext cx="3496566" cy="237119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7B1C0FF-38FB-3C20-1FCE-9192F100B74D}"/>
              </a:ext>
            </a:extLst>
          </p:cNvPr>
          <p:cNvSpPr txBox="1"/>
          <p:nvPr/>
        </p:nvSpPr>
        <p:spPr>
          <a:xfrm>
            <a:off x="8348017" y="6038083"/>
            <a:ext cx="346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Temp: 75.82% =&lt; 17 | Count 3928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243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BB531-2D32-ABCD-35FD-D7A084F98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D9606-8DE2-D2FF-6965-9E0FE7C7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6A183-2B17-DF54-982A-62B72F86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5</a:t>
            </a:fld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8E559B-15AD-19EF-CEDA-EBE3012BDD58}"/>
              </a:ext>
            </a:extLst>
          </p:cNvPr>
          <p:cNvSpPr txBox="1"/>
          <p:nvPr/>
        </p:nvSpPr>
        <p:spPr>
          <a:xfrm>
            <a:off x="0" y="972267"/>
            <a:ext cx="11956025" cy="596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crash </a:t>
            </a: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=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 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temp.main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&gt; 5.8 AND (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current.main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&gt; 5 OR 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current.main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&lt; 4) AND </a:t>
            </a:r>
            <a:r>
              <a:rPr lang="en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voltage.main</a:t>
            </a:r>
            <a:r>
              <a:rPr lang="en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&lt; 7)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Fault Detection Rate (26.29%):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fault cases in dataset: 5,181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Number of faults detected by your method: 1,362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Calculation: (1362/5181) × 100 = 26.29%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False Positive Rate (0%):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Total normal cases: 4,150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Number of false alarms: 0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Calculation: (0/4150) × 100 = 0%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Calculation: 1362/(1362 + 0) × 100 = 100%</a:t>
            </a:r>
          </a:p>
          <a:p>
            <a:pPr marL="457200" indent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Precision (100%):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True Positives: 1,362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False Positives: 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88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E7BC-31A4-5093-3AD1-DA9C4311F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68CBC-877F-9FF7-90D8-19E9A286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Ilya Polonsky </a:t>
            </a:r>
            <a:r>
              <a:rPr lang="he-IL"/>
              <a:t>ענת גרוסמן ג'וניש </a:t>
            </a:r>
            <a:r>
              <a:rPr lang="pl-PL"/>
              <a:t>BIU_DS_019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ABC15-C708-BC84-85B2-E7529FB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DEEBB-C9CA-4DDB-83BF-C3B86CF116A3}" type="slidenum">
              <a:rPr lang="en-IL" smtClean="0"/>
              <a:t>6</a:t>
            </a:fld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40A37-5DAE-B2A8-A7DA-006A588FF595}"/>
              </a:ext>
            </a:extLst>
          </p:cNvPr>
          <p:cNvSpPr txBox="1"/>
          <p:nvPr/>
        </p:nvSpPr>
        <p:spPr>
          <a:xfrm>
            <a:off x="0" y="972267"/>
            <a:ext cx="11956025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מודל חיזוי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Prophet</a:t>
            </a:r>
            <a:endParaRPr lang="he-IL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1. יכולת לעבוד אם נתונים לא </a:t>
            </a:r>
            <a:r>
              <a:rPr lang="he-I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לניאריים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2.</a:t>
            </a: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ניתוח של מגמות עבור כל משתנה וכיוון ההתקדמות לנקודות קיצון בכל משתנה בנפרד. אפשרות הגדרת יעד למגמה.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אתגרים ועבודה להמשך: 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1. מתן משקל נכון בניתוח מגמות לכל משתנה ולא רק על בסיס תוצאה בוליאנית.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	א. 	3. לבסס החלטה על חיזוי כל משתנה בנפרד.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2. עבודה עם נתונים "נקיים", בעיקר בתחום תיוג עבודה תקינה (כיום בין 6% ל 24.5% מהנתונים התקינים נמצאים בגבולות 	הקיצוניים) 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3. בניית תהליך תיוג ואימון מודל לכל תצפית ולכל משתנה: להתייחס לחיזוי של כל משתנה בנפרד </a:t>
            </a:r>
            <a:r>
              <a:rPr lang="he-IL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ולתכלל</a:t>
            </a:r>
            <a:r>
              <a:rPr lang="he-IL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את סך החיזויים 	כתיקוף ההחלטה.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endParaRPr lang="en-I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8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936</Words>
  <Application>Microsoft Office PowerPoint</Application>
  <PresentationFormat>Widescreen</PresentationFormat>
  <Paragraphs>184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Ilya  Polonsky</dc:creator>
  <cp:lastModifiedBy>Ilya  Polonsky</cp:lastModifiedBy>
  <cp:revision>6</cp:revision>
  <dcterms:created xsi:type="dcterms:W3CDTF">2025-02-24T06:37:06Z</dcterms:created>
  <dcterms:modified xsi:type="dcterms:W3CDTF">2025-03-02T12:52:37Z</dcterms:modified>
</cp:coreProperties>
</file>