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0" r:id="rId1"/>
  </p:sldMasterIdLst>
  <p:notesMasterIdLst>
    <p:notesMasterId r:id="rId89"/>
  </p:notesMasterIdLst>
  <p:sldIdLst>
    <p:sldId id="523" r:id="rId2"/>
    <p:sldId id="642" r:id="rId3"/>
    <p:sldId id="524" r:id="rId4"/>
    <p:sldId id="389" r:id="rId5"/>
    <p:sldId id="646" r:id="rId6"/>
    <p:sldId id="645" r:id="rId7"/>
    <p:sldId id="643" r:id="rId8"/>
    <p:sldId id="644" r:id="rId9"/>
    <p:sldId id="652" r:id="rId10"/>
    <p:sldId id="653" r:id="rId11"/>
    <p:sldId id="654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8" r:id="rId47"/>
    <p:sldId id="699" r:id="rId48"/>
    <p:sldId id="700" r:id="rId49"/>
    <p:sldId id="701" r:id="rId50"/>
    <p:sldId id="702" r:id="rId51"/>
    <p:sldId id="703" r:id="rId52"/>
    <p:sldId id="704" r:id="rId53"/>
    <p:sldId id="705" r:id="rId54"/>
    <p:sldId id="706" r:id="rId55"/>
    <p:sldId id="707" r:id="rId56"/>
    <p:sldId id="708" r:id="rId57"/>
    <p:sldId id="709" r:id="rId58"/>
    <p:sldId id="710" r:id="rId59"/>
    <p:sldId id="711" r:id="rId60"/>
    <p:sldId id="712" r:id="rId61"/>
    <p:sldId id="715" r:id="rId62"/>
    <p:sldId id="716" r:id="rId63"/>
    <p:sldId id="717" r:id="rId64"/>
    <p:sldId id="727" r:id="rId65"/>
    <p:sldId id="728" r:id="rId66"/>
    <p:sldId id="729" r:id="rId67"/>
    <p:sldId id="730" r:id="rId68"/>
    <p:sldId id="731" r:id="rId69"/>
    <p:sldId id="732" r:id="rId70"/>
    <p:sldId id="733" r:id="rId71"/>
    <p:sldId id="734" r:id="rId72"/>
    <p:sldId id="735" r:id="rId73"/>
    <p:sldId id="736" r:id="rId74"/>
    <p:sldId id="740" r:id="rId75"/>
    <p:sldId id="741" r:id="rId76"/>
    <p:sldId id="742" r:id="rId77"/>
    <p:sldId id="743" r:id="rId78"/>
    <p:sldId id="744" r:id="rId79"/>
    <p:sldId id="745" r:id="rId80"/>
    <p:sldId id="746" r:id="rId81"/>
    <p:sldId id="747" r:id="rId82"/>
    <p:sldId id="748" r:id="rId83"/>
    <p:sldId id="749" r:id="rId84"/>
    <p:sldId id="750" r:id="rId85"/>
    <p:sldId id="751" r:id="rId86"/>
    <p:sldId id="752" r:id="rId87"/>
    <p:sldId id="753" r:id="rId88"/>
  </p:sldIdLst>
  <p:sldSz cx="9144000" cy="5143500" type="screen16x9"/>
  <p:notesSz cx="6858000" cy="9144000"/>
  <p:embeddedFontLst>
    <p:embeddedFont>
      <p:font typeface="Roboto Slab" pitchFamily="2" charset="0"/>
      <p:regular r:id="rId90"/>
      <p:bold r:id="rId91"/>
    </p:embeddedFont>
    <p:embeddedFont>
      <p:font typeface="Open Sans" panose="020B0606030504020204" pitchFamily="34" charset="0"/>
      <p:regular r:id="rId92"/>
      <p:bold r:id="rId93"/>
      <p:italic r:id="rId94"/>
      <p:boldItalic r:id="rId95"/>
    </p:embeddedFont>
    <p:embeddedFont>
      <p:font typeface="Calibri" panose="020F0502020204030204" pitchFamily="34" charset="0"/>
      <p:regular r:id="rId96"/>
      <p:bold r:id="rId97"/>
      <p:italic r:id="rId98"/>
      <p:boldItalic r:id="rId99"/>
    </p:embeddedFont>
  </p:embeddedFontLst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3003" userDrawn="1">
          <p15:clr>
            <a:srgbClr val="A4A3A4"/>
          </p15:clr>
        </p15:guide>
        <p15:guide id="5" pos="3016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pos="1837" userDrawn="1">
          <p15:clr>
            <a:srgbClr val="A4A3A4"/>
          </p15:clr>
        </p15:guide>
        <p15:guide id="8" pos="3901" userDrawn="1">
          <p15:clr>
            <a:srgbClr val="A4A3A4"/>
          </p15:clr>
        </p15:guide>
        <p15:guide id="9" pos="2064" userDrawn="1">
          <p15:clr>
            <a:srgbClr val="A4A3A4"/>
          </p15:clr>
        </p15:guide>
        <p15:guide id="10" pos="3696" userDrawn="1">
          <p15:clr>
            <a:srgbClr val="A4A3A4"/>
          </p15:clr>
        </p15:guide>
        <p15:guide id="13" orient="horz" pos="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D5"/>
    <a:srgbClr val="9066DC"/>
    <a:srgbClr val="290F4C"/>
    <a:srgbClr val="190E8C"/>
    <a:srgbClr val="CDEC30"/>
    <a:srgbClr val="F5F6F7"/>
    <a:srgbClr val="692507"/>
    <a:srgbClr val="FFCC05"/>
    <a:srgbClr val="DFCDFF"/>
    <a:srgbClr val="D0A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86885" autoAdjust="0"/>
  </p:normalViewPr>
  <p:slideViewPr>
    <p:cSldViewPr snapToGrid="0">
      <p:cViewPr varScale="1">
        <p:scale>
          <a:sx n="147" d="100"/>
          <a:sy n="147" d="100"/>
        </p:scale>
        <p:origin x="414" y="120"/>
      </p:cViewPr>
      <p:guideLst>
        <p:guide orient="horz" pos="237"/>
        <p:guide pos="340"/>
        <p:guide pos="5534"/>
        <p:guide orient="horz" pos="3003"/>
        <p:guide pos="3016"/>
        <p:guide pos="2767"/>
        <p:guide pos="1837"/>
        <p:guide pos="3901"/>
        <p:guide pos="2064"/>
        <p:guide pos="3696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B41E-17B3-44CE-8E19-FCB63DD51A2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DEFC-839A-4688-A129-6AA2F4833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4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5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5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E679-DC75-4745-852D-F583D5FA2C9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A449-B48E-44C3-9B97-791039936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13" Type="http://schemas.openxmlformats.org/officeDocument/2006/relationships/slide" Target="slide40.xml"/><Relationship Id="rId18" Type="http://schemas.openxmlformats.org/officeDocument/2006/relationships/slide" Target="slide17.xml"/><Relationship Id="rId26" Type="http://schemas.openxmlformats.org/officeDocument/2006/relationships/slide" Target="slide79.xml"/><Relationship Id="rId3" Type="http://schemas.openxmlformats.org/officeDocument/2006/relationships/slide" Target="slide4.xml"/><Relationship Id="rId21" Type="http://schemas.openxmlformats.org/officeDocument/2006/relationships/slide" Target="slide20.xml"/><Relationship Id="rId7" Type="http://schemas.openxmlformats.org/officeDocument/2006/relationships/slide" Target="slide34.xml"/><Relationship Id="rId12" Type="http://schemas.openxmlformats.org/officeDocument/2006/relationships/slide" Target="slide12.xml"/><Relationship Id="rId17" Type="http://schemas.openxmlformats.org/officeDocument/2006/relationships/slide" Target="slide71.xml"/><Relationship Id="rId25" Type="http://schemas.openxmlformats.org/officeDocument/2006/relationships/slide" Target="slide52.xml"/><Relationship Id="rId2" Type="http://schemas.openxmlformats.org/officeDocument/2006/relationships/image" Target="../media/image3.png"/><Relationship Id="rId16" Type="http://schemas.openxmlformats.org/officeDocument/2006/relationships/slide" Target="slide43.xml"/><Relationship Id="rId20" Type="http://schemas.openxmlformats.org/officeDocument/2006/relationships/slide" Target="slide74.xml"/><Relationship Id="rId29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66.xml"/><Relationship Id="rId24" Type="http://schemas.openxmlformats.org/officeDocument/2006/relationships/slide" Target="slide23.xml"/><Relationship Id="rId32" Type="http://schemas.openxmlformats.org/officeDocument/2006/relationships/slide" Target="slide85.xml"/><Relationship Id="rId5" Type="http://schemas.openxmlformats.org/officeDocument/2006/relationships/slide" Target="slide61.xml"/><Relationship Id="rId15" Type="http://schemas.openxmlformats.org/officeDocument/2006/relationships/slide" Target="slide15.xml"/><Relationship Id="rId23" Type="http://schemas.openxmlformats.org/officeDocument/2006/relationships/slide" Target="slide76.xml"/><Relationship Id="rId28" Type="http://schemas.openxmlformats.org/officeDocument/2006/relationships/slide" Target="slide55.xml"/><Relationship Id="rId10" Type="http://schemas.openxmlformats.org/officeDocument/2006/relationships/slide" Target="slide37.xml"/><Relationship Id="rId19" Type="http://schemas.openxmlformats.org/officeDocument/2006/relationships/slide" Target="slide46.xml"/><Relationship Id="rId31" Type="http://schemas.openxmlformats.org/officeDocument/2006/relationships/slide" Target="slide58.xml"/><Relationship Id="rId4" Type="http://schemas.openxmlformats.org/officeDocument/2006/relationships/slide" Target="slide31.xml"/><Relationship Id="rId9" Type="http://schemas.openxmlformats.org/officeDocument/2006/relationships/slide" Target="slide9.xml"/><Relationship Id="rId14" Type="http://schemas.openxmlformats.org/officeDocument/2006/relationships/slide" Target="slide68.xml"/><Relationship Id="rId22" Type="http://schemas.openxmlformats.org/officeDocument/2006/relationships/slide" Target="slide49.xml"/><Relationship Id="rId27" Type="http://schemas.openxmlformats.org/officeDocument/2006/relationships/slide" Target="slide26.xml"/><Relationship Id="rId30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BD63FC9-9CD1-4D2B-A80D-B36EC2EFE6E8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Рисунок 2" descr="Изображение выглядит как компьютер&#10;&#10;Автоматически созданное описание">
              <a:extLst>
                <a:ext uri="{FF2B5EF4-FFF2-40B4-BE49-F238E27FC236}">
                  <a16:creationId xmlns:a16="http://schemas.microsoft.com/office/drawing/2014/main" id="{64A237FE-C25F-48CA-97A0-E18FD4A58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CA31491-282C-49A2-92FE-16632FF93E29}"/>
                </a:ext>
              </a:extLst>
            </p:cNvPr>
            <p:cNvSpPr/>
            <p:nvPr/>
          </p:nvSpPr>
          <p:spPr>
            <a:xfrm>
              <a:off x="7229552" y="1216371"/>
              <a:ext cx="938502" cy="542091"/>
            </a:xfrm>
            <a:prstGeom prst="roundRect">
              <a:avLst/>
            </a:prstGeom>
            <a:solidFill>
              <a:srgbClr val="B7A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5C1B3C67-10E4-44C0-9CEE-6FB15699622D}"/>
                </a:ext>
              </a:extLst>
            </p:cNvPr>
            <p:cNvSpPr/>
            <p:nvPr/>
          </p:nvSpPr>
          <p:spPr>
            <a:xfrm>
              <a:off x="4903893" y="2355136"/>
              <a:ext cx="686908" cy="340896"/>
            </a:xfrm>
            <a:prstGeom prst="roundRect">
              <a:avLst/>
            </a:prstGeom>
            <a:solidFill>
              <a:srgbClr val="B7A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5F363499-533A-4894-8B10-3501F0DB441B}"/>
              </a:ext>
            </a:extLst>
          </p:cNvPr>
          <p:cNvSpPr txBox="1"/>
          <p:nvPr/>
        </p:nvSpPr>
        <p:spPr>
          <a:xfrm>
            <a:off x="1530752" y="4418177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ru-RU" sz="1600" u="sng">
                <a:solidFill>
                  <a:schemeClr val="bg1"/>
                </a:solidFill>
                <a:latin typeface="Roboto Slab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Правила </a:t>
            </a:r>
            <a:r>
              <a:rPr lang="ru-RU" sz="1600" u="sng">
                <a:solidFill>
                  <a:schemeClr val="bg1"/>
                </a:solidFill>
                <a:latin typeface="Roboto Slab"/>
              </a:rPr>
              <a:t>игры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2E95CC-E811-47C2-A66D-C83B92EFC4FB}"/>
              </a:ext>
            </a:extLst>
          </p:cNvPr>
          <p:cNvSpPr/>
          <p:nvPr/>
        </p:nvSpPr>
        <p:spPr>
          <a:xfrm>
            <a:off x="377031" y="171093"/>
            <a:ext cx="4033838" cy="1985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914377">
              <a:lnSpc>
                <a:spcPct val="150000"/>
              </a:lnSpc>
              <a:tabLst>
                <a:tab pos="358775" algn="l"/>
              </a:tabLst>
            </a:pPr>
            <a:r>
              <a:rPr lang="ru-RU" sz="5400" b="1" dirty="0">
                <a:solidFill>
                  <a:schemeClr val="bg1"/>
                </a:solidFill>
                <a:latin typeface="+mj-lt"/>
              </a:rPr>
              <a:t>Тренажёр</a:t>
            </a:r>
          </a:p>
          <a:p>
            <a:pPr algn="ctr" defTabSz="914377">
              <a:tabLst>
                <a:tab pos="358775" algn="l"/>
              </a:tabLs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АЛГОРИТМИЗАЦИЯ И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ПРОГРАММИРОВАНИЕ</a:t>
            </a: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396DCFFD-8A91-4AE7-9142-7944FEA990FB}"/>
              </a:ext>
            </a:extLst>
          </p:cNvPr>
          <p:cNvSpPr/>
          <p:nvPr/>
        </p:nvSpPr>
        <p:spPr>
          <a:xfrm>
            <a:off x="1096743" y="2951020"/>
            <a:ext cx="2594414" cy="67460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254000" dist="190500" dir="5400000" sx="90000" sy="90000" algn="t" rotWithShape="0">
              <a:srgbClr val="00B05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bg1"/>
                </a:solidFill>
                <a:latin typeface="+mj-lt"/>
              </a:rPr>
              <a:t>Начать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2325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24E51A1-B62C-4A2C-8E3C-A1CDB7624CB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0E251F1-25AC-4F30-AA9C-85F856BAEFD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ABD26B-EF51-45DE-BF3A-F560DC995E1D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868C6B-E186-4E7D-B5F7-026AB2ACFE37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6D16400-E7A4-4300-A5DF-1D58E14ECDA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7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89924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461204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76558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91912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78670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исходных данных и что требуется найти в решаемой задаче.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906272"/>
            <a:ext cx="7450018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731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6156CF-EE75-4BD6-BD2D-C59E808483AF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C81ACB-21C9-4FD7-9B4E-B3148B33DB0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5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454A44-6D64-4CAE-B176-2F50F4F068C6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7D79B3-58DF-4C53-84C6-DEA2EFA5EA38}"/>
              </a:ext>
            </a:extLst>
          </p:cNvPr>
          <p:cNvSpPr/>
          <p:nvPr/>
        </p:nvSpPr>
        <p:spPr>
          <a:xfrm>
            <a:off x="908571" y="430666"/>
            <a:ext cx="8235429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программирования?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59278E5-0087-49F7-9FFC-2B7914AF56C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блок-схеме.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62F7EA-D47E-4045-A65B-C9F65D19858D}"/>
              </a:ext>
            </a:extLst>
          </p:cNvPr>
          <p:cNvSpPr/>
          <p:nvPr/>
        </p:nvSpPr>
        <p:spPr>
          <a:xfrm>
            <a:off x="539750" y="1083414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AD3C0-DF2B-4543-BDD6-FC69CFD29166}"/>
              </a:ext>
            </a:extLst>
          </p:cNvPr>
          <p:cNvSpPr txBox="1"/>
          <p:nvPr/>
        </p:nvSpPr>
        <p:spPr>
          <a:xfrm>
            <a:off x="1188882" y="1138244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Прямоугольник 17">
            <a:extLst>
              <a:ext uri="{FF2B5EF4-FFF2-40B4-BE49-F238E27FC236}">
                <a16:creationId xmlns:a16="http://schemas.microsoft.com/office/drawing/2014/main" id="{20E248AA-E8B9-425C-81FB-19A205FA1C90}"/>
              </a:ext>
            </a:extLst>
          </p:cNvPr>
          <p:cNvSpPr/>
          <p:nvPr/>
        </p:nvSpPr>
        <p:spPr>
          <a:xfrm>
            <a:off x="539750" y="1730116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EACE9-B2D4-4B0F-B901-3D97F387C421}"/>
              </a:ext>
            </a:extLst>
          </p:cNvPr>
          <p:cNvSpPr txBox="1"/>
          <p:nvPr/>
        </p:nvSpPr>
        <p:spPr>
          <a:xfrm>
            <a:off x="620558" y="179075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BA11870-4E14-416E-AE5B-56679C5551B9}"/>
              </a:ext>
            </a:extLst>
          </p:cNvPr>
          <p:cNvCxnSpPr>
            <a:cxnSpLocks/>
          </p:cNvCxnSpPr>
          <p:nvPr/>
        </p:nvCxnSpPr>
        <p:spPr>
          <a:xfrm>
            <a:off x="1826134" y="1461370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2FC7D41-05E8-4F11-A391-479B9F71763F}"/>
              </a:ext>
            </a:extLst>
          </p:cNvPr>
          <p:cNvCxnSpPr>
            <a:cxnSpLocks/>
          </p:cNvCxnSpPr>
          <p:nvPr/>
        </p:nvCxnSpPr>
        <p:spPr>
          <a:xfrm flipH="1">
            <a:off x="1842073" y="2123383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FF127E6-B678-4168-82AD-401BB93BCAAA}"/>
              </a:ext>
            </a:extLst>
          </p:cNvPr>
          <p:cNvCxnSpPr>
            <a:cxnSpLocks/>
          </p:cNvCxnSpPr>
          <p:nvPr/>
        </p:nvCxnSpPr>
        <p:spPr>
          <a:xfrm>
            <a:off x="1842072" y="2758342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17">
            <a:extLst>
              <a:ext uri="{FF2B5EF4-FFF2-40B4-BE49-F238E27FC236}">
                <a16:creationId xmlns:a16="http://schemas.microsoft.com/office/drawing/2014/main" id="{2058D918-464A-4575-99A5-82B3270952A0}"/>
              </a:ext>
            </a:extLst>
          </p:cNvPr>
          <p:cNvSpPr/>
          <p:nvPr/>
        </p:nvSpPr>
        <p:spPr>
          <a:xfrm>
            <a:off x="541897" y="3064854"/>
            <a:ext cx="2562174" cy="263315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87483 w 3795313"/>
              <a:gd name="connsiteY2" fmla="*/ 251026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0 w 3804665"/>
              <a:gd name="connsiteY0" fmla="*/ 0 h 257997"/>
              <a:gd name="connsiteX1" fmla="*/ 3804665 w 3804665"/>
              <a:gd name="connsiteY1" fmla="*/ 1222 h 257997"/>
              <a:gd name="connsiteX2" fmla="*/ 3796835 w 3804665"/>
              <a:gd name="connsiteY2" fmla="*/ 252248 h 257997"/>
              <a:gd name="connsiteX3" fmla="*/ 9352 w 3804665"/>
              <a:gd name="connsiteY3" fmla="*/ 257997 h 257997"/>
              <a:gd name="connsiteX4" fmla="*/ 0 w 3804665"/>
              <a:gd name="connsiteY4" fmla="*/ 0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665" h="257997">
                <a:moveTo>
                  <a:pt x="0" y="0"/>
                </a:moveTo>
                <a:lnTo>
                  <a:pt x="3804665" y="1222"/>
                </a:lnTo>
                <a:lnTo>
                  <a:pt x="3796835" y="252248"/>
                </a:lnTo>
                <a:lnTo>
                  <a:pt x="9352" y="25799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6985D3-7104-42B2-96DA-3605405B79F5}"/>
              </a:ext>
            </a:extLst>
          </p:cNvPr>
          <p:cNvSpPr txBox="1"/>
          <p:nvPr/>
        </p:nvSpPr>
        <p:spPr>
          <a:xfrm>
            <a:off x="620558" y="305117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ru-RU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ED62941-6DDB-4A77-A122-02D356E72D98}"/>
              </a:ext>
            </a:extLst>
          </p:cNvPr>
          <p:cNvCxnSpPr>
            <a:cxnSpLocks/>
          </p:cNvCxnSpPr>
          <p:nvPr/>
        </p:nvCxnSpPr>
        <p:spPr>
          <a:xfrm flipH="1">
            <a:off x="1843830" y="3327593"/>
            <a:ext cx="194" cy="300545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2AF5F4-CFD3-4B48-9577-80E8BF756C22}"/>
              </a:ext>
            </a:extLst>
          </p:cNvPr>
          <p:cNvSpPr txBox="1"/>
          <p:nvPr/>
        </p:nvSpPr>
        <p:spPr>
          <a:xfrm>
            <a:off x="1384469" y="3678922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99E42FE-4A57-4502-BAD3-5BD7C2A8067E}"/>
              </a:ext>
            </a:extLst>
          </p:cNvPr>
          <p:cNvSpPr/>
          <p:nvPr/>
        </p:nvSpPr>
        <p:spPr>
          <a:xfrm>
            <a:off x="548194" y="3628715"/>
            <a:ext cx="2594414" cy="355569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197598D-BD4D-4639-B921-0744513881E4}"/>
              </a:ext>
            </a:extLst>
          </p:cNvPr>
          <p:cNvSpPr/>
          <p:nvPr/>
        </p:nvSpPr>
        <p:spPr>
          <a:xfrm>
            <a:off x="539750" y="2399085"/>
            <a:ext cx="2555875" cy="359257"/>
          </a:xfrm>
          <a:prstGeom prst="roundRect">
            <a:avLst>
              <a:gd name="adj" fmla="val 40436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8223B-53A1-48C8-814F-A7428DA1F729}"/>
              </a:ext>
            </a:extLst>
          </p:cNvPr>
          <p:cNvSpPr txBox="1"/>
          <p:nvPr/>
        </p:nvSpPr>
        <p:spPr>
          <a:xfrm>
            <a:off x="548196" y="2443456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FBE43C7-A2C7-4E34-9288-C256E79E220A}"/>
              </a:ext>
            </a:extLst>
          </p:cNvPr>
          <p:cNvSpPr/>
          <p:nvPr/>
        </p:nvSpPr>
        <p:spPr>
          <a:xfrm>
            <a:off x="5920584" y="1098252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DAD19-1C7D-4F9B-A16D-386EEC94375D}"/>
              </a:ext>
            </a:extLst>
          </p:cNvPr>
          <p:cNvSpPr txBox="1"/>
          <p:nvPr/>
        </p:nvSpPr>
        <p:spPr>
          <a:xfrm>
            <a:off x="6569716" y="1153082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Прямоугольник 17">
            <a:extLst>
              <a:ext uri="{FF2B5EF4-FFF2-40B4-BE49-F238E27FC236}">
                <a16:creationId xmlns:a16="http://schemas.microsoft.com/office/drawing/2014/main" id="{7ED23C03-D5EF-486C-938D-6DC39D007EF4}"/>
              </a:ext>
            </a:extLst>
          </p:cNvPr>
          <p:cNvSpPr/>
          <p:nvPr/>
        </p:nvSpPr>
        <p:spPr>
          <a:xfrm>
            <a:off x="5920584" y="1744954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F6B4-A304-49A0-AC42-66CD7EB7F830}"/>
              </a:ext>
            </a:extLst>
          </p:cNvPr>
          <p:cNvSpPr txBox="1"/>
          <p:nvPr/>
        </p:nvSpPr>
        <p:spPr>
          <a:xfrm>
            <a:off x="6001392" y="1805589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7B4AC13-55A9-42CC-B558-E751E3720173}"/>
              </a:ext>
            </a:extLst>
          </p:cNvPr>
          <p:cNvCxnSpPr>
            <a:cxnSpLocks/>
          </p:cNvCxnSpPr>
          <p:nvPr/>
        </p:nvCxnSpPr>
        <p:spPr>
          <a:xfrm>
            <a:off x="7206968" y="1476208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8244F1-8927-4443-80F1-B8B6E3189F2E}"/>
              </a:ext>
            </a:extLst>
          </p:cNvPr>
          <p:cNvCxnSpPr>
            <a:cxnSpLocks/>
          </p:cNvCxnSpPr>
          <p:nvPr/>
        </p:nvCxnSpPr>
        <p:spPr>
          <a:xfrm flipH="1">
            <a:off x="7222907" y="2138221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F24CBD3-E9AF-4E47-B492-A312D3621241}"/>
              </a:ext>
            </a:extLst>
          </p:cNvPr>
          <p:cNvCxnSpPr>
            <a:cxnSpLocks/>
          </p:cNvCxnSpPr>
          <p:nvPr/>
        </p:nvCxnSpPr>
        <p:spPr>
          <a:xfrm>
            <a:off x="7222906" y="2773180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17">
            <a:extLst>
              <a:ext uri="{FF2B5EF4-FFF2-40B4-BE49-F238E27FC236}">
                <a16:creationId xmlns:a16="http://schemas.microsoft.com/office/drawing/2014/main" id="{3AB5AF54-6D8B-4BE2-82BD-CCAE23EB6D4B}"/>
              </a:ext>
            </a:extLst>
          </p:cNvPr>
          <p:cNvSpPr/>
          <p:nvPr/>
        </p:nvSpPr>
        <p:spPr>
          <a:xfrm>
            <a:off x="5929029" y="3080940"/>
            <a:ext cx="2555876" cy="262068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68F5A9B-6CAD-45E6-8568-B5F636CF4A23}"/>
              </a:ext>
            </a:extLst>
          </p:cNvPr>
          <p:cNvCxnSpPr>
            <a:cxnSpLocks/>
          </p:cNvCxnSpPr>
          <p:nvPr/>
        </p:nvCxnSpPr>
        <p:spPr>
          <a:xfrm>
            <a:off x="7222906" y="3343008"/>
            <a:ext cx="3329" cy="300546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0F12813-DA04-4952-A2A7-945ABCBC1681}"/>
              </a:ext>
            </a:extLst>
          </p:cNvPr>
          <p:cNvSpPr/>
          <p:nvPr/>
        </p:nvSpPr>
        <p:spPr>
          <a:xfrm>
            <a:off x="5920584" y="2413923"/>
            <a:ext cx="2555875" cy="359257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4E16B1-0F05-4040-8927-2BBCA6E3D35B}"/>
              </a:ext>
            </a:extLst>
          </p:cNvPr>
          <p:cNvSpPr txBox="1"/>
          <p:nvPr/>
        </p:nvSpPr>
        <p:spPr>
          <a:xfrm>
            <a:off x="5929030" y="2458294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04378D9-5A59-4F39-BBAE-CE9718210F4D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блок-схеме.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F7B2B2F-2ACA-447E-BFE7-5660E08F2BE1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B4255E-430E-43A0-94F5-667673180B15}"/>
              </a:ext>
            </a:extLst>
          </p:cNvPr>
          <p:cNvSpPr txBox="1"/>
          <p:nvPr/>
        </p:nvSpPr>
        <p:spPr>
          <a:xfrm>
            <a:off x="6765303" y="3693760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CBD95C92-4F62-4D8D-B7E4-689771BF3D8A}"/>
              </a:ext>
            </a:extLst>
          </p:cNvPr>
          <p:cNvSpPr/>
          <p:nvPr/>
        </p:nvSpPr>
        <p:spPr>
          <a:xfrm>
            <a:off x="5929028" y="3643553"/>
            <a:ext cx="2594414" cy="35556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E2EC2905-8B30-4548-AD19-97B3087383CC}"/>
              </a:ext>
            </a:extLst>
          </p:cNvPr>
          <p:cNvSpPr/>
          <p:nvPr/>
        </p:nvSpPr>
        <p:spPr>
          <a:xfrm>
            <a:off x="539750" y="1083414"/>
            <a:ext cx="2555874" cy="37795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4FCEB-DD9F-47B9-966A-36E9E47AD46B}"/>
              </a:ext>
            </a:extLst>
          </p:cNvPr>
          <p:cNvSpPr txBox="1"/>
          <p:nvPr/>
        </p:nvSpPr>
        <p:spPr>
          <a:xfrm>
            <a:off x="1188882" y="1138244"/>
            <a:ext cx="124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Начало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Прямоугольник 17">
            <a:extLst>
              <a:ext uri="{FF2B5EF4-FFF2-40B4-BE49-F238E27FC236}">
                <a16:creationId xmlns:a16="http://schemas.microsoft.com/office/drawing/2014/main" id="{FB1E513F-602E-4AA9-805C-300481CDDDA0}"/>
              </a:ext>
            </a:extLst>
          </p:cNvPr>
          <p:cNvSpPr/>
          <p:nvPr/>
        </p:nvSpPr>
        <p:spPr>
          <a:xfrm>
            <a:off x="539750" y="1730116"/>
            <a:ext cx="2516519" cy="398271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313" h="256775">
                <a:moveTo>
                  <a:pt x="101600" y="9237"/>
                </a:moveTo>
                <a:lnTo>
                  <a:pt x="3795313" y="0"/>
                </a:lnTo>
                <a:lnTo>
                  <a:pt x="3702949" y="247539"/>
                </a:lnTo>
                <a:lnTo>
                  <a:pt x="0" y="256775"/>
                </a:lnTo>
                <a:lnTo>
                  <a:pt x="101600" y="9237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37C174-1A49-4F2C-961F-573B0B9E46FD}"/>
              </a:ext>
            </a:extLst>
          </p:cNvPr>
          <p:cNvSpPr txBox="1"/>
          <p:nvPr/>
        </p:nvSpPr>
        <p:spPr>
          <a:xfrm>
            <a:off x="620558" y="179075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56F695D-2AE5-4913-8F4D-079AB8B8AAE3}"/>
              </a:ext>
            </a:extLst>
          </p:cNvPr>
          <p:cNvCxnSpPr>
            <a:cxnSpLocks/>
          </p:cNvCxnSpPr>
          <p:nvPr/>
        </p:nvCxnSpPr>
        <p:spPr>
          <a:xfrm>
            <a:off x="1826134" y="1461370"/>
            <a:ext cx="0" cy="273748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5B05B62-1188-45E0-9E50-C8F2B629EABB}"/>
              </a:ext>
            </a:extLst>
          </p:cNvPr>
          <p:cNvCxnSpPr>
            <a:cxnSpLocks/>
          </p:cNvCxnSpPr>
          <p:nvPr/>
        </p:nvCxnSpPr>
        <p:spPr>
          <a:xfrm flipH="1">
            <a:off x="1842073" y="2123383"/>
            <a:ext cx="1" cy="2578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BFD784C-5D34-4BDC-9D17-34FA757A3608}"/>
              </a:ext>
            </a:extLst>
          </p:cNvPr>
          <p:cNvCxnSpPr>
            <a:cxnSpLocks/>
          </p:cNvCxnSpPr>
          <p:nvPr/>
        </p:nvCxnSpPr>
        <p:spPr>
          <a:xfrm>
            <a:off x="1842072" y="2758342"/>
            <a:ext cx="0" cy="303159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17">
            <a:extLst>
              <a:ext uri="{FF2B5EF4-FFF2-40B4-BE49-F238E27FC236}">
                <a16:creationId xmlns:a16="http://schemas.microsoft.com/office/drawing/2014/main" id="{5971652D-2855-4E38-8D82-23D5C7C732D2}"/>
              </a:ext>
            </a:extLst>
          </p:cNvPr>
          <p:cNvSpPr/>
          <p:nvPr/>
        </p:nvSpPr>
        <p:spPr>
          <a:xfrm>
            <a:off x="541897" y="3064854"/>
            <a:ext cx="2562174" cy="263315"/>
          </a:xfrm>
          <a:custGeom>
            <a:avLst/>
            <a:gdLst>
              <a:gd name="connsiteX0" fmla="*/ 0 w 3795313"/>
              <a:gd name="connsiteY0" fmla="*/ 0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0 w 3795313"/>
              <a:gd name="connsiteY4" fmla="*/ 0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95313 w 3795313"/>
              <a:gd name="connsiteY2" fmla="*/ 256775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02949 w 3795313"/>
              <a:gd name="connsiteY2" fmla="*/ 247539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101600 w 3795313"/>
              <a:gd name="connsiteY0" fmla="*/ 9237 h 256775"/>
              <a:gd name="connsiteX1" fmla="*/ 3795313 w 3795313"/>
              <a:gd name="connsiteY1" fmla="*/ 0 h 256775"/>
              <a:gd name="connsiteX2" fmla="*/ 3787483 w 3795313"/>
              <a:gd name="connsiteY2" fmla="*/ 251026 h 256775"/>
              <a:gd name="connsiteX3" fmla="*/ 0 w 3795313"/>
              <a:gd name="connsiteY3" fmla="*/ 256775 h 256775"/>
              <a:gd name="connsiteX4" fmla="*/ 101600 w 3795313"/>
              <a:gd name="connsiteY4" fmla="*/ 9237 h 256775"/>
              <a:gd name="connsiteX0" fmla="*/ 0 w 3804665"/>
              <a:gd name="connsiteY0" fmla="*/ 0 h 257997"/>
              <a:gd name="connsiteX1" fmla="*/ 3804665 w 3804665"/>
              <a:gd name="connsiteY1" fmla="*/ 1222 h 257997"/>
              <a:gd name="connsiteX2" fmla="*/ 3796835 w 3804665"/>
              <a:gd name="connsiteY2" fmla="*/ 252248 h 257997"/>
              <a:gd name="connsiteX3" fmla="*/ 9352 w 3804665"/>
              <a:gd name="connsiteY3" fmla="*/ 257997 h 257997"/>
              <a:gd name="connsiteX4" fmla="*/ 0 w 3804665"/>
              <a:gd name="connsiteY4" fmla="*/ 0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665" h="257997">
                <a:moveTo>
                  <a:pt x="0" y="0"/>
                </a:moveTo>
                <a:lnTo>
                  <a:pt x="3804665" y="1222"/>
                </a:lnTo>
                <a:lnTo>
                  <a:pt x="3796835" y="252248"/>
                </a:lnTo>
                <a:lnTo>
                  <a:pt x="9352" y="25799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620315-ACFF-4608-BBFB-BD308F11C2C6}"/>
              </a:ext>
            </a:extLst>
          </p:cNvPr>
          <p:cNvSpPr txBox="1"/>
          <p:nvPr/>
        </p:nvSpPr>
        <p:spPr>
          <a:xfrm>
            <a:off x="620558" y="3051171"/>
            <a:ext cx="2411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ru-RU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7A044B6-BAD2-4850-A91B-7D2213A144AA}"/>
              </a:ext>
            </a:extLst>
          </p:cNvPr>
          <p:cNvCxnSpPr>
            <a:cxnSpLocks/>
          </p:cNvCxnSpPr>
          <p:nvPr/>
        </p:nvCxnSpPr>
        <p:spPr>
          <a:xfrm flipH="1">
            <a:off x="1843830" y="3327593"/>
            <a:ext cx="194" cy="300545"/>
          </a:xfrm>
          <a:prstGeom prst="straightConnector1">
            <a:avLst/>
          </a:prstGeom>
          <a:ln w="19050">
            <a:solidFill>
              <a:srgbClr val="1076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8FB1A8-9AB0-4B3E-AC69-88917744E991}"/>
              </a:ext>
            </a:extLst>
          </p:cNvPr>
          <p:cNvSpPr txBox="1"/>
          <p:nvPr/>
        </p:nvSpPr>
        <p:spPr>
          <a:xfrm>
            <a:off x="1384469" y="3678922"/>
            <a:ext cx="89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Конец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12082645-6DD3-492A-8C25-F8010BB3EBEE}"/>
              </a:ext>
            </a:extLst>
          </p:cNvPr>
          <p:cNvSpPr/>
          <p:nvPr/>
        </p:nvSpPr>
        <p:spPr>
          <a:xfrm>
            <a:off x="548194" y="3628715"/>
            <a:ext cx="2594414" cy="355569"/>
          </a:xfrm>
          <a:prstGeom prst="rect">
            <a:avLst/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36AE6DCA-243A-4E3D-8C80-10CBF052C4CA}"/>
              </a:ext>
            </a:extLst>
          </p:cNvPr>
          <p:cNvSpPr/>
          <p:nvPr/>
        </p:nvSpPr>
        <p:spPr>
          <a:xfrm>
            <a:off x="539750" y="2399085"/>
            <a:ext cx="2555875" cy="359257"/>
          </a:xfrm>
          <a:prstGeom prst="roundRect">
            <a:avLst>
              <a:gd name="adj" fmla="val 40436"/>
            </a:avLst>
          </a:prstGeom>
          <a:noFill/>
          <a:ln w="19050">
            <a:solidFill>
              <a:srgbClr val="10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E2210D-828B-4357-88DB-A527BFA4D80A}"/>
              </a:ext>
            </a:extLst>
          </p:cNvPr>
          <p:cNvSpPr txBox="1"/>
          <p:nvPr/>
        </p:nvSpPr>
        <p:spPr>
          <a:xfrm>
            <a:off x="548196" y="2443456"/>
            <a:ext cx="2555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:=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ru-RU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ru-RU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 descr="Изображение выглядит как улица, монитор, компьютер, едет&#10;&#10;Автоматически созданное описание">
            <a:extLst>
              <a:ext uri="{FF2B5EF4-FFF2-40B4-BE49-F238E27FC236}">
                <a16:creationId xmlns:a16="http://schemas.microsoft.com/office/drawing/2014/main" id="{1BF59BAA-3988-4BCA-A882-02E2DF201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19528" r="61289" b="21064"/>
          <a:stretch/>
        </p:blipFill>
        <p:spPr>
          <a:xfrm>
            <a:off x="358775" y="1004476"/>
            <a:ext cx="3181006" cy="30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6" y="1426501"/>
            <a:ext cx="7269043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2131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5888236-D3D3-477D-8012-CDA1AB269105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1CF0594-92E1-4876-B528-900E3CE7FE9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56A70D-6F9C-4CA6-A226-3FF113361C6F}"/>
              </a:ext>
            </a:extLst>
          </p:cNvPr>
          <p:cNvSpPr/>
          <p:nvPr/>
        </p:nvSpPr>
        <p:spPr>
          <a:xfrm>
            <a:off x="539750" y="2358758"/>
            <a:ext cx="81151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84B93D-9D1E-4C58-ABB1-3FC8431429D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B4E82F9-454D-4542-9769-D161590B5DB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03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двумя скругленными соседними углами 14"/>
          <p:cNvSpPr/>
          <p:nvPr/>
        </p:nvSpPr>
        <p:spPr>
          <a:xfrm rot="10800000">
            <a:off x="3429000" y="4494"/>
            <a:ext cx="2223000" cy="6075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>
              <a:alpha val="85000"/>
            </a:srgbClr>
          </a:solidFill>
          <a:ln>
            <a:noFill/>
          </a:ln>
          <a:effectLst>
            <a:outerShdw blurRad="127000" dist="127000" dir="5400000" sx="90000" sy="90000" algn="t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0221" y="10715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ru-RU" sz="2000">
                <a:latin typeface="+mj-lt"/>
              </a:rPr>
              <a:t>Правила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D0243-9369-4069-A587-E7637A2B7E05}"/>
              </a:ext>
            </a:extLst>
          </p:cNvPr>
          <p:cNvSpPr txBox="1"/>
          <p:nvPr/>
        </p:nvSpPr>
        <p:spPr>
          <a:xfrm>
            <a:off x="395288" y="1043107"/>
            <a:ext cx="3997325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1400" dirty="0">
                <a:solidFill>
                  <a:prstClr val="black"/>
                </a:solidFill>
              </a:rPr>
              <a:t>В тренажёре принимают участие две команды.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Задача команд – быстрее соперников ответить на все вопросы.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По жребию определяется та команда, которая начинает игру первой.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Вопросы можно выбирать случайным образом.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FF487-1277-444D-BD4D-3CFEE856D38F}"/>
              </a:ext>
            </a:extLst>
          </p:cNvPr>
          <p:cNvSpPr txBox="1"/>
          <p:nvPr/>
        </p:nvSpPr>
        <p:spPr>
          <a:xfrm>
            <a:off x="4751388" y="1043107"/>
            <a:ext cx="3924300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1400" dirty="0">
                <a:solidFill>
                  <a:prstClr val="black"/>
                </a:solidFill>
              </a:rPr>
              <a:t>Нажав на клетку игрового поля, команда должна будет ответить на вопрос.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Если команда ответила правильно, то она может сделать ещё один ход. Если неправильно, то ход переходит к команде соперника. </a:t>
            </a:r>
          </a:p>
          <a:p>
            <a:pPr defTabSz="914377"/>
            <a:endParaRPr lang="ru-RU" sz="1400" dirty="0">
              <a:solidFill>
                <a:prstClr val="black"/>
              </a:solidFill>
            </a:endParaRPr>
          </a:p>
          <a:p>
            <a:pPr defTabSz="914377"/>
            <a:r>
              <a:rPr lang="ru-RU" sz="1400" dirty="0">
                <a:solidFill>
                  <a:prstClr val="black"/>
                </a:solidFill>
              </a:rPr>
              <a:t>Выигрывает та команда, которая быстрее другой ответит на все вопросы и игровое поле станет пустым. 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56BA51D-9FFB-44D3-9A02-4FC2A2D1CB62}"/>
              </a:ext>
            </a:extLst>
          </p:cNvPr>
          <p:cNvSpPr/>
          <p:nvPr/>
        </p:nvSpPr>
        <p:spPr>
          <a:xfrm>
            <a:off x="3274793" y="4100393"/>
            <a:ext cx="2594414" cy="674603"/>
          </a:xfrm>
          <a:prstGeom prst="roundRect">
            <a:avLst/>
          </a:prstGeom>
          <a:solidFill>
            <a:srgbClr val="9066DC"/>
          </a:solidFill>
          <a:ln>
            <a:noFill/>
          </a:ln>
          <a:effectLst>
            <a:outerShdw blurRad="254000" dist="190500" dir="5400000" sx="90000" sy="90000" algn="t" rotWithShape="0">
              <a:srgbClr val="290F4C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bg1"/>
                </a:solidFill>
                <a:latin typeface="+mj-lt"/>
              </a:rPr>
              <a:t>Начать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356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6" y="1426501"/>
            <a:ext cx="7269043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фиксированного количества однотипных элементов, которым присвоено общее имя.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3619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BDC597-6EF3-431E-BE1C-76A84131D454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8498DFB2-D9F1-48F4-B55E-477E5C669FF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33BAD5-64CA-4265-B16C-70B915B3D65E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индексов.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9DEB59-9E64-4501-97EC-8F03E10A57C2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размерность массива?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6627B41-5975-4763-96B7-F2B5F3532E77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27967" y="1563125"/>
            <a:ext cx="7269043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68571" y="351423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785007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4000361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25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CF5CBE-1751-464D-9D07-FF54B030E496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E04E1EF-B0D0-475C-A84A-54976B5A92B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3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9CA6F7-6C49-423F-B177-8F797FB87EA5}"/>
              </a:ext>
            </a:extLst>
          </p:cNvPr>
          <p:cNvSpPr/>
          <p:nvPr/>
        </p:nvSpPr>
        <p:spPr>
          <a:xfrm>
            <a:off x="539750" y="2358758"/>
            <a:ext cx="8115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D6E9CF-A4AA-4612-8340-66721B777CF2}"/>
              </a:ext>
            </a:extLst>
          </p:cNvPr>
          <p:cNvSpPr/>
          <p:nvPr/>
        </p:nvSpPr>
        <p:spPr>
          <a:xfrm>
            <a:off x="908571" y="430666"/>
            <a:ext cx="8107837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Сколько индексов содержит двумерный массив?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3CA046F-5CE4-44ED-BF80-FD51820F5F7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6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382F544-DAC7-471B-93EC-790E341F9AE6}"/>
              </a:ext>
            </a:extLst>
          </p:cNvPr>
          <p:cNvSpPr/>
          <p:nvPr/>
        </p:nvSpPr>
        <p:spPr>
          <a:xfrm>
            <a:off x="539750" y="1759216"/>
            <a:ext cx="518056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array(10)</a:t>
            </a:r>
            <a:endParaRPr lang="ru-RU" sz="240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0635358-B534-4B41-A3A7-64842074D175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DD34447-45D9-4DE1-ADB3-549191F24F6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87CAAA-2EEB-4864-B8BC-6C62FA191D90}"/>
              </a:ext>
            </a:extLst>
          </p:cNvPr>
          <p:cNvSpPr/>
          <p:nvPr/>
        </p:nvSpPr>
        <p:spPr>
          <a:xfrm>
            <a:off x="622877" y="2738021"/>
            <a:ext cx="518056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RU" sz="2400" b="1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1" y="1491060"/>
            <a:ext cx="5187142" cy="8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27967" y="1920801"/>
            <a:ext cx="7269043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array[6]={1,2,10,5,7,9};</a:t>
            </a:r>
            <a:endParaRPr lang="ru-RU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755457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6199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76852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6" y="2933863"/>
            <a:ext cx="661905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array[5]={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1,2,10,5,7,9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940397"/>
            <a:ext cx="7450018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array[5]={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 2 10 5 7 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81151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array[6]={1,2,10,5,7,9};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19F894-85AC-4FE8-9BCF-65FB79178C28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5588813-168A-4314-9CEF-AEFE720E36C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2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оутбук, темный, сидит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0DCB1BF6-3BF7-476E-919C-6E9800CC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C8681D71-5BB2-4B41-833C-622524A43625}"/>
              </a:ext>
            </a:extLst>
          </p:cNvPr>
          <p:cNvSpPr/>
          <p:nvPr/>
        </p:nvSpPr>
        <p:spPr>
          <a:xfrm>
            <a:off x="2697899" y="3914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1</a:t>
            </a:r>
          </a:p>
        </p:txBody>
      </p:sp>
      <p:sp>
        <p:nvSpPr>
          <p:cNvPr id="53" name="Прямоугольник 52">
            <a:hlinkClick r:id="rId4" action="ppaction://hlinksldjump"/>
            <a:extLst>
              <a:ext uri="{FF2B5EF4-FFF2-40B4-BE49-F238E27FC236}">
                <a16:creationId xmlns:a16="http://schemas.microsoft.com/office/drawing/2014/main" id="{D52A9794-0283-46C3-9784-C9930B932CA2}"/>
              </a:ext>
            </a:extLst>
          </p:cNvPr>
          <p:cNvSpPr/>
          <p:nvPr/>
        </p:nvSpPr>
        <p:spPr>
          <a:xfrm>
            <a:off x="5962042" y="1187828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5</a:t>
            </a:r>
            <a:endParaRPr lang="ru-RU" sz="2800" b="1" dirty="0">
              <a:latin typeface="+mj-lt"/>
            </a:endParaRPr>
          </a:p>
        </p:txBody>
      </p:sp>
      <p:sp>
        <p:nvSpPr>
          <p:cNvPr id="54" name="Прямоугольник 53">
            <a:hlinkClick r:id="rId5" action="ppaction://hlinksldjump"/>
            <a:extLst>
              <a:ext uri="{FF2B5EF4-FFF2-40B4-BE49-F238E27FC236}">
                <a16:creationId xmlns:a16="http://schemas.microsoft.com/office/drawing/2014/main" id="{F02E46E8-B640-4741-B502-D259A5FD6C9F}"/>
              </a:ext>
            </a:extLst>
          </p:cNvPr>
          <p:cNvSpPr/>
          <p:nvPr/>
        </p:nvSpPr>
        <p:spPr>
          <a:xfrm>
            <a:off x="4320057" y="284292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3</a:t>
            </a:r>
            <a:endParaRPr lang="ru-RU" sz="2800" b="1" dirty="0">
              <a:latin typeface="+mj-lt"/>
            </a:endParaRPr>
          </a:p>
        </p:txBody>
      </p:sp>
      <p:sp>
        <p:nvSpPr>
          <p:cNvPr id="56" name="Прямоугольник 55">
            <a:hlinkClick r:id="rId6" action="ppaction://hlinksldjump"/>
            <a:extLst>
              <a:ext uri="{FF2B5EF4-FFF2-40B4-BE49-F238E27FC236}">
                <a16:creationId xmlns:a16="http://schemas.microsoft.com/office/drawing/2014/main" id="{4909C02A-9F81-42B3-B5B8-537324199E8A}"/>
              </a:ext>
            </a:extLst>
          </p:cNvPr>
          <p:cNvSpPr/>
          <p:nvPr/>
        </p:nvSpPr>
        <p:spPr>
          <a:xfrm>
            <a:off x="3509652" y="3914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+mj-lt"/>
              </a:rPr>
              <a:t>2</a:t>
            </a:r>
          </a:p>
        </p:txBody>
      </p:sp>
      <p:sp>
        <p:nvSpPr>
          <p:cNvPr id="57" name="Прямоугольник 56">
            <a:hlinkClick r:id="rId7" action="ppaction://hlinksldjump"/>
            <a:extLst>
              <a:ext uri="{FF2B5EF4-FFF2-40B4-BE49-F238E27FC236}">
                <a16:creationId xmlns:a16="http://schemas.microsoft.com/office/drawing/2014/main" id="{06C16C98-BA9D-4542-8777-A8105F44F44F}"/>
              </a:ext>
            </a:extLst>
          </p:cNvPr>
          <p:cNvSpPr/>
          <p:nvPr/>
        </p:nvSpPr>
        <p:spPr>
          <a:xfrm>
            <a:off x="6755485" y="1187828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6</a:t>
            </a:r>
            <a:endParaRPr lang="ru-RU" sz="2800" b="1" dirty="0">
              <a:latin typeface="+mj-lt"/>
            </a:endParaRPr>
          </a:p>
        </p:txBody>
      </p:sp>
      <p:sp>
        <p:nvSpPr>
          <p:cNvPr id="58" name="Прямоугольник 57">
            <a:hlinkClick r:id="rId8" action="ppaction://hlinksldjump"/>
            <a:extLst>
              <a:ext uri="{FF2B5EF4-FFF2-40B4-BE49-F238E27FC236}">
                <a16:creationId xmlns:a16="http://schemas.microsoft.com/office/drawing/2014/main" id="{D6D2AF23-C47A-42C6-B4FD-1B18D4BBE214}"/>
              </a:ext>
            </a:extLst>
          </p:cNvPr>
          <p:cNvSpPr/>
          <p:nvPr/>
        </p:nvSpPr>
        <p:spPr>
          <a:xfrm>
            <a:off x="5132955" y="284292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4</a:t>
            </a:r>
            <a:endParaRPr lang="ru-RU" sz="2800" b="1" dirty="0">
              <a:latin typeface="+mj-lt"/>
            </a:endParaRPr>
          </a:p>
        </p:txBody>
      </p:sp>
      <p:sp>
        <p:nvSpPr>
          <p:cNvPr id="60" name="Прямоугольник 59">
            <a:hlinkClick r:id="rId9" action="ppaction://hlinksldjump"/>
            <a:extLst>
              <a:ext uri="{FF2B5EF4-FFF2-40B4-BE49-F238E27FC236}">
                <a16:creationId xmlns:a16="http://schemas.microsoft.com/office/drawing/2014/main" id="{2BD66D0D-6268-47E5-AE24-B791580D4147}"/>
              </a:ext>
            </a:extLst>
          </p:cNvPr>
          <p:cNvSpPr/>
          <p:nvPr/>
        </p:nvSpPr>
        <p:spPr>
          <a:xfrm>
            <a:off x="4326920" y="392314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3</a:t>
            </a:r>
          </a:p>
        </p:txBody>
      </p:sp>
      <p:sp>
        <p:nvSpPr>
          <p:cNvPr id="61" name="Прямоугольник 60">
            <a:hlinkClick r:id="rId10" action="ppaction://hlinksldjump"/>
            <a:extLst>
              <a:ext uri="{FF2B5EF4-FFF2-40B4-BE49-F238E27FC236}">
                <a16:creationId xmlns:a16="http://schemas.microsoft.com/office/drawing/2014/main" id="{76110A07-B7F4-4269-A255-E39AA5719AC6}"/>
              </a:ext>
            </a:extLst>
          </p:cNvPr>
          <p:cNvSpPr/>
          <p:nvPr/>
        </p:nvSpPr>
        <p:spPr>
          <a:xfrm>
            <a:off x="2697899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1</a:t>
            </a:r>
            <a:endParaRPr lang="ru-RU" sz="2800" b="1" dirty="0">
              <a:latin typeface="+mj-lt"/>
            </a:endParaRPr>
          </a:p>
        </p:txBody>
      </p:sp>
      <p:sp>
        <p:nvSpPr>
          <p:cNvPr id="62" name="Прямоугольник 61">
            <a:hlinkClick r:id="rId11" action="ppaction://hlinksldjump"/>
            <a:extLst>
              <a:ext uri="{FF2B5EF4-FFF2-40B4-BE49-F238E27FC236}">
                <a16:creationId xmlns:a16="http://schemas.microsoft.com/office/drawing/2014/main" id="{0A2405EE-BA63-43B6-BE0C-308919D659A1}"/>
              </a:ext>
            </a:extLst>
          </p:cNvPr>
          <p:cNvSpPr/>
          <p:nvPr/>
        </p:nvSpPr>
        <p:spPr>
          <a:xfrm>
            <a:off x="5948713" y="284292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5</a:t>
            </a:r>
            <a:endParaRPr lang="ru-RU" sz="2800" b="1" dirty="0">
              <a:latin typeface="+mj-lt"/>
            </a:endParaRPr>
          </a:p>
        </p:txBody>
      </p:sp>
      <p:sp>
        <p:nvSpPr>
          <p:cNvPr id="64" name="Прямоугольник 63">
            <a:hlinkClick r:id="rId12" action="ppaction://hlinksldjump"/>
            <a:extLst>
              <a:ext uri="{FF2B5EF4-FFF2-40B4-BE49-F238E27FC236}">
                <a16:creationId xmlns:a16="http://schemas.microsoft.com/office/drawing/2014/main" id="{63BEB2E3-0171-4042-85DD-2D2CFCC0FEE8}"/>
              </a:ext>
            </a:extLst>
          </p:cNvPr>
          <p:cNvSpPr/>
          <p:nvPr/>
        </p:nvSpPr>
        <p:spPr>
          <a:xfrm>
            <a:off x="5139099" y="392314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4</a:t>
            </a:r>
          </a:p>
        </p:txBody>
      </p:sp>
      <p:sp>
        <p:nvSpPr>
          <p:cNvPr id="90" name="Прямоугольник 89">
            <a:hlinkClick r:id="rId13" action="ppaction://hlinksldjump"/>
            <a:extLst>
              <a:ext uri="{FF2B5EF4-FFF2-40B4-BE49-F238E27FC236}">
                <a16:creationId xmlns:a16="http://schemas.microsoft.com/office/drawing/2014/main" id="{AA0C0AED-6145-43A5-BE61-7E61278D0330}"/>
              </a:ext>
            </a:extLst>
          </p:cNvPr>
          <p:cNvSpPr/>
          <p:nvPr/>
        </p:nvSpPr>
        <p:spPr>
          <a:xfrm>
            <a:off x="3510078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2</a:t>
            </a:r>
            <a:endParaRPr lang="ru-RU" sz="2800" b="1" dirty="0">
              <a:latin typeface="+mj-lt"/>
            </a:endParaRPr>
          </a:p>
        </p:txBody>
      </p:sp>
      <p:sp>
        <p:nvSpPr>
          <p:cNvPr id="91" name="Прямоугольник 90">
            <a:hlinkClick r:id="rId14" action="ppaction://hlinksldjump"/>
            <a:extLst>
              <a:ext uri="{FF2B5EF4-FFF2-40B4-BE49-F238E27FC236}">
                <a16:creationId xmlns:a16="http://schemas.microsoft.com/office/drawing/2014/main" id="{7C15A8FF-B07F-49DE-8CD0-234CBFF40C5F}"/>
              </a:ext>
            </a:extLst>
          </p:cNvPr>
          <p:cNvSpPr/>
          <p:nvPr/>
        </p:nvSpPr>
        <p:spPr>
          <a:xfrm>
            <a:off x="6761598" y="284292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6</a:t>
            </a:r>
            <a:endParaRPr lang="ru-RU" sz="2800" b="1" dirty="0">
              <a:latin typeface="+mj-lt"/>
            </a:endParaRPr>
          </a:p>
        </p:txBody>
      </p:sp>
      <p:sp>
        <p:nvSpPr>
          <p:cNvPr id="93" name="Прямоугольник 92">
            <a:hlinkClick r:id="rId15" action="ppaction://hlinksldjump"/>
            <a:extLst>
              <a:ext uri="{FF2B5EF4-FFF2-40B4-BE49-F238E27FC236}">
                <a16:creationId xmlns:a16="http://schemas.microsoft.com/office/drawing/2014/main" id="{65EAF1AE-D15E-47D2-8DCB-0AC2358E7605}"/>
              </a:ext>
            </a:extLst>
          </p:cNvPr>
          <p:cNvSpPr/>
          <p:nvPr/>
        </p:nvSpPr>
        <p:spPr>
          <a:xfrm>
            <a:off x="5947645" y="392314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5</a:t>
            </a:r>
          </a:p>
        </p:txBody>
      </p:sp>
      <p:sp>
        <p:nvSpPr>
          <p:cNvPr id="94" name="Прямоугольник 93">
            <a:hlinkClick r:id="rId16" action="ppaction://hlinksldjump"/>
            <a:extLst>
              <a:ext uri="{FF2B5EF4-FFF2-40B4-BE49-F238E27FC236}">
                <a16:creationId xmlns:a16="http://schemas.microsoft.com/office/drawing/2014/main" id="{879A7EFF-8D01-489E-A502-A0E6472204BF}"/>
              </a:ext>
            </a:extLst>
          </p:cNvPr>
          <p:cNvSpPr/>
          <p:nvPr/>
        </p:nvSpPr>
        <p:spPr>
          <a:xfrm>
            <a:off x="4318624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3</a:t>
            </a:r>
            <a:endParaRPr lang="ru-RU" sz="2800" b="1" dirty="0">
              <a:latin typeface="+mj-lt"/>
            </a:endParaRPr>
          </a:p>
        </p:txBody>
      </p:sp>
      <p:sp>
        <p:nvSpPr>
          <p:cNvPr id="95" name="Прямоугольник 94">
            <a:hlinkClick r:id="rId17" action="ppaction://hlinksldjump"/>
            <a:extLst>
              <a:ext uri="{FF2B5EF4-FFF2-40B4-BE49-F238E27FC236}">
                <a16:creationId xmlns:a16="http://schemas.microsoft.com/office/drawing/2014/main" id="{B4B0F622-A70F-47DC-98AF-D347598502D3}"/>
              </a:ext>
            </a:extLst>
          </p:cNvPr>
          <p:cNvSpPr/>
          <p:nvPr/>
        </p:nvSpPr>
        <p:spPr>
          <a:xfrm>
            <a:off x="2699071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1</a:t>
            </a:r>
            <a:endParaRPr lang="ru-RU" sz="2800" b="1" dirty="0">
              <a:latin typeface="+mj-lt"/>
            </a:endParaRPr>
          </a:p>
        </p:txBody>
      </p:sp>
      <p:sp>
        <p:nvSpPr>
          <p:cNvPr id="97" name="Прямоугольник 96">
            <a:hlinkClick r:id="rId18" action="ppaction://hlinksldjump"/>
            <a:extLst>
              <a:ext uri="{FF2B5EF4-FFF2-40B4-BE49-F238E27FC236}">
                <a16:creationId xmlns:a16="http://schemas.microsoft.com/office/drawing/2014/main" id="{21729537-16D1-4C16-9F69-A571A414FF32}"/>
              </a:ext>
            </a:extLst>
          </p:cNvPr>
          <p:cNvSpPr/>
          <p:nvPr/>
        </p:nvSpPr>
        <p:spPr>
          <a:xfrm>
            <a:off x="6755485" y="392314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>
                <a:latin typeface="+mj-lt"/>
              </a:rPr>
              <a:t>6</a:t>
            </a:r>
          </a:p>
        </p:txBody>
      </p:sp>
      <p:sp>
        <p:nvSpPr>
          <p:cNvPr id="98" name="Прямоугольник 97">
            <a:hlinkClick r:id="rId19" action="ppaction://hlinksldjump"/>
            <a:extLst>
              <a:ext uri="{FF2B5EF4-FFF2-40B4-BE49-F238E27FC236}">
                <a16:creationId xmlns:a16="http://schemas.microsoft.com/office/drawing/2014/main" id="{169D51C3-2AD3-485B-8B30-4F2F123ECA03}"/>
              </a:ext>
            </a:extLst>
          </p:cNvPr>
          <p:cNvSpPr/>
          <p:nvPr/>
        </p:nvSpPr>
        <p:spPr>
          <a:xfrm>
            <a:off x="5132949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4</a:t>
            </a:r>
            <a:endParaRPr lang="ru-RU" sz="2800" b="1" dirty="0">
              <a:latin typeface="+mj-lt"/>
            </a:endParaRPr>
          </a:p>
        </p:txBody>
      </p:sp>
      <p:sp>
        <p:nvSpPr>
          <p:cNvPr id="99" name="Прямоугольник 98">
            <a:hlinkClick r:id="rId20" action="ppaction://hlinksldjump"/>
            <a:extLst>
              <a:ext uri="{FF2B5EF4-FFF2-40B4-BE49-F238E27FC236}">
                <a16:creationId xmlns:a16="http://schemas.microsoft.com/office/drawing/2014/main" id="{713E29ED-1344-4594-817C-9203A2180C2D}"/>
              </a:ext>
            </a:extLst>
          </p:cNvPr>
          <p:cNvSpPr/>
          <p:nvPr/>
        </p:nvSpPr>
        <p:spPr>
          <a:xfrm>
            <a:off x="3513396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2</a:t>
            </a:r>
            <a:endParaRPr lang="ru-RU" sz="2800" b="1" dirty="0">
              <a:latin typeface="+mj-lt"/>
            </a:endParaRPr>
          </a:p>
        </p:txBody>
      </p:sp>
      <p:sp>
        <p:nvSpPr>
          <p:cNvPr id="101" name="Прямоугольник 100">
            <a:hlinkClick r:id="rId21" action="ppaction://hlinksldjump"/>
            <a:extLst>
              <a:ext uri="{FF2B5EF4-FFF2-40B4-BE49-F238E27FC236}">
                <a16:creationId xmlns:a16="http://schemas.microsoft.com/office/drawing/2014/main" id="{316CDA9B-746A-49B0-B431-65710A744611}"/>
              </a:ext>
            </a:extLst>
          </p:cNvPr>
          <p:cNvSpPr/>
          <p:nvPr/>
        </p:nvSpPr>
        <p:spPr>
          <a:xfrm>
            <a:off x="2697899" y="11978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1</a:t>
            </a:r>
            <a:endParaRPr lang="ru-RU" sz="2800" b="1" dirty="0">
              <a:latin typeface="+mj-lt"/>
            </a:endParaRPr>
          </a:p>
        </p:txBody>
      </p:sp>
      <p:sp>
        <p:nvSpPr>
          <p:cNvPr id="102" name="Прямоугольник 101">
            <a:hlinkClick r:id="rId22" action="ppaction://hlinksldjump"/>
            <a:extLst>
              <a:ext uri="{FF2B5EF4-FFF2-40B4-BE49-F238E27FC236}">
                <a16:creationId xmlns:a16="http://schemas.microsoft.com/office/drawing/2014/main" id="{4DF37D08-3816-4B46-8533-284B21A8DC57}"/>
              </a:ext>
            </a:extLst>
          </p:cNvPr>
          <p:cNvSpPr/>
          <p:nvPr/>
        </p:nvSpPr>
        <p:spPr>
          <a:xfrm>
            <a:off x="5945847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5</a:t>
            </a:r>
            <a:endParaRPr lang="ru-RU" sz="2800" b="1" dirty="0">
              <a:latin typeface="+mj-lt"/>
            </a:endParaRPr>
          </a:p>
        </p:txBody>
      </p:sp>
      <p:sp>
        <p:nvSpPr>
          <p:cNvPr id="103" name="Прямоугольник 102">
            <a:hlinkClick r:id="rId23" action="ppaction://hlinksldjump"/>
            <a:extLst>
              <a:ext uri="{FF2B5EF4-FFF2-40B4-BE49-F238E27FC236}">
                <a16:creationId xmlns:a16="http://schemas.microsoft.com/office/drawing/2014/main" id="{B5E79926-74ED-4D2B-AB74-0B151CB98A26}"/>
              </a:ext>
            </a:extLst>
          </p:cNvPr>
          <p:cNvSpPr/>
          <p:nvPr/>
        </p:nvSpPr>
        <p:spPr>
          <a:xfrm>
            <a:off x="4326294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3</a:t>
            </a:r>
            <a:endParaRPr lang="ru-RU" sz="2800" b="1" dirty="0">
              <a:latin typeface="+mj-lt"/>
            </a:endParaRPr>
          </a:p>
        </p:txBody>
      </p:sp>
      <p:sp>
        <p:nvSpPr>
          <p:cNvPr id="105" name="Прямоугольник 104">
            <a:hlinkClick r:id="rId24" action="ppaction://hlinksldjump"/>
            <a:extLst>
              <a:ext uri="{FF2B5EF4-FFF2-40B4-BE49-F238E27FC236}">
                <a16:creationId xmlns:a16="http://schemas.microsoft.com/office/drawing/2014/main" id="{5215025E-A3CD-4FF4-8318-ED9205251E42}"/>
              </a:ext>
            </a:extLst>
          </p:cNvPr>
          <p:cNvSpPr/>
          <p:nvPr/>
        </p:nvSpPr>
        <p:spPr>
          <a:xfrm>
            <a:off x="3507172" y="11978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2</a:t>
            </a:r>
            <a:endParaRPr lang="ru-RU" sz="2800" b="1" dirty="0">
              <a:latin typeface="+mj-lt"/>
            </a:endParaRPr>
          </a:p>
        </p:txBody>
      </p:sp>
      <p:sp>
        <p:nvSpPr>
          <p:cNvPr id="106" name="Прямоугольник 105">
            <a:hlinkClick r:id="rId25" action="ppaction://hlinksldjump"/>
            <a:extLst>
              <a:ext uri="{FF2B5EF4-FFF2-40B4-BE49-F238E27FC236}">
                <a16:creationId xmlns:a16="http://schemas.microsoft.com/office/drawing/2014/main" id="{7408D509-83F1-4AAB-9C5E-7769FEE2F2FF}"/>
              </a:ext>
            </a:extLst>
          </p:cNvPr>
          <p:cNvSpPr/>
          <p:nvPr/>
        </p:nvSpPr>
        <p:spPr>
          <a:xfrm>
            <a:off x="6755120" y="2003300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6</a:t>
            </a:r>
            <a:endParaRPr lang="ru-RU" sz="2800" b="1" dirty="0">
              <a:latin typeface="+mj-lt"/>
            </a:endParaRPr>
          </a:p>
        </p:txBody>
      </p:sp>
      <p:sp>
        <p:nvSpPr>
          <p:cNvPr id="107" name="Прямоугольник 106">
            <a:hlinkClick r:id="rId26" action="ppaction://hlinksldjump"/>
            <a:extLst>
              <a:ext uri="{FF2B5EF4-FFF2-40B4-BE49-F238E27FC236}">
                <a16:creationId xmlns:a16="http://schemas.microsoft.com/office/drawing/2014/main" id="{7F5EC696-4295-4A4D-86A9-2645A2C6CB12}"/>
              </a:ext>
            </a:extLst>
          </p:cNvPr>
          <p:cNvSpPr/>
          <p:nvPr/>
        </p:nvSpPr>
        <p:spPr>
          <a:xfrm>
            <a:off x="5135567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4</a:t>
            </a:r>
            <a:endParaRPr lang="ru-RU" sz="2800" b="1" dirty="0">
              <a:latin typeface="+mj-lt"/>
            </a:endParaRPr>
          </a:p>
        </p:txBody>
      </p:sp>
      <p:sp>
        <p:nvSpPr>
          <p:cNvPr id="109" name="Прямоугольник 108">
            <a:hlinkClick r:id="rId27" action="ppaction://hlinksldjump"/>
            <a:extLst>
              <a:ext uri="{FF2B5EF4-FFF2-40B4-BE49-F238E27FC236}">
                <a16:creationId xmlns:a16="http://schemas.microsoft.com/office/drawing/2014/main" id="{33B4DC54-5C8D-49CF-BBB1-61E76C0E143C}"/>
              </a:ext>
            </a:extLst>
          </p:cNvPr>
          <p:cNvSpPr/>
          <p:nvPr/>
        </p:nvSpPr>
        <p:spPr>
          <a:xfrm>
            <a:off x="4319351" y="11978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3</a:t>
            </a:r>
            <a:endParaRPr lang="ru-RU" sz="2800" b="1" dirty="0">
              <a:latin typeface="+mj-lt"/>
            </a:endParaRPr>
          </a:p>
        </p:txBody>
      </p:sp>
      <p:sp>
        <p:nvSpPr>
          <p:cNvPr id="110" name="Прямоугольник 109">
            <a:hlinkClick r:id="rId28" action="ppaction://hlinksldjump"/>
            <a:extLst>
              <a:ext uri="{FF2B5EF4-FFF2-40B4-BE49-F238E27FC236}">
                <a16:creationId xmlns:a16="http://schemas.microsoft.com/office/drawing/2014/main" id="{0E495952-CC03-4006-9A44-4F9401EEC9DE}"/>
              </a:ext>
            </a:extLst>
          </p:cNvPr>
          <p:cNvSpPr/>
          <p:nvPr/>
        </p:nvSpPr>
        <p:spPr>
          <a:xfrm>
            <a:off x="2699071" y="284640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1</a:t>
            </a:r>
            <a:endParaRPr lang="ru-RU" sz="2800" b="1" dirty="0">
              <a:latin typeface="+mj-lt"/>
            </a:endParaRPr>
          </a:p>
        </p:txBody>
      </p:sp>
      <p:sp>
        <p:nvSpPr>
          <p:cNvPr id="111" name="Прямоугольник 110">
            <a:hlinkClick r:id="rId29" action="ppaction://hlinksldjump"/>
            <a:extLst>
              <a:ext uri="{FF2B5EF4-FFF2-40B4-BE49-F238E27FC236}">
                <a16:creationId xmlns:a16="http://schemas.microsoft.com/office/drawing/2014/main" id="{2F6E2013-2861-41D4-BF4C-323EDD7E95D3}"/>
              </a:ext>
            </a:extLst>
          </p:cNvPr>
          <p:cNvSpPr/>
          <p:nvPr/>
        </p:nvSpPr>
        <p:spPr>
          <a:xfrm>
            <a:off x="5954231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5</a:t>
            </a:r>
            <a:endParaRPr lang="ru-RU" sz="2800" b="1" dirty="0">
              <a:latin typeface="+mj-lt"/>
            </a:endParaRPr>
          </a:p>
        </p:txBody>
      </p:sp>
      <p:sp>
        <p:nvSpPr>
          <p:cNvPr id="113" name="Прямоугольник 112">
            <a:hlinkClick r:id="rId30" action="ppaction://hlinksldjump"/>
            <a:extLst>
              <a:ext uri="{FF2B5EF4-FFF2-40B4-BE49-F238E27FC236}">
                <a16:creationId xmlns:a16="http://schemas.microsoft.com/office/drawing/2014/main" id="{A3B39C07-4413-4D1B-8A02-816BB2D3C5B2}"/>
              </a:ext>
            </a:extLst>
          </p:cNvPr>
          <p:cNvSpPr/>
          <p:nvPr/>
        </p:nvSpPr>
        <p:spPr>
          <a:xfrm>
            <a:off x="5127897" y="1197807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4</a:t>
            </a:r>
            <a:endParaRPr lang="ru-RU" sz="2800" b="1" dirty="0">
              <a:latin typeface="+mj-lt"/>
            </a:endParaRPr>
          </a:p>
        </p:txBody>
      </p:sp>
      <p:sp>
        <p:nvSpPr>
          <p:cNvPr id="114" name="Прямоугольник 113">
            <a:hlinkClick r:id="rId31" action="ppaction://hlinksldjump"/>
            <a:extLst>
              <a:ext uri="{FF2B5EF4-FFF2-40B4-BE49-F238E27FC236}">
                <a16:creationId xmlns:a16="http://schemas.microsoft.com/office/drawing/2014/main" id="{8227085A-87E5-4537-ADE3-FBE5099D88D1}"/>
              </a:ext>
            </a:extLst>
          </p:cNvPr>
          <p:cNvSpPr/>
          <p:nvPr/>
        </p:nvSpPr>
        <p:spPr>
          <a:xfrm>
            <a:off x="3507617" y="2846403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2</a:t>
            </a:r>
            <a:endParaRPr lang="ru-RU" sz="2800" b="1" dirty="0">
              <a:latin typeface="+mj-lt"/>
            </a:endParaRPr>
          </a:p>
        </p:txBody>
      </p:sp>
      <p:sp>
        <p:nvSpPr>
          <p:cNvPr id="115" name="Прямоугольник 114">
            <a:hlinkClick r:id="rId32" action="ppaction://hlinksldjump"/>
            <a:extLst>
              <a:ext uri="{FF2B5EF4-FFF2-40B4-BE49-F238E27FC236}">
                <a16:creationId xmlns:a16="http://schemas.microsoft.com/office/drawing/2014/main" id="{234F90A5-2732-490C-9139-EC9464F5CD8F}"/>
              </a:ext>
            </a:extLst>
          </p:cNvPr>
          <p:cNvSpPr/>
          <p:nvPr/>
        </p:nvSpPr>
        <p:spPr>
          <a:xfrm>
            <a:off x="6762777" y="3689506"/>
            <a:ext cx="806400" cy="806400"/>
          </a:xfrm>
          <a:prstGeom prst="rect">
            <a:avLst/>
          </a:prstGeom>
          <a:solidFill>
            <a:srgbClr val="9066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+mj-lt"/>
              </a:rPr>
              <a:t>6</a:t>
            </a:r>
            <a:endParaRPr lang="ru-RU" sz="2800" b="1" dirty="0">
              <a:latin typeface="+mj-lt"/>
            </a:endParaRPr>
          </a:p>
        </p:txBody>
      </p:sp>
      <p:sp>
        <p:nvSpPr>
          <p:cNvPr id="46" name="Скругленный прямоугольник 1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B722710-FCB4-4B90-B4A3-32AA86C0FF29}"/>
              </a:ext>
            </a:extLst>
          </p:cNvPr>
          <p:cNvSpPr/>
          <p:nvPr/>
        </p:nvSpPr>
        <p:spPr>
          <a:xfrm>
            <a:off x="647459" y="341379"/>
            <a:ext cx="1806181" cy="6097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algn="ctr"/>
            <a:r>
              <a:rPr lang="ru-RU" sz="1200" b="1">
                <a:solidFill>
                  <a:schemeClr val="tx1"/>
                </a:solidFill>
              </a:rPr>
              <a:t>Выйти из тренажёра</a:t>
            </a:r>
          </a:p>
        </p:txBody>
      </p:sp>
    </p:spTree>
    <p:extLst>
      <p:ext uri="{BB962C8B-B14F-4D97-AF65-F5344CB8AC3E}">
        <p14:creationId xmlns:p14="http://schemas.microsoft.com/office/powerpoint/2010/main" val="28992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4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7A2AAEB-DCCE-47EE-B715-5A268E8E7624}"/>
              </a:ext>
            </a:extLst>
          </p:cNvPr>
          <p:cNvSpPr/>
          <p:nvPr/>
        </p:nvSpPr>
        <p:spPr>
          <a:xfrm>
            <a:off x="908571" y="430666"/>
            <a:ext cx="7969615" cy="8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7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Выберите описание массива, который имеет значения: 1, 2, 10, 5, 7, 9.</a:t>
            </a:r>
            <a:endParaRPr kumimoji="0" lang="ru-RU" sz="27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E8A9AA8-A2F0-4B85-A00F-9A5D18F1C78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873450-6311-487F-9F67-9C2F4E80055B}"/>
              </a:ext>
            </a:extLst>
          </p:cNvPr>
          <p:cNvSpPr/>
          <p:nvPr/>
        </p:nvSpPr>
        <p:spPr>
          <a:xfrm>
            <a:off x="539750" y="2358758"/>
            <a:ext cx="81151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array[6]={1,2,10,5,7,9};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422306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38E44F3-8DF3-4977-930F-46CDBFE67405}"/>
              </a:ext>
            </a:extLst>
          </p:cNvPr>
          <p:cNvSpPr/>
          <p:nvPr/>
        </p:nvSpPr>
        <p:spPr>
          <a:xfrm>
            <a:off x="6264330" y="1723542"/>
            <a:ext cx="2591497" cy="2562404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I;</a:t>
            </a:r>
          </a:p>
          <a:p>
            <a:pPr lvl="0" indent="180975">
              <a:defRPr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array[50];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2075"/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 smtClean="0"/>
              <a:t>srand</a:t>
            </a:r>
            <a:r>
              <a:rPr lang="en-US" dirty="0" smtClean="0"/>
              <a:t>(time(NULL</a:t>
            </a:r>
            <a:r>
              <a:rPr lang="en-US" dirty="0"/>
              <a:t>));</a:t>
            </a:r>
            <a:endParaRPr lang="ru-RU" sz="1400" dirty="0"/>
          </a:p>
          <a:p>
            <a:r>
              <a:rPr lang="en-US" dirty="0"/>
              <a:t>    rand();</a:t>
            </a:r>
            <a:endParaRPr lang="ru-RU" sz="1400" dirty="0"/>
          </a:p>
          <a:p>
            <a:r>
              <a:rPr lang="en-US" dirty="0"/>
              <a:t> </a:t>
            </a:r>
            <a:r>
              <a:rPr lang="en-US" dirty="0" smtClean="0"/>
              <a:t>   for</a:t>
            </a:r>
            <a:r>
              <a:rPr lang="ru-RU" dirty="0"/>
              <a:t>(</a:t>
            </a:r>
            <a:r>
              <a:rPr lang="en-US" dirty="0"/>
              <a:t>i</a:t>
            </a:r>
            <a:r>
              <a:rPr lang="ru-RU" dirty="0"/>
              <a:t>=0;</a:t>
            </a:r>
            <a:r>
              <a:rPr lang="en-US" dirty="0"/>
              <a:t>i</a:t>
            </a:r>
            <a:r>
              <a:rPr lang="ru-RU" dirty="0" smtClean="0"/>
              <a:t>&lt;</a:t>
            </a:r>
            <a:r>
              <a:rPr lang="en-US" dirty="0" smtClean="0"/>
              <a:t>50</a:t>
            </a:r>
            <a:r>
              <a:rPr lang="ru-RU" dirty="0" smtClean="0"/>
              <a:t>; </a:t>
            </a:r>
            <a:r>
              <a:rPr lang="en-US" dirty="0"/>
              <a:t>i</a:t>
            </a:r>
            <a:r>
              <a:rPr lang="ru-RU" dirty="0"/>
              <a:t>++)</a:t>
            </a:r>
            <a:endParaRPr lang="ru-RU" sz="1400" dirty="0"/>
          </a:p>
          <a:p>
            <a:r>
              <a:rPr lang="ru-RU" dirty="0"/>
              <a:t>    </a:t>
            </a:r>
            <a:r>
              <a:rPr lang="en-US" dirty="0" smtClean="0"/>
              <a:t>   {</a:t>
            </a:r>
            <a:endParaRPr lang="ru-RU" sz="1400" dirty="0"/>
          </a:p>
          <a:p>
            <a:r>
              <a:rPr lang="en-US" dirty="0"/>
              <a:t>       </a:t>
            </a:r>
            <a:r>
              <a:rPr lang="en-US" dirty="0" smtClean="0"/>
              <a:t> array[i]= </a:t>
            </a:r>
            <a:r>
              <a:rPr lang="en-US" dirty="0"/>
              <a:t>rand() % </a:t>
            </a:r>
            <a:r>
              <a:rPr lang="en-US" dirty="0" smtClean="0"/>
              <a:t>150; </a:t>
            </a:r>
            <a:endParaRPr lang="ru-RU" sz="1400" dirty="0"/>
          </a:p>
          <a:p>
            <a:r>
              <a:rPr lang="en-US" dirty="0"/>
              <a:t>       </a:t>
            </a:r>
            <a:r>
              <a:rPr lang="en-US" dirty="0" smtClean="0"/>
              <a:t> output(array, </a:t>
            </a:r>
            <a:r>
              <a:rPr lang="en-US" dirty="0"/>
              <a:t>i);</a:t>
            </a:r>
            <a:endParaRPr lang="ru-RU" sz="1400" dirty="0"/>
          </a:p>
          <a:p>
            <a:r>
              <a:rPr lang="en-US" dirty="0"/>
              <a:t>    </a:t>
            </a:r>
            <a:r>
              <a:rPr lang="en-US" dirty="0" smtClean="0"/>
              <a:t>    }</a:t>
            </a:r>
          </a:p>
          <a:p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AED300B-E603-4CB3-B7AF-8CFC7A6A23B7}"/>
              </a:ext>
            </a:extLst>
          </p:cNvPr>
          <p:cNvSpPr/>
          <p:nvPr/>
        </p:nvSpPr>
        <p:spPr>
          <a:xfrm>
            <a:off x="1191272" y="25717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элементов, случайными числами, значения которых изменяются в диапазоне от 0 до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740CB3-FC1A-4D3B-AC51-FE349C87FF6D}"/>
              </a:ext>
            </a:extLst>
          </p:cNvPr>
          <p:cNvSpPr/>
          <p:nvPr/>
        </p:nvSpPr>
        <p:spPr>
          <a:xfrm>
            <a:off x="1191272" y="3828489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до 1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1532AA-5201-4448-B766-CD98FEBA172A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5A8497A-D8BD-44BD-81B8-53D2B81ACF74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85AE8F6-7258-4CAC-8C9F-2A159774F48B}"/>
              </a:ext>
            </a:extLst>
          </p:cNvPr>
          <p:cNvSpPr/>
          <p:nvPr/>
        </p:nvSpPr>
        <p:spPr>
          <a:xfrm>
            <a:off x="446993" y="23001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D0C9F04-9E0B-4062-BD4A-9E67148AB235}"/>
              </a:ext>
            </a:extLst>
          </p:cNvPr>
          <p:cNvSpPr/>
          <p:nvPr/>
        </p:nvSpPr>
        <p:spPr>
          <a:xfrm>
            <a:off x="6264330" y="1723542"/>
            <a:ext cx="2591497" cy="2734092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(time(NULL));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=0;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{</a:t>
            </a:r>
            <a:endParaRPr lang="ru-RU" sz="1600" dirty="0"/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output(array, i);</a:t>
            </a:r>
            <a:endParaRPr lang="ru-RU" sz="1600" dirty="0"/>
          </a:p>
          <a:p>
            <a:r>
              <a:rPr lang="en-US" sz="1400" dirty="0"/>
              <a:t>        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6CD797-ACF4-49BC-911D-CD112F100A06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6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какой задачи подходит код программы?</a:t>
            </a: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1DE0A3D-84FC-4D43-BFD4-DE6323E4592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B9AEA7E-8A9A-45A0-A5C9-9FCC7B44C935}"/>
              </a:ext>
            </a:extLst>
          </p:cNvPr>
          <p:cNvSpPr/>
          <p:nvPr/>
        </p:nvSpPr>
        <p:spPr>
          <a:xfrm>
            <a:off x="446993" y="2300150"/>
            <a:ext cx="4711385" cy="861774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Заполнение целочисленного массива </a:t>
            </a:r>
            <a:r>
              <a:rPr lang="ru-RU" sz="1400" i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, состоящего из 50 элементов, случайными числами, значения которых изменяются в диапазоне от 0 до 149. Вывод массива </a:t>
            </a:r>
            <a:r>
              <a:rPr lang="ru-RU" sz="1400" i="1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>
                <a:ea typeface="Calibri" panose="020F0502020204030204" pitchFamily="34" charset="0"/>
                <a:cs typeface="Times New Roman" panose="02020603050405020304" pitchFamily="18" charset="0"/>
              </a:rPr>
              <a:t> на экран.</a:t>
            </a:r>
            <a:endParaRPr kumimoji="0" lang="ru-RU" sz="14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2C0ABB7-2D65-4F69-BCEF-76AAD0FCF020}"/>
              </a:ext>
            </a:extLst>
          </p:cNvPr>
          <p:cNvSpPr/>
          <p:nvPr/>
        </p:nvSpPr>
        <p:spPr>
          <a:xfrm>
            <a:off x="6264330" y="1723542"/>
            <a:ext cx="2591497" cy="2734092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(time(NULL));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=0;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{</a:t>
            </a:r>
            <a:endParaRPr lang="ru-RU" sz="1600" dirty="0"/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output(array, i);</a:t>
            </a:r>
            <a:endParaRPr lang="ru-RU" sz="1600" dirty="0"/>
          </a:p>
          <a:p>
            <a:r>
              <a:rPr lang="en-US" sz="1400" dirty="0"/>
              <a:t>        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531954"/>
            <a:ext cx="4711385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38E44F3-8DF3-4977-930F-46CDBFE67405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nt array[50];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AB87EF-C3E3-4EB5-8EE3-772F440C34BA}"/>
              </a:ext>
            </a:extLst>
          </p:cNvPr>
          <p:cNvSpPr/>
          <p:nvPr/>
        </p:nvSpPr>
        <p:spPr>
          <a:xfrm>
            <a:off x="1191272" y="2785007"/>
            <a:ext cx="4711385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00787C-B15C-4B95-BD97-005B810A9D10}"/>
              </a:ext>
            </a:extLst>
          </p:cNvPr>
          <p:cNvSpPr/>
          <p:nvPr/>
        </p:nvSpPr>
        <p:spPr>
          <a:xfrm>
            <a:off x="1191272" y="3864458"/>
            <a:ext cx="4711385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Заголовок программы и описание переменных.</a:t>
            </a:r>
            <a:endParaRPr kumimoji="0" lang="ru-RU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4808-492E-4681-B85F-3F881599069F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C7522F2-EA6A-484F-A769-901AEBA6C070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C6165E-0B2E-426D-909C-D73CB37E614D}"/>
              </a:ext>
            </a:extLst>
          </p:cNvPr>
          <p:cNvSpPr/>
          <p:nvPr/>
        </p:nvSpPr>
        <p:spPr>
          <a:xfrm>
            <a:off x="440717" y="2307925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E428A15-F7D4-4D7B-9BB8-652D4AC600A4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 </a:t>
            </a:r>
          </a:p>
        </p:txBody>
      </p:sp>
    </p:spTree>
    <p:extLst>
      <p:ext uri="{BB962C8B-B14F-4D97-AF65-F5344CB8AC3E}">
        <p14:creationId xmlns:p14="http://schemas.microsoft.com/office/powerpoint/2010/main" val="1703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93A967A-0E33-4577-BEF9-12A0A5CB2534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код программы?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620FD8D-EB46-458A-A9C8-A801163F14B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FBE90D-E3BE-4629-8ED9-D0709331E679}"/>
              </a:ext>
            </a:extLst>
          </p:cNvPr>
          <p:cNvSpPr/>
          <p:nvPr/>
        </p:nvSpPr>
        <p:spPr>
          <a:xfrm>
            <a:off x="440717" y="2307925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Блок описания переменных.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DB07F77-5C06-42AC-A14E-43FF7D2DCC33}"/>
              </a:ext>
            </a:extLst>
          </p:cNvPr>
          <p:cNvSpPr/>
          <p:nvPr/>
        </p:nvSpPr>
        <p:spPr>
          <a:xfrm>
            <a:off x="6192838" y="2735239"/>
            <a:ext cx="2602996" cy="476726"/>
          </a:xfrm>
          <a:prstGeom prst="roundRect">
            <a:avLst/>
          </a:prstGeom>
          <a:ln w="28575">
            <a:solidFill>
              <a:srgbClr val="9066DC"/>
            </a:solidFill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i;</a:t>
            </a:r>
          </a:p>
          <a:p>
            <a:pPr lvl="0" indent="180975">
              <a:defRPr/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int array[50]; </a:t>
            </a:r>
          </a:p>
        </p:txBody>
      </p:sp>
    </p:spTree>
    <p:extLst>
      <p:ext uri="{BB962C8B-B14F-4D97-AF65-F5344CB8AC3E}">
        <p14:creationId xmlns:p14="http://schemas.microsoft.com/office/powerpoint/2010/main" val="30211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91272" y="1588091"/>
            <a:ext cx="4711385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</a:t>
            </a:r>
            <a:r>
              <a:rPr lang="en-US" dirty="0"/>
              <a:t>]; </a:t>
            </a:r>
            <a:endParaRPr lang="ru-RU" dirty="0"/>
          </a:p>
          <a:p>
            <a:r>
              <a:rPr lang="en-US" dirty="0"/>
              <a:t>for(i=1; i&lt;n; i</a:t>
            </a:r>
            <a:r>
              <a:rPr lang="en-US" dirty="0" smtClean="0"/>
              <a:t>++) 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if </a:t>
            </a:r>
            <a:r>
              <a:rPr lang="en-US" dirty="0"/>
              <a:t>(x[i</a:t>
            </a:r>
            <a:r>
              <a:rPr lang="en-US" dirty="0" smtClean="0"/>
              <a:t>]&gt;</a:t>
            </a:r>
            <a:r>
              <a:rPr lang="en-US" dirty="0"/>
              <a:t> </a:t>
            </a:r>
            <a:r>
              <a:rPr lang="en-US" dirty="0" smtClean="0"/>
              <a:t>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 smtClean="0"/>
              <a:t> 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 smtClean="0"/>
              <a:t>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ru-RU" dirty="0"/>
              <a:t>}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3881466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33735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4687251" y="1588091"/>
            <a:ext cx="3961094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max=x[0]; </a:t>
            </a:r>
            <a:endParaRPr lang="ru-RU" dirty="0"/>
          </a:p>
          <a:p>
            <a:r>
              <a:rPr lang="en-US" dirty="0" smtClean="0"/>
              <a:t>for(i=0; </a:t>
            </a:r>
            <a:r>
              <a:rPr lang="en-US" dirty="0"/>
              <a:t>i&lt;n; i++) {</a:t>
            </a:r>
            <a:endParaRPr lang="ru-RU" dirty="0"/>
          </a:p>
          <a:p>
            <a:r>
              <a:rPr lang="en-US" dirty="0"/>
              <a:t>   if (x[i</a:t>
            </a:r>
            <a:r>
              <a:rPr lang="en-US" dirty="0" smtClean="0"/>
              <a:t>]&gt;</a:t>
            </a:r>
            <a:r>
              <a:rPr lang="en-US" dirty="0"/>
              <a:t> </a:t>
            </a:r>
            <a:r>
              <a:rPr lang="en-US" dirty="0" smtClean="0"/>
              <a:t>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E7DDD-5EE2-46BD-85AE-FC74D5DADA23}"/>
              </a:ext>
            </a:extLst>
          </p:cNvPr>
          <p:cNvSpPr/>
          <p:nvPr/>
        </p:nvSpPr>
        <p:spPr>
          <a:xfrm>
            <a:off x="1121090" y="3342596"/>
            <a:ext cx="4711385" cy="1246495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dirty="0" smtClean="0"/>
              <a:t>max=x[0]; </a:t>
            </a:r>
            <a:endParaRPr lang="ru-RU" dirty="0"/>
          </a:p>
          <a:p>
            <a:r>
              <a:rPr lang="en-US" dirty="0"/>
              <a:t>for(i=1; i&lt;n; i++) {</a:t>
            </a:r>
            <a:endParaRPr lang="ru-RU" dirty="0"/>
          </a:p>
          <a:p>
            <a:r>
              <a:rPr lang="en-US" dirty="0"/>
              <a:t>   if (x[i</a:t>
            </a:r>
            <a:r>
              <a:rPr lang="en-US" dirty="0" smtClean="0"/>
              <a:t>]&lt; max)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max=x[i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029090-A60F-46E4-9AB7-DE416824E9CF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AD5F2C2-C515-4369-9A25-226EB0531BA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6EF45D-DA66-4ED6-A333-A3C063DC257E}"/>
              </a:ext>
            </a:extLst>
          </p:cNvPr>
          <p:cNvSpPr/>
          <p:nvPr/>
        </p:nvSpPr>
        <p:spPr>
          <a:xfrm>
            <a:off x="539750" y="2330928"/>
            <a:ext cx="4711385" cy="166199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sz="1800" dirty="0"/>
              <a:t>max=x[0]; </a:t>
            </a:r>
            <a:endParaRPr lang="ru-RU" sz="1800" dirty="0"/>
          </a:p>
          <a:p>
            <a:r>
              <a:rPr lang="en-US" sz="1800" dirty="0"/>
              <a:t>for(i=1; i&lt;n; i++) {</a:t>
            </a:r>
            <a:endParaRPr lang="ru-RU" sz="1800" dirty="0"/>
          </a:p>
          <a:p>
            <a:r>
              <a:rPr lang="en-US" sz="1800" dirty="0"/>
              <a:t>   if (x[i]&gt; max) {</a:t>
            </a:r>
            <a:endParaRPr lang="ru-RU" sz="1800" dirty="0"/>
          </a:p>
          <a:p>
            <a:r>
              <a:rPr lang="en-US" sz="1800" dirty="0"/>
              <a:t>       max=x[i];</a:t>
            </a:r>
            <a:endParaRPr lang="ru-RU" sz="1800" dirty="0"/>
          </a:p>
          <a:p>
            <a:r>
              <a:rPr lang="en-US" sz="1800" dirty="0"/>
              <a:t>   </a:t>
            </a:r>
            <a:r>
              <a:rPr lang="ru-RU" sz="1800" dirty="0"/>
              <a:t>}</a:t>
            </a:r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404818-8CC6-4EB0-BBDD-4B1E80CB5840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код, который отвечает за поиск наибольшего элемента массива.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7C3A64F-2665-4C10-BD11-C4DF90AFCAD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F1A88F3-5059-4FEE-B30A-B55670DD391C}"/>
              </a:ext>
            </a:extLst>
          </p:cNvPr>
          <p:cNvSpPr/>
          <p:nvPr/>
        </p:nvSpPr>
        <p:spPr>
          <a:xfrm>
            <a:off x="521274" y="2330928"/>
            <a:ext cx="4711385" cy="166199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r>
              <a:rPr lang="en-US" sz="1800" dirty="0"/>
              <a:t>max=x[0]; </a:t>
            </a:r>
            <a:endParaRPr lang="ru-RU" sz="1800" dirty="0"/>
          </a:p>
          <a:p>
            <a:r>
              <a:rPr lang="en-US" sz="1800" dirty="0"/>
              <a:t>for(i=1; i&lt;n; i++) {</a:t>
            </a:r>
            <a:endParaRPr lang="ru-RU" sz="1800" dirty="0"/>
          </a:p>
          <a:p>
            <a:r>
              <a:rPr lang="en-US" sz="1800" dirty="0"/>
              <a:t>   if (x[i]&gt; max) {</a:t>
            </a:r>
            <a:endParaRPr lang="ru-RU" sz="1800" dirty="0"/>
          </a:p>
          <a:p>
            <a:r>
              <a:rPr lang="en-US" sz="1800" dirty="0"/>
              <a:t>       max=x[i];</a:t>
            </a:r>
            <a:endParaRPr lang="ru-RU" sz="1800" dirty="0"/>
          </a:p>
          <a:p>
            <a:r>
              <a:rPr lang="en-US" sz="1800" dirty="0"/>
              <a:t>   </a:t>
            </a:r>
            <a:r>
              <a:rPr lang="ru-RU" sz="1800" dirty="0"/>
              <a:t>}</a:t>
            </a:r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0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Расположите этапы решения задачи на компьютере в правильном порядке.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1</a:t>
            </a: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366650" y="407315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8CFE02-1FE3-4C4D-B6BF-BBFB21F3F6F3}"/>
              </a:ext>
            </a:extLst>
          </p:cNvPr>
          <p:cNvSpPr/>
          <p:nvPr/>
        </p:nvSpPr>
        <p:spPr>
          <a:xfrm>
            <a:off x="454286" y="2426492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4C743B0-C529-4FEA-B898-A7DF740AF0E7}"/>
              </a:ext>
            </a:extLst>
          </p:cNvPr>
          <p:cNvSpPr/>
          <p:nvPr/>
        </p:nvSpPr>
        <p:spPr>
          <a:xfrm>
            <a:off x="459184" y="3663938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Формализация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2CFB970-F32D-408F-B8AF-52DEAE296E1E}"/>
              </a:ext>
            </a:extLst>
          </p:cNvPr>
          <p:cNvSpPr/>
          <p:nvPr/>
        </p:nvSpPr>
        <p:spPr>
          <a:xfrm>
            <a:off x="464083" y="3252817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AF579BE-7A85-4E17-9BB8-546D002BAA61}"/>
              </a:ext>
            </a:extLst>
          </p:cNvPr>
          <p:cNvSpPr/>
          <p:nvPr/>
        </p:nvSpPr>
        <p:spPr>
          <a:xfrm>
            <a:off x="449388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BF08DA2-04F5-4946-9194-3D61A2393FCB}"/>
              </a:ext>
            </a:extLst>
          </p:cNvPr>
          <p:cNvSpPr/>
          <p:nvPr/>
        </p:nvSpPr>
        <p:spPr>
          <a:xfrm>
            <a:off x="459185" y="2839886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Отладка, тестирование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847E85D-26D0-417B-92E1-4A31D7C519B5}"/>
              </a:ext>
            </a:extLst>
          </p:cNvPr>
          <p:cNvSpPr/>
          <p:nvPr/>
        </p:nvSpPr>
        <p:spPr>
          <a:xfrm>
            <a:off x="459185" y="2014468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расчётов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121090" y="1767099"/>
            <a:ext cx="4711385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Имя массива и его размер.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121090" y="2935074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Имя массива, количество элементов и их тип.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178600" y="4101307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Тип элементов и их имя.</a:t>
            </a:r>
          </a:p>
        </p:txBody>
      </p:sp>
    </p:spTree>
    <p:extLst>
      <p:ext uri="{BB962C8B-B14F-4D97-AF65-F5344CB8AC3E}">
        <p14:creationId xmlns:p14="http://schemas.microsoft.com/office/powerpoint/2010/main" val="24500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79A0F0-D361-430A-8968-A62BF9C53EFB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6D8F481-0578-4A85-9120-A77B0396716A}"/>
              </a:ext>
            </a:extLst>
          </p:cNvPr>
          <p:cNvSpPr/>
          <p:nvPr/>
        </p:nvSpPr>
        <p:spPr>
          <a:xfrm>
            <a:off x="251104" y="2294751"/>
            <a:ext cx="6182947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 indent="180975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Имя массива, количество элементов и их тип.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6034767-560F-43FA-9982-D7F1B3521A1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8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D08595-39A8-4D6F-A653-97FCA660EFD2}"/>
              </a:ext>
            </a:extLst>
          </p:cNvPr>
          <p:cNvSpPr/>
          <p:nvPr/>
        </p:nvSpPr>
        <p:spPr>
          <a:xfrm>
            <a:off x="908571" y="430666"/>
            <a:ext cx="8107837" cy="824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обязательно должно быть в описании массива?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49478F-360F-474F-8919-CF8BDE6FE2BB}"/>
              </a:ext>
            </a:extLst>
          </p:cNvPr>
          <p:cNvSpPr/>
          <p:nvPr/>
        </p:nvSpPr>
        <p:spPr>
          <a:xfrm>
            <a:off x="251104" y="2294751"/>
            <a:ext cx="6623521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indent="180975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массива, количество элементов и их тип.</a:t>
            </a:r>
          </a:p>
          <a:p>
            <a:pPr lvl="0" indent="180975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массива и его размер.</a:t>
            </a: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5AD397B-1F7A-47A0-914F-565EEF1B862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0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274293" y="2796575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прямо или косвенно содержится ссылка на него же как на вспомогательный алгоритм.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274293" y="3962808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5946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перераспределяются элементы в определённом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402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0E6B5C-0183-4C6B-9B2D-547365FB354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0EAE6DA-E4EB-4BFB-BCA2-F1DD0E102FCE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204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D01462-B28E-480C-8BB7-B624D6709358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вспомогательный алгоритм?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722A9D88-E0EA-4046-8927-B0AF4C85725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D28C54E-0D43-4214-A042-4F1C69F7E7DF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Алгоритм, целиком используемый в составе другого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4053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6CD2E0-106E-49F7-A49F-9344DF26ACBC}"/>
              </a:ext>
            </a:extLst>
          </p:cNvPr>
          <p:cNvSpPr/>
          <p:nvPr/>
        </p:nvSpPr>
        <p:spPr>
          <a:xfrm>
            <a:off x="1274293" y="2796575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Алгоритм, в котором прямо или косвенно содержится ссылка на него же как на вспомогательный алгоритм.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0EC5C6-15F5-4C5D-A6ED-1D96E82C2A05}"/>
              </a:ext>
            </a:extLst>
          </p:cNvPr>
          <p:cNvSpPr/>
          <p:nvPr/>
        </p:nvSpPr>
        <p:spPr>
          <a:xfrm>
            <a:off x="1274293" y="3962808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входных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и выходных данных.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581580"/>
            <a:ext cx="6428026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единственный результат, записываемый в ячейку памяти, имя которой совпадает с именем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475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входных и выходных данных.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C960AE-E206-4CDD-8045-96C8EFB015C7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1D96AC2D-18E6-43B0-9E1C-A8C7D35678F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68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638E01-79C5-4419-B2BF-365790EA5BCE}"/>
              </a:ext>
            </a:extLst>
          </p:cNvPr>
          <p:cNvSpPr/>
          <p:nvPr/>
        </p:nvSpPr>
        <p:spPr>
          <a:xfrm>
            <a:off x="434321" y="2294751"/>
            <a:ext cx="6428026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Подпрограмма, имеющая произвольное количество входных и выходных данных.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F463605-AA18-4D95-A9DA-21AE83A6C993}"/>
              </a:ext>
            </a:extLst>
          </p:cNvPr>
          <p:cNvSpPr/>
          <p:nvPr/>
        </p:nvSpPr>
        <p:spPr>
          <a:xfrm>
            <a:off x="908571" y="430666"/>
            <a:ext cx="8107837" cy="400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6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функция?</a:t>
            </a:r>
            <a:endParaRPr kumimoji="0" lang="ru-RU" sz="26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25FE3C9-C0B0-4732-A9DF-A00A1B76BFF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2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753452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919685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4085918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Процедуры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8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887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Расположите этапы решения задачи на компьютере в правильном порядке.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5722150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1. Постановка за</a:t>
            </a:r>
            <a:r>
              <a:rPr lang="ru-RU" sz="1600"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BB02F30-42BE-4E96-869D-434D7E5B5597}"/>
              </a:ext>
            </a:extLst>
          </p:cNvPr>
          <p:cNvSpPr/>
          <p:nvPr/>
        </p:nvSpPr>
        <p:spPr>
          <a:xfrm>
            <a:off x="5722150" y="2010735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2. Формализация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34EC36B-E6A6-48EF-A12F-5ECD142C372D}"/>
              </a:ext>
            </a:extLst>
          </p:cNvPr>
          <p:cNvSpPr/>
          <p:nvPr/>
        </p:nvSpPr>
        <p:spPr>
          <a:xfrm>
            <a:off x="5731947" y="2426492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3. 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rgbClr val="9066DC"/>
                </a:solidFill>
                <a:latin typeface="+mj-lt"/>
              </a:rPr>
              <a:t>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4A3FF67-FF40-475A-89C7-D2EC9DAF11FA}"/>
              </a:ext>
            </a:extLst>
          </p:cNvPr>
          <p:cNvSpPr/>
          <p:nvPr/>
        </p:nvSpPr>
        <p:spPr>
          <a:xfrm>
            <a:off x="5731947" y="2837881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4. Программирование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33FC254-0857-41FF-B334-E213F23B11E7}"/>
              </a:ext>
            </a:extLst>
          </p:cNvPr>
          <p:cNvSpPr/>
          <p:nvPr/>
        </p:nvSpPr>
        <p:spPr>
          <a:xfrm>
            <a:off x="5731947" y="3252817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ea typeface="Calibri" panose="020F0502020204030204" pitchFamily="34" charset="0"/>
                <a:cs typeface="Times New Roman" panose="02020603050405020304" pitchFamily="18" charset="0"/>
              </a:rPr>
              <a:t>5. Отладка, тестирование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5F37E5-5E0C-4C24-A7D1-8F4C18AA38F5}"/>
              </a:ext>
            </a:extLst>
          </p:cNvPr>
          <p:cNvSpPr/>
          <p:nvPr/>
        </p:nvSpPr>
        <p:spPr>
          <a:xfrm>
            <a:off x="5741744" y="3661933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6. Выполнение расчётов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E9184B-494B-4B05-AAE1-92680751F071}"/>
              </a:ext>
            </a:extLst>
          </p:cNvPr>
          <p:cNvSpPr/>
          <p:nvPr/>
        </p:nvSpPr>
        <p:spPr>
          <a:xfrm>
            <a:off x="454286" y="2426492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</a:t>
            </a: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дачи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EC1B40-50C2-497B-8D12-0BC2CD4E1803}"/>
              </a:ext>
            </a:extLst>
          </p:cNvPr>
          <p:cNvSpPr/>
          <p:nvPr/>
        </p:nvSpPr>
        <p:spPr>
          <a:xfrm>
            <a:off x="459184" y="3663938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Формализация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9A53C56-426E-4847-B4A8-B221773533F8}"/>
              </a:ext>
            </a:extLst>
          </p:cNvPr>
          <p:cNvSpPr/>
          <p:nvPr/>
        </p:nvSpPr>
        <p:spPr>
          <a:xfrm>
            <a:off x="464083" y="3252817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Алгоритмизация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5571B3-DA70-473E-94CF-1FCA9C6B6F36}"/>
              </a:ext>
            </a:extLst>
          </p:cNvPr>
          <p:cNvSpPr/>
          <p:nvPr/>
        </p:nvSpPr>
        <p:spPr>
          <a:xfrm>
            <a:off x="449388" y="1602440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302BE4-1B4E-48C7-9864-2B62C86843B3}"/>
              </a:ext>
            </a:extLst>
          </p:cNvPr>
          <p:cNvSpPr/>
          <p:nvPr/>
        </p:nvSpPr>
        <p:spPr>
          <a:xfrm>
            <a:off x="459185" y="2839886"/>
            <a:ext cx="4933700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Отладка, тестирование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60F776-9821-40BA-B14A-A77E966A74CA}"/>
              </a:ext>
            </a:extLst>
          </p:cNvPr>
          <p:cNvSpPr/>
          <p:nvPr/>
        </p:nvSpPr>
        <p:spPr>
          <a:xfrm>
            <a:off x="459185" y="2014468"/>
            <a:ext cx="4923903" cy="248786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расчётов</a:t>
            </a: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4484C68-EB66-4151-A7B1-CE4CF9EB79D6}"/>
              </a:ext>
            </a:extLst>
          </p:cNvPr>
          <p:cNvSpPr/>
          <p:nvPr/>
        </p:nvSpPr>
        <p:spPr>
          <a:xfrm>
            <a:off x="3366650" y="407315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11766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Функции.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1AA049-70C8-484C-9BA3-E531B0158E70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5B62294A-51FE-4B14-A319-88FC234188F2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8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510BB7-58EF-46DF-89A7-27BC65245C0A}"/>
              </a:ext>
            </a:extLst>
          </p:cNvPr>
          <p:cNvSpPr/>
          <p:nvPr/>
        </p:nvSpPr>
        <p:spPr>
          <a:xfrm>
            <a:off x="434321" y="2294751"/>
            <a:ext cx="6428026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Функции.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403B3B-06CB-4184-8B0B-CF24544D652D}"/>
              </a:ext>
            </a:extLst>
          </p:cNvPr>
          <p:cNvSpPr/>
          <p:nvPr/>
        </p:nvSpPr>
        <p:spPr>
          <a:xfrm>
            <a:off x="908572" y="430666"/>
            <a:ext cx="8054676" cy="7927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используется для записи вспомогательных алгоритмов в языке </a:t>
            </a:r>
            <a:r>
              <a:rPr lang="en-US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5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5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56C15FF-F44F-415A-9444-6CB08654C156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2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7549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Присвоить элементам некоторые значения в программе.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74495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4085918"/>
            <a:ext cx="6428026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29890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2F07EE-6720-4A58-84BF-204DC49A2213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D2F24C20-AB33-43F3-8CC3-1144DA6DDEC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0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3D6D15-E314-46AE-AD8A-B8F4D85BDBB8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значения каждого элемента с клавиатуры или присвоить элементам некоторые значения в программе.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B50656-5C81-4E2F-B580-C766088BE0A1}"/>
              </a:ext>
            </a:extLst>
          </p:cNvPr>
          <p:cNvSpPr/>
          <p:nvPr/>
        </p:nvSpPr>
        <p:spPr>
          <a:xfrm>
            <a:off x="908572" y="430666"/>
            <a:ext cx="8054676" cy="384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5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заполнить массив?</a:t>
            </a:r>
            <a:endParaRPr kumimoji="0" lang="ru-RU" sz="25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B3A1F6A-8B51-4B06-9544-03A04A69B19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696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843933"/>
            <a:ext cx="6428026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уменьшается на единицу каждый раз, когда найден нужный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844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A22C84-87EE-472B-B547-CB1221FB3FA4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8B04E03-D03A-43A4-A1A5-F6C3D92A181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9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360AF1-AA63-47E6-ACE7-316AD46ADEE9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9DBA5E-0014-497C-BADB-42FBAF10F252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количество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78F56A2-7395-4DE8-85AA-1E30CD56B2E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55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3" y="161696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увеличиваться на единицу каждый раз, когда найден нужный элемент.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843933"/>
            <a:ext cx="6428026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значение которой будет уменьшается на единицу каждый раз, когда найден нужный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5090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150790-9F97-4014-A54A-3AA21280D018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9FA220FB-FF41-4C88-81D7-130530C5764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3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26501"/>
            <a:ext cx="6619058" cy="637162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28354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Варианты значений исходных данных, для которых известен ожидаемый результат.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842849"/>
            <a:ext cx="6619058" cy="637162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удаление обнаруженных при этом ошибок.</a:t>
            </a:r>
          </a:p>
        </p:txBody>
      </p:sp>
    </p:spTree>
    <p:extLst>
      <p:ext uri="{BB962C8B-B14F-4D97-AF65-F5344CB8AC3E}">
        <p14:creationId xmlns:p14="http://schemas.microsoft.com/office/powerpoint/2010/main" val="27868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554F81-F03F-4DDB-895B-2F96A92A26D5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Ввести переменную, к значению которой прибавляют значение найденного элемента массива.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032B69-A3B7-4A06-9AB0-F5728D3E4B84}"/>
              </a:ext>
            </a:extLst>
          </p:cNvPr>
          <p:cNvSpPr/>
          <p:nvPr/>
        </p:nvSpPr>
        <p:spPr>
          <a:xfrm>
            <a:off x="908572" y="430666"/>
            <a:ext cx="8054676" cy="1056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если в задаче требуется определить сумму значений элементов, удовлетворяющих некоторому условию?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729FEAAF-CF92-43FA-9645-E6EC816E1F2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1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717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</a:t>
            </a:r>
            <a:r>
              <a:rPr lang="ru-RU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функцию типа </a:t>
            </a:r>
            <a:r>
              <a:rPr lang="en-US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06428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0931" y="2765797"/>
            <a:ext cx="7329957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параметров только в потоке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0931" y="3778142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ED383A-0641-4F1A-AD2C-EE28DD436D09}"/>
              </a:ext>
            </a:extLst>
          </p:cNvPr>
          <p:cNvSpPr/>
          <p:nvPr/>
        </p:nvSpPr>
        <p:spPr>
          <a:xfrm>
            <a:off x="908572" y="430666"/>
            <a:ext cx="8054676" cy="697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функцию типа </a:t>
            </a:r>
            <a:r>
              <a:rPr lang="en-US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00416E3-E046-4F9D-BACF-F38FF02EA74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431345" y="2316044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0E009C-B288-4347-8323-7E19FE0D9402}"/>
              </a:ext>
            </a:extLst>
          </p:cNvPr>
          <p:cNvSpPr/>
          <p:nvPr/>
        </p:nvSpPr>
        <p:spPr>
          <a:xfrm>
            <a:off x="908572" y="430666"/>
            <a:ext cx="8054676" cy="697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 необходимо сделать, чтобы вызвать функцию типа </a:t>
            </a:r>
            <a:r>
              <a:rPr lang="en-US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060BD01-B1A0-422E-B3FA-A588F0AB5F9A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456284" y="2316044"/>
            <a:ext cx="7593259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 указать имя функции со списком фактических параметров в любом выражении,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помощью присваивания или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потоке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программном коде.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90783" y="4097033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29DA87-0337-4564-8D65-67BCFD70D3ED}"/>
              </a:ext>
            </a:extLst>
          </p:cNvPr>
          <p:cNvSpPr/>
          <p:nvPr/>
        </p:nvSpPr>
        <p:spPr>
          <a:xfrm>
            <a:off x="433424" y="1417494"/>
            <a:ext cx="3096585" cy="2621994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main() </a:t>
            </a:r>
          </a:p>
          <a:p>
            <a:pPr lvl="0" indent="180975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array[50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indent="92075"/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srand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(time());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rand();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for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++)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array[i]= rand() % 150;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output;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C6C805F2-9535-427B-85FA-FC81C110BC21}"/>
              </a:ext>
            </a:extLst>
          </p:cNvPr>
          <p:cNvSpPr/>
          <p:nvPr/>
        </p:nvSpPr>
        <p:spPr>
          <a:xfrm>
            <a:off x="3297163" y="4086158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0635358-B534-4B41-A3A7-64842074D175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Найдите ошибки в описании массива.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DD34447-45D9-4DE1-ADB3-549191F24F68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3D28B5F-DC9F-4E03-9521-E616AFDB6EC4}"/>
              </a:ext>
            </a:extLst>
          </p:cNvPr>
          <p:cNvSpPr/>
          <p:nvPr/>
        </p:nvSpPr>
        <p:spPr>
          <a:xfrm>
            <a:off x="4594370" y="1175172"/>
            <a:ext cx="3096585" cy="2860358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</a:t>
            </a: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 indent="180975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i;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180975">
              <a:defRPr/>
            </a:pP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array[50];</a:t>
            </a:r>
          </a:p>
          <a:p>
            <a:pPr indent="92075"/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en-US" sz="1400" dirty="0" err="1"/>
              <a:t>srand</a:t>
            </a:r>
            <a:r>
              <a:rPr lang="en-US" sz="1400" dirty="0"/>
              <a:t>(time(</a:t>
            </a:r>
            <a:r>
              <a:rPr lang="en-US" sz="1400" dirty="0">
                <a:solidFill>
                  <a:srgbClr val="FF0000"/>
                </a:solidFill>
              </a:rPr>
              <a:t>NULL</a:t>
            </a:r>
            <a:r>
              <a:rPr lang="en-US" sz="1400" dirty="0"/>
              <a:t>));</a:t>
            </a:r>
            <a:endParaRPr lang="ru-RU" sz="1600" dirty="0"/>
          </a:p>
          <a:p>
            <a:r>
              <a:rPr lang="en-US" sz="1400" dirty="0"/>
              <a:t>    rand();</a:t>
            </a:r>
            <a:endParaRPr lang="ru-RU" sz="1600" dirty="0"/>
          </a:p>
          <a:p>
            <a:r>
              <a:rPr lang="en-US" sz="1400" dirty="0"/>
              <a:t>    for</a:t>
            </a:r>
            <a:r>
              <a:rPr lang="ru-RU" sz="1400" dirty="0"/>
              <a:t>(</a:t>
            </a:r>
            <a:r>
              <a:rPr lang="en-US" sz="1400" dirty="0"/>
              <a:t>i</a:t>
            </a:r>
            <a:r>
              <a:rPr lang="ru-RU" sz="1400" dirty="0"/>
              <a:t>=</a:t>
            </a:r>
            <a:r>
              <a:rPr lang="ru-RU" sz="1400" dirty="0">
                <a:solidFill>
                  <a:srgbClr val="FF0000"/>
                </a:solidFill>
              </a:rPr>
              <a:t>0</a:t>
            </a:r>
            <a:r>
              <a:rPr lang="ru-RU" sz="1400" dirty="0"/>
              <a:t>;</a:t>
            </a:r>
            <a:r>
              <a:rPr lang="en-US" sz="1400" dirty="0"/>
              <a:t>i</a:t>
            </a:r>
            <a:r>
              <a:rPr lang="ru-RU" sz="1400" dirty="0"/>
              <a:t>&lt;</a:t>
            </a:r>
            <a:r>
              <a:rPr lang="en-US" sz="1400" dirty="0"/>
              <a:t>50</a:t>
            </a:r>
            <a:r>
              <a:rPr lang="ru-RU" sz="1400" dirty="0"/>
              <a:t>; </a:t>
            </a:r>
            <a:r>
              <a:rPr lang="en-US" sz="1400" dirty="0"/>
              <a:t>i</a:t>
            </a:r>
            <a:r>
              <a:rPr lang="ru-RU" sz="1400" dirty="0"/>
              <a:t>++)</a:t>
            </a:r>
            <a:endParaRPr lang="ru-RU" sz="1600" dirty="0"/>
          </a:p>
          <a:p>
            <a:r>
              <a:rPr lang="ru-RU" sz="1400" dirty="0"/>
              <a:t>    </a:t>
            </a:r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en-US" sz="1400" dirty="0"/>
              <a:t>        array[i]= rand() % 150; </a:t>
            </a:r>
            <a:endParaRPr lang="ru-RU" sz="1600" dirty="0"/>
          </a:p>
          <a:p>
            <a:r>
              <a:rPr lang="en-US" sz="1400" dirty="0"/>
              <a:t>        output</a:t>
            </a:r>
            <a:r>
              <a:rPr lang="en-US" sz="1400" dirty="0">
                <a:solidFill>
                  <a:srgbClr val="FF0000"/>
                </a:solidFill>
              </a:rPr>
              <a:t>(array, i)</a:t>
            </a:r>
            <a:r>
              <a:rPr lang="en-US" sz="1400" dirty="0"/>
              <a:t>;</a:t>
            </a:r>
            <a:endParaRPr lang="ru-RU" sz="16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0" y="1393423"/>
            <a:ext cx="2837671" cy="25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7" y="3053756"/>
            <a:ext cx="8245475" cy="1568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29718" y="1912488"/>
            <a:ext cx="8245476" cy="102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39748" y="1424603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39749" y="971074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код и его назначение.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76600" y="4137029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86D6D8-247C-48BE-89E5-D94209707465}"/>
              </a:ext>
            </a:extLst>
          </p:cNvPr>
          <p:cNvSpPr/>
          <p:nvPr/>
        </p:nvSpPr>
        <p:spPr>
          <a:xfrm>
            <a:off x="529717" y="3013773"/>
            <a:ext cx="4243756" cy="1881366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void maxi(double x[], int n, double&amp; </a:t>
            </a:r>
            <a:r>
              <a:rPr lang="en-US" dirty="0" smtClean="0"/>
              <a:t>p)</a:t>
            </a:r>
            <a:endParaRPr lang="ru-RU" dirty="0"/>
          </a:p>
          <a:p>
            <a:r>
              <a:rPr lang="en-US" dirty="0" smtClean="0"/>
              <a:t>{</a:t>
            </a:r>
            <a:r>
              <a:rPr lang="ru-RU" dirty="0" smtClean="0"/>
              <a:t>   </a:t>
            </a:r>
            <a:r>
              <a:rPr lang="en-US" dirty="0" smtClean="0"/>
              <a:t>p=x[0</a:t>
            </a:r>
            <a:r>
              <a:rPr lang="en-US" dirty="0"/>
              <a:t>]; 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en-US" dirty="0" smtClean="0"/>
              <a:t>for(i=1</a:t>
            </a:r>
            <a:r>
              <a:rPr lang="en-US" dirty="0"/>
              <a:t>; i&lt;n; i</a:t>
            </a:r>
            <a:r>
              <a:rPr lang="en-US" dirty="0" smtClean="0"/>
              <a:t>++)</a:t>
            </a:r>
            <a:r>
              <a:rPr lang="ru-RU" dirty="0"/>
              <a:t> </a:t>
            </a:r>
            <a:r>
              <a:rPr lang="en-US" dirty="0" smtClean="0"/>
              <a:t>{</a:t>
            </a:r>
            <a:endParaRPr lang="ru-RU" dirty="0"/>
          </a:p>
          <a:p>
            <a:r>
              <a:rPr lang="ru-RU" dirty="0" smtClean="0"/>
              <a:t>          </a:t>
            </a:r>
            <a:r>
              <a:rPr lang="en-US" dirty="0" smtClean="0"/>
              <a:t>if </a:t>
            </a:r>
            <a:r>
              <a:rPr lang="en-US" dirty="0"/>
              <a:t>(x[i]&gt;p) {</a:t>
            </a:r>
            <a:endParaRPr lang="ru-RU" dirty="0"/>
          </a:p>
          <a:p>
            <a:r>
              <a:rPr lang="ru-RU" dirty="0" smtClean="0"/>
              <a:t>              </a:t>
            </a:r>
            <a:r>
              <a:rPr lang="en-US" dirty="0" smtClean="0"/>
              <a:t>p=x[i];</a:t>
            </a:r>
            <a:r>
              <a:rPr lang="ru-RU" dirty="0" smtClean="0"/>
              <a:t> }</a:t>
            </a:r>
            <a:endParaRPr lang="ru-RU" dirty="0"/>
          </a:p>
          <a:p>
            <a:r>
              <a:rPr lang="ru-RU" dirty="0" smtClean="0"/>
              <a:t>     }</a:t>
            </a:r>
            <a:endParaRPr lang="ru-RU" dirty="0"/>
          </a:p>
          <a:p>
            <a:r>
              <a:rPr lang="ru-RU" dirty="0"/>
              <a:t>}</a:t>
            </a:r>
          </a:p>
          <a:p>
            <a:pPr lvl="0">
              <a:defRPr/>
            </a:pPr>
            <a:endParaRPr lang="ru-RU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91629" y="1017508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91627" y="1468417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 i, c, v;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 y[5];</a:t>
            </a:r>
            <a:endParaRPr lang="ru-RU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29717" y="1877726"/>
            <a:ext cx="3096585" cy="108966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inputV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(y, 5);</a:t>
            </a:r>
          </a:p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maxi(y, 5, c);</a:t>
            </a:r>
          </a:p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Макс. элемент=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”&lt;&lt;c;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278747" y="1450358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 главной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278747" y="1962081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Описание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переменных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278746" y="1007354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278747" y="308094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Вызовы функций из главной функции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7" y="3053756"/>
            <a:ext cx="8245475" cy="1780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29718" y="1912488"/>
            <a:ext cx="8245476" cy="102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39748" y="1424603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39749" y="971074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код и его назначение.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91629" y="1017508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91627" y="1468417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 i, c, v;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double y[5];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29717" y="1877726"/>
            <a:ext cx="3096585" cy="108966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inputV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(y, 5);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maxi(y, 5, c);</a:t>
            </a:r>
          </a:p>
          <a:p>
            <a:pPr lvl="0">
              <a:defRPr/>
            </a:pP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Макс. элемент=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”&lt;&lt;c;</a:t>
            </a:r>
          </a:p>
          <a:p>
            <a:pPr lvl="0">
              <a:defRPr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323704" y="104370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Начало главной функции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323704" y="150028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Описание переменных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323703" y="3062357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323704" y="1976068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Вызовы функций из главной функции</a:t>
            </a:r>
          </a:p>
        </p:txBody>
      </p:sp>
      <p:sp>
        <p:nvSpPr>
          <p:cNvPr id="22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D3A2F72-2D64-418C-966C-D4F7480C9A83}"/>
              </a:ext>
            </a:extLst>
          </p:cNvPr>
          <p:cNvSpPr/>
          <p:nvPr/>
        </p:nvSpPr>
        <p:spPr>
          <a:xfrm>
            <a:off x="3276600" y="415973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500DE89-BD5E-4209-812E-0B1553E4625A}"/>
              </a:ext>
            </a:extLst>
          </p:cNvPr>
          <p:cNvSpPr/>
          <p:nvPr/>
        </p:nvSpPr>
        <p:spPr>
          <a:xfrm>
            <a:off x="529717" y="3013773"/>
            <a:ext cx="4243756" cy="2179320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void maxi(double x[], int n, double&amp; p)</a:t>
            </a:r>
            <a:endParaRPr lang="ru-RU" sz="1600" dirty="0"/>
          </a:p>
          <a:p>
            <a:r>
              <a:rPr lang="en-US" sz="1600" dirty="0"/>
              <a:t>{</a:t>
            </a:r>
            <a:r>
              <a:rPr lang="ru-RU" sz="1600" dirty="0"/>
              <a:t>   </a:t>
            </a:r>
            <a:r>
              <a:rPr lang="en-US" sz="1600" dirty="0"/>
              <a:t>p=x[0]; 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/>
              <a:t>for(i=1; i&lt;n; i++)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/>
              <a:t>          </a:t>
            </a:r>
            <a:r>
              <a:rPr lang="en-US" sz="1600" dirty="0"/>
              <a:t>if (x[i]&gt;p) {</a:t>
            </a:r>
            <a:endParaRPr lang="ru-RU" sz="1600" dirty="0"/>
          </a:p>
          <a:p>
            <a:r>
              <a:rPr lang="ru-RU" sz="1600" dirty="0"/>
              <a:t>              </a:t>
            </a:r>
            <a:r>
              <a:rPr lang="en-US" sz="1600" dirty="0"/>
              <a:t>p=x[i];</a:t>
            </a:r>
            <a:r>
              <a:rPr lang="ru-RU" sz="1600" dirty="0"/>
              <a:t> }</a:t>
            </a:r>
          </a:p>
          <a:p>
            <a:r>
              <a:rPr lang="ru-RU" sz="1600" dirty="0"/>
              <a:t>     }</a:t>
            </a:r>
          </a:p>
          <a:p>
            <a:r>
              <a:rPr lang="ru-RU" sz="1600" dirty="0"/>
              <a:t>}</a:t>
            </a:r>
          </a:p>
          <a:p>
            <a:pPr lvl="0">
              <a:defRPr/>
            </a:pPr>
            <a:endParaRPr lang="ru-RU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17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представляющая собой последовательность действий, выполняемых многократно.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3932030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648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1A76C5-EB69-4C36-A7C0-AC9687880479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E8ADC7A-430E-4E3D-8320-139ECF17E63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2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92AFED-59EF-4075-B0BC-33B1E7252A3A}"/>
              </a:ext>
            </a:extLst>
          </p:cNvPr>
          <p:cNvSpPr/>
          <p:nvPr/>
        </p:nvSpPr>
        <p:spPr>
          <a:xfrm>
            <a:off x="539750" y="2358758"/>
            <a:ext cx="5834063" cy="57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224859-8074-4CC7-8BD7-492695559A1A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47319CE-A454-4C68-8F3A-9E06135CFE56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7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23D171-35D7-4DD7-A941-79653432E7FB}"/>
              </a:ext>
            </a:extLst>
          </p:cNvPr>
          <p:cNvSpPr/>
          <p:nvPr/>
        </p:nvSpPr>
        <p:spPr>
          <a:xfrm>
            <a:off x="434321" y="2294751"/>
            <a:ext cx="7393108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7320A9-666A-447A-A959-218D03B4E521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следование?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5075848-BD99-4E1C-B064-D7C0036FAF82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9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783782"/>
            <a:ext cx="7329957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представляющая собой последовательность действий, выполняемых многократно.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3932030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отображающая естественный, последовательный порядок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7705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B6786BD-8643-43F4-942E-B589DE4B1D1B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BEDE9C6D-A85F-4C8F-8883-B61C3FA4A8CD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2689EC-5383-492F-85C5-1F033313828E}"/>
              </a:ext>
            </a:extLst>
          </p:cNvPr>
          <p:cNvSpPr/>
          <p:nvPr/>
        </p:nvSpPr>
        <p:spPr>
          <a:xfrm>
            <a:off x="434321" y="2294751"/>
            <a:ext cx="7393108" cy="83099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Алгоритмическая конструкция, в которой в зависимости от результата проверки условия (да/нет) предусмотрен выбор одной из двух последовательностей действий.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5A5B2C-5236-4B29-85B5-3FB775D90678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ветвление?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15129F8E-19A4-42B3-93AC-556EB4BB50D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1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96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EB9938-A051-4BFE-AB87-5C00E722C970}"/>
              </a:ext>
            </a:extLst>
          </p:cNvPr>
          <p:cNvSpPr/>
          <p:nvPr/>
        </p:nvSpPr>
        <p:spPr>
          <a:xfrm>
            <a:off x="529719" y="2769711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354DE13-2DFB-48E8-BF26-512CAB55A8A7}"/>
              </a:ext>
            </a:extLst>
          </p:cNvPr>
          <p:cNvSpPr/>
          <p:nvPr/>
        </p:nvSpPr>
        <p:spPr>
          <a:xfrm>
            <a:off x="519687" y="2296756"/>
            <a:ext cx="8245476" cy="343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22D0C-75BF-41CA-8EEF-D03605A626AE}"/>
              </a:ext>
            </a:extLst>
          </p:cNvPr>
          <p:cNvSpPr/>
          <p:nvPr/>
        </p:nvSpPr>
        <p:spPr>
          <a:xfrm>
            <a:off x="529717" y="1808871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D6FCB-A01C-4871-B638-224B047CF874}"/>
              </a:ext>
            </a:extLst>
          </p:cNvPr>
          <p:cNvSpPr/>
          <p:nvPr/>
        </p:nvSpPr>
        <p:spPr>
          <a:xfrm>
            <a:off x="529718" y="1355342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235428" cy="3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3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название типа данных и его обозначение.</a:t>
            </a:r>
          </a:p>
        </p:txBody>
      </p:sp>
      <p:sp>
        <p:nvSpPr>
          <p:cNvPr id="13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68572" y="335644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21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98D0B3F-59D9-443B-B755-C1E472F23E4F}"/>
              </a:ext>
            </a:extLst>
          </p:cNvPr>
          <p:cNvSpPr/>
          <p:nvPr/>
        </p:nvSpPr>
        <p:spPr>
          <a:xfrm>
            <a:off x="3276600" y="4137029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Узнать ответ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86D6D8-247C-48BE-89E5-D94209707465}"/>
              </a:ext>
            </a:extLst>
          </p:cNvPr>
          <p:cNvSpPr/>
          <p:nvPr/>
        </p:nvSpPr>
        <p:spPr>
          <a:xfrm>
            <a:off x="570408" y="2801706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Строковый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714019-0B98-403C-8FE0-18A0E56A0C84}"/>
              </a:ext>
            </a:extLst>
          </p:cNvPr>
          <p:cNvSpPr/>
          <p:nvPr/>
        </p:nvSpPr>
        <p:spPr>
          <a:xfrm>
            <a:off x="581598" y="1401776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Целочисленный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9E6572-DA20-495A-8086-1B809F5BB6C7}"/>
              </a:ext>
            </a:extLst>
          </p:cNvPr>
          <p:cNvSpPr/>
          <p:nvPr/>
        </p:nvSpPr>
        <p:spPr>
          <a:xfrm>
            <a:off x="581596" y="1852685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Вещественный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E254A4-1BEE-4CB5-9F7C-261882E5CCEE}"/>
              </a:ext>
            </a:extLst>
          </p:cNvPr>
          <p:cNvSpPr/>
          <p:nvPr/>
        </p:nvSpPr>
        <p:spPr>
          <a:xfrm>
            <a:off x="570408" y="2312944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Символьный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40B3AC-738D-43D2-BC9B-B26FF479E6DA}"/>
              </a:ext>
            </a:extLst>
          </p:cNvPr>
          <p:cNvSpPr/>
          <p:nvPr/>
        </p:nvSpPr>
        <p:spPr>
          <a:xfrm>
            <a:off x="4268716" y="183462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3358BB-B52E-418C-853A-F35B5C905C74}"/>
              </a:ext>
            </a:extLst>
          </p:cNvPr>
          <p:cNvSpPr/>
          <p:nvPr/>
        </p:nvSpPr>
        <p:spPr>
          <a:xfrm>
            <a:off x="4268716" y="2346349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F4B2D9-B19C-4722-A02C-E194D8CCC912}"/>
              </a:ext>
            </a:extLst>
          </p:cNvPr>
          <p:cNvSpPr/>
          <p:nvPr/>
        </p:nvSpPr>
        <p:spPr>
          <a:xfrm>
            <a:off x="4268715" y="139162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3888843-B50B-4120-8B7A-3FB40A027FCD}"/>
              </a:ext>
            </a:extLst>
          </p:cNvPr>
          <p:cNvSpPr/>
          <p:nvPr/>
        </p:nvSpPr>
        <p:spPr>
          <a:xfrm>
            <a:off x="4278749" y="279689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F8C98D-FF50-4FD0-BD92-11E0287B071C}"/>
              </a:ext>
            </a:extLst>
          </p:cNvPr>
          <p:cNvSpPr/>
          <p:nvPr/>
        </p:nvSpPr>
        <p:spPr>
          <a:xfrm>
            <a:off x="539750" y="3223240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D95F8E1-9B5D-4573-97AE-F87EBD9EFADD}"/>
              </a:ext>
            </a:extLst>
          </p:cNvPr>
          <p:cNvSpPr/>
          <p:nvPr/>
        </p:nvSpPr>
        <p:spPr>
          <a:xfrm>
            <a:off x="582592" y="3250425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Логический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422A8E2-6A80-4FBE-8B52-95F8E98B8083}"/>
              </a:ext>
            </a:extLst>
          </p:cNvPr>
          <p:cNvSpPr/>
          <p:nvPr/>
        </p:nvSpPr>
        <p:spPr>
          <a:xfrm>
            <a:off x="4288780" y="3250425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D3A2F72-2D64-418C-966C-D4F7480C9A83}"/>
              </a:ext>
            </a:extLst>
          </p:cNvPr>
          <p:cNvSpPr/>
          <p:nvPr/>
        </p:nvSpPr>
        <p:spPr>
          <a:xfrm>
            <a:off x="3276600" y="4159731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B42AEA-B228-4611-9C43-F969EA0C772E}"/>
              </a:ext>
            </a:extLst>
          </p:cNvPr>
          <p:cNvSpPr/>
          <p:nvPr/>
        </p:nvSpPr>
        <p:spPr>
          <a:xfrm>
            <a:off x="529719" y="2769711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3F2D50-CC0B-4FE5-8284-0F060E57A073}"/>
              </a:ext>
            </a:extLst>
          </p:cNvPr>
          <p:cNvSpPr/>
          <p:nvPr/>
        </p:nvSpPr>
        <p:spPr>
          <a:xfrm>
            <a:off x="519687" y="2296756"/>
            <a:ext cx="8245476" cy="343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4435BE-1F40-4806-9FAE-CFDC96782BC9}"/>
              </a:ext>
            </a:extLst>
          </p:cNvPr>
          <p:cNvSpPr/>
          <p:nvPr/>
        </p:nvSpPr>
        <p:spPr>
          <a:xfrm>
            <a:off x="529717" y="1808871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32713A-98AF-4068-9A7E-0D13EF6334CA}"/>
              </a:ext>
            </a:extLst>
          </p:cNvPr>
          <p:cNvSpPr/>
          <p:nvPr/>
        </p:nvSpPr>
        <p:spPr>
          <a:xfrm>
            <a:off x="529718" y="1355342"/>
            <a:ext cx="8245475" cy="358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C92A71F-549A-4735-A864-BC09B81D6370}"/>
              </a:ext>
            </a:extLst>
          </p:cNvPr>
          <p:cNvSpPr/>
          <p:nvPr/>
        </p:nvSpPr>
        <p:spPr>
          <a:xfrm>
            <a:off x="570408" y="2801706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Строковый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3927CEA-72EA-4BC7-A6BC-DA3B686EC079}"/>
              </a:ext>
            </a:extLst>
          </p:cNvPr>
          <p:cNvSpPr/>
          <p:nvPr/>
        </p:nvSpPr>
        <p:spPr>
          <a:xfrm>
            <a:off x="581598" y="1401776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Целочисленный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DDC41E1F-41ED-42FA-8BDC-88A1FD97EC32}"/>
              </a:ext>
            </a:extLst>
          </p:cNvPr>
          <p:cNvSpPr/>
          <p:nvPr/>
        </p:nvSpPr>
        <p:spPr>
          <a:xfrm>
            <a:off x="581596" y="1852685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Вещественный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44FEE1D-17F8-43E4-85E5-B7320A95E853}"/>
              </a:ext>
            </a:extLst>
          </p:cNvPr>
          <p:cNvSpPr/>
          <p:nvPr/>
        </p:nvSpPr>
        <p:spPr>
          <a:xfrm>
            <a:off x="570408" y="2312944"/>
            <a:ext cx="3096585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Символьный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907CA41-B7FF-4739-9D02-1AF6F6CB5F2E}"/>
              </a:ext>
            </a:extLst>
          </p:cNvPr>
          <p:cNvSpPr/>
          <p:nvPr/>
        </p:nvSpPr>
        <p:spPr>
          <a:xfrm>
            <a:off x="4268716" y="183462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1ED9B14-E1BE-4FD4-B77A-EFFDCF4B7CE3}"/>
              </a:ext>
            </a:extLst>
          </p:cNvPr>
          <p:cNvSpPr/>
          <p:nvPr/>
        </p:nvSpPr>
        <p:spPr>
          <a:xfrm>
            <a:off x="4268716" y="2346349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1DB281D-DD67-4817-9DDE-DD0FAB7AE2DF}"/>
              </a:ext>
            </a:extLst>
          </p:cNvPr>
          <p:cNvSpPr/>
          <p:nvPr/>
        </p:nvSpPr>
        <p:spPr>
          <a:xfrm>
            <a:off x="4268715" y="1391622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5AB924A-63A9-4BFE-BE21-6CDA8E48DD91}"/>
              </a:ext>
            </a:extLst>
          </p:cNvPr>
          <p:cNvSpPr/>
          <p:nvPr/>
        </p:nvSpPr>
        <p:spPr>
          <a:xfrm>
            <a:off x="4278749" y="2796896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ru-RU" sz="1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F701EC-0067-4369-A6F2-D91F42ADC12B}"/>
              </a:ext>
            </a:extLst>
          </p:cNvPr>
          <p:cNvSpPr/>
          <p:nvPr/>
        </p:nvSpPr>
        <p:spPr>
          <a:xfrm>
            <a:off x="539750" y="3223240"/>
            <a:ext cx="8245475" cy="343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79B297F-330D-4FFC-8CDC-42A7E4650045}"/>
              </a:ext>
            </a:extLst>
          </p:cNvPr>
          <p:cNvSpPr/>
          <p:nvPr/>
        </p:nvSpPr>
        <p:spPr>
          <a:xfrm>
            <a:off x="582592" y="3250425"/>
            <a:ext cx="2435464" cy="272415"/>
          </a:xfrm>
          <a:prstGeom prst="roundRect">
            <a:avLst/>
          </a:prstGeom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ru-RU" sz="1600" b="1">
                <a:ea typeface="Calibri" panose="020F0502020204030204" pitchFamily="34" charset="0"/>
                <a:cs typeface="Times New Roman" panose="02020603050405020304" pitchFamily="18" charset="0"/>
              </a:rPr>
              <a:t>Логический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AA6796-094D-48EA-BBDB-D5D7C9D4080B}"/>
              </a:ext>
            </a:extLst>
          </p:cNvPr>
          <p:cNvSpPr/>
          <p:nvPr/>
        </p:nvSpPr>
        <p:spPr>
          <a:xfrm>
            <a:off x="4288780" y="3250425"/>
            <a:ext cx="4206967" cy="246221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600" smtClean="0"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9ED14BB-7FE5-4205-AB02-7B0AB216B112}"/>
              </a:ext>
            </a:extLst>
          </p:cNvPr>
          <p:cNvSpPr/>
          <p:nvPr/>
        </p:nvSpPr>
        <p:spPr>
          <a:xfrm>
            <a:off x="908572" y="430666"/>
            <a:ext cx="8235428" cy="3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300" b="1" i="0" u="none" strike="noStrike" kern="1200" cap="none" spc="0" normalizeH="0" baseline="0" noProof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Соотнесите название типа данных и его обозначение.</a:t>
            </a:r>
          </a:p>
        </p:txBody>
      </p:sp>
      <p:sp>
        <p:nvSpPr>
          <p:cNvPr id="3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2375561-5151-45A7-AA6A-BC5FDCAFA53C}"/>
              </a:ext>
            </a:extLst>
          </p:cNvPr>
          <p:cNvSpPr/>
          <p:nvPr/>
        </p:nvSpPr>
        <p:spPr>
          <a:xfrm>
            <a:off x="368572" y="335644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04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56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чего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начала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927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A4B7C4-8D07-4233-AC10-C4307D98BE8A}"/>
              </a:ext>
            </a:extLst>
          </p:cNvPr>
          <p:cNvSpPr/>
          <p:nvPr/>
        </p:nvSpPr>
        <p:spPr>
          <a:xfrm>
            <a:off x="908572" y="430666"/>
            <a:ext cx="8054676" cy="43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800" b="1" dirty="0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8101E15-821E-4CD3-82A7-2026B085F68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A82121-143E-45D6-A98C-F2689F025EE5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A9AB7A-4676-4A5F-90E6-25B197F6600D}"/>
              </a:ext>
            </a:extLst>
          </p:cNvPr>
          <p:cNvSpPr/>
          <p:nvPr/>
        </p:nvSpPr>
        <p:spPr>
          <a:xfrm>
            <a:off x="908572" y="430666"/>
            <a:ext cx="8054676" cy="456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800" b="1" dirty="0" smtClean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460A14B7-4925-411E-85DA-0387B46634A5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чего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поток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1" y="1581580"/>
            <a:ext cx="7593260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ввода в оперативную память значений переменных.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начала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928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E39E15-B6E6-4CF6-B183-95555BF3D4D7}"/>
              </a:ext>
            </a:extLst>
          </p:cNvPr>
          <p:cNvSpPr/>
          <p:nvPr/>
        </p:nvSpPr>
        <p:spPr>
          <a:xfrm>
            <a:off x="908572" y="430666"/>
            <a:ext cx="7876652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такое отладка?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FD661385-179F-466E-9075-AAA6FCD3249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2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F25D6C-F5FE-4865-AD2C-A36CB5816031}"/>
              </a:ext>
            </a:extLst>
          </p:cNvPr>
          <p:cNvSpPr/>
          <p:nvPr/>
        </p:nvSpPr>
        <p:spPr>
          <a:xfrm>
            <a:off x="539750" y="2358758"/>
            <a:ext cx="5834063" cy="57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Процесс проверки работоспособности программы и исправления обнаруженных при этом ошибок.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3FEF91-72EA-46AB-B978-D88B58DD1D9D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6EA9AE6F-DDA3-43F4-A08E-66BC5386BA61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1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1AA944-4CDF-45C3-8AEB-3FA8FB0ABBAA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Для вывода данных из оперативной памяти на экран монитора.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FB0A73-DC1D-49EC-B59B-52E6CC8FA2F5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чего используется поток </a:t>
            </a:r>
            <a:r>
              <a:rPr lang="en-US" sz="2800" b="1" dirty="0" err="1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9066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800" b="1" dirty="0">
              <a:solidFill>
                <a:srgbClr val="9066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3111B5B6-07C7-40D3-8D10-1890AAFF4C5B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4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оператор&gt;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066DC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42401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Условный оператор.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Составной оператор.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2" y="4085918"/>
            <a:ext cx="7593259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оператор.</a:t>
            </a:r>
          </a:p>
        </p:txBody>
      </p:sp>
    </p:spTree>
    <p:extLst>
      <p:ext uri="{BB962C8B-B14F-4D97-AF65-F5344CB8AC3E}">
        <p14:creationId xmlns:p14="http://schemas.microsoft.com/office/powerpoint/2010/main" val="16858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F8ED87-0872-48A7-9674-DEE9FF328ED1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условие&gt; &lt;оператор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2751420B-EC46-4222-8590-6686E8FD21D9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9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2511FD-7D14-41DF-9045-1BBEFDB62617}"/>
              </a:ext>
            </a:extLst>
          </p:cNvPr>
          <p:cNvSpPr/>
          <p:nvPr/>
        </p:nvSpPr>
        <p:spPr>
          <a:xfrm>
            <a:off x="434321" y="2294751"/>
            <a:ext cx="7393108" cy="276999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Неполный условный оператор.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A21C90F-36B5-4E88-9152-24B4C8E5C11E}"/>
              </a:ext>
            </a:extLst>
          </p:cNvPr>
          <p:cNvSpPr/>
          <p:nvPr/>
        </p:nvSpPr>
        <p:spPr>
          <a:xfrm>
            <a:off x="908572" y="430666"/>
            <a:ext cx="8054676" cy="91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называется такой оператор:</a:t>
            </a:r>
          </a:p>
          <a:p>
            <a:pPr lvl="0">
              <a:lnSpc>
                <a:spcPct val="106000"/>
              </a:lnSpc>
              <a:defRPr/>
            </a:pPr>
            <a:r>
              <a:rPr lang="en-US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&lt;</a:t>
            </a:r>
            <a:r>
              <a:rPr lang="ru-RU" sz="2800" b="1" dirty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условие&gt; &lt;оператор</a:t>
            </a:r>
            <a:r>
              <a:rPr lang="ru-RU" sz="2800" b="1" dirty="0" smtClean="0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&gt;?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0C68E2B9-14D1-4309-A9CA-0731F069DA05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5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2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581580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747813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39750" y="3914046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D0173D-57BF-4B37-B252-1FEC6CB8C7BD}"/>
              </a:ext>
            </a:extLst>
          </p:cNvPr>
          <p:cNvSpPr/>
          <p:nvPr/>
        </p:nvSpPr>
        <p:spPr>
          <a:xfrm>
            <a:off x="1274292" y="1742401"/>
            <a:ext cx="7593260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E90CA6-524D-46BF-9E71-FA8119B3C063}"/>
              </a:ext>
            </a:extLst>
          </p:cNvPr>
          <p:cNvSpPr/>
          <p:nvPr/>
        </p:nvSpPr>
        <p:spPr>
          <a:xfrm>
            <a:off x="1274293" y="2899546"/>
            <a:ext cx="7329957" cy="307777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условие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60143C-A3E6-4EC3-854D-95BB9DE8928A}"/>
              </a:ext>
            </a:extLst>
          </p:cNvPr>
          <p:cNvSpPr/>
          <p:nvPr/>
        </p:nvSpPr>
        <p:spPr>
          <a:xfrm>
            <a:off x="1274293" y="3950015"/>
            <a:ext cx="7593259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C02BA7D-38B1-45D7-9894-D4D0F57C85CF}"/>
              </a:ext>
            </a:extLst>
          </p:cNvPr>
          <p:cNvSpPr/>
          <p:nvPr/>
        </p:nvSpPr>
        <p:spPr>
          <a:xfrm>
            <a:off x="539750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374A57-B95C-4FCF-A2A8-35222F216653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D8D808A-EE4A-4A07-80C7-799BCDE2B5F2}"/>
              </a:ext>
            </a:extLst>
          </p:cNvPr>
          <p:cNvSpPr/>
          <p:nvPr/>
        </p:nvSpPr>
        <p:spPr>
          <a:xfrm>
            <a:off x="434320" y="2294751"/>
            <a:ext cx="7752749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66B6F1-8F19-45F9-9101-4DE766EA253F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9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CB58E6AC-8606-445E-9AAB-150E46E45AAF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9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BA0EE7EB-817D-4249-BF09-5029355B759A}"/>
              </a:ext>
            </a:extLst>
          </p:cNvPr>
          <p:cNvSpPr/>
          <p:nvPr/>
        </p:nvSpPr>
        <p:spPr>
          <a:xfrm>
            <a:off x="521274" y="4092660"/>
            <a:ext cx="2594414" cy="674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ctr">
            <a:sp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Вернуться назад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206E47-7A05-4D57-80AA-1D39244C52F5}"/>
              </a:ext>
            </a:extLst>
          </p:cNvPr>
          <p:cNvSpPr/>
          <p:nvPr/>
        </p:nvSpPr>
        <p:spPr>
          <a:xfrm>
            <a:off x="539750" y="1676935"/>
            <a:ext cx="2557463" cy="554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3600" b="1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Неверно!</a:t>
            </a:r>
            <a:endParaRPr kumimoji="0" lang="ru-RU" sz="3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25BCD1-93D6-4A6A-91AC-A5757397034A}"/>
              </a:ext>
            </a:extLst>
          </p:cNvPr>
          <p:cNvSpPr/>
          <p:nvPr/>
        </p:nvSpPr>
        <p:spPr>
          <a:xfrm>
            <a:off x="434320" y="2294751"/>
            <a:ext cx="7763381" cy="553998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начальное_значение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конечное_значение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DAD79F-F7DD-4923-9081-1505C5ECDC6B}"/>
              </a:ext>
            </a:extLst>
          </p:cNvPr>
          <p:cNvSpPr/>
          <p:nvPr/>
        </p:nvSpPr>
        <p:spPr>
          <a:xfrm>
            <a:off x="908572" y="430666"/>
            <a:ext cx="8054676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описывается цикл с параметром?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5921664-CBA1-4A2B-B5D6-03AD2F59453C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6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4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039ED7-1D92-40BE-AF80-A830739BD0FE}"/>
              </a:ext>
            </a:extLst>
          </p:cNvPr>
          <p:cNvSpPr/>
          <p:nvPr/>
        </p:nvSpPr>
        <p:spPr>
          <a:xfrm>
            <a:off x="908571" y="430666"/>
            <a:ext cx="8107837" cy="4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ru-RU" sz="2800" b="1">
                <a:solidFill>
                  <a:srgbClr val="9066D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 происходит на этапе алгоритмизации?</a:t>
            </a:r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9066DC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2716DC-8191-475A-9602-1FB8C6D338A8}"/>
              </a:ext>
            </a:extLst>
          </p:cNvPr>
          <p:cNvSpPr/>
          <p:nvPr/>
        </p:nvSpPr>
        <p:spPr>
          <a:xfrm>
            <a:off x="1335207" y="1426501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 записывается на одном из языков программирования.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41BD090D-C0E3-4BC3-B47E-83A85DB25C83}"/>
              </a:ext>
            </a:extLst>
          </p:cNvPr>
          <p:cNvSpPr/>
          <p:nvPr/>
        </p:nvSpPr>
        <p:spPr>
          <a:xfrm>
            <a:off x="539750" y="1397781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>
                <a:solidFill>
                  <a:schemeClr val="tx1"/>
                </a:solidFill>
                <a:latin typeface="+mj-lt"/>
              </a:rPr>
              <a:t>А</a:t>
            </a:r>
          </a:p>
        </p:txBody>
      </p:sp>
      <p:sp>
        <p:nvSpPr>
          <p:cNvPr id="13" name="Скругленный прямоугольник 12">
            <a:hlinkClick r:id="rId3" action="ppaction://hlinksldjump"/>
            <a:extLst>
              <a:ext uri="{FF2B5EF4-FFF2-40B4-BE49-F238E27FC236}">
                <a16:creationId xmlns:a16="http://schemas.microsoft.com/office/drawing/2014/main" id="{A86050E3-08A8-4574-9794-8A34630DB543}"/>
              </a:ext>
            </a:extLst>
          </p:cNvPr>
          <p:cNvSpPr/>
          <p:nvPr/>
        </p:nvSpPr>
        <p:spPr>
          <a:xfrm>
            <a:off x="358775" y="376238"/>
            <a:ext cx="540000" cy="540000"/>
          </a:xfrm>
          <a:prstGeom prst="roundRect">
            <a:avLst/>
          </a:prstGeom>
          <a:noFill/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sz="1600" b="1" dirty="0" smtClean="0">
                <a:solidFill>
                  <a:srgbClr val="9066DC"/>
                </a:solidFill>
                <a:latin typeface="+mj-lt"/>
              </a:rPr>
              <a:t>3</a:t>
            </a:r>
            <a:endParaRPr lang="ru-RU" sz="1600" b="1" dirty="0">
              <a:solidFill>
                <a:srgbClr val="9066DC"/>
              </a:solidFill>
              <a:latin typeface="+mj-lt"/>
            </a:endParaRPr>
          </a:p>
        </p:txBody>
      </p:sp>
      <p:sp>
        <p:nvSpPr>
          <p:cNvPr id="17" name="Скругленный прямоугольник 12">
            <a:hlinkClick r:id="rId2" action="ppaction://hlinksldjump"/>
            <a:extLst>
              <a:ext uri="{FF2B5EF4-FFF2-40B4-BE49-F238E27FC236}">
                <a16:creationId xmlns:a16="http://schemas.microsoft.com/office/drawing/2014/main" id="{257D927D-94DC-41AF-BBF1-DF93F284E125}"/>
              </a:ext>
            </a:extLst>
          </p:cNvPr>
          <p:cNvSpPr/>
          <p:nvPr/>
        </p:nvSpPr>
        <p:spPr>
          <a:xfrm>
            <a:off x="539750" y="2613135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B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Скругленный 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03C13308-A0F4-4AE8-AE32-6C03D153DD64}"/>
              </a:ext>
            </a:extLst>
          </p:cNvPr>
          <p:cNvSpPr/>
          <p:nvPr/>
        </p:nvSpPr>
        <p:spPr>
          <a:xfrm>
            <a:off x="541426" y="3828489"/>
            <a:ext cx="651522" cy="651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254000" dist="190500" dir="5400000" sx="90000" sy="90000" algn="t" rotWithShape="0">
              <a:srgbClr val="0070C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+mj-lt"/>
              </a:rPr>
              <a:t>C</a:t>
            </a:r>
            <a:endParaRPr lang="ru-RU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B9D5D8-702C-4BF0-A2BA-CB8B587ACDDC}"/>
              </a:ext>
            </a:extLst>
          </p:cNvPr>
          <p:cNvSpPr/>
          <p:nvPr/>
        </p:nvSpPr>
        <p:spPr>
          <a:xfrm>
            <a:off x="1335207" y="2615247"/>
            <a:ext cx="6619058" cy="615553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исходных данных и что требуется найти в решаемой задаче.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0C738D-89E8-49D5-9557-2B9138505F24}"/>
              </a:ext>
            </a:extLst>
          </p:cNvPr>
          <p:cNvSpPr/>
          <p:nvPr/>
        </p:nvSpPr>
        <p:spPr>
          <a:xfrm>
            <a:off x="1335207" y="3842849"/>
            <a:ext cx="7450018" cy="923330"/>
          </a:xfrm>
          <a:prstGeom prst="rect">
            <a:avLst/>
          </a:prstGeom>
        </p:spPr>
        <p:txBody>
          <a:bodyPr wrap="square" lIns="126000" tIns="0" rIns="0" bIns="0">
            <a:spAutoFit/>
          </a:bodyPr>
          <a:lstStyle/>
          <a:p>
            <a:pPr lvl="0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Осуществляется построение алгоритма – инструкции, задающей необходимую последовательность действий для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0971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2979</Words>
  <Application>Microsoft Office PowerPoint</Application>
  <PresentationFormat>Экран (16:9)</PresentationFormat>
  <Paragraphs>695</Paragraphs>
  <Slides>87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3" baseType="lpstr">
      <vt:lpstr>Roboto Slab</vt:lpstr>
      <vt:lpstr>Times New Roman</vt:lpstr>
      <vt:lpstr>Arial</vt:lpstr>
      <vt:lpstr>Open Sans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2020-04-08T10:03:03Z</dcterms:created>
  <dcterms:modified xsi:type="dcterms:W3CDTF">2023-01-28T17:16:55Z</dcterms:modified>
</cp:coreProperties>
</file>