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3" r:id="rId5"/>
    <p:sldId id="268" r:id="rId6"/>
    <p:sldId id="264" r:id="rId7"/>
    <p:sldId id="265" r:id="rId8"/>
    <p:sldId id="269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54A1-7D82-4018-9FF4-0EA92CBA4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D8EDE-A9F3-4948-85DC-42E2A4164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8F0CB-5EC4-4196-8A7C-B8C86087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41F3-2CCC-432E-A17D-DF9C50F3C22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81885-1B38-4E8F-997D-D9495424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43999-0058-49E2-AC1F-1800D7CE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3329-1182-4542-BCCD-414A7126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4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4023-F8F4-49A5-B838-F46F55FC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ABEEC-8A0E-4BEE-B4B7-FC0550CA8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C4CA-C8CE-4A43-BB2B-105F1555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41F3-2CCC-432E-A17D-DF9C50F3C22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E7706-B6B5-4E73-8892-AD3C80ED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2222-DB75-4FCF-A099-EBCD169A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3329-1182-4542-BCCD-414A7126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2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9C018-B3B4-4977-9822-29858CFC8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B603C-62DA-4725-99F9-507003D31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A3DE-E1CB-41A5-89E4-33475303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41F3-2CCC-432E-A17D-DF9C50F3C22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66C52-0C9E-4CA8-B385-0111A596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5C217-A130-4519-B5A4-AFB2E8C1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3329-1182-4542-BCCD-414A7126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7306-B3E0-42A4-9AC4-CCB78269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E56D-98A7-4B25-AFFB-D470F7CF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68E4-72B3-40DD-BC4D-2EC380FF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41F3-2CCC-432E-A17D-DF9C50F3C22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115D2-1302-4BE9-A2D3-9F5237F7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CC5CF-7B39-4693-97E6-41626976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3329-1182-4542-BCCD-414A7126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0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12AF-36AC-407C-9E1E-B1FACCD6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92D57-F806-472C-862F-588AF5CA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FC99F-DD84-49B0-923A-568890EA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41F3-2CCC-432E-A17D-DF9C50F3C22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58D0A-5519-4448-B151-3ADBC96A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59EC-1AD5-4BAE-92C7-74A1354F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3329-1182-4542-BCCD-414A7126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8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824B-9DF9-4E5B-9A25-D1589B4C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24DF-EF34-438A-9F7D-50060739D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08FED-05B0-4356-A81E-0A8B51C01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334AA-22C3-47C3-ACA8-E9667CDE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41F3-2CCC-432E-A17D-DF9C50F3C22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02152-4A2E-4E49-B381-173983A1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1ABBF-6397-49C8-ABFE-23EFF446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3329-1182-4542-BCCD-414A7126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2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FF00-B6D0-482B-8EAF-1287FE0C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51727-7966-43E0-B3A7-504B592D5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59CD7-FB66-4638-A5E2-5FA8B3013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5967D-8228-4493-B172-4CB79AC3D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4B08E-68CF-4C9C-85C2-C120F31FB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C9F7C-C0DE-4C88-A8AC-A76DA4A8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41F3-2CCC-432E-A17D-DF9C50F3C22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64CE8-0C2F-47F4-A126-69464317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0F6E7-3082-497B-B307-C268ED4C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3329-1182-4542-BCCD-414A7126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002B-60C9-4751-B5AC-001F1E70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27068-5F13-49BF-A472-F30D9C33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41F3-2CCC-432E-A17D-DF9C50F3C22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B7D33-FD46-486D-AB87-DFEBA5FC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22371-836A-44F4-9024-2434B991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3329-1182-4542-BCCD-414A7126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0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6E910-F2ED-4A03-9FC8-2B08C3F5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41F3-2CCC-432E-A17D-DF9C50F3C22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30801-D0C1-407B-A7D1-3FF51820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739D6-7404-4A01-9031-C15D704F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3329-1182-4542-BCCD-414A7126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3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989C-B148-4E7D-9C81-9FECD562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CB7F-2590-4681-85AD-AAA12399C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B30CA-7E3C-4FF4-93C2-063406C1D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4BCCF-90B6-480B-9E3A-774FC68F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41F3-2CCC-432E-A17D-DF9C50F3C22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E9E95-24A9-463D-8DF8-329F09F3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1B84B-4E75-4E1B-94D8-A7887C54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3329-1182-4542-BCCD-414A7126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9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F2A2-4A42-4781-B5CB-0694FBC7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0F799-B47C-46BF-9D9B-C3CE3A068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FC3CC-F9E3-4726-9A4F-FFEEA83AC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4F1C0-457F-4B58-BC94-C4BFEBB4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41F3-2CCC-432E-A17D-DF9C50F3C22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43355-EC88-42BB-ACC9-CA15FE22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7A9C9-1251-4D89-B6A2-2A57C40A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3329-1182-4542-BCCD-414A7126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5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8DD65-9116-43CA-BA0D-E606EF38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5A940-30BB-40FA-9F98-7544C1352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9FAA5-8CB5-4CE4-A735-2DF626286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41F3-2CCC-432E-A17D-DF9C50F3C22E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06497-9831-4667-B4F1-62661B44E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59609-27EC-4B7F-8561-218F17D56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3329-1182-4542-BCCD-414A7126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257300"/>
            <a:ext cx="12192000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876300"/>
            <a:ext cx="12192000" cy="203200"/>
          </a:xfrm>
          <a:prstGeom prst="rect">
            <a:avLst/>
          </a:prstGeom>
          <a:solidFill>
            <a:srgbClr val="9A1200"/>
          </a:solidFill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7800" y="3949700"/>
            <a:ext cx="599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Pavlos</a:t>
            </a:r>
            <a:r>
              <a:rPr lang="en-US" sz="2400" b="1" dirty="0"/>
              <a:t> </a:t>
            </a:r>
            <a:r>
              <a:rPr lang="en-US" sz="2400" b="1" dirty="0" err="1"/>
              <a:t>Polyzogopoulos</a:t>
            </a:r>
            <a:r>
              <a:rPr lang="en-US" sz="2400" b="1" dirty="0"/>
              <a:t> (bapt1730)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5850" y="4856034"/>
            <a:ext cx="671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 Dimitris </a:t>
            </a:r>
            <a:r>
              <a:rPr lang="en-US" sz="2400" b="1" dirty="0" err="1"/>
              <a:t>Karlis</a:t>
            </a:r>
            <a:r>
              <a:rPr lang="en-US" sz="2400" b="1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79750" y="1823134"/>
            <a:ext cx="527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STATISTICS II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547" y="6045200"/>
            <a:ext cx="1880903" cy="406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79850" y="2874088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Project 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5880100"/>
            <a:ext cx="808534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93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257300"/>
            <a:ext cx="12192000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547" y="6045200"/>
            <a:ext cx="1880903" cy="406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76300"/>
            <a:ext cx="12192000" cy="203200"/>
          </a:xfrm>
          <a:prstGeom prst="rect">
            <a:avLst/>
          </a:prstGeom>
          <a:solidFill>
            <a:srgbClr val="9A1200"/>
          </a:solidFill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5880100"/>
            <a:ext cx="808534" cy="736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44436" y="1951672"/>
            <a:ext cx="8503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Cluster 1 </a:t>
            </a:r>
            <a:r>
              <a:rPr lang="en-US" dirty="0"/>
              <a:t>: Many call minutes during day but few during the night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Cluster 2 </a:t>
            </a:r>
            <a:r>
              <a:rPr lang="en-US" dirty="0"/>
              <a:t>: Many  call minutes during night and day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Cluster 3 </a:t>
            </a:r>
            <a:r>
              <a:rPr lang="en-US" dirty="0"/>
              <a:t>: Many  call minutes during evening 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Cluster 4 : Few call minutes during day and evening , average night 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6869" y="175280"/>
            <a:ext cx="4274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204504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257300"/>
            <a:ext cx="12192000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547" y="6045200"/>
            <a:ext cx="1880903" cy="406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76300"/>
            <a:ext cx="12192000" cy="203200"/>
          </a:xfrm>
          <a:prstGeom prst="rect">
            <a:avLst/>
          </a:prstGeom>
          <a:solidFill>
            <a:srgbClr val="9A1200"/>
          </a:solidFill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5880100"/>
            <a:ext cx="808534" cy="736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68699" y="1603415"/>
            <a:ext cx="95377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</a:rPr>
              <a:t>Customer churn: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O</a:t>
            </a:r>
            <a:r>
              <a:rPr lang="en-US" b="0" i="0" dirty="0">
                <a:effectLst/>
              </a:rPr>
              <a:t>ccurs when customers or subscribers stop doing business with a company or service, also known as customer attrition. 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0" i="0" dirty="0">
                <a:effectLst/>
              </a:rPr>
              <a:t>It is also referred as loss of clients or customers.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b="0" i="0" dirty="0">
                <a:effectLst/>
              </a:rPr>
              <a:t> One industry in which churn rates are particularly useful is the telecommunications industry.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/>
              <a:t>As m</a:t>
            </a:r>
            <a:r>
              <a:rPr lang="en-US" b="0" i="0" dirty="0">
                <a:effectLst/>
              </a:rPr>
              <a:t>ost customers have multiple options from which to choose within a geographic location.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18100" y="264180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Churn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E04CFB-38A1-8A4E-91CE-7EF715AF2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95" y="4271986"/>
            <a:ext cx="5286508" cy="22841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FBF337-13CF-D848-9C44-944232C5BD34}"/>
              </a:ext>
            </a:extLst>
          </p:cNvPr>
          <p:cNvSpPr/>
          <p:nvPr/>
        </p:nvSpPr>
        <p:spPr>
          <a:xfrm rot="19980392">
            <a:off x="1583066" y="4744216"/>
            <a:ext cx="1816495" cy="939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goal is to predict customer churn </a:t>
            </a:r>
          </a:p>
        </p:txBody>
      </p:sp>
    </p:spTree>
    <p:extLst>
      <p:ext uri="{BB962C8B-B14F-4D97-AF65-F5344CB8AC3E}">
        <p14:creationId xmlns:p14="http://schemas.microsoft.com/office/powerpoint/2010/main" val="159638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257300"/>
            <a:ext cx="12192000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547" y="6045200"/>
            <a:ext cx="1880903" cy="406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76300"/>
            <a:ext cx="12192000" cy="203200"/>
          </a:xfrm>
          <a:prstGeom prst="rect">
            <a:avLst/>
          </a:prstGeom>
          <a:solidFill>
            <a:srgbClr val="9A1200"/>
          </a:solidFill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5880100"/>
            <a:ext cx="808534" cy="736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78434" y="2623469"/>
            <a:ext cx="3861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b="1" dirty="0"/>
              <a:t>Model Accuracy 86%</a:t>
            </a:r>
          </a:p>
          <a:p>
            <a:endParaRPr lang="en-US" b="1" dirty="0"/>
          </a:p>
          <a:p>
            <a:pPr marL="285750" indent="-285750">
              <a:buFont typeface="Wingdings" charset="2"/>
              <a:buChar char="Ø"/>
            </a:pPr>
            <a:r>
              <a:rPr lang="en-US" b="1" dirty="0"/>
              <a:t>Sensitivity 54%</a:t>
            </a:r>
          </a:p>
          <a:p>
            <a:pPr marL="285750" indent="-285750">
              <a:buFont typeface="Wingdings" charset="2"/>
              <a:buChar char="Ø"/>
            </a:pPr>
            <a:endParaRPr lang="en-US" b="1" dirty="0"/>
          </a:p>
          <a:p>
            <a:pPr marL="285750" indent="-285750">
              <a:buFont typeface="Wingdings" charset="2"/>
              <a:buChar char="Ø"/>
            </a:pPr>
            <a:r>
              <a:rPr lang="en-US" b="1" dirty="0"/>
              <a:t>Specificity 87%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75652" y="225089"/>
            <a:ext cx="3505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Logistic Regression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5852C4-CC0B-E94C-8A10-CC5641A39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364415"/>
              </p:ext>
            </p:extLst>
          </p:nvPr>
        </p:nvGraphicFramePr>
        <p:xfrm>
          <a:off x="5140317" y="2337859"/>
          <a:ext cx="5143019" cy="2258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4588">
                  <a:extLst>
                    <a:ext uri="{9D8B030D-6E8A-4147-A177-3AD203B41FA5}">
                      <a16:colId xmlns:a16="http://schemas.microsoft.com/office/drawing/2014/main" val="1490694190"/>
                    </a:ext>
                  </a:extLst>
                </a:gridCol>
                <a:gridCol w="1309477">
                  <a:extLst>
                    <a:ext uri="{9D8B030D-6E8A-4147-A177-3AD203B41FA5}">
                      <a16:colId xmlns:a16="http://schemas.microsoft.com/office/drawing/2014/main" val="2823004737"/>
                    </a:ext>
                  </a:extLst>
                </a:gridCol>
                <a:gridCol w="1309477">
                  <a:extLst>
                    <a:ext uri="{9D8B030D-6E8A-4147-A177-3AD203B41FA5}">
                      <a16:colId xmlns:a16="http://schemas.microsoft.com/office/drawing/2014/main" val="2411271512"/>
                    </a:ext>
                  </a:extLst>
                </a:gridCol>
                <a:gridCol w="1309477">
                  <a:extLst>
                    <a:ext uri="{9D8B030D-6E8A-4147-A177-3AD203B41FA5}">
                      <a16:colId xmlns:a16="http://schemas.microsoft.com/office/drawing/2014/main" val="393807020"/>
                    </a:ext>
                  </a:extLst>
                </a:gridCol>
              </a:tblGrid>
              <a:tr h="994757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Actual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02990"/>
                  </a:ext>
                </a:extLst>
              </a:tr>
              <a:tr h="409857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9910919"/>
                  </a:ext>
                </a:extLst>
              </a:tr>
              <a:tr h="42693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Predicted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255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C00000"/>
                          </a:solidFill>
                          <a:effectLst/>
                        </a:rPr>
                        <a:t>15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52599"/>
                  </a:ext>
                </a:extLst>
              </a:tr>
              <a:tr h="4269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C00000"/>
                          </a:solidFill>
                          <a:effectLst/>
                        </a:rPr>
                        <a:t>78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18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1116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50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257300"/>
            <a:ext cx="12192000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547" y="6045200"/>
            <a:ext cx="1880903" cy="406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76300"/>
            <a:ext cx="12192000" cy="203200"/>
          </a:xfrm>
          <a:prstGeom prst="rect">
            <a:avLst/>
          </a:prstGeom>
          <a:solidFill>
            <a:srgbClr val="9A1200"/>
          </a:solidFill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5880100"/>
            <a:ext cx="808534" cy="736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78434" y="2501439"/>
            <a:ext cx="3815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b="1" dirty="0"/>
              <a:t>Model Accuracy 93,8%</a:t>
            </a:r>
          </a:p>
          <a:p>
            <a:endParaRPr lang="en-US" b="1" dirty="0"/>
          </a:p>
          <a:p>
            <a:pPr marL="285750" indent="-285750">
              <a:buFont typeface="Wingdings" charset="2"/>
              <a:buChar char="Ø"/>
            </a:pPr>
            <a:r>
              <a:rPr lang="en-US" b="1" dirty="0"/>
              <a:t>Sensitivity 64,5%</a:t>
            </a:r>
          </a:p>
          <a:p>
            <a:pPr marL="285750" indent="-285750">
              <a:buFont typeface="Wingdings" charset="2"/>
              <a:buChar char="Ø"/>
            </a:pPr>
            <a:endParaRPr lang="en-US" b="1" dirty="0"/>
          </a:p>
          <a:p>
            <a:pPr marL="285750" indent="-285750">
              <a:buFont typeface="Wingdings" charset="2"/>
              <a:buChar char="Ø"/>
            </a:pPr>
            <a:r>
              <a:rPr lang="en-US" b="1" dirty="0"/>
              <a:t>Specificity 98%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75652" y="225089"/>
            <a:ext cx="3505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Decision Tree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45B7AF-C033-114F-9D79-7BB067DCF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44303"/>
              </p:ext>
            </p:extLst>
          </p:nvPr>
        </p:nvGraphicFramePr>
        <p:xfrm>
          <a:off x="6096000" y="2370986"/>
          <a:ext cx="4667653" cy="2192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2324">
                  <a:extLst>
                    <a:ext uri="{9D8B030D-6E8A-4147-A177-3AD203B41FA5}">
                      <a16:colId xmlns:a16="http://schemas.microsoft.com/office/drawing/2014/main" val="2163361603"/>
                    </a:ext>
                  </a:extLst>
                </a:gridCol>
                <a:gridCol w="1188443">
                  <a:extLst>
                    <a:ext uri="{9D8B030D-6E8A-4147-A177-3AD203B41FA5}">
                      <a16:colId xmlns:a16="http://schemas.microsoft.com/office/drawing/2014/main" val="994443564"/>
                    </a:ext>
                  </a:extLst>
                </a:gridCol>
                <a:gridCol w="1188443">
                  <a:extLst>
                    <a:ext uri="{9D8B030D-6E8A-4147-A177-3AD203B41FA5}">
                      <a16:colId xmlns:a16="http://schemas.microsoft.com/office/drawing/2014/main" val="1014418946"/>
                    </a:ext>
                  </a:extLst>
                </a:gridCol>
                <a:gridCol w="1188443">
                  <a:extLst>
                    <a:ext uri="{9D8B030D-6E8A-4147-A177-3AD203B41FA5}">
                      <a16:colId xmlns:a16="http://schemas.microsoft.com/office/drawing/2014/main" val="74273661"/>
                    </a:ext>
                  </a:extLst>
                </a:gridCol>
              </a:tblGrid>
              <a:tr h="965575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Actual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067941"/>
                  </a:ext>
                </a:extLst>
              </a:tr>
              <a:tr h="397833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0690771"/>
                  </a:ext>
                </a:extLst>
              </a:tr>
              <a:tr h="41441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Predicted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263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C00000"/>
                          </a:solidFill>
                          <a:effectLst/>
                        </a:rPr>
                        <a:t>34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1194510"/>
                  </a:ext>
                </a:extLst>
              </a:tr>
              <a:tr h="414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C00000"/>
                          </a:solidFill>
                          <a:effectLst/>
                        </a:rPr>
                        <a:t>7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62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509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83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307FC2-CD5C-0242-8FB3-0DBFCA6AC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0"/>
            <a:ext cx="10718157" cy="6800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8" y="5880100"/>
            <a:ext cx="808534" cy="736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547" y="6045200"/>
            <a:ext cx="1880903" cy="40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619" y="414546"/>
            <a:ext cx="257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92674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257300"/>
            <a:ext cx="12192000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547" y="6045200"/>
            <a:ext cx="1880903" cy="406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76300"/>
            <a:ext cx="12192000" cy="203200"/>
          </a:xfrm>
          <a:prstGeom prst="rect">
            <a:avLst/>
          </a:prstGeom>
          <a:solidFill>
            <a:srgbClr val="9A1200"/>
          </a:solidFill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5880100"/>
            <a:ext cx="808534" cy="736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17115" y="2680877"/>
            <a:ext cx="32947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b="1" dirty="0"/>
              <a:t>Model Accuracy 95%</a:t>
            </a:r>
          </a:p>
          <a:p>
            <a:endParaRPr lang="en-US" b="1" dirty="0"/>
          </a:p>
          <a:p>
            <a:pPr marL="285750" indent="-285750">
              <a:buFont typeface="Wingdings" charset="2"/>
              <a:buChar char="Ø"/>
            </a:pPr>
            <a:r>
              <a:rPr lang="en-US" b="1" dirty="0"/>
              <a:t>Sensitivity 70%</a:t>
            </a:r>
          </a:p>
          <a:p>
            <a:pPr marL="285750" indent="-285750">
              <a:buFont typeface="Wingdings" charset="2"/>
              <a:buChar char="Ø"/>
            </a:pPr>
            <a:endParaRPr lang="en-US" b="1" dirty="0"/>
          </a:p>
          <a:p>
            <a:pPr marL="285750" indent="-285750">
              <a:buFont typeface="Wingdings" charset="2"/>
              <a:buChar char="Ø"/>
            </a:pPr>
            <a:r>
              <a:rPr lang="en-US" b="1" dirty="0"/>
              <a:t>Specificity 99%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00939" y="194628"/>
            <a:ext cx="3505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FA3669-511E-5B40-95C7-47516C0F9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894910"/>
              </p:ext>
            </p:extLst>
          </p:nvPr>
        </p:nvGraphicFramePr>
        <p:xfrm>
          <a:off x="5853735" y="2233165"/>
          <a:ext cx="4737100" cy="2338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8725">
                  <a:extLst>
                    <a:ext uri="{9D8B030D-6E8A-4147-A177-3AD203B41FA5}">
                      <a16:colId xmlns:a16="http://schemas.microsoft.com/office/drawing/2014/main" val="1707180291"/>
                    </a:ext>
                  </a:extLst>
                </a:gridCol>
                <a:gridCol w="1206125">
                  <a:extLst>
                    <a:ext uri="{9D8B030D-6E8A-4147-A177-3AD203B41FA5}">
                      <a16:colId xmlns:a16="http://schemas.microsoft.com/office/drawing/2014/main" val="2142298653"/>
                    </a:ext>
                  </a:extLst>
                </a:gridCol>
                <a:gridCol w="1206125">
                  <a:extLst>
                    <a:ext uri="{9D8B030D-6E8A-4147-A177-3AD203B41FA5}">
                      <a16:colId xmlns:a16="http://schemas.microsoft.com/office/drawing/2014/main" val="4248989889"/>
                    </a:ext>
                  </a:extLst>
                </a:gridCol>
                <a:gridCol w="1206125">
                  <a:extLst>
                    <a:ext uri="{9D8B030D-6E8A-4147-A177-3AD203B41FA5}">
                      <a16:colId xmlns:a16="http://schemas.microsoft.com/office/drawing/2014/main" val="324876141"/>
                    </a:ext>
                  </a:extLst>
                </a:gridCol>
              </a:tblGrid>
              <a:tr h="1030148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Actual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40773"/>
                  </a:ext>
                </a:extLst>
              </a:tr>
              <a:tr h="424439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6516371"/>
                  </a:ext>
                </a:extLst>
              </a:tr>
              <a:tr h="44212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Predicted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265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C00000"/>
                          </a:solidFill>
                          <a:effectLst/>
                        </a:rPr>
                        <a:t>28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5835105"/>
                  </a:ext>
                </a:extLst>
              </a:tr>
              <a:tr h="4421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C00000"/>
                          </a:solidFill>
                          <a:effectLst/>
                        </a:rPr>
                        <a:t>5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68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490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1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257300"/>
            <a:ext cx="12192000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547" y="6045200"/>
            <a:ext cx="1880903" cy="406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76300"/>
            <a:ext cx="12192000" cy="203200"/>
          </a:xfrm>
          <a:prstGeom prst="rect">
            <a:avLst/>
          </a:prstGeom>
          <a:solidFill>
            <a:srgbClr val="9A1200"/>
          </a:solidFill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5880100"/>
            <a:ext cx="808534" cy="736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63417" y="2692452"/>
            <a:ext cx="3537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b="1" dirty="0"/>
              <a:t>Model Accuracy 95.8%</a:t>
            </a:r>
          </a:p>
          <a:p>
            <a:endParaRPr lang="en-US" b="1" dirty="0"/>
          </a:p>
          <a:p>
            <a:pPr marL="285750" indent="-285750">
              <a:buFont typeface="Wingdings" charset="2"/>
              <a:buChar char="Ø"/>
            </a:pPr>
            <a:r>
              <a:rPr lang="en-US" b="1" dirty="0"/>
              <a:t>Sensitivity 76%</a:t>
            </a:r>
          </a:p>
          <a:p>
            <a:pPr marL="285750" indent="-285750">
              <a:buFont typeface="Wingdings" charset="2"/>
              <a:buChar char="Ø"/>
            </a:pPr>
            <a:endParaRPr lang="en-US" b="1" dirty="0"/>
          </a:p>
          <a:p>
            <a:pPr marL="285750" indent="-285750">
              <a:buFont typeface="Wingdings" charset="2"/>
              <a:buChar char="Ø"/>
            </a:pPr>
            <a:r>
              <a:rPr lang="en-US" b="1" dirty="0"/>
              <a:t>Specificity 99%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32313" y="194628"/>
            <a:ext cx="4274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 after Tuning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89ABD5-48BE-9447-B369-1A4AC12CF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567152"/>
              </p:ext>
            </p:extLst>
          </p:nvPr>
        </p:nvGraphicFramePr>
        <p:xfrm>
          <a:off x="5806633" y="2316170"/>
          <a:ext cx="5189317" cy="251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5522">
                  <a:extLst>
                    <a:ext uri="{9D8B030D-6E8A-4147-A177-3AD203B41FA5}">
                      <a16:colId xmlns:a16="http://schemas.microsoft.com/office/drawing/2014/main" val="1147555362"/>
                    </a:ext>
                  </a:extLst>
                </a:gridCol>
                <a:gridCol w="1321265">
                  <a:extLst>
                    <a:ext uri="{9D8B030D-6E8A-4147-A177-3AD203B41FA5}">
                      <a16:colId xmlns:a16="http://schemas.microsoft.com/office/drawing/2014/main" val="3930364027"/>
                    </a:ext>
                  </a:extLst>
                </a:gridCol>
                <a:gridCol w="1321265">
                  <a:extLst>
                    <a:ext uri="{9D8B030D-6E8A-4147-A177-3AD203B41FA5}">
                      <a16:colId xmlns:a16="http://schemas.microsoft.com/office/drawing/2014/main" val="1093495024"/>
                    </a:ext>
                  </a:extLst>
                </a:gridCol>
                <a:gridCol w="1321265">
                  <a:extLst>
                    <a:ext uri="{9D8B030D-6E8A-4147-A177-3AD203B41FA5}">
                      <a16:colId xmlns:a16="http://schemas.microsoft.com/office/drawing/2014/main" val="3289483303"/>
                    </a:ext>
                  </a:extLst>
                </a:gridCol>
              </a:tblGrid>
              <a:tr h="1108957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Actual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4265"/>
                  </a:ext>
                </a:extLst>
              </a:tr>
              <a:tr h="456909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8888236"/>
                  </a:ext>
                </a:extLst>
              </a:tr>
              <a:tr h="47594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Predicted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265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C00000"/>
                          </a:solidFill>
                          <a:effectLst/>
                        </a:rPr>
                        <a:t>23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4130274"/>
                  </a:ext>
                </a:extLst>
              </a:tr>
              <a:tr h="4759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C00000"/>
                          </a:solidFill>
                          <a:effectLst/>
                        </a:rPr>
                        <a:t>5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73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8685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55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257300"/>
            <a:ext cx="12192000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547" y="6045200"/>
            <a:ext cx="1880903" cy="406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76300"/>
            <a:ext cx="12192000" cy="203200"/>
          </a:xfrm>
          <a:prstGeom prst="rect">
            <a:avLst/>
          </a:prstGeom>
          <a:solidFill>
            <a:srgbClr val="9A1200"/>
          </a:solidFill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5880100"/>
            <a:ext cx="808534" cy="736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32313" y="194628"/>
            <a:ext cx="4274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Customer Segmentation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18BA3A-943D-614E-9A32-FE184C3A9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55" y="2336800"/>
            <a:ext cx="6083300" cy="370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423C1D-C7EB-A04B-B138-462B740E6605}"/>
              </a:ext>
            </a:extLst>
          </p:cNvPr>
          <p:cNvSpPr txBox="1"/>
          <p:nvPr/>
        </p:nvSpPr>
        <p:spPr>
          <a:xfrm>
            <a:off x="3432313" y="1710803"/>
            <a:ext cx="52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Methodology: K-means algorithm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892E25-6895-E44B-93C5-0CAC68FCBC54}"/>
              </a:ext>
            </a:extLst>
          </p:cNvPr>
          <p:cNvSpPr/>
          <p:nvPr/>
        </p:nvSpPr>
        <p:spPr>
          <a:xfrm rot="19572903">
            <a:off x="795100" y="2507284"/>
            <a:ext cx="1900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goal is to cluster customers based on usage behavior.</a:t>
            </a:r>
          </a:p>
        </p:txBody>
      </p:sp>
    </p:spTree>
    <p:extLst>
      <p:ext uri="{BB962C8B-B14F-4D97-AF65-F5344CB8AC3E}">
        <p14:creationId xmlns:p14="http://schemas.microsoft.com/office/powerpoint/2010/main" val="416211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257300"/>
            <a:ext cx="12192000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547" y="6045200"/>
            <a:ext cx="1880903" cy="406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76300"/>
            <a:ext cx="12192000" cy="203200"/>
          </a:xfrm>
          <a:prstGeom prst="rect">
            <a:avLst/>
          </a:prstGeom>
          <a:solidFill>
            <a:srgbClr val="9A1200"/>
          </a:solidFill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5880100"/>
            <a:ext cx="808534" cy="736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32313" y="194628"/>
            <a:ext cx="4274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Customer Segmentation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93E787-32D8-460C-A76D-DDE1C2C90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619" y="1282700"/>
            <a:ext cx="8354538" cy="483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9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241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Pavlos Polyzogopoulos</dc:creator>
  <cp:lastModifiedBy>Pavlos Polyzogopoulos</cp:lastModifiedBy>
  <cp:revision>16</cp:revision>
  <dcterms:created xsi:type="dcterms:W3CDTF">2018-04-15T19:37:12Z</dcterms:created>
  <dcterms:modified xsi:type="dcterms:W3CDTF">2018-04-15T20:16:33Z</dcterms:modified>
</cp:coreProperties>
</file>