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544" autoAdjust="0"/>
  </p:normalViewPr>
  <p:slideViewPr>
    <p:cSldViewPr snapToGrid="0">
      <p:cViewPr varScale="1">
        <p:scale>
          <a:sx n="60" d="100"/>
          <a:sy n="60" d="100"/>
        </p:scale>
        <p:origin x="11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3DA581-3FA1-4980-920B-21C87F43BFCE}" type="datetimeFigureOut">
              <a:rPr lang="en-US" smtClean="0"/>
              <a:t>12/5/2017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C87279-3629-4BDF-9A5E-B0041D28F042}" type="slidenum">
              <a:rPr lang="en-US" smtClean="0"/>
              <a:t>‹#›</a:t>
            </a:fld>
            <a:endParaRPr lang="en-US"/>
          </a:p>
        </p:txBody>
      </p:sp>
    </p:spTree>
    <p:extLst>
      <p:ext uri="{BB962C8B-B14F-4D97-AF65-F5344CB8AC3E}">
        <p14:creationId xmlns:p14="http://schemas.microsoft.com/office/powerpoint/2010/main" val="2278750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C87279-3629-4BDF-9A5E-B0041D28F042}" type="slidenum">
              <a:rPr lang="en-US" smtClean="0"/>
              <a:t>1</a:t>
            </a:fld>
            <a:endParaRPr lang="en-US"/>
          </a:p>
        </p:txBody>
      </p:sp>
    </p:spTree>
    <p:extLst>
      <p:ext uri="{BB962C8B-B14F-4D97-AF65-F5344CB8AC3E}">
        <p14:creationId xmlns:p14="http://schemas.microsoft.com/office/powerpoint/2010/main" val="402593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C87279-3629-4BDF-9A5E-B0041D28F042}" type="slidenum">
              <a:rPr lang="en-US" smtClean="0"/>
              <a:t>11</a:t>
            </a:fld>
            <a:endParaRPr lang="en-US"/>
          </a:p>
        </p:txBody>
      </p:sp>
    </p:spTree>
    <p:extLst>
      <p:ext uri="{BB962C8B-B14F-4D97-AF65-F5344CB8AC3E}">
        <p14:creationId xmlns:p14="http://schemas.microsoft.com/office/powerpoint/2010/main" val="1593964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C87279-3629-4BDF-9A5E-B0041D28F042}" type="slidenum">
              <a:rPr lang="en-US" smtClean="0"/>
              <a:t>12</a:t>
            </a:fld>
            <a:endParaRPr lang="en-US"/>
          </a:p>
        </p:txBody>
      </p:sp>
    </p:spTree>
    <p:extLst>
      <p:ext uri="{BB962C8B-B14F-4D97-AF65-F5344CB8AC3E}">
        <p14:creationId xmlns:p14="http://schemas.microsoft.com/office/powerpoint/2010/main" val="2578810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C87279-3629-4BDF-9A5E-B0041D28F042}" type="slidenum">
              <a:rPr lang="en-US" smtClean="0"/>
              <a:t>13</a:t>
            </a:fld>
            <a:endParaRPr lang="en-US"/>
          </a:p>
        </p:txBody>
      </p:sp>
    </p:spTree>
    <p:extLst>
      <p:ext uri="{BB962C8B-B14F-4D97-AF65-F5344CB8AC3E}">
        <p14:creationId xmlns:p14="http://schemas.microsoft.com/office/powerpoint/2010/main" val="3112445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B6C87279-3629-4BDF-9A5E-B0041D28F042}" type="slidenum">
              <a:rPr lang="en-US" smtClean="0"/>
              <a:t>14</a:t>
            </a:fld>
            <a:endParaRPr lang="en-US"/>
          </a:p>
        </p:txBody>
      </p:sp>
    </p:spTree>
    <p:extLst>
      <p:ext uri="{BB962C8B-B14F-4D97-AF65-F5344CB8AC3E}">
        <p14:creationId xmlns:p14="http://schemas.microsoft.com/office/powerpoint/2010/main" val="204739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B6C87279-3629-4BDF-9A5E-B0041D28F042}" type="slidenum">
              <a:rPr lang="en-US" smtClean="0"/>
              <a:t>15</a:t>
            </a:fld>
            <a:endParaRPr lang="en-US"/>
          </a:p>
        </p:txBody>
      </p:sp>
    </p:spTree>
    <p:extLst>
      <p:ext uri="{BB962C8B-B14F-4D97-AF65-F5344CB8AC3E}">
        <p14:creationId xmlns:p14="http://schemas.microsoft.com/office/powerpoint/2010/main" val="1197871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C87279-3629-4BDF-9A5E-B0041D28F042}" type="slidenum">
              <a:rPr lang="en-US" smtClean="0"/>
              <a:t>16</a:t>
            </a:fld>
            <a:endParaRPr lang="en-US"/>
          </a:p>
        </p:txBody>
      </p:sp>
    </p:spTree>
    <p:extLst>
      <p:ext uri="{BB962C8B-B14F-4D97-AF65-F5344CB8AC3E}">
        <p14:creationId xmlns:p14="http://schemas.microsoft.com/office/powerpoint/2010/main" val="3142157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B6C87279-3629-4BDF-9A5E-B0041D28F042}" type="slidenum">
              <a:rPr lang="en-US" smtClean="0"/>
              <a:t>17</a:t>
            </a:fld>
            <a:endParaRPr lang="en-US"/>
          </a:p>
        </p:txBody>
      </p:sp>
    </p:spTree>
    <p:extLst>
      <p:ext uri="{BB962C8B-B14F-4D97-AF65-F5344CB8AC3E}">
        <p14:creationId xmlns:p14="http://schemas.microsoft.com/office/powerpoint/2010/main" val="4096763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B6C87279-3629-4BDF-9A5E-B0041D28F042}" type="slidenum">
              <a:rPr lang="en-US" smtClean="0"/>
              <a:t>18</a:t>
            </a:fld>
            <a:endParaRPr lang="en-US"/>
          </a:p>
        </p:txBody>
      </p:sp>
    </p:spTree>
    <p:extLst>
      <p:ext uri="{BB962C8B-B14F-4D97-AF65-F5344CB8AC3E}">
        <p14:creationId xmlns:p14="http://schemas.microsoft.com/office/powerpoint/2010/main" val="2386926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B6C87279-3629-4BDF-9A5E-B0041D28F042}" type="slidenum">
              <a:rPr lang="en-US" smtClean="0"/>
              <a:t>19</a:t>
            </a:fld>
            <a:endParaRPr lang="en-US"/>
          </a:p>
        </p:txBody>
      </p:sp>
    </p:spTree>
    <p:extLst>
      <p:ext uri="{BB962C8B-B14F-4D97-AF65-F5344CB8AC3E}">
        <p14:creationId xmlns:p14="http://schemas.microsoft.com/office/powerpoint/2010/main" val="3635488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C87279-3629-4BDF-9A5E-B0041D28F042}" type="slidenum">
              <a:rPr lang="en-US" smtClean="0"/>
              <a:t>20</a:t>
            </a:fld>
            <a:endParaRPr lang="en-US"/>
          </a:p>
        </p:txBody>
      </p:sp>
    </p:spTree>
    <p:extLst>
      <p:ext uri="{BB962C8B-B14F-4D97-AF65-F5344CB8AC3E}">
        <p14:creationId xmlns:p14="http://schemas.microsoft.com/office/powerpoint/2010/main" val="1385288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C87279-3629-4BDF-9A5E-B0041D28F042}" type="slidenum">
              <a:rPr lang="en-US" smtClean="0"/>
              <a:t>2</a:t>
            </a:fld>
            <a:endParaRPr lang="en-US"/>
          </a:p>
        </p:txBody>
      </p:sp>
    </p:spTree>
    <p:extLst>
      <p:ext uri="{BB962C8B-B14F-4D97-AF65-F5344CB8AC3E}">
        <p14:creationId xmlns:p14="http://schemas.microsoft.com/office/powerpoint/2010/main" val="3165316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C87279-3629-4BDF-9A5E-B0041D28F042}" type="slidenum">
              <a:rPr lang="en-US" smtClean="0"/>
              <a:t>21</a:t>
            </a:fld>
            <a:endParaRPr lang="en-US"/>
          </a:p>
        </p:txBody>
      </p:sp>
    </p:spTree>
    <p:extLst>
      <p:ext uri="{BB962C8B-B14F-4D97-AF65-F5344CB8AC3E}">
        <p14:creationId xmlns:p14="http://schemas.microsoft.com/office/powerpoint/2010/main" val="2224416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C87279-3629-4BDF-9A5E-B0041D28F042}" type="slidenum">
              <a:rPr lang="en-US" smtClean="0"/>
              <a:t>3</a:t>
            </a:fld>
            <a:endParaRPr lang="en-US"/>
          </a:p>
        </p:txBody>
      </p:sp>
    </p:spTree>
    <p:extLst>
      <p:ext uri="{BB962C8B-B14F-4D97-AF65-F5344CB8AC3E}">
        <p14:creationId xmlns:p14="http://schemas.microsoft.com/office/powerpoint/2010/main" val="437676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6C87279-3629-4BDF-9A5E-B0041D28F042}" type="slidenum">
              <a:rPr lang="en-US" smtClean="0"/>
              <a:t>4</a:t>
            </a:fld>
            <a:endParaRPr lang="en-US"/>
          </a:p>
        </p:txBody>
      </p:sp>
    </p:spTree>
    <p:extLst>
      <p:ext uri="{BB962C8B-B14F-4D97-AF65-F5344CB8AC3E}">
        <p14:creationId xmlns:p14="http://schemas.microsoft.com/office/powerpoint/2010/main" val="2339489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6C87279-3629-4BDF-9A5E-B0041D28F042}" type="slidenum">
              <a:rPr lang="en-US" smtClean="0"/>
              <a:t>5</a:t>
            </a:fld>
            <a:endParaRPr lang="en-US"/>
          </a:p>
        </p:txBody>
      </p:sp>
    </p:spTree>
    <p:extLst>
      <p:ext uri="{BB962C8B-B14F-4D97-AF65-F5344CB8AC3E}">
        <p14:creationId xmlns:p14="http://schemas.microsoft.com/office/powerpoint/2010/main" val="3269900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C87279-3629-4BDF-9A5E-B0041D28F042}" type="slidenum">
              <a:rPr lang="en-US" smtClean="0"/>
              <a:t>6</a:t>
            </a:fld>
            <a:endParaRPr lang="en-US"/>
          </a:p>
        </p:txBody>
      </p:sp>
    </p:spTree>
    <p:extLst>
      <p:ext uri="{BB962C8B-B14F-4D97-AF65-F5344CB8AC3E}">
        <p14:creationId xmlns:p14="http://schemas.microsoft.com/office/powerpoint/2010/main" val="3145329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was the process of cleaning the data sets and creating our data base and now we are ready to create our new project in SSAS.</a:t>
            </a:r>
          </a:p>
          <a:p>
            <a:r>
              <a:rPr lang="en-US" dirty="0"/>
              <a:t>First, we have to connect the SQL server with the SSAS.</a:t>
            </a:r>
          </a:p>
          <a:p>
            <a:r>
              <a:rPr lang="en-US" dirty="0"/>
              <a:t>Next we have to add dimensions and the measures from the star schema. </a:t>
            </a:r>
          </a:p>
          <a:p>
            <a:r>
              <a:rPr lang="en-US" dirty="0"/>
              <a:t>We changed the data type of some measures (specifically the dates) to make sure that all the calculations would be correct. </a:t>
            </a:r>
          </a:p>
          <a:p>
            <a:r>
              <a:rPr lang="en-US" dirty="0"/>
              <a:t>But also to help us in the visualizations in the tableau </a:t>
            </a:r>
          </a:p>
        </p:txBody>
      </p:sp>
      <p:sp>
        <p:nvSpPr>
          <p:cNvPr id="4" name="Slide Number Placeholder 3"/>
          <p:cNvSpPr>
            <a:spLocks noGrp="1"/>
          </p:cNvSpPr>
          <p:nvPr>
            <p:ph type="sldNum" sz="quarter" idx="10"/>
          </p:nvPr>
        </p:nvSpPr>
        <p:spPr/>
        <p:txBody>
          <a:bodyPr/>
          <a:lstStyle/>
          <a:p>
            <a:fld id="{B6C87279-3629-4BDF-9A5E-B0041D28F042}" type="slidenum">
              <a:rPr lang="en-US" smtClean="0"/>
              <a:t>8</a:t>
            </a:fld>
            <a:endParaRPr lang="en-US"/>
          </a:p>
        </p:txBody>
      </p:sp>
    </p:spTree>
    <p:extLst>
      <p:ext uri="{BB962C8B-B14F-4D97-AF65-F5344CB8AC3E}">
        <p14:creationId xmlns:p14="http://schemas.microsoft.com/office/powerpoint/2010/main" val="2249444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C87279-3629-4BDF-9A5E-B0041D28F042}" type="slidenum">
              <a:rPr lang="en-US" smtClean="0"/>
              <a:t>9</a:t>
            </a:fld>
            <a:endParaRPr lang="en-US"/>
          </a:p>
        </p:txBody>
      </p:sp>
    </p:spTree>
    <p:extLst>
      <p:ext uri="{BB962C8B-B14F-4D97-AF65-F5344CB8AC3E}">
        <p14:creationId xmlns:p14="http://schemas.microsoft.com/office/powerpoint/2010/main" val="3202936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C87279-3629-4BDF-9A5E-B0041D28F042}" type="slidenum">
              <a:rPr lang="en-US" smtClean="0"/>
              <a:t>10</a:t>
            </a:fld>
            <a:endParaRPr lang="en-US"/>
          </a:p>
        </p:txBody>
      </p:sp>
    </p:spTree>
    <p:extLst>
      <p:ext uri="{BB962C8B-B14F-4D97-AF65-F5344CB8AC3E}">
        <p14:creationId xmlns:p14="http://schemas.microsoft.com/office/powerpoint/2010/main" val="705117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9BD874-10D7-4D33-AA0A-229DF6D9DC8B}" type="datetime1">
              <a:rPr lang="el-GR" smtClean="0"/>
              <a:t>5/12/2017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4330D51-869F-480C-8AD1-B6CD48BADF07}" type="slidenum">
              <a:rPr lang="en-US" smtClean="0"/>
              <a:t>‹#›</a:t>
            </a:fld>
            <a:endParaRPr lang="en-US"/>
          </a:p>
        </p:txBody>
      </p:sp>
    </p:spTree>
    <p:extLst>
      <p:ext uri="{BB962C8B-B14F-4D97-AF65-F5344CB8AC3E}">
        <p14:creationId xmlns:p14="http://schemas.microsoft.com/office/powerpoint/2010/main" val="2120636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86E44F-04E7-44DE-AE5B-737306C6BF36}" type="datetime1">
              <a:rPr lang="el-GR" smtClean="0"/>
              <a:t>5/12/2017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330D51-869F-480C-8AD1-B6CD48BADF07}" type="slidenum">
              <a:rPr lang="en-US" smtClean="0"/>
              <a:t>‹#›</a:t>
            </a:fld>
            <a:endParaRPr lang="en-US"/>
          </a:p>
        </p:txBody>
      </p:sp>
    </p:spTree>
    <p:extLst>
      <p:ext uri="{BB962C8B-B14F-4D97-AF65-F5344CB8AC3E}">
        <p14:creationId xmlns:p14="http://schemas.microsoft.com/office/powerpoint/2010/main" val="1681206218"/>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86E44F-04E7-44DE-AE5B-737306C6BF36}" type="datetime1">
              <a:rPr lang="el-GR" smtClean="0"/>
              <a:t>5/12/2017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330D51-869F-480C-8AD1-B6CD48BADF0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63980887"/>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586E44F-04E7-44DE-AE5B-737306C6BF36}" type="datetime1">
              <a:rPr lang="el-GR" smtClean="0"/>
              <a:t>5/12/2017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330D51-869F-480C-8AD1-B6CD48BADF07}" type="slidenum">
              <a:rPr lang="en-US" smtClean="0"/>
              <a:t>‹#›</a:t>
            </a:fld>
            <a:endParaRPr lang="en-US"/>
          </a:p>
        </p:txBody>
      </p:sp>
    </p:spTree>
    <p:extLst>
      <p:ext uri="{BB962C8B-B14F-4D97-AF65-F5344CB8AC3E}">
        <p14:creationId xmlns:p14="http://schemas.microsoft.com/office/powerpoint/2010/main" val="1945275761"/>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586E44F-04E7-44DE-AE5B-737306C6BF36}" type="datetime1">
              <a:rPr lang="el-GR" smtClean="0"/>
              <a:t>5/12/2017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330D51-869F-480C-8AD1-B6CD48BADF0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98870770"/>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586E44F-04E7-44DE-AE5B-737306C6BF36}" type="datetime1">
              <a:rPr lang="el-GR" smtClean="0"/>
              <a:t>5/12/2017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330D51-869F-480C-8AD1-B6CD48BADF07}" type="slidenum">
              <a:rPr lang="en-US" smtClean="0"/>
              <a:t>‹#›</a:t>
            </a:fld>
            <a:endParaRPr lang="en-US"/>
          </a:p>
        </p:txBody>
      </p:sp>
    </p:spTree>
    <p:extLst>
      <p:ext uri="{BB962C8B-B14F-4D97-AF65-F5344CB8AC3E}">
        <p14:creationId xmlns:p14="http://schemas.microsoft.com/office/powerpoint/2010/main" val="829375045"/>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83DA2F-4AAA-44A0-B839-13B27A68B990}" type="datetime1">
              <a:rPr lang="el-GR" smtClean="0"/>
              <a:t>5/12/2017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330D51-869F-480C-8AD1-B6CD48BADF07}" type="slidenum">
              <a:rPr lang="en-US" smtClean="0"/>
              <a:t>‹#›</a:t>
            </a:fld>
            <a:endParaRPr lang="en-US"/>
          </a:p>
        </p:txBody>
      </p:sp>
    </p:spTree>
    <p:extLst>
      <p:ext uri="{BB962C8B-B14F-4D97-AF65-F5344CB8AC3E}">
        <p14:creationId xmlns:p14="http://schemas.microsoft.com/office/powerpoint/2010/main" val="13984369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CE6347-559F-4802-B380-653A3A24785B}" type="datetime1">
              <a:rPr lang="el-GR" smtClean="0"/>
              <a:t>5/12/2017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330D51-869F-480C-8AD1-B6CD48BADF07}" type="slidenum">
              <a:rPr lang="en-US" smtClean="0"/>
              <a:t>‹#›</a:t>
            </a:fld>
            <a:endParaRPr lang="en-US"/>
          </a:p>
        </p:txBody>
      </p:sp>
    </p:spTree>
    <p:extLst>
      <p:ext uri="{BB962C8B-B14F-4D97-AF65-F5344CB8AC3E}">
        <p14:creationId xmlns:p14="http://schemas.microsoft.com/office/powerpoint/2010/main" val="3722279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D1E20C-DD86-4E02-9A8B-FA44CBA4487F}" type="datetime1">
              <a:rPr lang="el-GR" smtClean="0"/>
              <a:t>5/12/2017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330D51-869F-480C-8AD1-B6CD48BADF07}" type="slidenum">
              <a:rPr lang="en-US" smtClean="0"/>
              <a:t>‹#›</a:t>
            </a:fld>
            <a:endParaRPr lang="en-US"/>
          </a:p>
        </p:txBody>
      </p:sp>
    </p:spTree>
    <p:extLst>
      <p:ext uri="{BB962C8B-B14F-4D97-AF65-F5344CB8AC3E}">
        <p14:creationId xmlns:p14="http://schemas.microsoft.com/office/powerpoint/2010/main" val="4268649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AAC81B-C5B5-49F2-8F17-E5AEA3DF1215}" type="datetime1">
              <a:rPr lang="el-GR" smtClean="0"/>
              <a:t>5/12/2017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330D51-869F-480C-8AD1-B6CD48BADF07}" type="slidenum">
              <a:rPr lang="en-US" smtClean="0"/>
              <a:t>‹#›</a:t>
            </a:fld>
            <a:endParaRPr lang="en-US"/>
          </a:p>
        </p:txBody>
      </p:sp>
    </p:spTree>
    <p:extLst>
      <p:ext uri="{BB962C8B-B14F-4D97-AF65-F5344CB8AC3E}">
        <p14:creationId xmlns:p14="http://schemas.microsoft.com/office/powerpoint/2010/main" val="3689193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333E85-52D3-4F6F-9EFA-326928D8C655}" type="datetime1">
              <a:rPr lang="el-GR" smtClean="0"/>
              <a:t>5/12/2017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4330D51-869F-480C-8AD1-B6CD48BADF07}" type="slidenum">
              <a:rPr lang="en-US" smtClean="0"/>
              <a:t>‹#›</a:t>
            </a:fld>
            <a:endParaRPr lang="en-US"/>
          </a:p>
        </p:txBody>
      </p:sp>
    </p:spTree>
    <p:extLst>
      <p:ext uri="{BB962C8B-B14F-4D97-AF65-F5344CB8AC3E}">
        <p14:creationId xmlns:p14="http://schemas.microsoft.com/office/powerpoint/2010/main" val="4111254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BDF9E7-EE11-4C30-B2A8-B65AD64ED010}" type="datetime1">
              <a:rPr lang="el-GR" smtClean="0"/>
              <a:t>5/12/2017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4330D51-869F-480C-8AD1-B6CD48BADF07}" type="slidenum">
              <a:rPr lang="en-US" smtClean="0"/>
              <a:t>‹#›</a:t>
            </a:fld>
            <a:endParaRPr lang="en-US"/>
          </a:p>
        </p:txBody>
      </p:sp>
    </p:spTree>
    <p:extLst>
      <p:ext uri="{BB962C8B-B14F-4D97-AF65-F5344CB8AC3E}">
        <p14:creationId xmlns:p14="http://schemas.microsoft.com/office/powerpoint/2010/main" val="2584767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AD16CD-2B63-4F51-8F7D-5A138836A75C}" type="datetime1">
              <a:rPr lang="el-GR" smtClean="0"/>
              <a:t>5/12/2017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4330D51-869F-480C-8AD1-B6CD48BADF07}" type="slidenum">
              <a:rPr lang="en-US" smtClean="0"/>
              <a:t>‹#›</a:t>
            </a:fld>
            <a:endParaRPr lang="en-US"/>
          </a:p>
        </p:txBody>
      </p:sp>
    </p:spTree>
    <p:extLst>
      <p:ext uri="{BB962C8B-B14F-4D97-AF65-F5344CB8AC3E}">
        <p14:creationId xmlns:p14="http://schemas.microsoft.com/office/powerpoint/2010/main" val="3694129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9E19A2-9B43-42E6-A0EB-4EF1A6EA3997}" type="datetime1">
              <a:rPr lang="el-GR" smtClean="0"/>
              <a:t>5/12/2017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4330D51-869F-480C-8AD1-B6CD48BADF07}" type="slidenum">
              <a:rPr lang="en-US" smtClean="0"/>
              <a:t>‹#›</a:t>
            </a:fld>
            <a:endParaRPr lang="en-US"/>
          </a:p>
        </p:txBody>
      </p:sp>
    </p:spTree>
    <p:extLst>
      <p:ext uri="{BB962C8B-B14F-4D97-AF65-F5344CB8AC3E}">
        <p14:creationId xmlns:p14="http://schemas.microsoft.com/office/powerpoint/2010/main" val="890460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6CF963-3293-4561-AFD9-C9E3045AF906}" type="datetime1">
              <a:rPr lang="el-GR" smtClean="0"/>
              <a:t>5/12/2017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4330D51-869F-480C-8AD1-B6CD48BADF07}" type="slidenum">
              <a:rPr lang="en-US" smtClean="0"/>
              <a:t>‹#›</a:t>
            </a:fld>
            <a:endParaRPr lang="en-US"/>
          </a:p>
        </p:txBody>
      </p:sp>
    </p:spTree>
    <p:extLst>
      <p:ext uri="{BB962C8B-B14F-4D97-AF65-F5344CB8AC3E}">
        <p14:creationId xmlns:p14="http://schemas.microsoft.com/office/powerpoint/2010/main" val="687477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64D663-CDDB-4FF7-9194-A054667D31C3}" type="datetime1">
              <a:rPr lang="el-GR" smtClean="0"/>
              <a:t>5/12/2017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330D51-869F-480C-8AD1-B6CD48BADF07}" type="slidenum">
              <a:rPr lang="en-US" smtClean="0"/>
              <a:t>‹#›</a:t>
            </a:fld>
            <a:endParaRPr lang="en-US"/>
          </a:p>
        </p:txBody>
      </p:sp>
    </p:spTree>
    <p:extLst>
      <p:ext uri="{BB962C8B-B14F-4D97-AF65-F5344CB8AC3E}">
        <p14:creationId xmlns:p14="http://schemas.microsoft.com/office/powerpoint/2010/main" val="1771304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586E44F-04E7-44DE-AE5B-737306C6BF36}" type="datetime1">
              <a:rPr lang="el-GR" smtClean="0"/>
              <a:t>5/12/2017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4330D51-869F-480C-8AD1-B6CD48BADF07}" type="slidenum">
              <a:rPr lang="en-US" smtClean="0"/>
              <a:t>‹#›</a:t>
            </a:fld>
            <a:endParaRPr lang="en-US"/>
          </a:p>
        </p:txBody>
      </p:sp>
    </p:spTree>
    <p:extLst>
      <p:ext uri="{BB962C8B-B14F-4D97-AF65-F5344CB8AC3E}">
        <p14:creationId xmlns:p14="http://schemas.microsoft.com/office/powerpoint/2010/main" val="28674086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7.emf"/><Relationship Id="rId4" Type="http://schemas.openxmlformats.org/officeDocument/2006/relationships/image" Target="../media/image16.emf"/></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1.emf"/><Relationship Id="rId4" Type="http://schemas.openxmlformats.org/officeDocument/2006/relationships/image" Target="../media/image20.emf"/></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ublic.enigma.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alpha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019353" y="686581"/>
            <a:ext cx="8915399" cy="2262781"/>
          </a:xfrm>
        </p:spPr>
        <p:txBody>
          <a:bodyPr>
            <a:normAutofit fontScale="90000"/>
          </a:bodyPr>
          <a:lstStyle/>
          <a:p>
            <a:pPr algn="ctr">
              <a:lnSpc>
                <a:spcPct val="85000"/>
              </a:lnSpc>
              <a:spcAft>
                <a:spcPts val="0"/>
              </a:spcAft>
            </a:pPr>
            <a:r>
              <a:rPr lang="en-US" cap="all" spc="-75" dirty="0">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 </a:t>
            </a:r>
            <a:br>
              <a:rPr lang="en-US" cap="all" spc="-75" dirty="0">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cap="all" spc="-75" dirty="0">
                <a:solidFill>
                  <a:schemeClr val="tx1">
                    <a:lumMod val="65000"/>
                    <a:lumOff val="3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Modern Data Management &amp; Business Intelligence</a:t>
            </a:r>
            <a:br>
              <a:rPr lang="en-US" cap="all" spc="-75" dirty="0">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Subtitle 2"/>
          <p:cNvSpPr>
            <a:spLocks noGrp="1"/>
          </p:cNvSpPr>
          <p:nvPr>
            <p:ph type="subTitle" idx="1"/>
          </p:nvPr>
        </p:nvSpPr>
        <p:spPr>
          <a:xfrm>
            <a:off x="2019354" y="3087330"/>
            <a:ext cx="8915399" cy="2767172"/>
          </a:xfrm>
        </p:spPr>
        <p:txBody>
          <a:bodyPr>
            <a:normAutofit/>
          </a:bodyPr>
          <a:lstStyle/>
          <a:p>
            <a:pPr algn="ctr"/>
            <a:r>
              <a:rPr lang="en-US" sz="5100" dirty="0">
                <a:solidFill>
                  <a:schemeClr val="tx1">
                    <a:lumMod val="75000"/>
                    <a:lumOff val="25000"/>
                  </a:schemeClr>
                </a:solidFill>
                <a:effectLst/>
                <a:latin typeface="Calibri" panose="020F0502020204030204" pitchFamily="34" charset="0"/>
                <a:ea typeface="Times New Roman" panose="02020603050405020304" pitchFamily="18" charset="0"/>
                <a:cs typeface="Times New Roman" panose="02020603050405020304" pitchFamily="18" charset="0"/>
              </a:rPr>
              <a:t>Assignment 2</a:t>
            </a:r>
          </a:p>
          <a:p>
            <a:endParaRPr lang="en-US" dirty="0"/>
          </a:p>
          <a:p>
            <a:pPr algn="l">
              <a:lnSpc>
                <a:spcPct val="107000"/>
              </a:lnSpc>
              <a:spcAft>
                <a:spcPts val="800"/>
              </a:spcAft>
            </a:pPr>
            <a:r>
              <a:rPr lang="en-US" sz="1500" i="1" u="sng" dirty="0">
                <a:effectLst/>
                <a:latin typeface="Calibri" panose="020F0502020204030204" pitchFamily="34" charset="0"/>
                <a:ea typeface="Times New Roman" panose="02020603050405020304" pitchFamily="18" charset="0"/>
                <a:cs typeface="Times New Roman" panose="02020603050405020304" pitchFamily="18" charset="0"/>
              </a:rPr>
              <a:t>Authors:</a:t>
            </a:r>
            <a:endParaRPr lang="en-US" sz="1500" dirty="0">
              <a:effectLst/>
              <a:latin typeface="Calibri" panose="020F0502020204030204" pitchFamily="34" charset="0"/>
              <a:ea typeface="Times New Roman" panose="02020603050405020304" pitchFamily="18" charset="0"/>
              <a:cs typeface="Times New Roman" panose="02020603050405020304" pitchFamily="18" charset="0"/>
            </a:endParaRPr>
          </a:p>
          <a:p>
            <a:pPr algn="l">
              <a:lnSpc>
                <a:spcPct val="107000"/>
              </a:lnSpc>
              <a:spcAft>
                <a:spcPts val="800"/>
              </a:spcAft>
            </a:pPr>
            <a:r>
              <a:rPr lang="en-US" sz="1500" dirty="0">
                <a:effectLst/>
                <a:latin typeface="Calibri" panose="020F0502020204030204" pitchFamily="34" charset="0"/>
                <a:ea typeface="Times New Roman" panose="02020603050405020304" pitchFamily="18" charset="0"/>
                <a:cs typeface="Times New Roman" panose="02020603050405020304" pitchFamily="18" charset="0"/>
              </a:rPr>
              <a:t>Christos Katsaris</a:t>
            </a:r>
          </a:p>
          <a:p>
            <a:pPr algn="l">
              <a:lnSpc>
                <a:spcPct val="107000"/>
              </a:lnSpc>
              <a:spcAft>
                <a:spcPts val="800"/>
              </a:spcAft>
            </a:pPr>
            <a:r>
              <a:rPr lang="en-US" sz="1500" dirty="0">
                <a:effectLst/>
                <a:latin typeface="Calibri" panose="020F0502020204030204" pitchFamily="34" charset="0"/>
                <a:ea typeface="Times New Roman" panose="02020603050405020304" pitchFamily="18" charset="0"/>
                <a:cs typeface="Times New Roman" panose="02020603050405020304" pitchFamily="18" charset="0"/>
              </a:rPr>
              <a:t>Pavlos Polyzogopoulos</a:t>
            </a:r>
          </a:p>
          <a:p>
            <a:pPr algn="l"/>
            <a:endParaRPr lang="en-US" dirty="0">
              <a:latin typeface="Calibri" panose="020F0502020204030204" pitchFamily="34"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DB5739E8-BC2F-43F6-8683-C6CB9D351332}" type="datetime1">
              <a:rPr lang="el-GR" smtClean="0"/>
              <a:t>5/12/2017</a:t>
            </a:fld>
            <a:endParaRPr lang="en-US"/>
          </a:p>
        </p:txBody>
      </p:sp>
      <p:pic>
        <p:nvPicPr>
          <p:cNvPr id="4" name="Picture 3"/>
          <p:cNvPicPr>
            <a:picLocks noChangeAspect="1"/>
          </p:cNvPicPr>
          <p:nvPr/>
        </p:nvPicPr>
        <p:blipFill>
          <a:blip r:embed="rId3"/>
          <a:stretch>
            <a:fillRect/>
          </a:stretch>
        </p:blipFill>
        <p:spPr>
          <a:xfrm>
            <a:off x="4968460" y="6130437"/>
            <a:ext cx="1987469" cy="512108"/>
          </a:xfrm>
          <a:prstGeom prst="rect">
            <a:avLst/>
          </a:prstGeom>
        </p:spPr>
      </p:pic>
      <p:pic>
        <p:nvPicPr>
          <p:cNvPr id="5" name="Picture 4"/>
          <p:cNvPicPr>
            <a:picLocks noChangeAspect="1"/>
          </p:cNvPicPr>
          <p:nvPr/>
        </p:nvPicPr>
        <p:blipFill>
          <a:blip r:embed="rId4"/>
          <a:stretch>
            <a:fillRect/>
          </a:stretch>
        </p:blipFill>
        <p:spPr>
          <a:xfrm>
            <a:off x="6955929" y="6128694"/>
            <a:ext cx="707197" cy="513851"/>
          </a:xfrm>
          <a:prstGeom prst="rect">
            <a:avLst/>
          </a:prstGeom>
        </p:spPr>
      </p:pic>
    </p:spTree>
    <p:extLst>
      <p:ext uri="{BB962C8B-B14F-4D97-AF65-F5344CB8AC3E}">
        <p14:creationId xmlns:p14="http://schemas.microsoft.com/office/powerpoint/2010/main" val="3519762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the cube</a:t>
            </a:r>
          </a:p>
        </p:txBody>
      </p:sp>
      <p:sp>
        <p:nvSpPr>
          <p:cNvPr id="3" name="Content Placeholder 2"/>
          <p:cNvSpPr>
            <a:spLocks noGrp="1"/>
          </p:cNvSpPr>
          <p:nvPr>
            <p:ph idx="1"/>
          </p:nvPr>
        </p:nvSpPr>
        <p:spPr>
          <a:xfrm>
            <a:off x="2159410" y="1681316"/>
            <a:ext cx="8915400" cy="3777622"/>
          </a:xfrm>
        </p:spPr>
        <p:txBody>
          <a:bodyPr/>
          <a:lstStyle/>
          <a:p>
            <a:r>
              <a:rPr lang="en-US" dirty="0"/>
              <a:t>Checking and testing new calculated members with several dimensions in SSAS</a:t>
            </a:r>
          </a:p>
        </p:txBody>
      </p:sp>
      <p:sp>
        <p:nvSpPr>
          <p:cNvPr id="4" name="Date Placeholder 3"/>
          <p:cNvSpPr>
            <a:spLocks noGrp="1"/>
          </p:cNvSpPr>
          <p:nvPr>
            <p:ph type="dt" sz="half" idx="10"/>
          </p:nvPr>
        </p:nvSpPr>
        <p:spPr/>
        <p:txBody>
          <a:bodyPr/>
          <a:lstStyle/>
          <a:p>
            <a:fld id="{C6D1E20C-DD86-4E02-9A8B-FA44CBA4487F}" type="datetime1">
              <a:rPr lang="el-GR" smtClean="0"/>
              <a:t>5/12/2017</a:t>
            </a:fld>
            <a:endParaRPr lang="en-US"/>
          </a:p>
        </p:txBody>
      </p:sp>
      <p:sp>
        <p:nvSpPr>
          <p:cNvPr id="5" name="Slide Number Placeholder 4"/>
          <p:cNvSpPr>
            <a:spLocks noGrp="1"/>
          </p:cNvSpPr>
          <p:nvPr>
            <p:ph type="sldNum" sz="quarter" idx="12"/>
          </p:nvPr>
        </p:nvSpPr>
        <p:spPr/>
        <p:txBody>
          <a:bodyPr/>
          <a:lstStyle/>
          <a:p>
            <a:fld id="{A4330D51-869F-480C-8AD1-B6CD48BADF07}" type="slidenum">
              <a:rPr lang="en-US" smtClean="0"/>
              <a:t>10</a:t>
            </a:fld>
            <a:endParaRPr lang="en-US"/>
          </a:p>
        </p:txBody>
      </p:sp>
      <p:pic>
        <p:nvPicPr>
          <p:cNvPr id="6" name="Picture 5"/>
          <p:cNvPicPr>
            <a:picLocks noChangeAspect="1"/>
          </p:cNvPicPr>
          <p:nvPr/>
        </p:nvPicPr>
        <p:blipFill>
          <a:blip r:embed="rId3"/>
          <a:stretch>
            <a:fillRect/>
          </a:stretch>
        </p:blipFill>
        <p:spPr>
          <a:xfrm>
            <a:off x="2094271" y="2546390"/>
            <a:ext cx="9045678" cy="3248297"/>
          </a:xfrm>
          <a:prstGeom prst="rect">
            <a:avLst/>
          </a:prstGeom>
        </p:spPr>
      </p:pic>
      <p:pic>
        <p:nvPicPr>
          <p:cNvPr id="7" name="Picture 6"/>
          <p:cNvPicPr>
            <a:picLocks noChangeAspect="1"/>
          </p:cNvPicPr>
          <p:nvPr/>
        </p:nvPicPr>
        <p:blipFill>
          <a:blip r:embed="rId4"/>
          <a:stretch>
            <a:fillRect/>
          </a:stretch>
        </p:blipFill>
        <p:spPr>
          <a:xfrm>
            <a:off x="10797415" y="6130437"/>
            <a:ext cx="707197" cy="518205"/>
          </a:xfrm>
          <a:prstGeom prst="rect">
            <a:avLst/>
          </a:prstGeom>
        </p:spPr>
      </p:pic>
      <p:pic>
        <p:nvPicPr>
          <p:cNvPr id="8" name="Picture 7"/>
          <p:cNvPicPr>
            <a:picLocks noChangeAspect="1"/>
          </p:cNvPicPr>
          <p:nvPr/>
        </p:nvPicPr>
        <p:blipFill>
          <a:blip r:embed="rId5"/>
          <a:stretch>
            <a:fillRect/>
          </a:stretch>
        </p:blipFill>
        <p:spPr>
          <a:xfrm>
            <a:off x="1172496" y="6130437"/>
            <a:ext cx="705465" cy="518205"/>
          </a:xfrm>
          <a:prstGeom prst="rect">
            <a:avLst/>
          </a:prstGeom>
        </p:spPr>
      </p:pic>
    </p:spTree>
    <p:extLst>
      <p:ext uri="{BB962C8B-B14F-4D97-AF65-F5344CB8AC3E}">
        <p14:creationId xmlns:p14="http://schemas.microsoft.com/office/powerpoint/2010/main" val="2783717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Browsing the cube</a:t>
            </a:r>
          </a:p>
        </p:txBody>
      </p:sp>
      <p:sp>
        <p:nvSpPr>
          <p:cNvPr id="3" name="Content Placeholder 2"/>
          <p:cNvSpPr>
            <a:spLocks noGrp="1"/>
          </p:cNvSpPr>
          <p:nvPr>
            <p:ph idx="1"/>
          </p:nvPr>
        </p:nvSpPr>
        <p:spPr>
          <a:xfrm>
            <a:off x="2589212" y="1720646"/>
            <a:ext cx="8915400" cy="540774"/>
          </a:xfrm>
        </p:spPr>
        <p:txBody>
          <a:bodyPr/>
          <a:lstStyle/>
          <a:p>
            <a:r>
              <a:rPr lang="en-US" dirty="0"/>
              <a:t>More tests in Excel</a:t>
            </a:r>
          </a:p>
        </p:txBody>
      </p:sp>
      <p:sp>
        <p:nvSpPr>
          <p:cNvPr id="4" name="Date Placeholder 3"/>
          <p:cNvSpPr>
            <a:spLocks noGrp="1"/>
          </p:cNvSpPr>
          <p:nvPr>
            <p:ph type="dt" sz="half" idx="10"/>
          </p:nvPr>
        </p:nvSpPr>
        <p:spPr/>
        <p:txBody>
          <a:bodyPr/>
          <a:lstStyle/>
          <a:p>
            <a:fld id="{C6D1E20C-DD86-4E02-9A8B-FA44CBA4487F}" type="datetime1">
              <a:rPr lang="el-GR" smtClean="0"/>
              <a:t>5/12/2017</a:t>
            </a:fld>
            <a:endParaRPr lang="en-US"/>
          </a:p>
        </p:txBody>
      </p:sp>
      <p:sp>
        <p:nvSpPr>
          <p:cNvPr id="5" name="Slide Number Placeholder 4"/>
          <p:cNvSpPr>
            <a:spLocks noGrp="1"/>
          </p:cNvSpPr>
          <p:nvPr>
            <p:ph type="sldNum" sz="quarter" idx="12"/>
          </p:nvPr>
        </p:nvSpPr>
        <p:spPr/>
        <p:txBody>
          <a:bodyPr/>
          <a:lstStyle/>
          <a:p>
            <a:fld id="{A4330D51-869F-480C-8AD1-B6CD48BADF07}" type="slidenum">
              <a:rPr lang="en-US" smtClean="0"/>
              <a:t>11</a:t>
            </a:fld>
            <a:endParaRPr lang="en-US"/>
          </a:p>
        </p:txBody>
      </p:sp>
      <p:pic>
        <p:nvPicPr>
          <p:cNvPr id="6" name="Picture 5"/>
          <p:cNvPicPr>
            <a:picLocks noChangeAspect="1"/>
          </p:cNvPicPr>
          <p:nvPr/>
        </p:nvPicPr>
        <p:blipFill>
          <a:blip r:embed="rId3"/>
          <a:stretch>
            <a:fillRect/>
          </a:stretch>
        </p:blipFill>
        <p:spPr>
          <a:xfrm>
            <a:off x="2589212" y="2261420"/>
            <a:ext cx="8780206" cy="3512597"/>
          </a:xfrm>
          <a:prstGeom prst="rect">
            <a:avLst/>
          </a:prstGeom>
        </p:spPr>
      </p:pic>
      <p:pic>
        <p:nvPicPr>
          <p:cNvPr id="7" name="Picture 6"/>
          <p:cNvPicPr>
            <a:picLocks noChangeAspect="1"/>
          </p:cNvPicPr>
          <p:nvPr/>
        </p:nvPicPr>
        <p:blipFill>
          <a:blip r:embed="rId4"/>
          <a:stretch>
            <a:fillRect/>
          </a:stretch>
        </p:blipFill>
        <p:spPr>
          <a:xfrm>
            <a:off x="10797415" y="6130437"/>
            <a:ext cx="707197" cy="518205"/>
          </a:xfrm>
          <a:prstGeom prst="rect">
            <a:avLst/>
          </a:prstGeom>
        </p:spPr>
      </p:pic>
      <p:pic>
        <p:nvPicPr>
          <p:cNvPr id="8" name="Picture 7"/>
          <p:cNvPicPr>
            <a:picLocks noChangeAspect="1"/>
          </p:cNvPicPr>
          <p:nvPr/>
        </p:nvPicPr>
        <p:blipFill>
          <a:blip r:embed="rId5"/>
          <a:stretch>
            <a:fillRect/>
          </a:stretch>
        </p:blipFill>
        <p:spPr>
          <a:xfrm>
            <a:off x="1172496" y="6130437"/>
            <a:ext cx="705465" cy="518205"/>
          </a:xfrm>
          <a:prstGeom prst="rect">
            <a:avLst/>
          </a:prstGeom>
        </p:spPr>
      </p:pic>
    </p:spTree>
    <p:extLst>
      <p:ext uri="{BB962C8B-B14F-4D97-AF65-F5344CB8AC3E}">
        <p14:creationId xmlns:p14="http://schemas.microsoft.com/office/powerpoint/2010/main" val="201959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Connecting to Tableau</a:t>
            </a:r>
          </a:p>
        </p:txBody>
      </p:sp>
      <p:sp>
        <p:nvSpPr>
          <p:cNvPr id="3" name="Content Placeholder 2"/>
          <p:cNvSpPr>
            <a:spLocks noGrp="1"/>
          </p:cNvSpPr>
          <p:nvPr>
            <p:ph idx="1"/>
          </p:nvPr>
        </p:nvSpPr>
        <p:spPr>
          <a:xfrm>
            <a:off x="2589212" y="1602658"/>
            <a:ext cx="8915400" cy="550607"/>
          </a:xfrm>
        </p:spPr>
        <p:txBody>
          <a:bodyPr/>
          <a:lstStyle/>
          <a:p>
            <a:r>
              <a:rPr lang="en-US" dirty="0"/>
              <a:t>Setting the connection with SSAS</a:t>
            </a:r>
          </a:p>
        </p:txBody>
      </p:sp>
      <p:sp>
        <p:nvSpPr>
          <p:cNvPr id="4" name="Date Placeholder 3"/>
          <p:cNvSpPr>
            <a:spLocks noGrp="1"/>
          </p:cNvSpPr>
          <p:nvPr>
            <p:ph type="dt" sz="half" idx="10"/>
          </p:nvPr>
        </p:nvSpPr>
        <p:spPr/>
        <p:txBody>
          <a:bodyPr/>
          <a:lstStyle/>
          <a:p>
            <a:fld id="{C6D1E20C-DD86-4E02-9A8B-FA44CBA4487F}" type="datetime1">
              <a:rPr lang="el-GR" smtClean="0"/>
              <a:t>5/12/2017</a:t>
            </a:fld>
            <a:endParaRPr lang="en-US"/>
          </a:p>
        </p:txBody>
      </p:sp>
      <p:sp>
        <p:nvSpPr>
          <p:cNvPr id="5" name="Slide Number Placeholder 4"/>
          <p:cNvSpPr>
            <a:spLocks noGrp="1"/>
          </p:cNvSpPr>
          <p:nvPr>
            <p:ph type="sldNum" sz="quarter" idx="12"/>
          </p:nvPr>
        </p:nvSpPr>
        <p:spPr/>
        <p:txBody>
          <a:bodyPr/>
          <a:lstStyle/>
          <a:p>
            <a:fld id="{A4330D51-869F-480C-8AD1-B6CD48BADF07}" type="slidenum">
              <a:rPr lang="en-US" smtClean="0"/>
              <a:t>12</a:t>
            </a:fld>
            <a:endParaRPr lang="en-US"/>
          </a:p>
        </p:txBody>
      </p:sp>
      <p:pic>
        <p:nvPicPr>
          <p:cNvPr id="6" name="Picture 5"/>
          <p:cNvPicPr>
            <a:picLocks noChangeAspect="1"/>
          </p:cNvPicPr>
          <p:nvPr/>
        </p:nvPicPr>
        <p:blipFill>
          <a:blip r:embed="rId3"/>
          <a:stretch>
            <a:fillRect/>
          </a:stretch>
        </p:blipFill>
        <p:spPr>
          <a:xfrm>
            <a:off x="3331543" y="2153265"/>
            <a:ext cx="6392560" cy="3977172"/>
          </a:xfrm>
          <a:prstGeom prst="rect">
            <a:avLst/>
          </a:prstGeom>
        </p:spPr>
      </p:pic>
      <p:pic>
        <p:nvPicPr>
          <p:cNvPr id="7" name="Picture 6"/>
          <p:cNvPicPr>
            <a:picLocks noChangeAspect="1"/>
          </p:cNvPicPr>
          <p:nvPr/>
        </p:nvPicPr>
        <p:blipFill>
          <a:blip r:embed="rId4"/>
          <a:stretch>
            <a:fillRect/>
          </a:stretch>
        </p:blipFill>
        <p:spPr>
          <a:xfrm>
            <a:off x="10797415" y="6130437"/>
            <a:ext cx="707197" cy="518205"/>
          </a:xfrm>
          <a:prstGeom prst="rect">
            <a:avLst/>
          </a:prstGeom>
        </p:spPr>
      </p:pic>
      <p:pic>
        <p:nvPicPr>
          <p:cNvPr id="8" name="Picture 7"/>
          <p:cNvPicPr>
            <a:picLocks noChangeAspect="1"/>
          </p:cNvPicPr>
          <p:nvPr/>
        </p:nvPicPr>
        <p:blipFill>
          <a:blip r:embed="rId5"/>
          <a:stretch>
            <a:fillRect/>
          </a:stretch>
        </p:blipFill>
        <p:spPr>
          <a:xfrm>
            <a:off x="1172496" y="6130437"/>
            <a:ext cx="705465" cy="518205"/>
          </a:xfrm>
          <a:prstGeom prst="rect">
            <a:avLst/>
          </a:prstGeom>
        </p:spPr>
      </p:pic>
    </p:spTree>
    <p:extLst>
      <p:ext uri="{BB962C8B-B14F-4D97-AF65-F5344CB8AC3E}">
        <p14:creationId xmlns:p14="http://schemas.microsoft.com/office/powerpoint/2010/main" val="2667608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Tableau Analysis</a:t>
            </a:r>
          </a:p>
        </p:txBody>
      </p:sp>
      <p:sp>
        <p:nvSpPr>
          <p:cNvPr id="3" name="Content Placeholder 2"/>
          <p:cNvSpPr>
            <a:spLocks noGrp="1"/>
          </p:cNvSpPr>
          <p:nvPr>
            <p:ph idx="1"/>
          </p:nvPr>
        </p:nvSpPr>
        <p:spPr>
          <a:xfrm>
            <a:off x="2592925" y="1506793"/>
            <a:ext cx="8915400" cy="796413"/>
          </a:xfrm>
        </p:spPr>
        <p:txBody>
          <a:bodyPr/>
          <a:lstStyle/>
          <a:p>
            <a:r>
              <a:rPr lang="en-US" dirty="0"/>
              <a:t>Creating and working with sets</a:t>
            </a:r>
          </a:p>
          <a:p>
            <a:r>
              <a:rPr lang="en-US" dirty="0"/>
              <a:t>Combining sets</a:t>
            </a:r>
          </a:p>
          <a:p>
            <a:endParaRPr lang="en-US" dirty="0"/>
          </a:p>
        </p:txBody>
      </p:sp>
      <p:sp>
        <p:nvSpPr>
          <p:cNvPr id="4" name="Date Placeholder 3"/>
          <p:cNvSpPr>
            <a:spLocks noGrp="1"/>
          </p:cNvSpPr>
          <p:nvPr>
            <p:ph type="dt" sz="half" idx="10"/>
          </p:nvPr>
        </p:nvSpPr>
        <p:spPr/>
        <p:txBody>
          <a:bodyPr/>
          <a:lstStyle/>
          <a:p>
            <a:fld id="{C6D1E20C-DD86-4E02-9A8B-FA44CBA4487F}" type="datetime1">
              <a:rPr lang="el-GR" smtClean="0"/>
              <a:t>5/12/2017</a:t>
            </a:fld>
            <a:endParaRPr lang="en-US"/>
          </a:p>
        </p:txBody>
      </p:sp>
      <p:sp>
        <p:nvSpPr>
          <p:cNvPr id="5" name="Slide Number Placeholder 4"/>
          <p:cNvSpPr>
            <a:spLocks noGrp="1"/>
          </p:cNvSpPr>
          <p:nvPr>
            <p:ph type="sldNum" sz="quarter" idx="12"/>
          </p:nvPr>
        </p:nvSpPr>
        <p:spPr/>
        <p:txBody>
          <a:bodyPr/>
          <a:lstStyle/>
          <a:p>
            <a:fld id="{A4330D51-869F-480C-8AD1-B6CD48BADF07}" type="slidenum">
              <a:rPr lang="en-US" smtClean="0"/>
              <a:t>13</a:t>
            </a:fld>
            <a:endParaRPr lang="en-US"/>
          </a:p>
        </p:txBody>
      </p:sp>
      <p:pic>
        <p:nvPicPr>
          <p:cNvPr id="6" name="Picture 5"/>
          <p:cNvPicPr>
            <a:picLocks noChangeAspect="1"/>
          </p:cNvPicPr>
          <p:nvPr/>
        </p:nvPicPr>
        <p:blipFill>
          <a:blip r:embed="rId3"/>
          <a:stretch>
            <a:fillRect/>
          </a:stretch>
        </p:blipFill>
        <p:spPr>
          <a:xfrm>
            <a:off x="1238236" y="2669423"/>
            <a:ext cx="2463900" cy="3180771"/>
          </a:xfrm>
          <a:prstGeom prst="rect">
            <a:avLst/>
          </a:prstGeom>
        </p:spPr>
      </p:pic>
      <p:pic>
        <p:nvPicPr>
          <p:cNvPr id="7" name="Picture 6"/>
          <p:cNvPicPr>
            <a:picLocks noChangeAspect="1"/>
          </p:cNvPicPr>
          <p:nvPr/>
        </p:nvPicPr>
        <p:blipFill>
          <a:blip r:embed="rId4"/>
          <a:stretch>
            <a:fillRect/>
          </a:stretch>
        </p:blipFill>
        <p:spPr>
          <a:xfrm>
            <a:off x="3702136" y="2654896"/>
            <a:ext cx="3750715" cy="3195298"/>
          </a:xfrm>
          <a:prstGeom prst="rect">
            <a:avLst/>
          </a:prstGeom>
        </p:spPr>
      </p:pic>
      <p:pic>
        <p:nvPicPr>
          <p:cNvPr id="8" name="Picture 7"/>
          <p:cNvPicPr>
            <a:picLocks noChangeAspect="1"/>
          </p:cNvPicPr>
          <p:nvPr/>
        </p:nvPicPr>
        <p:blipFill>
          <a:blip r:embed="rId5"/>
          <a:stretch>
            <a:fillRect/>
          </a:stretch>
        </p:blipFill>
        <p:spPr>
          <a:xfrm>
            <a:off x="7452851" y="2578510"/>
            <a:ext cx="4267199" cy="3271684"/>
          </a:xfrm>
          <a:prstGeom prst="rect">
            <a:avLst/>
          </a:prstGeom>
        </p:spPr>
      </p:pic>
      <p:pic>
        <p:nvPicPr>
          <p:cNvPr id="9" name="Picture 8"/>
          <p:cNvPicPr>
            <a:picLocks noChangeAspect="1"/>
          </p:cNvPicPr>
          <p:nvPr/>
        </p:nvPicPr>
        <p:blipFill>
          <a:blip r:embed="rId6"/>
          <a:stretch>
            <a:fillRect/>
          </a:stretch>
        </p:blipFill>
        <p:spPr>
          <a:xfrm>
            <a:off x="10797415" y="6130437"/>
            <a:ext cx="707197" cy="518205"/>
          </a:xfrm>
          <a:prstGeom prst="rect">
            <a:avLst/>
          </a:prstGeom>
        </p:spPr>
      </p:pic>
      <p:pic>
        <p:nvPicPr>
          <p:cNvPr id="10" name="Picture 9"/>
          <p:cNvPicPr>
            <a:picLocks noChangeAspect="1"/>
          </p:cNvPicPr>
          <p:nvPr/>
        </p:nvPicPr>
        <p:blipFill>
          <a:blip r:embed="rId7"/>
          <a:stretch>
            <a:fillRect/>
          </a:stretch>
        </p:blipFill>
        <p:spPr>
          <a:xfrm>
            <a:off x="1172496" y="6130437"/>
            <a:ext cx="705465" cy="518205"/>
          </a:xfrm>
          <a:prstGeom prst="rect">
            <a:avLst/>
          </a:prstGeom>
        </p:spPr>
      </p:pic>
    </p:spTree>
    <p:extLst>
      <p:ext uri="{BB962C8B-B14F-4D97-AF65-F5344CB8AC3E}">
        <p14:creationId xmlns:p14="http://schemas.microsoft.com/office/powerpoint/2010/main" val="18222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Tableau Analysis</a:t>
            </a:r>
          </a:p>
        </p:txBody>
      </p:sp>
      <p:pic>
        <p:nvPicPr>
          <p:cNvPr id="6" name="Content Placeholder 5"/>
          <p:cNvPicPr>
            <a:picLocks noGrp="1" noChangeAspect="1"/>
          </p:cNvPicPr>
          <p:nvPr>
            <p:ph idx="1"/>
          </p:nvPr>
        </p:nvPicPr>
        <p:blipFill>
          <a:blip r:embed="rId3"/>
          <a:stretch>
            <a:fillRect/>
          </a:stretch>
        </p:blipFill>
        <p:spPr>
          <a:xfrm>
            <a:off x="2581633" y="1371509"/>
            <a:ext cx="7779979" cy="4333748"/>
          </a:xfrm>
          <a:prstGeom prst="rect">
            <a:avLst/>
          </a:prstGeom>
        </p:spPr>
      </p:pic>
      <p:sp>
        <p:nvSpPr>
          <p:cNvPr id="4" name="Date Placeholder 3"/>
          <p:cNvSpPr>
            <a:spLocks noGrp="1"/>
          </p:cNvSpPr>
          <p:nvPr>
            <p:ph type="dt" sz="half" idx="10"/>
          </p:nvPr>
        </p:nvSpPr>
        <p:spPr/>
        <p:txBody>
          <a:bodyPr/>
          <a:lstStyle/>
          <a:p>
            <a:fld id="{C6D1E20C-DD86-4E02-9A8B-FA44CBA4487F}" type="datetime1">
              <a:rPr lang="el-GR" smtClean="0"/>
              <a:t>5/12/2017</a:t>
            </a:fld>
            <a:endParaRPr lang="en-US"/>
          </a:p>
        </p:txBody>
      </p:sp>
      <p:sp>
        <p:nvSpPr>
          <p:cNvPr id="5" name="Slide Number Placeholder 4"/>
          <p:cNvSpPr>
            <a:spLocks noGrp="1"/>
          </p:cNvSpPr>
          <p:nvPr>
            <p:ph type="sldNum" sz="quarter" idx="12"/>
          </p:nvPr>
        </p:nvSpPr>
        <p:spPr/>
        <p:txBody>
          <a:bodyPr/>
          <a:lstStyle/>
          <a:p>
            <a:fld id="{A4330D51-869F-480C-8AD1-B6CD48BADF07}" type="slidenum">
              <a:rPr lang="en-US" smtClean="0"/>
              <a:t>14</a:t>
            </a:fld>
            <a:endParaRPr lang="en-US"/>
          </a:p>
        </p:txBody>
      </p:sp>
      <p:sp>
        <p:nvSpPr>
          <p:cNvPr id="7" name="Content Placeholder 2"/>
          <p:cNvSpPr txBox="1">
            <a:spLocks/>
          </p:cNvSpPr>
          <p:nvPr/>
        </p:nvSpPr>
        <p:spPr>
          <a:xfrm>
            <a:off x="2592925" y="5307075"/>
            <a:ext cx="8915400" cy="79641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a:p>
            <a:endParaRPr lang="en-US" dirty="0"/>
          </a:p>
        </p:txBody>
      </p:sp>
      <p:sp>
        <p:nvSpPr>
          <p:cNvPr id="8" name="Content Placeholder 2"/>
          <p:cNvSpPr txBox="1">
            <a:spLocks/>
          </p:cNvSpPr>
          <p:nvPr/>
        </p:nvSpPr>
        <p:spPr>
          <a:xfrm>
            <a:off x="2160306" y="5732206"/>
            <a:ext cx="8915400" cy="39823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All countries are getting warmer except for Italy</a:t>
            </a:r>
          </a:p>
        </p:txBody>
      </p:sp>
      <p:pic>
        <p:nvPicPr>
          <p:cNvPr id="9" name="Picture 8"/>
          <p:cNvPicPr>
            <a:picLocks noChangeAspect="1"/>
          </p:cNvPicPr>
          <p:nvPr/>
        </p:nvPicPr>
        <p:blipFill>
          <a:blip r:embed="rId4"/>
          <a:stretch>
            <a:fillRect/>
          </a:stretch>
        </p:blipFill>
        <p:spPr>
          <a:xfrm>
            <a:off x="10797415" y="6130437"/>
            <a:ext cx="707197" cy="518205"/>
          </a:xfrm>
          <a:prstGeom prst="rect">
            <a:avLst/>
          </a:prstGeom>
        </p:spPr>
      </p:pic>
      <p:pic>
        <p:nvPicPr>
          <p:cNvPr id="10" name="Picture 9"/>
          <p:cNvPicPr>
            <a:picLocks noChangeAspect="1"/>
          </p:cNvPicPr>
          <p:nvPr/>
        </p:nvPicPr>
        <p:blipFill>
          <a:blip r:embed="rId5"/>
          <a:stretch>
            <a:fillRect/>
          </a:stretch>
        </p:blipFill>
        <p:spPr>
          <a:xfrm>
            <a:off x="1172496" y="6130437"/>
            <a:ext cx="705465" cy="518205"/>
          </a:xfrm>
          <a:prstGeom prst="rect">
            <a:avLst/>
          </a:prstGeom>
        </p:spPr>
      </p:pic>
    </p:spTree>
    <p:extLst>
      <p:ext uri="{BB962C8B-B14F-4D97-AF65-F5344CB8AC3E}">
        <p14:creationId xmlns:p14="http://schemas.microsoft.com/office/powerpoint/2010/main" val="765408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Tableau Analysis</a:t>
            </a:r>
            <a:endParaRPr lang="en-US" dirty="0"/>
          </a:p>
        </p:txBody>
      </p:sp>
      <p:sp>
        <p:nvSpPr>
          <p:cNvPr id="9" name="Content Placeholder 8"/>
          <p:cNvSpPr>
            <a:spLocks noGrp="1"/>
          </p:cNvSpPr>
          <p:nvPr>
            <p:ph idx="1"/>
          </p:nvPr>
        </p:nvSpPr>
        <p:spPr/>
        <p:txBody>
          <a:bodyPr/>
          <a:lstStyle/>
          <a:p>
            <a:r>
              <a:rPr lang="en-US"/>
              <a:t>Focusing in summer months</a:t>
            </a:r>
            <a:endParaRPr lang="en-US" dirty="0"/>
          </a:p>
        </p:txBody>
      </p:sp>
      <p:sp>
        <p:nvSpPr>
          <p:cNvPr id="4" name="Date Placeholder 3"/>
          <p:cNvSpPr>
            <a:spLocks noGrp="1"/>
          </p:cNvSpPr>
          <p:nvPr>
            <p:ph type="dt" sz="half" idx="10"/>
          </p:nvPr>
        </p:nvSpPr>
        <p:spPr/>
        <p:txBody>
          <a:bodyPr/>
          <a:lstStyle/>
          <a:p>
            <a:fld id="{C6D1E20C-DD86-4E02-9A8B-FA44CBA4487F}" type="datetime1">
              <a:rPr lang="el-GR" smtClean="0"/>
              <a:pPr/>
              <a:t>5/12/2017</a:t>
            </a:fld>
            <a:endParaRPr lang="en-US"/>
          </a:p>
        </p:txBody>
      </p:sp>
      <p:sp>
        <p:nvSpPr>
          <p:cNvPr id="5" name="Slide Number Placeholder 4"/>
          <p:cNvSpPr>
            <a:spLocks noGrp="1"/>
          </p:cNvSpPr>
          <p:nvPr>
            <p:ph type="sldNum" sz="quarter" idx="12"/>
          </p:nvPr>
        </p:nvSpPr>
        <p:spPr/>
        <p:txBody>
          <a:bodyPr/>
          <a:lstStyle/>
          <a:p>
            <a:fld id="{A4330D51-869F-480C-8AD1-B6CD48BADF07}" type="slidenum">
              <a:rPr lang="en-US" smtClean="0"/>
              <a:pPr/>
              <a:t>15</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0146" y="1982728"/>
            <a:ext cx="4420217" cy="4639322"/>
          </a:xfrm>
          <a:prstGeom prst="rect">
            <a:avLst/>
          </a:prstGeom>
        </p:spPr>
      </p:pic>
      <p:pic>
        <p:nvPicPr>
          <p:cNvPr id="10" name="Picture 9"/>
          <p:cNvPicPr>
            <a:picLocks noChangeAspect="1"/>
          </p:cNvPicPr>
          <p:nvPr/>
        </p:nvPicPr>
        <p:blipFill>
          <a:blip r:embed="rId4"/>
          <a:stretch>
            <a:fillRect/>
          </a:stretch>
        </p:blipFill>
        <p:spPr>
          <a:xfrm>
            <a:off x="531812" y="2015061"/>
            <a:ext cx="3454202" cy="3912334"/>
          </a:xfrm>
          <a:prstGeom prst="rect">
            <a:avLst/>
          </a:prstGeom>
        </p:spPr>
      </p:pic>
      <p:pic>
        <p:nvPicPr>
          <p:cNvPr id="11" name="Picture 10"/>
          <p:cNvPicPr>
            <a:picLocks noChangeAspect="1"/>
          </p:cNvPicPr>
          <p:nvPr/>
        </p:nvPicPr>
        <p:blipFill>
          <a:blip r:embed="rId5"/>
          <a:stretch>
            <a:fillRect/>
          </a:stretch>
        </p:blipFill>
        <p:spPr>
          <a:xfrm>
            <a:off x="3986014" y="2015061"/>
            <a:ext cx="3359552" cy="3847667"/>
          </a:xfrm>
          <a:prstGeom prst="rect">
            <a:avLst/>
          </a:prstGeom>
        </p:spPr>
      </p:pic>
      <p:pic>
        <p:nvPicPr>
          <p:cNvPr id="12" name="Picture 11"/>
          <p:cNvPicPr>
            <a:picLocks noChangeAspect="1"/>
          </p:cNvPicPr>
          <p:nvPr/>
        </p:nvPicPr>
        <p:blipFill>
          <a:blip r:embed="rId6"/>
          <a:stretch>
            <a:fillRect/>
          </a:stretch>
        </p:blipFill>
        <p:spPr>
          <a:xfrm>
            <a:off x="10797415" y="6130437"/>
            <a:ext cx="707197" cy="518205"/>
          </a:xfrm>
          <a:prstGeom prst="rect">
            <a:avLst/>
          </a:prstGeom>
        </p:spPr>
      </p:pic>
      <p:pic>
        <p:nvPicPr>
          <p:cNvPr id="13" name="Picture 12"/>
          <p:cNvPicPr>
            <a:picLocks noChangeAspect="1"/>
          </p:cNvPicPr>
          <p:nvPr/>
        </p:nvPicPr>
        <p:blipFill>
          <a:blip r:embed="rId7"/>
          <a:stretch>
            <a:fillRect/>
          </a:stretch>
        </p:blipFill>
        <p:spPr>
          <a:xfrm>
            <a:off x="1172496" y="6130437"/>
            <a:ext cx="705465" cy="518205"/>
          </a:xfrm>
          <a:prstGeom prst="rect">
            <a:avLst/>
          </a:prstGeom>
        </p:spPr>
      </p:pic>
    </p:spTree>
    <p:extLst>
      <p:ext uri="{BB962C8B-B14F-4D97-AF65-F5344CB8AC3E}">
        <p14:creationId xmlns:p14="http://schemas.microsoft.com/office/powerpoint/2010/main" val="941786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Tableau Analysis</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48383" y="2411385"/>
            <a:ext cx="5820314" cy="3719052"/>
          </a:xfrm>
        </p:spPr>
      </p:pic>
      <p:sp>
        <p:nvSpPr>
          <p:cNvPr id="4" name="Date Placeholder 3"/>
          <p:cNvSpPr>
            <a:spLocks noGrp="1"/>
          </p:cNvSpPr>
          <p:nvPr>
            <p:ph type="dt" sz="half" idx="10"/>
          </p:nvPr>
        </p:nvSpPr>
        <p:spPr/>
        <p:txBody>
          <a:bodyPr/>
          <a:lstStyle/>
          <a:p>
            <a:fld id="{C6D1E20C-DD86-4E02-9A8B-FA44CBA4487F}" type="datetime1">
              <a:rPr lang="el-GR" smtClean="0"/>
              <a:t>5/12/2017</a:t>
            </a:fld>
            <a:endParaRPr lang="en-US"/>
          </a:p>
        </p:txBody>
      </p:sp>
      <p:sp>
        <p:nvSpPr>
          <p:cNvPr id="5" name="Slide Number Placeholder 4"/>
          <p:cNvSpPr>
            <a:spLocks noGrp="1"/>
          </p:cNvSpPr>
          <p:nvPr>
            <p:ph type="sldNum" sz="quarter" idx="12"/>
          </p:nvPr>
        </p:nvSpPr>
        <p:spPr/>
        <p:txBody>
          <a:bodyPr/>
          <a:lstStyle/>
          <a:p>
            <a:fld id="{A4330D51-869F-480C-8AD1-B6CD48BADF07}" type="slidenum">
              <a:rPr lang="en-US" smtClean="0"/>
              <a:t>16</a:t>
            </a:fld>
            <a:endParaRPr lang="en-US"/>
          </a:p>
        </p:txBody>
      </p:sp>
      <p:sp>
        <p:nvSpPr>
          <p:cNvPr id="7" name="Content Placeholder 8"/>
          <p:cNvSpPr txBox="1">
            <a:spLocks/>
          </p:cNvSpPr>
          <p:nvPr/>
        </p:nvSpPr>
        <p:spPr>
          <a:xfrm>
            <a:off x="1891121" y="1821861"/>
            <a:ext cx="8915400" cy="4248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All countries are getting warmer except Italy, Greece and Cyprus</a:t>
            </a:r>
          </a:p>
        </p:txBody>
      </p:sp>
      <p:pic>
        <p:nvPicPr>
          <p:cNvPr id="8" name="Picture 7"/>
          <p:cNvPicPr>
            <a:picLocks noChangeAspect="1"/>
          </p:cNvPicPr>
          <p:nvPr/>
        </p:nvPicPr>
        <p:blipFill>
          <a:blip r:embed="rId4"/>
          <a:stretch>
            <a:fillRect/>
          </a:stretch>
        </p:blipFill>
        <p:spPr>
          <a:xfrm>
            <a:off x="10797415" y="6130437"/>
            <a:ext cx="707197" cy="518205"/>
          </a:xfrm>
          <a:prstGeom prst="rect">
            <a:avLst/>
          </a:prstGeom>
        </p:spPr>
      </p:pic>
      <p:pic>
        <p:nvPicPr>
          <p:cNvPr id="9" name="Picture 8"/>
          <p:cNvPicPr>
            <a:picLocks noChangeAspect="1"/>
          </p:cNvPicPr>
          <p:nvPr/>
        </p:nvPicPr>
        <p:blipFill>
          <a:blip r:embed="rId5"/>
          <a:stretch>
            <a:fillRect/>
          </a:stretch>
        </p:blipFill>
        <p:spPr>
          <a:xfrm>
            <a:off x="1172496" y="6130437"/>
            <a:ext cx="705465" cy="518205"/>
          </a:xfrm>
          <a:prstGeom prst="rect">
            <a:avLst/>
          </a:prstGeom>
        </p:spPr>
      </p:pic>
    </p:spTree>
    <p:extLst>
      <p:ext uri="{BB962C8B-B14F-4D97-AF65-F5344CB8AC3E}">
        <p14:creationId xmlns:p14="http://schemas.microsoft.com/office/powerpoint/2010/main" val="2307894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Tableau Analysis</a:t>
            </a:r>
          </a:p>
        </p:txBody>
      </p:sp>
      <p:sp>
        <p:nvSpPr>
          <p:cNvPr id="3" name="Content Placeholder 2"/>
          <p:cNvSpPr>
            <a:spLocks noGrp="1"/>
          </p:cNvSpPr>
          <p:nvPr>
            <p:ph idx="1"/>
          </p:nvPr>
        </p:nvSpPr>
        <p:spPr>
          <a:xfrm>
            <a:off x="2412232" y="1533834"/>
            <a:ext cx="8915400" cy="530942"/>
          </a:xfrm>
        </p:spPr>
        <p:txBody>
          <a:bodyPr/>
          <a:lstStyle/>
          <a:p>
            <a:r>
              <a:rPr lang="en-US" dirty="0"/>
              <a:t>Let’s see what’s going on</a:t>
            </a:r>
          </a:p>
        </p:txBody>
      </p:sp>
      <p:sp>
        <p:nvSpPr>
          <p:cNvPr id="4" name="Date Placeholder 3"/>
          <p:cNvSpPr>
            <a:spLocks noGrp="1"/>
          </p:cNvSpPr>
          <p:nvPr>
            <p:ph type="dt" sz="half" idx="10"/>
          </p:nvPr>
        </p:nvSpPr>
        <p:spPr/>
        <p:txBody>
          <a:bodyPr/>
          <a:lstStyle/>
          <a:p>
            <a:fld id="{C6D1E20C-DD86-4E02-9A8B-FA44CBA4487F}" type="datetime1">
              <a:rPr lang="el-GR" smtClean="0"/>
              <a:t>5/12/2017</a:t>
            </a:fld>
            <a:endParaRPr lang="en-US"/>
          </a:p>
        </p:txBody>
      </p:sp>
      <p:sp>
        <p:nvSpPr>
          <p:cNvPr id="5" name="Slide Number Placeholder 4"/>
          <p:cNvSpPr>
            <a:spLocks noGrp="1"/>
          </p:cNvSpPr>
          <p:nvPr>
            <p:ph type="sldNum" sz="quarter" idx="12"/>
          </p:nvPr>
        </p:nvSpPr>
        <p:spPr/>
        <p:txBody>
          <a:bodyPr/>
          <a:lstStyle/>
          <a:p>
            <a:fld id="{A4330D51-869F-480C-8AD1-B6CD48BADF07}" type="slidenum">
              <a:rPr lang="en-US" smtClean="0"/>
              <a:t>17</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2110" y="2064776"/>
            <a:ext cx="8192643" cy="3887548"/>
          </a:xfrm>
          <a:prstGeom prst="rect">
            <a:avLst/>
          </a:prstGeom>
        </p:spPr>
      </p:pic>
      <p:pic>
        <p:nvPicPr>
          <p:cNvPr id="7" name="Picture 6"/>
          <p:cNvPicPr>
            <a:picLocks noChangeAspect="1"/>
          </p:cNvPicPr>
          <p:nvPr/>
        </p:nvPicPr>
        <p:blipFill>
          <a:blip r:embed="rId4"/>
          <a:stretch>
            <a:fillRect/>
          </a:stretch>
        </p:blipFill>
        <p:spPr>
          <a:xfrm>
            <a:off x="10797415" y="6130437"/>
            <a:ext cx="707197" cy="518205"/>
          </a:xfrm>
          <a:prstGeom prst="rect">
            <a:avLst/>
          </a:prstGeom>
        </p:spPr>
      </p:pic>
      <p:pic>
        <p:nvPicPr>
          <p:cNvPr id="8" name="Picture 7"/>
          <p:cNvPicPr>
            <a:picLocks noChangeAspect="1"/>
          </p:cNvPicPr>
          <p:nvPr/>
        </p:nvPicPr>
        <p:blipFill>
          <a:blip r:embed="rId5"/>
          <a:stretch>
            <a:fillRect/>
          </a:stretch>
        </p:blipFill>
        <p:spPr>
          <a:xfrm>
            <a:off x="1172496" y="6130437"/>
            <a:ext cx="705465" cy="518205"/>
          </a:xfrm>
          <a:prstGeom prst="rect">
            <a:avLst/>
          </a:prstGeom>
        </p:spPr>
      </p:pic>
    </p:spTree>
    <p:extLst>
      <p:ext uri="{BB962C8B-B14F-4D97-AF65-F5344CB8AC3E}">
        <p14:creationId xmlns:p14="http://schemas.microsoft.com/office/powerpoint/2010/main" val="598587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Tableau Analysis</a:t>
            </a:r>
          </a:p>
        </p:txBody>
      </p:sp>
      <p:sp>
        <p:nvSpPr>
          <p:cNvPr id="3" name="Content Placeholder 2"/>
          <p:cNvSpPr>
            <a:spLocks noGrp="1"/>
          </p:cNvSpPr>
          <p:nvPr>
            <p:ph idx="1"/>
          </p:nvPr>
        </p:nvSpPr>
        <p:spPr>
          <a:xfrm>
            <a:off x="2353237" y="1600200"/>
            <a:ext cx="8915400" cy="609600"/>
          </a:xfrm>
        </p:spPr>
        <p:txBody>
          <a:bodyPr/>
          <a:lstStyle/>
          <a:p>
            <a:r>
              <a:rPr lang="en-US" dirty="0"/>
              <a:t>Focus on Spain (Summer Months)</a:t>
            </a:r>
          </a:p>
        </p:txBody>
      </p:sp>
      <p:sp>
        <p:nvSpPr>
          <p:cNvPr id="4" name="Date Placeholder 3"/>
          <p:cNvSpPr>
            <a:spLocks noGrp="1"/>
          </p:cNvSpPr>
          <p:nvPr>
            <p:ph type="dt" sz="half" idx="10"/>
          </p:nvPr>
        </p:nvSpPr>
        <p:spPr/>
        <p:txBody>
          <a:bodyPr/>
          <a:lstStyle/>
          <a:p>
            <a:fld id="{C6D1E20C-DD86-4E02-9A8B-FA44CBA4487F}" type="datetime1">
              <a:rPr lang="el-GR" smtClean="0"/>
              <a:t>5/12/2017</a:t>
            </a:fld>
            <a:endParaRPr lang="en-US"/>
          </a:p>
        </p:txBody>
      </p:sp>
      <p:sp>
        <p:nvSpPr>
          <p:cNvPr id="5" name="Slide Number Placeholder 4"/>
          <p:cNvSpPr>
            <a:spLocks noGrp="1"/>
          </p:cNvSpPr>
          <p:nvPr>
            <p:ph type="sldNum" sz="quarter" idx="12"/>
          </p:nvPr>
        </p:nvSpPr>
        <p:spPr/>
        <p:txBody>
          <a:bodyPr/>
          <a:lstStyle/>
          <a:p>
            <a:fld id="{A4330D51-869F-480C-8AD1-B6CD48BADF07}" type="slidenum">
              <a:rPr lang="en-US" smtClean="0"/>
              <a:t>18</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7524" y="2129420"/>
            <a:ext cx="9307224" cy="3887921"/>
          </a:xfrm>
          <a:prstGeom prst="rect">
            <a:avLst/>
          </a:prstGeom>
        </p:spPr>
      </p:pic>
      <p:sp>
        <p:nvSpPr>
          <p:cNvPr id="7" name="Rectangle 6"/>
          <p:cNvSpPr/>
          <p:nvPr/>
        </p:nvSpPr>
        <p:spPr>
          <a:xfrm>
            <a:off x="5643716" y="2169610"/>
            <a:ext cx="3864078" cy="711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10797415" y="6130437"/>
            <a:ext cx="707197" cy="518205"/>
          </a:xfrm>
          <a:prstGeom prst="rect">
            <a:avLst/>
          </a:prstGeom>
        </p:spPr>
      </p:pic>
      <p:pic>
        <p:nvPicPr>
          <p:cNvPr id="9" name="Picture 8"/>
          <p:cNvPicPr>
            <a:picLocks noChangeAspect="1"/>
          </p:cNvPicPr>
          <p:nvPr/>
        </p:nvPicPr>
        <p:blipFill>
          <a:blip r:embed="rId5"/>
          <a:stretch>
            <a:fillRect/>
          </a:stretch>
        </p:blipFill>
        <p:spPr>
          <a:xfrm>
            <a:off x="1172496" y="6130437"/>
            <a:ext cx="705465" cy="518205"/>
          </a:xfrm>
          <a:prstGeom prst="rect">
            <a:avLst/>
          </a:prstGeom>
        </p:spPr>
      </p:pic>
    </p:spTree>
    <p:extLst>
      <p:ext uri="{BB962C8B-B14F-4D97-AF65-F5344CB8AC3E}">
        <p14:creationId xmlns:p14="http://schemas.microsoft.com/office/powerpoint/2010/main" val="703054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Tableau Analysis</a:t>
            </a:r>
          </a:p>
        </p:txBody>
      </p:sp>
      <p:sp>
        <p:nvSpPr>
          <p:cNvPr id="4" name="Date Placeholder 3"/>
          <p:cNvSpPr>
            <a:spLocks noGrp="1"/>
          </p:cNvSpPr>
          <p:nvPr>
            <p:ph type="dt" sz="half" idx="10"/>
          </p:nvPr>
        </p:nvSpPr>
        <p:spPr/>
        <p:txBody>
          <a:bodyPr/>
          <a:lstStyle/>
          <a:p>
            <a:fld id="{C6D1E20C-DD86-4E02-9A8B-FA44CBA4487F}" type="datetime1">
              <a:rPr lang="el-GR" smtClean="0"/>
              <a:t>5/12/2017</a:t>
            </a:fld>
            <a:endParaRPr lang="en-US"/>
          </a:p>
        </p:txBody>
      </p:sp>
      <p:sp>
        <p:nvSpPr>
          <p:cNvPr id="5" name="Slide Number Placeholder 4"/>
          <p:cNvSpPr>
            <a:spLocks noGrp="1"/>
          </p:cNvSpPr>
          <p:nvPr>
            <p:ph type="sldNum" sz="quarter" idx="12"/>
          </p:nvPr>
        </p:nvSpPr>
        <p:spPr/>
        <p:txBody>
          <a:bodyPr/>
          <a:lstStyle/>
          <a:p>
            <a:fld id="{A4330D51-869F-480C-8AD1-B6CD48BADF07}" type="slidenum">
              <a:rPr lang="en-US" smtClean="0"/>
              <a:t>19</a:t>
            </a:fld>
            <a:endParaRPr lang="en-US"/>
          </a:p>
        </p:txBody>
      </p:sp>
      <p:sp>
        <p:nvSpPr>
          <p:cNvPr id="7" name="Content Placeholder 2"/>
          <p:cNvSpPr txBox="1">
            <a:spLocks/>
          </p:cNvSpPr>
          <p:nvPr/>
        </p:nvSpPr>
        <p:spPr>
          <a:xfrm>
            <a:off x="2353237" y="1600200"/>
            <a:ext cx="8915400" cy="6096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The biggest change was noticed in Andalucía</a:t>
            </a:r>
          </a:p>
        </p:txBody>
      </p:sp>
      <p:sp>
        <p:nvSpPr>
          <p:cNvPr id="9" name="Rectangle 8"/>
          <p:cNvSpPr/>
          <p:nvPr/>
        </p:nvSpPr>
        <p:spPr>
          <a:xfrm>
            <a:off x="5643716" y="2359742"/>
            <a:ext cx="3136490" cy="481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10797415" y="6130437"/>
            <a:ext cx="707197" cy="518205"/>
          </a:xfrm>
          <a:prstGeom prst="rect">
            <a:avLst/>
          </a:prstGeom>
        </p:spPr>
      </p:pic>
      <p:pic>
        <p:nvPicPr>
          <p:cNvPr id="11" name="Picture 10"/>
          <p:cNvPicPr>
            <a:picLocks noChangeAspect="1"/>
          </p:cNvPicPr>
          <p:nvPr/>
        </p:nvPicPr>
        <p:blipFill>
          <a:blip r:embed="rId4"/>
          <a:stretch>
            <a:fillRect/>
          </a:stretch>
        </p:blipFill>
        <p:spPr>
          <a:xfrm>
            <a:off x="1172496" y="6130437"/>
            <a:ext cx="705465" cy="518205"/>
          </a:xfrm>
          <a:prstGeom prst="rect">
            <a:avLst/>
          </a:prstGeom>
        </p:spPr>
      </p:pic>
      <p:pic>
        <p:nvPicPr>
          <p:cNvPr id="16" name="Content Placeholder 15" descr="A screenshot of a map&#10;&#10;Description generated with very high confidence">
            <a:extLst>
              <a:ext uri="{FF2B5EF4-FFF2-40B4-BE49-F238E27FC236}">
                <a16:creationId xmlns:a16="http://schemas.microsoft.com/office/drawing/2014/main" id="{295440D0-1D5D-4A00-82A8-C8C09347D22B}"/>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2353237" y="2133600"/>
            <a:ext cx="8207095" cy="4100290"/>
          </a:xfrm>
        </p:spPr>
      </p:pic>
    </p:spTree>
    <p:extLst>
      <p:ext uri="{BB962C8B-B14F-4D97-AF65-F5344CB8AC3E}">
        <p14:creationId xmlns:p14="http://schemas.microsoft.com/office/powerpoint/2010/main" val="4275741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2105333" y="1435644"/>
            <a:ext cx="8915400" cy="1455040"/>
          </a:xfrm>
        </p:spPr>
        <p:txBody>
          <a:bodyPr>
            <a:normAutofit lnSpcReduction="10000"/>
          </a:bodyPr>
          <a:lstStyle/>
          <a:p>
            <a:pPr algn="just">
              <a:lnSpc>
                <a:spcPct val="107000"/>
              </a:lnSpc>
              <a:spcAft>
                <a:spcPts val="800"/>
              </a:spcAft>
            </a:pPr>
            <a:r>
              <a:rPr lang="en-US" dirty="0">
                <a:ea typeface="Times New Roman" panose="02020603050405020304" pitchFamily="18" charset="0"/>
                <a:cs typeface="Times New Roman" panose="02020603050405020304" pitchFamily="18" charset="0"/>
              </a:rPr>
              <a:t>Climate change </a:t>
            </a:r>
          </a:p>
          <a:p>
            <a:pPr algn="just">
              <a:lnSpc>
                <a:spcPct val="107000"/>
              </a:lnSpc>
              <a:spcAft>
                <a:spcPts val="800"/>
              </a:spcAft>
            </a:pPr>
            <a:r>
              <a:rPr lang="en-US" dirty="0">
                <a:ea typeface="Times New Roman" panose="02020603050405020304" pitchFamily="18" charset="0"/>
                <a:cs typeface="Times New Roman" panose="02020603050405020304" pitchFamily="18" charset="0"/>
              </a:rPr>
              <a:t>Correlation with weather</a:t>
            </a:r>
          </a:p>
          <a:p>
            <a:pPr algn="just">
              <a:lnSpc>
                <a:spcPct val="107000"/>
              </a:lnSpc>
              <a:spcAft>
                <a:spcPts val="800"/>
              </a:spcAft>
            </a:pPr>
            <a:r>
              <a:rPr lang="en-US" dirty="0">
                <a:effectLst/>
                <a:ea typeface="Times New Roman" panose="02020603050405020304" pitchFamily="18" charset="0"/>
                <a:cs typeface="Times New Roman" panose="02020603050405020304" pitchFamily="18" charset="0"/>
              </a:rPr>
              <a:t>Climate change trend and the effect on every day life</a:t>
            </a:r>
          </a:p>
          <a:p>
            <a:endParaRPr lang="en-US" dirty="0"/>
          </a:p>
        </p:txBody>
      </p:sp>
      <p:sp>
        <p:nvSpPr>
          <p:cNvPr id="5" name="Date Placeholder 4"/>
          <p:cNvSpPr>
            <a:spLocks noGrp="1"/>
          </p:cNvSpPr>
          <p:nvPr>
            <p:ph type="dt" sz="half" idx="10"/>
          </p:nvPr>
        </p:nvSpPr>
        <p:spPr/>
        <p:txBody>
          <a:bodyPr/>
          <a:lstStyle/>
          <a:p>
            <a:fld id="{FE9D7056-FFA5-411F-9498-9A0A029669D2}" type="datetime1">
              <a:rPr lang="el-GR" smtClean="0"/>
              <a:t>5/12/2017</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0284" y="2969342"/>
            <a:ext cx="5388077" cy="2913971"/>
          </a:xfrm>
          <a:prstGeom prst="rect">
            <a:avLst/>
          </a:prstGeom>
        </p:spPr>
      </p:pic>
      <p:sp>
        <p:nvSpPr>
          <p:cNvPr id="9" name="Slide Number Placeholder 4"/>
          <p:cNvSpPr>
            <a:spLocks noGrp="1"/>
          </p:cNvSpPr>
          <p:nvPr>
            <p:ph type="sldNum" sz="quarter" idx="12"/>
          </p:nvPr>
        </p:nvSpPr>
        <p:spPr>
          <a:xfrm>
            <a:off x="531812" y="787782"/>
            <a:ext cx="779767" cy="365125"/>
          </a:xfrm>
        </p:spPr>
        <p:txBody>
          <a:bodyPr/>
          <a:lstStyle/>
          <a:p>
            <a:r>
              <a:rPr lang="en-US" dirty="0"/>
              <a:t>2</a:t>
            </a:r>
          </a:p>
        </p:txBody>
      </p:sp>
      <p:pic>
        <p:nvPicPr>
          <p:cNvPr id="11" name="Picture 10"/>
          <p:cNvPicPr>
            <a:picLocks noChangeAspect="1"/>
          </p:cNvPicPr>
          <p:nvPr/>
        </p:nvPicPr>
        <p:blipFill>
          <a:blip r:embed="rId4"/>
          <a:stretch>
            <a:fillRect/>
          </a:stretch>
        </p:blipFill>
        <p:spPr>
          <a:xfrm>
            <a:off x="10797415" y="6130437"/>
            <a:ext cx="707197" cy="518205"/>
          </a:xfrm>
          <a:prstGeom prst="rect">
            <a:avLst/>
          </a:prstGeom>
        </p:spPr>
      </p:pic>
      <p:pic>
        <p:nvPicPr>
          <p:cNvPr id="12" name="Picture 11"/>
          <p:cNvPicPr>
            <a:picLocks noChangeAspect="1"/>
          </p:cNvPicPr>
          <p:nvPr/>
        </p:nvPicPr>
        <p:blipFill>
          <a:blip r:embed="rId5"/>
          <a:stretch>
            <a:fillRect/>
          </a:stretch>
        </p:blipFill>
        <p:spPr>
          <a:xfrm>
            <a:off x="1172496" y="6130437"/>
            <a:ext cx="705465" cy="518205"/>
          </a:xfrm>
          <a:prstGeom prst="rect">
            <a:avLst/>
          </a:prstGeom>
        </p:spPr>
      </p:pic>
    </p:spTree>
    <p:extLst>
      <p:ext uri="{BB962C8B-B14F-4D97-AF65-F5344CB8AC3E}">
        <p14:creationId xmlns:p14="http://schemas.microsoft.com/office/powerpoint/2010/main" val="3365689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Tableau Analysis</a:t>
            </a:r>
          </a:p>
        </p:txBody>
      </p:sp>
      <p:sp>
        <p:nvSpPr>
          <p:cNvPr id="4" name="Date Placeholder 3"/>
          <p:cNvSpPr>
            <a:spLocks noGrp="1"/>
          </p:cNvSpPr>
          <p:nvPr>
            <p:ph type="dt" sz="half" idx="10"/>
          </p:nvPr>
        </p:nvSpPr>
        <p:spPr/>
        <p:txBody>
          <a:bodyPr/>
          <a:lstStyle/>
          <a:p>
            <a:fld id="{C6D1E20C-DD86-4E02-9A8B-FA44CBA4487F}" type="datetime1">
              <a:rPr lang="el-GR" smtClean="0"/>
              <a:t>5/12/2017</a:t>
            </a:fld>
            <a:endParaRPr lang="en-US"/>
          </a:p>
        </p:txBody>
      </p:sp>
      <p:sp>
        <p:nvSpPr>
          <p:cNvPr id="5" name="Slide Number Placeholder 4"/>
          <p:cNvSpPr>
            <a:spLocks noGrp="1"/>
          </p:cNvSpPr>
          <p:nvPr>
            <p:ph type="sldNum" sz="quarter" idx="12"/>
          </p:nvPr>
        </p:nvSpPr>
        <p:spPr/>
        <p:txBody>
          <a:bodyPr/>
          <a:lstStyle/>
          <a:p>
            <a:fld id="{A4330D51-869F-480C-8AD1-B6CD48BADF07}" type="slidenum">
              <a:rPr lang="en-US" smtClean="0"/>
              <a:t>20</a:t>
            </a:fld>
            <a:endParaRPr lang="en-US"/>
          </a:p>
        </p:txBody>
      </p:sp>
      <p:sp>
        <p:nvSpPr>
          <p:cNvPr id="7" name="Content Placeholder 2"/>
          <p:cNvSpPr txBox="1">
            <a:spLocks/>
          </p:cNvSpPr>
          <p:nvPr/>
        </p:nvSpPr>
        <p:spPr>
          <a:xfrm>
            <a:off x="2353237" y="1600200"/>
            <a:ext cx="8915400" cy="6096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Average Temperature and Precipitation in Andalucía (May – October)</a:t>
            </a:r>
          </a:p>
        </p:txBody>
      </p:sp>
      <p:sp>
        <p:nvSpPr>
          <p:cNvPr id="9" name="Rectangle 8"/>
          <p:cNvSpPr/>
          <p:nvPr/>
        </p:nvSpPr>
        <p:spPr>
          <a:xfrm>
            <a:off x="5643716" y="2359742"/>
            <a:ext cx="3136490" cy="481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10797415" y="6130437"/>
            <a:ext cx="707197" cy="518205"/>
          </a:xfrm>
          <a:prstGeom prst="rect">
            <a:avLst/>
          </a:prstGeom>
        </p:spPr>
      </p:pic>
      <p:pic>
        <p:nvPicPr>
          <p:cNvPr id="11" name="Picture 10"/>
          <p:cNvPicPr>
            <a:picLocks noChangeAspect="1"/>
          </p:cNvPicPr>
          <p:nvPr/>
        </p:nvPicPr>
        <p:blipFill>
          <a:blip r:embed="rId4"/>
          <a:stretch>
            <a:fillRect/>
          </a:stretch>
        </p:blipFill>
        <p:spPr>
          <a:xfrm>
            <a:off x="1172496" y="6130437"/>
            <a:ext cx="705465" cy="518205"/>
          </a:xfrm>
          <a:prstGeom prst="rect">
            <a:avLst/>
          </a:prstGeom>
        </p:spPr>
      </p:pic>
      <p:pic>
        <p:nvPicPr>
          <p:cNvPr id="12" name="Content Placeholder 11" descr="A screenshot of a map&#10;&#10;Description generated with very high confidence">
            <a:extLst>
              <a:ext uri="{FF2B5EF4-FFF2-40B4-BE49-F238E27FC236}">
                <a16:creationId xmlns:a16="http://schemas.microsoft.com/office/drawing/2014/main" id="{373071C5-7B00-4C7C-824B-960F0635310E}"/>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2353238" y="2133599"/>
            <a:ext cx="8587478" cy="3996837"/>
          </a:xfrm>
        </p:spPr>
      </p:pic>
    </p:spTree>
    <p:extLst>
      <p:ext uri="{BB962C8B-B14F-4D97-AF65-F5344CB8AC3E}">
        <p14:creationId xmlns:p14="http://schemas.microsoft.com/office/powerpoint/2010/main" val="2620466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50729"/>
          </a:xfrm>
        </p:spPr>
        <p:txBody>
          <a:bodyPr/>
          <a:lstStyle/>
          <a:p>
            <a:r>
              <a:rPr lang="en-US" dirty="0"/>
              <a:t>Conclusion</a:t>
            </a:r>
          </a:p>
        </p:txBody>
      </p:sp>
      <p:sp>
        <p:nvSpPr>
          <p:cNvPr id="3" name="Content Placeholder 2"/>
          <p:cNvSpPr>
            <a:spLocks noGrp="1"/>
          </p:cNvSpPr>
          <p:nvPr>
            <p:ph idx="1"/>
          </p:nvPr>
        </p:nvSpPr>
        <p:spPr>
          <a:xfrm>
            <a:off x="2589212" y="1474839"/>
            <a:ext cx="8915400" cy="806245"/>
          </a:xfrm>
        </p:spPr>
        <p:txBody>
          <a:bodyPr/>
          <a:lstStyle/>
          <a:p>
            <a:r>
              <a:rPr lang="en-US" dirty="0"/>
              <a:t>Several references online strongly indicate that there is a problem with the olive oil production due to climate change</a:t>
            </a:r>
          </a:p>
        </p:txBody>
      </p:sp>
      <p:sp>
        <p:nvSpPr>
          <p:cNvPr id="4" name="Date Placeholder 3"/>
          <p:cNvSpPr>
            <a:spLocks noGrp="1"/>
          </p:cNvSpPr>
          <p:nvPr>
            <p:ph type="dt" sz="half" idx="10"/>
          </p:nvPr>
        </p:nvSpPr>
        <p:spPr/>
        <p:txBody>
          <a:bodyPr/>
          <a:lstStyle/>
          <a:p>
            <a:fld id="{C6D1E20C-DD86-4E02-9A8B-FA44CBA4487F}" type="datetime1">
              <a:rPr lang="el-GR" smtClean="0"/>
              <a:t>5/12/2017</a:t>
            </a:fld>
            <a:endParaRPr lang="en-US"/>
          </a:p>
        </p:txBody>
      </p:sp>
      <p:sp>
        <p:nvSpPr>
          <p:cNvPr id="5" name="Slide Number Placeholder 4"/>
          <p:cNvSpPr>
            <a:spLocks noGrp="1"/>
          </p:cNvSpPr>
          <p:nvPr>
            <p:ph type="sldNum" sz="quarter" idx="12"/>
          </p:nvPr>
        </p:nvSpPr>
        <p:spPr/>
        <p:txBody>
          <a:bodyPr/>
          <a:lstStyle/>
          <a:p>
            <a:fld id="{A4330D51-869F-480C-8AD1-B6CD48BADF07}" type="slidenum">
              <a:rPr lang="en-US" smtClean="0"/>
              <a:t>21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3842" y="2325568"/>
            <a:ext cx="6049219" cy="3804869"/>
          </a:xfrm>
          <a:prstGeom prst="rect">
            <a:avLst/>
          </a:prstGeom>
        </p:spPr>
      </p:pic>
      <p:pic>
        <p:nvPicPr>
          <p:cNvPr id="7" name="Picture 6"/>
          <p:cNvPicPr>
            <a:picLocks noChangeAspect="1"/>
          </p:cNvPicPr>
          <p:nvPr/>
        </p:nvPicPr>
        <p:blipFill>
          <a:blip r:embed="rId4"/>
          <a:stretch>
            <a:fillRect/>
          </a:stretch>
        </p:blipFill>
        <p:spPr>
          <a:xfrm>
            <a:off x="10797415" y="6130437"/>
            <a:ext cx="707197" cy="518205"/>
          </a:xfrm>
          <a:prstGeom prst="rect">
            <a:avLst/>
          </a:prstGeom>
        </p:spPr>
      </p:pic>
      <p:pic>
        <p:nvPicPr>
          <p:cNvPr id="8" name="Picture 7"/>
          <p:cNvPicPr>
            <a:picLocks noChangeAspect="1"/>
          </p:cNvPicPr>
          <p:nvPr/>
        </p:nvPicPr>
        <p:blipFill>
          <a:blip r:embed="rId5"/>
          <a:stretch>
            <a:fillRect/>
          </a:stretch>
        </p:blipFill>
        <p:spPr>
          <a:xfrm>
            <a:off x="1172496" y="6130437"/>
            <a:ext cx="705465" cy="518205"/>
          </a:xfrm>
          <a:prstGeom prst="rect">
            <a:avLst/>
          </a:prstGeom>
        </p:spPr>
      </p:pic>
    </p:spTree>
    <p:extLst>
      <p:ext uri="{BB962C8B-B14F-4D97-AF65-F5344CB8AC3E}">
        <p14:creationId xmlns:p14="http://schemas.microsoft.com/office/powerpoint/2010/main" val="3772351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close up of a map&#10;&#10;Description generated with high confidence">
            <a:extLst>
              <a:ext uri="{FF2B5EF4-FFF2-40B4-BE49-F238E27FC236}">
                <a16:creationId xmlns:a16="http://schemas.microsoft.com/office/drawing/2014/main" id="{A1B29CCB-873F-41EC-A1C7-A5B5D6D2FF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9212" y="2281084"/>
            <a:ext cx="8502316" cy="3778250"/>
          </a:xfrm>
        </p:spPr>
      </p:pic>
      <p:sp>
        <p:nvSpPr>
          <p:cNvPr id="4" name="Date Placeholder 3">
            <a:extLst>
              <a:ext uri="{FF2B5EF4-FFF2-40B4-BE49-F238E27FC236}">
                <a16:creationId xmlns:a16="http://schemas.microsoft.com/office/drawing/2014/main" id="{B10C2B47-9C2D-468B-9708-EB08118C43DD}"/>
              </a:ext>
            </a:extLst>
          </p:cNvPr>
          <p:cNvSpPr>
            <a:spLocks noGrp="1"/>
          </p:cNvSpPr>
          <p:nvPr>
            <p:ph type="dt" sz="half" idx="10"/>
          </p:nvPr>
        </p:nvSpPr>
        <p:spPr/>
        <p:txBody>
          <a:bodyPr/>
          <a:lstStyle/>
          <a:p>
            <a:fld id="{C6D1E20C-DD86-4E02-9A8B-FA44CBA4487F}" type="datetime1">
              <a:rPr lang="el-GR" smtClean="0"/>
              <a:t>5/12/2017</a:t>
            </a:fld>
            <a:endParaRPr lang="en-US"/>
          </a:p>
        </p:txBody>
      </p:sp>
      <p:sp>
        <p:nvSpPr>
          <p:cNvPr id="5" name="Slide Number Placeholder 4">
            <a:extLst>
              <a:ext uri="{FF2B5EF4-FFF2-40B4-BE49-F238E27FC236}">
                <a16:creationId xmlns:a16="http://schemas.microsoft.com/office/drawing/2014/main" id="{0FF67F02-726C-4FB6-8D54-002149FC833C}"/>
              </a:ext>
            </a:extLst>
          </p:cNvPr>
          <p:cNvSpPr>
            <a:spLocks noGrp="1"/>
          </p:cNvSpPr>
          <p:nvPr>
            <p:ph type="sldNum" sz="quarter" idx="12"/>
          </p:nvPr>
        </p:nvSpPr>
        <p:spPr/>
        <p:txBody>
          <a:bodyPr/>
          <a:lstStyle/>
          <a:p>
            <a:fld id="{A4330D51-869F-480C-8AD1-B6CD48BADF07}" type="slidenum">
              <a:rPr lang="en-US" smtClean="0"/>
              <a:t>22</a:t>
            </a:fld>
            <a:endParaRPr lang="en-US"/>
          </a:p>
        </p:txBody>
      </p:sp>
      <p:sp>
        <p:nvSpPr>
          <p:cNvPr id="6" name="Title 1">
            <a:extLst>
              <a:ext uri="{FF2B5EF4-FFF2-40B4-BE49-F238E27FC236}">
                <a16:creationId xmlns:a16="http://schemas.microsoft.com/office/drawing/2014/main" id="{82D58FFE-498A-4AD3-A485-E73BF337E5A8}"/>
              </a:ext>
            </a:extLst>
          </p:cNvPr>
          <p:cNvSpPr>
            <a:spLocks noGrp="1"/>
          </p:cNvSpPr>
          <p:nvPr>
            <p:ph type="title"/>
          </p:nvPr>
        </p:nvSpPr>
        <p:spPr/>
        <p:txBody>
          <a:bodyPr/>
          <a:lstStyle/>
          <a:p>
            <a:r>
              <a:rPr lang="en-US" dirty="0"/>
              <a:t>Conclusion</a:t>
            </a:r>
          </a:p>
        </p:txBody>
      </p:sp>
      <p:sp>
        <p:nvSpPr>
          <p:cNvPr id="7" name="Content Placeholder 2">
            <a:extLst>
              <a:ext uri="{FF2B5EF4-FFF2-40B4-BE49-F238E27FC236}">
                <a16:creationId xmlns:a16="http://schemas.microsoft.com/office/drawing/2014/main" id="{6129B6F0-5E1B-4F9C-9822-79C6AB3205F4}"/>
              </a:ext>
            </a:extLst>
          </p:cNvPr>
          <p:cNvSpPr txBox="1">
            <a:spLocks/>
          </p:cNvSpPr>
          <p:nvPr/>
        </p:nvSpPr>
        <p:spPr>
          <a:xfrm>
            <a:off x="2589212" y="1474839"/>
            <a:ext cx="8915400" cy="80624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
        <p:nvSpPr>
          <p:cNvPr id="10" name="Content Placeholder 2">
            <a:extLst>
              <a:ext uri="{FF2B5EF4-FFF2-40B4-BE49-F238E27FC236}">
                <a16:creationId xmlns:a16="http://schemas.microsoft.com/office/drawing/2014/main" id="{FC81D2F7-485A-4FB4-A006-5582292B42F2}"/>
              </a:ext>
            </a:extLst>
          </p:cNvPr>
          <p:cNvSpPr txBox="1">
            <a:spLocks/>
          </p:cNvSpPr>
          <p:nvPr/>
        </p:nvSpPr>
        <p:spPr>
          <a:xfrm>
            <a:off x="2589212" y="1497706"/>
            <a:ext cx="8915400" cy="80624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Olive Oil production hits lowest level in 2012</a:t>
            </a:r>
          </a:p>
        </p:txBody>
      </p:sp>
      <p:sp>
        <p:nvSpPr>
          <p:cNvPr id="11" name="Content Placeholder 2">
            <a:extLst>
              <a:ext uri="{FF2B5EF4-FFF2-40B4-BE49-F238E27FC236}">
                <a16:creationId xmlns:a16="http://schemas.microsoft.com/office/drawing/2014/main" id="{34A54AD1-7119-4DE0-867A-7B5F22C79324}"/>
              </a:ext>
            </a:extLst>
          </p:cNvPr>
          <p:cNvSpPr txBox="1">
            <a:spLocks/>
          </p:cNvSpPr>
          <p:nvPr/>
        </p:nvSpPr>
        <p:spPr>
          <a:xfrm>
            <a:off x="2589212" y="6168813"/>
            <a:ext cx="8915400" cy="40312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Source of Data: Eurostat  </a:t>
            </a:r>
          </a:p>
        </p:txBody>
      </p:sp>
    </p:spTree>
    <p:extLst>
      <p:ext uri="{BB962C8B-B14F-4D97-AF65-F5344CB8AC3E}">
        <p14:creationId xmlns:p14="http://schemas.microsoft.com/office/powerpoint/2010/main" val="84626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10C2B47-9C2D-468B-9708-EB08118C43DD}"/>
              </a:ext>
            </a:extLst>
          </p:cNvPr>
          <p:cNvSpPr>
            <a:spLocks noGrp="1"/>
          </p:cNvSpPr>
          <p:nvPr>
            <p:ph type="dt" sz="half" idx="10"/>
          </p:nvPr>
        </p:nvSpPr>
        <p:spPr/>
        <p:txBody>
          <a:bodyPr/>
          <a:lstStyle/>
          <a:p>
            <a:fld id="{C6D1E20C-DD86-4E02-9A8B-FA44CBA4487F}" type="datetime1">
              <a:rPr lang="el-GR" smtClean="0"/>
              <a:t>5/12/2017</a:t>
            </a:fld>
            <a:endParaRPr lang="en-US"/>
          </a:p>
        </p:txBody>
      </p:sp>
      <p:sp>
        <p:nvSpPr>
          <p:cNvPr id="5" name="Slide Number Placeholder 4">
            <a:extLst>
              <a:ext uri="{FF2B5EF4-FFF2-40B4-BE49-F238E27FC236}">
                <a16:creationId xmlns:a16="http://schemas.microsoft.com/office/drawing/2014/main" id="{0FF67F02-726C-4FB6-8D54-002149FC833C}"/>
              </a:ext>
            </a:extLst>
          </p:cNvPr>
          <p:cNvSpPr>
            <a:spLocks noGrp="1"/>
          </p:cNvSpPr>
          <p:nvPr>
            <p:ph type="sldNum" sz="quarter" idx="12"/>
          </p:nvPr>
        </p:nvSpPr>
        <p:spPr/>
        <p:txBody>
          <a:bodyPr/>
          <a:lstStyle/>
          <a:p>
            <a:fld id="{A4330D51-869F-480C-8AD1-B6CD48BADF07}" type="slidenum">
              <a:rPr lang="en-US" smtClean="0"/>
              <a:t>23</a:t>
            </a:fld>
            <a:endParaRPr lang="en-US"/>
          </a:p>
        </p:txBody>
      </p:sp>
      <p:sp>
        <p:nvSpPr>
          <p:cNvPr id="6" name="Title 1">
            <a:extLst>
              <a:ext uri="{FF2B5EF4-FFF2-40B4-BE49-F238E27FC236}">
                <a16:creationId xmlns:a16="http://schemas.microsoft.com/office/drawing/2014/main" id="{82D58FFE-498A-4AD3-A485-E73BF337E5A8}"/>
              </a:ext>
            </a:extLst>
          </p:cNvPr>
          <p:cNvSpPr>
            <a:spLocks noGrp="1"/>
          </p:cNvSpPr>
          <p:nvPr>
            <p:ph type="title"/>
          </p:nvPr>
        </p:nvSpPr>
        <p:spPr/>
        <p:txBody>
          <a:bodyPr/>
          <a:lstStyle/>
          <a:p>
            <a:r>
              <a:rPr lang="en-US" dirty="0"/>
              <a:t>Conclusion</a:t>
            </a:r>
          </a:p>
        </p:txBody>
      </p:sp>
      <p:sp>
        <p:nvSpPr>
          <p:cNvPr id="7" name="Content Placeholder 2">
            <a:extLst>
              <a:ext uri="{FF2B5EF4-FFF2-40B4-BE49-F238E27FC236}">
                <a16:creationId xmlns:a16="http://schemas.microsoft.com/office/drawing/2014/main" id="{6129B6F0-5E1B-4F9C-9822-79C6AB3205F4}"/>
              </a:ext>
            </a:extLst>
          </p:cNvPr>
          <p:cNvSpPr txBox="1">
            <a:spLocks/>
          </p:cNvSpPr>
          <p:nvPr/>
        </p:nvSpPr>
        <p:spPr>
          <a:xfrm>
            <a:off x="2589212" y="1474839"/>
            <a:ext cx="8915400" cy="80624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
        <p:nvSpPr>
          <p:cNvPr id="10" name="Content Placeholder 2">
            <a:extLst>
              <a:ext uri="{FF2B5EF4-FFF2-40B4-BE49-F238E27FC236}">
                <a16:creationId xmlns:a16="http://schemas.microsoft.com/office/drawing/2014/main" id="{FC81D2F7-485A-4FB4-A006-5582292B42F2}"/>
              </a:ext>
            </a:extLst>
          </p:cNvPr>
          <p:cNvSpPr txBox="1">
            <a:spLocks/>
          </p:cNvSpPr>
          <p:nvPr/>
        </p:nvSpPr>
        <p:spPr>
          <a:xfrm>
            <a:off x="2589212" y="1497706"/>
            <a:ext cx="8915400" cy="80624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
        <p:nvSpPr>
          <p:cNvPr id="3" name="Content Placeholder 2">
            <a:extLst>
              <a:ext uri="{FF2B5EF4-FFF2-40B4-BE49-F238E27FC236}">
                <a16:creationId xmlns:a16="http://schemas.microsoft.com/office/drawing/2014/main" id="{AD6CE230-F222-4D95-B299-8FEE5E57E5FB}"/>
              </a:ext>
            </a:extLst>
          </p:cNvPr>
          <p:cNvSpPr>
            <a:spLocks noGrp="1"/>
          </p:cNvSpPr>
          <p:nvPr>
            <p:ph idx="1"/>
          </p:nvPr>
        </p:nvSpPr>
        <p:spPr>
          <a:xfrm>
            <a:off x="2589212" y="1474839"/>
            <a:ext cx="8915400" cy="4436383"/>
          </a:xfrm>
        </p:spPr>
        <p:txBody>
          <a:bodyPr>
            <a:normAutofit/>
          </a:bodyPr>
          <a:lstStyle/>
          <a:p>
            <a:r>
              <a:rPr lang="en-US" dirty="0"/>
              <a:t>The  analysis in our  weather data proved that climate change does  really occur in the Mediterranean countries.</a:t>
            </a:r>
          </a:p>
          <a:p>
            <a:r>
              <a:rPr lang="en-US" dirty="0"/>
              <a:t>After focusing  on one country (Spain) our analysis led us</a:t>
            </a:r>
            <a:r>
              <a:rPr lang="el-GR" dirty="0"/>
              <a:t> </a:t>
            </a:r>
            <a:r>
              <a:rPr lang="en-US" dirty="0"/>
              <a:t>in Andalusia and we noticed that there is a rise in the temperature and at the same time a drop in precipitation. By searching a little bit more on the issue of Andalusia we came up with the following.</a:t>
            </a:r>
          </a:p>
          <a:p>
            <a:r>
              <a:rPr lang="en-US" dirty="0"/>
              <a:t>Andalusia is the biggest olive oil producer in the world. What is more, the olive trees are affected by rapid weather changes and droughts. During the years that we performed our analysis, we found out that the olive oil production in Andalusia was affected negatively.</a:t>
            </a:r>
          </a:p>
          <a:p>
            <a:r>
              <a:rPr lang="en-US" dirty="0"/>
              <a:t>As we can see from the Andalusian example, the changes in weather that in the long run have an effect on the climate actually do affect people’s lives.  </a:t>
            </a:r>
          </a:p>
        </p:txBody>
      </p:sp>
    </p:spTree>
    <p:extLst>
      <p:ext uri="{BB962C8B-B14F-4D97-AF65-F5344CB8AC3E}">
        <p14:creationId xmlns:p14="http://schemas.microsoft.com/office/powerpoint/2010/main" val="4005031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Datasource</a:t>
            </a:r>
          </a:p>
        </p:txBody>
      </p:sp>
      <p:sp>
        <p:nvSpPr>
          <p:cNvPr id="3" name="Content Placeholder 2"/>
          <p:cNvSpPr>
            <a:spLocks noGrp="1"/>
          </p:cNvSpPr>
          <p:nvPr>
            <p:ph idx="1"/>
          </p:nvPr>
        </p:nvSpPr>
        <p:spPr>
          <a:xfrm>
            <a:off x="2589212" y="1573161"/>
            <a:ext cx="8915400" cy="4338061"/>
          </a:xfrm>
        </p:spPr>
        <p:txBody>
          <a:bodyPr/>
          <a:lstStyle/>
          <a:p>
            <a:r>
              <a:rPr lang="en-US" dirty="0"/>
              <a:t>Website Enigma Public the world’s broadest collection of public data.</a:t>
            </a:r>
          </a:p>
          <a:p>
            <a:r>
              <a:rPr lang="en-US"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3"/>
              </a:rPr>
              <a:t>https://public.enigma.com</a:t>
            </a:r>
            <a:endParaRPr lang="en-US"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endParaRPr>
          </a:p>
          <a:p>
            <a:endParaRPr lang="en-US"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C6D1E20C-DD86-4E02-9A8B-FA44CBA4487F}" type="datetime1">
              <a:rPr lang="el-GR" smtClean="0"/>
              <a:t>5/12/2017</a:t>
            </a:fld>
            <a:endParaRPr lang="en-US"/>
          </a:p>
        </p:txBody>
      </p:sp>
      <p:sp>
        <p:nvSpPr>
          <p:cNvPr id="5" name="Slide Number Placeholder 4"/>
          <p:cNvSpPr>
            <a:spLocks noGrp="1"/>
          </p:cNvSpPr>
          <p:nvPr>
            <p:ph type="sldNum" sz="quarter" idx="12"/>
          </p:nvPr>
        </p:nvSpPr>
        <p:spPr/>
        <p:txBody>
          <a:bodyPr/>
          <a:lstStyle/>
          <a:p>
            <a:fld id="{A4330D51-869F-480C-8AD1-B6CD48BADF07}" type="slidenum">
              <a:rPr lang="en-US" smtClean="0"/>
              <a:t>3</a:t>
            </a:fld>
            <a:endParaRPr lang="en-US" dirty="0"/>
          </a:p>
        </p:txBody>
      </p:sp>
      <p:pic>
        <p:nvPicPr>
          <p:cNvPr id="7" name="Picture 6"/>
          <p:cNvPicPr>
            <a:picLocks noChangeAspect="1"/>
          </p:cNvPicPr>
          <p:nvPr/>
        </p:nvPicPr>
        <p:blipFill>
          <a:blip r:embed="rId4"/>
          <a:stretch>
            <a:fillRect/>
          </a:stretch>
        </p:blipFill>
        <p:spPr>
          <a:xfrm>
            <a:off x="3392129" y="3087330"/>
            <a:ext cx="6184490" cy="2733368"/>
          </a:xfrm>
          <a:prstGeom prst="rect">
            <a:avLst/>
          </a:prstGeom>
        </p:spPr>
      </p:pic>
      <p:pic>
        <p:nvPicPr>
          <p:cNvPr id="8" name="Picture 7"/>
          <p:cNvPicPr>
            <a:picLocks noChangeAspect="1"/>
          </p:cNvPicPr>
          <p:nvPr/>
        </p:nvPicPr>
        <p:blipFill>
          <a:blip r:embed="rId5"/>
          <a:stretch>
            <a:fillRect/>
          </a:stretch>
        </p:blipFill>
        <p:spPr>
          <a:xfrm>
            <a:off x="10797415" y="6130437"/>
            <a:ext cx="707197" cy="518205"/>
          </a:xfrm>
          <a:prstGeom prst="rect">
            <a:avLst/>
          </a:prstGeom>
        </p:spPr>
      </p:pic>
      <p:pic>
        <p:nvPicPr>
          <p:cNvPr id="9" name="Picture 8"/>
          <p:cNvPicPr>
            <a:picLocks noChangeAspect="1"/>
          </p:cNvPicPr>
          <p:nvPr/>
        </p:nvPicPr>
        <p:blipFill>
          <a:blip r:embed="rId6"/>
          <a:stretch>
            <a:fillRect/>
          </a:stretch>
        </p:blipFill>
        <p:spPr>
          <a:xfrm>
            <a:off x="1172496" y="6130437"/>
            <a:ext cx="705465" cy="518205"/>
          </a:xfrm>
          <a:prstGeom prst="rect">
            <a:avLst/>
          </a:prstGeom>
        </p:spPr>
      </p:pic>
    </p:spTree>
    <p:extLst>
      <p:ext uri="{BB962C8B-B14F-4D97-AF65-F5344CB8AC3E}">
        <p14:creationId xmlns:p14="http://schemas.microsoft.com/office/powerpoint/2010/main" val="301743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Datasets</a:t>
            </a:r>
          </a:p>
        </p:txBody>
      </p:sp>
      <p:sp>
        <p:nvSpPr>
          <p:cNvPr id="3" name="Content Placeholder 2"/>
          <p:cNvSpPr>
            <a:spLocks noGrp="1"/>
          </p:cNvSpPr>
          <p:nvPr>
            <p:ph idx="1"/>
          </p:nvPr>
        </p:nvSpPr>
        <p:spPr>
          <a:xfrm>
            <a:off x="2286827" y="1710813"/>
            <a:ext cx="8915400" cy="4102086"/>
          </a:xfrm>
        </p:spPr>
        <p:txBody>
          <a:bodyPr/>
          <a:lstStyle/>
          <a:p>
            <a:r>
              <a:rPr lang="en-US" dirty="0"/>
              <a:t>Data came from NOAA (National Oceanic Atmospheric Administration).</a:t>
            </a:r>
          </a:p>
          <a:p>
            <a:endParaRPr lang="en-US" dirty="0"/>
          </a:p>
        </p:txBody>
      </p:sp>
      <p:sp>
        <p:nvSpPr>
          <p:cNvPr id="4" name="Date Placeholder 3"/>
          <p:cNvSpPr>
            <a:spLocks noGrp="1"/>
          </p:cNvSpPr>
          <p:nvPr>
            <p:ph type="dt" sz="half" idx="10"/>
          </p:nvPr>
        </p:nvSpPr>
        <p:spPr/>
        <p:txBody>
          <a:bodyPr/>
          <a:lstStyle/>
          <a:p>
            <a:fld id="{C6D1E20C-DD86-4E02-9A8B-FA44CBA4487F}" type="datetime1">
              <a:rPr lang="el-GR" smtClean="0"/>
              <a:t>5/12/2017</a:t>
            </a:fld>
            <a:endParaRPr lang="en-US"/>
          </a:p>
        </p:txBody>
      </p:sp>
      <p:sp>
        <p:nvSpPr>
          <p:cNvPr id="5" name="Slide Number Placeholder 4"/>
          <p:cNvSpPr>
            <a:spLocks noGrp="1"/>
          </p:cNvSpPr>
          <p:nvPr>
            <p:ph type="sldNum" sz="quarter" idx="12"/>
          </p:nvPr>
        </p:nvSpPr>
        <p:spPr/>
        <p:txBody>
          <a:bodyPr/>
          <a:lstStyle/>
          <a:p>
            <a:fld id="{A4330D51-869F-480C-8AD1-B6CD48BADF07}" type="slidenum">
              <a:rPr lang="en-US" smtClean="0"/>
              <a:t>4</a:t>
            </a:fld>
            <a:endParaRPr lang="en-US"/>
          </a:p>
        </p:txBody>
      </p:sp>
      <p:pic>
        <p:nvPicPr>
          <p:cNvPr id="8" name="Picture 7"/>
          <p:cNvPicPr>
            <a:picLocks noChangeAspect="1"/>
          </p:cNvPicPr>
          <p:nvPr/>
        </p:nvPicPr>
        <p:blipFill>
          <a:blip r:embed="rId3"/>
          <a:stretch>
            <a:fillRect/>
          </a:stretch>
        </p:blipFill>
        <p:spPr>
          <a:xfrm>
            <a:off x="10797415" y="6130437"/>
            <a:ext cx="707197" cy="518205"/>
          </a:xfrm>
          <a:prstGeom prst="rect">
            <a:avLst/>
          </a:prstGeom>
        </p:spPr>
      </p:pic>
      <p:pic>
        <p:nvPicPr>
          <p:cNvPr id="9" name="Picture 8"/>
          <p:cNvPicPr>
            <a:picLocks noChangeAspect="1"/>
          </p:cNvPicPr>
          <p:nvPr/>
        </p:nvPicPr>
        <p:blipFill>
          <a:blip r:embed="rId4"/>
          <a:stretch>
            <a:fillRect/>
          </a:stretch>
        </p:blipFill>
        <p:spPr>
          <a:xfrm>
            <a:off x="1172496" y="6130437"/>
            <a:ext cx="705465" cy="518205"/>
          </a:xfrm>
          <a:prstGeom prst="rect">
            <a:avLst/>
          </a:prstGeom>
        </p:spPr>
      </p:pic>
      <p:pic>
        <p:nvPicPr>
          <p:cNvPr id="10" name="Picture 9"/>
          <p:cNvPicPr>
            <a:picLocks noChangeAspect="1"/>
          </p:cNvPicPr>
          <p:nvPr/>
        </p:nvPicPr>
        <p:blipFill>
          <a:blip r:embed="rId5"/>
          <a:stretch>
            <a:fillRect/>
          </a:stretch>
        </p:blipFill>
        <p:spPr>
          <a:xfrm>
            <a:off x="2691640" y="2645052"/>
            <a:ext cx="8105775" cy="3000375"/>
          </a:xfrm>
          <a:prstGeom prst="rect">
            <a:avLst/>
          </a:prstGeom>
        </p:spPr>
      </p:pic>
    </p:spTree>
    <p:extLst>
      <p:ext uri="{BB962C8B-B14F-4D97-AF65-F5344CB8AC3E}">
        <p14:creationId xmlns:p14="http://schemas.microsoft.com/office/powerpoint/2010/main" val="74100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Datasets</a:t>
            </a:r>
          </a:p>
        </p:txBody>
      </p:sp>
      <p:sp>
        <p:nvSpPr>
          <p:cNvPr id="4" name="Date Placeholder 3"/>
          <p:cNvSpPr>
            <a:spLocks noGrp="1"/>
          </p:cNvSpPr>
          <p:nvPr>
            <p:ph type="dt" sz="half" idx="10"/>
          </p:nvPr>
        </p:nvSpPr>
        <p:spPr/>
        <p:txBody>
          <a:bodyPr/>
          <a:lstStyle/>
          <a:p>
            <a:fld id="{C6D1E20C-DD86-4E02-9A8B-FA44CBA4487F}" type="datetime1">
              <a:rPr lang="el-GR" smtClean="0"/>
              <a:t>5/12/2017</a:t>
            </a:fld>
            <a:endParaRPr lang="en-US"/>
          </a:p>
        </p:txBody>
      </p:sp>
      <p:sp>
        <p:nvSpPr>
          <p:cNvPr id="5" name="Slide Number Placeholder 4"/>
          <p:cNvSpPr>
            <a:spLocks noGrp="1"/>
          </p:cNvSpPr>
          <p:nvPr>
            <p:ph type="sldNum" sz="quarter" idx="12"/>
          </p:nvPr>
        </p:nvSpPr>
        <p:spPr/>
        <p:txBody>
          <a:bodyPr/>
          <a:lstStyle/>
          <a:p>
            <a:fld id="{A4330D51-869F-480C-8AD1-B6CD48BADF07}" type="slidenum">
              <a:rPr lang="en-US" smtClean="0"/>
              <a:t>5</a:t>
            </a:fld>
            <a:endParaRPr lang="en-US"/>
          </a:p>
        </p:txBody>
      </p:sp>
      <p:pic>
        <p:nvPicPr>
          <p:cNvPr id="8" name="Picture 7"/>
          <p:cNvPicPr>
            <a:picLocks noChangeAspect="1"/>
          </p:cNvPicPr>
          <p:nvPr/>
        </p:nvPicPr>
        <p:blipFill>
          <a:blip r:embed="rId3"/>
          <a:stretch>
            <a:fillRect/>
          </a:stretch>
        </p:blipFill>
        <p:spPr>
          <a:xfrm>
            <a:off x="2831690" y="2573966"/>
            <a:ext cx="7875639" cy="3337256"/>
          </a:xfrm>
          <a:prstGeom prst="rect">
            <a:avLst/>
          </a:prstGeom>
        </p:spPr>
      </p:pic>
      <p:sp>
        <p:nvSpPr>
          <p:cNvPr id="9" name="Content Placeholder 8"/>
          <p:cNvSpPr>
            <a:spLocks noGrp="1"/>
          </p:cNvSpPr>
          <p:nvPr>
            <p:ph idx="1"/>
          </p:nvPr>
        </p:nvSpPr>
        <p:spPr>
          <a:xfrm>
            <a:off x="2589212" y="1651819"/>
            <a:ext cx="8915400" cy="4259403"/>
          </a:xfrm>
        </p:spPr>
        <p:txBody>
          <a:bodyPr/>
          <a:lstStyle/>
          <a:p>
            <a:r>
              <a:rPr lang="en-US" dirty="0"/>
              <a:t>Observations and records dated from 1800 - 2016</a:t>
            </a:r>
          </a:p>
        </p:txBody>
      </p:sp>
      <p:pic>
        <p:nvPicPr>
          <p:cNvPr id="10" name="Picture 9"/>
          <p:cNvPicPr>
            <a:picLocks noChangeAspect="1"/>
          </p:cNvPicPr>
          <p:nvPr/>
        </p:nvPicPr>
        <p:blipFill>
          <a:blip r:embed="rId4"/>
          <a:stretch>
            <a:fillRect/>
          </a:stretch>
        </p:blipFill>
        <p:spPr>
          <a:xfrm>
            <a:off x="10797415" y="6130437"/>
            <a:ext cx="707197" cy="518205"/>
          </a:xfrm>
          <a:prstGeom prst="rect">
            <a:avLst/>
          </a:prstGeom>
        </p:spPr>
      </p:pic>
      <p:pic>
        <p:nvPicPr>
          <p:cNvPr id="11" name="Picture 10"/>
          <p:cNvPicPr>
            <a:picLocks noChangeAspect="1"/>
          </p:cNvPicPr>
          <p:nvPr/>
        </p:nvPicPr>
        <p:blipFill>
          <a:blip r:embed="rId5"/>
          <a:stretch>
            <a:fillRect/>
          </a:stretch>
        </p:blipFill>
        <p:spPr>
          <a:xfrm>
            <a:off x="1172496" y="6130437"/>
            <a:ext cx="705465" cy="518205"/>
          </a:xfrm>
          <a:prstGeom prst="rect">
            <a:avLst/>
          </a:prstGeom>
        </p:spPr>
      </p:pic>
    </p:spTree>
    <p:extLst>
      <p:ext uri="{BB962C8B-B14F-4D97-AF65-F5344CB8AC3E}">
        <p14:creationId xmlns:p14="http://schemas.microsoft.com/office/powerpoint/2010/main" val="802358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set up &amp; ETL process</a:t>
            </a:r>
          </a:p>
        </p:txBody>
      </p:sp>
      <p:sp>
        <p:nvSpPr>
          <p:cNvPr id="3" name="Content Placeholder 2"/>
          <p:cNvSpPr>
            <a:spLocks noGrp="1"/>
          </p:cNvSpPr>
          <p:nvPr>
            <p:ph idx="1"/>
          </p:nvPr>
        </p:nvSpPr>
        <p:spPr>
          <a:xfrm>
            <a:off x="2589212" y="1905000"/>
            <a:ext cx="8915400" cy="3758380"/>
          </a:xfrm>
        </p:spPr>
        <p:txBody>
          <a:bodyPr/>
          <a:lstStyle/>
          <a:p>
            <a:r>
              <a:rPr lang="en-US" dirty="0"/>
              <a:t>CSV file for every year (2012, 2008, 2004, 1998, 1988)</a:t>
            </a:r>
          </a:p>
          <a:p>
            <a:r>
              <a:rPr lang="en-US" dirty="0"/>
              <a:t>Import from SSMS with import flat file task</a:t>
            </a:r>
          </a:p>
          <a:p>
            <a:r>
              <a:rPr lang="en-US" dirty="0"/>
              <a:t>Merged table for all years and transformation of data types that were not valid during insert process</a:t>
            </a:r>
          </a:p>
          <a:p>
            <a:r>
              <a:rPr lang="en-US" dirty="0"/>
              <a:t>Dimension tables with cleaning unnecessary information</a:t>
            </a:r>
          </a:p>
          <a:p>
            <a:r>
              <a:rPr lang="en-US" dirty="0"/>
              <a:t>Fact table from joining merged all years table and dimension tables </a:t>
            </a:r>
          </a:p>
          <a:p>
            <a:r>
              <a:rPr lang="en-US" dirty="0"/>
              <a:t>Fact table approximately 22 M rows in total!!! (Big Data)</a:t>
            </a:r>
          </a:p>
          <a:p>
            <a:endParaRPr lang="en-US" dirty="0"/>
          </a:p>
        </p:txBody>
      </p:sp>
      <p:sp>
        <p:nvSpPr>
          <p:cNvPr id="4" name="Date Placeholder 3"/>
          <p:cNvSpPr>
            <a:spLocks noGrp="1"/>
          </p:cNvSpPr>
          <p:nvPr>
            <p:ph type="dt" sz="half" idx="10"/>
          </p:nvPr>
        </p:nvSpPr>
        <p:spPr/>
        <p:txBody>
          <a:bodyPr/>
          <a:lstStyle/>
          <a:p>
            <a:fld id="{C6D1E20C-DD86-4E02-9A8B-FA44CBA4487F}" type="datetime1">
              <a:rPr lang="el-GR" smtClean="0"/>
              <a:t>5/12/2017</a:t>
            </a:fld>
            <a:endParaRPr lang="en-US"/>
          </a:p>
        </p:txBody>
      </p:sp>
      <p:sp>
        <p:nvSpPr>
          <p:cNvPr id="5" name="Slide Number Placeholder 4"/>
          <p:cNvSpPr>
            <a:spLocks noGrp="1"/>
          </p:cNvSpPr>
          <p:nvPr>
            <p:ph type="sldNum" sz="quarter" idx="12"/>
          </p:nvPr>
        </p:nvSpPr>
        <p:spPr/>
        <p:txBody>
          <a:bodyPr/>
          <a:lstStyle/>
          <a:p>
            <a:fld id="{A4330D51-869F-480C-8AD1-B6CD48BADF07}" type="slidenum">
              <a:rPr lang="en-US" smtClean="0"/>
              <a:t>6</a:t>
            </a:fld>
            <a:endParaRPr lang="en-US"/>
          </a:p>
        </p:txBody>
      </p:sp>
      <p:pic>
        <p:nvPicPr>
          <p:cNvPr id="6" name="Picture 5"/>
          <p:cNvPicPr>
            <a:picLocks noChangeAspect="1"/>
          </p:cNvPicPr>
          <p:nvPr/>
        </p:nvPicPr>
        <p:blipFill>
          <a:blip r:embed="rId3"/>
          <a:stretch>
            <a:fillRect/>
          </a:stretch>
        </p:blipFill>
        <p:spPr>
          <a:xfrm>
            <a:off x="10797415" y="6130437"/>
            <a:ext cx="707197" cy="518205"/>
          </a:xfrm>
          <a:prstGeom prst="rect">
            <a:avLst/>
          </a:prstGeom>
        </p:spPr>
      </p:pic>
      <p:pic>
        <p:nvPicPr>
          <p:cNvPr id="7" name="Picture 6"/>
          <p:cNvPicPr>
            <a:picLocks noChangeAspect="1"/>
          </p:cNvPicPr>
          <p:nvPr/>
        </p:nvPicPr>
        <p:blipFill>
          <a:blip r:embed="rId4"/>
          <a:stretch>
            <a:fillRect/>
          </a:stretch>
        </p:blipFill>
        <p:spPr>
          <a:xfrm>
            <a:off x="1172496" y="6130437"/>
            <a:ext cx="705465" cy="518205"/>
          </a:xfrm>
          <a:prstGeom prst="rect">
            <a:avLst/>
          </a:prstGeom>
        </p:spPr>
      </p:pic>
    </p:spTree>
    <p:extLst>
      <p:ext uri="{BB962C8B-B14F-4D97-AF65-F5344CB8AC3E}">
        <p14:creationId xmlns:p14="http://schemas.microsoft.com/office/powerpoint/2010/main" val="2110654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set up &amp; ETL process</a:t>
            </a:r>
          </a:p>
        </p:txBody>
      </p:sp>
      <p:sp>
        <p:nvSpPr>
          <p:cNvPr id="3" name="Content Placeholder 2"/>
          <p:cNvSpPr>
            <a:spLocks noGrp="1"/>
          </p:cNvSpPr>
          <p:nvPr>
            <p:ph idx="1"/>
          </p:nvPr>
        </p:nvSpPr>
        <p:spPr/>
        <p:txBody>
          <a:bodyPr/>
          <a:lstStyle/>
          <a:p>
            <a:r>
              <a:rPr lang="en-US" dirty="0"/>
              <a:t>Creating connections between fact and dimension tables with foreign keys</a:t>
            </a:r>
          </a:p>
          <a:p>
            <a:r>
              <a:rPr lang="en-US" dirty="0"/>
              <a:t>Final star schema in database</a:t>
            </a:r>
          </a:p>
          <a:p>
            <a:endParaRPr lang="en-US" dirty="0"/>
          </a:p>
        </p:txBody>
      </p:sp>
      <p:sp>
        <p:nvSpPr>
          <p:cNvPr id="4" name="Date Placeholder 3"/>
          <p:cNvSpPr>
            <a:spLocks noGrp="1"/>
          </p:cNvSpPr>
          <p:nvPr>
            <p:ph type="dt" sz="half" idx="10"/>
          </p:nvPr>
        </p:nvSpPr>
        <p:spPr/>
        <p:txBody>
          <a:bodyPr/>
          <a:lstStyle/>
          <a:p>
            <a:fld id="{C6D1E20C-DD86-4E02-9A8B-FA44CBA4487F}" type="datetime1">
              <a:rPr lang="el-GR" smtClean="0"/>
              <a:t>5/12/2017</a:t>
            </a:fld>
            <a:endParaRPr lang="en-US"/>
          </a:p>
        </p:txBody>
      </p:sp>
      <p:sp>
        <p:nvSpPr>
          <p:cNvPr id="5" name="Slide Number Placeholder 4"/>
          <p:cNvSpPr>
            <a:spLocks noGrp="1"/>
          </p:cNvSpPr>
          <p:nvPr>
            <p:ph type="sldNum" sz="quarter" idx="12"/>
          </p:nvPr>
        </p:nvSpPr>
        <p:spPr/>
        <p:txBody>
          <a:bodyPr/>
          <a:lstStyle/>
          <a:p>
            <a:fld id="{A4330D51-869F-480C-8AD1-B6CD48BADF07}" type="slidenum">
              <a:rPr lang="en-US" smtClean="0"/>
              <a:t>7</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4129548" y="3069118"/>
            <a:ext cx="5270091" cy="2951712"/>
          </a:xfrm>
          <a:prstGeom prst="rect">
            <a:avLst/>
          </a:prstGeom>
          <a:noFill/>
          <a:ln>
            <a:noFill/>
          </a:ln>
        </p:spPr>
      </p:pic>
      <p:pic>
        <p:nvPicPr>
          <p:cNvPr id="7" name="Picture 6"/>
          <p:cNvPicPr>
            <a:picLocks noChangeAspect="1"/>
          </p:cNvPicPr>
          <p:nvPr/>
        </p:nvPicPr>
        <p:blipFill>
          <a:blip r:embed="rId3"/>
          <a:stretch>
            <a:fillRect/>
          </a:stretch>
        </p:blipFill>
        <p:spPr>
          <a:xfrm>
            <a:off x="10797415" y="6130437"/>
            <a:ext cx="707197" cy="518205"/>
          </a:xfrm>
          <a:prstGeom prst="rect">
            <a:avLst/>
          </a:prstGeom>
        </p:spPr>
      </p:pic>
      <p:pic>
        <p:nvPicPr>
          <p:cNvPr id="8" name="Picture 7"/>
          <p:cNvPicPr>
            <a:picLocks noChangeAspect="1"/>
          </p:cNvPicPr>
          <p:nvPr/>
        </p:nvPicPr>
        <p:blipFill>
          <a:blip r:embed="rId4"/>
          <a:stretch>
            <a:fillRect/>
          </a:stretch>
        </p:blipFill>
        <p:spPr>
          <a:xfrm>
            <a:off x="1172496" y="6130437"/>
            <a:ext cx="705465" cy="518205"/>
          </a:xfrm>
          <a:prstGeom prst="rect">
            <a:avLst/>
          </a:prstGeom>
        </p:spPr>
      </p:pic>
    </p:spTree>
    <p:extLst>
      <p:ext uri="{BB962C8B-B14F-4D97-AF65-F5344CB8AC3E}">
        <p14:creationId xmlns:p14="http://schemas.microsoft.com/office/powerpoint/2010/main" val="570785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the cube</a:t>
            </a:r>
          </a:p>
        </p:txBody>
      </p:sp>
      <p:sp>
        <p:nvSpPr>
          <p:cNvPr id="3" name="Content Placeholder 2"/>
          <p:cNvSpPr>
            <a:spLocks noGrp="1"/>
          </p:cNvSpPr>
          <p:nvPr>
            <p:ph idx="1"/>
          </p:nvPr>
        </p:nvSpPr>
        <p:spPr>
          <a:xfrm>
            <a:off x="2428790" y="1905000"/>
            <a:ext cx="8915400" cy="1917290"/>
          </a:xfrm>
        </p:spPr>
        <p:txBody>
          <a:bodyPr/>
          <a:lstStyle/>
          <a:p>
            <a:r>
              <a:rPr lang="en-US" dirty="0"/>
              <a:t>New project in visual studio</a:t>
            </a:r>
          </a:p>
          <a:p>
            <a:r>
              <a:rPr lang="en-US" dirty="0"/>
              <a:t>Connecting to the database and creating the cube</a:t>
            </a:r>
          </a:p>
          <a:p>
            <a:r>
              <a:rPr lang="en-US" dirty="0"/>
              <a:t>Adding dimensions manually and converting to proper data types</a:t>
            </a:r>
          </a:p>
          <a:p>
            <a:r>
              <a:rPr lang="en-US" dirty="0"/>
              <a:t>Adding measures and new calculated members for more detailed analysis</a:t>
            </a:r>
          </a:p>
        </p:txBody>
      </p:sp>
      <p:sp>
        <p:nvSpPr>
          <p:cNvPr id="4" name="Date Placeholder 3"/>
          <p:cNvSpPr>
            <a:spLocks noGrp="1"/>
          </p:cNvSpPr>
          <p:nvPr>
            <p:ph type="dt" sz="half" idx="10"/>
          </p:nvPr>
        </p:nvSpPr>
        <p:spPr/>
        <p:txBody>
          <a:bodyPr/>
          <a:lstStyle/>
          <a:p>
            <a:fld id="{C6D1E20C-DD86-4E02-9A8B-FA44CBA4487F}" type="datetime1">
              <a:rPr lang="el-GR" smtClean="0"/>
              <a:t>5/12/2017</a:t>
            </a:fld>
            <a:endParaRPr lang="en-US"/>
          </a:p>
        </p:txBody>
      </p:sp>
      <p:sp>
        <p:nvSpPr>
          <p:cNvPr id="5" name="Slide Number Placeholder 4"/>
          <p:cNvSpPr>
            <a:spLocks noGrp="1"/>
          </p:cNvSpPr>
          <p:nvPr>
            <p:ph type="sldNum" sz="quarter" idx="12"/>
          </p:nvPr>
        </p:nvSpPr>
        <p:spPr/>
        <p:txBody>
          <a:bodyPr/>
          <a:lstStyle/>
          <a:p>
            <a:fld id="{A4330D51-869F-480C-8AD1-B6CD48BADF07}" type="slidenum">
              <a:rPr lang="en-US" smtClean="0"/>
              <a:t>8</a:t>
            </a:fld>
            <a:endParaRPr lang="en-US"/>
          </a:p>
        </p:txBody>
      </p:sp>
      <p:pic>
        <p:nvPicPr>
          <p:cNvPr id="6" name="Picture 5"/>
          <p:cNvPicPr>
            <a:picLocks noChangeAspect="1"/>
          </p:cNvPicPr>
          <p:nvPr/>
        </p:nvPicPr>
        <p:blipFill>
          <a:blip r:embed="rId3"/>
          <a:stretch>
            <a:fillRect/>
          </a:stretch>
        </p:blipFill>
        <p:spPr>
          <a:xfrm>
            <a:off x="10797415" y="6130437"/>
            <a:ext cx="707197" cy="518205"/>
          </a:xfrm>
          <a:prstGeom prst="rect">
            <a:avLst/>
          </a:prstGeom>
        </p:spPr>
      </p:pic>
      <p:pic>
        <p:nvPicPr>
          <p:cNvPr id="7" name="Picture 6"/>
          <p:cNvPicPr>
            <a:picLocks noChangeAspect="1"/>
          </p:cNvPicPr>
          <p:nvPr/>
        </p:nvPicPr>
        <p:blipFill>
          <a:blip r:embed="rId4"/>
          <a:stretch>
            <a:fillRect/>
          </a:stretch>
        </p:blipFill>
        <p:spPr>
          <a:xfrm>
            <a:off x="1172496" y="6130437"/>
            <a:ext cx="705465" cy="518205"/>
          </a:xfrm>
          <a:prstGeom prst="rect">
            <a:avLst/>
          </a:prstGeom>
        </p:spPr>
      </p:pic>
    </p:spTree>
    <p:extLst>
      <p:ext uri="{BB962C8B-B14F-4D97-AF65-F5344CB8AC3E}">
        <p14:creationId xmlns:p14="http://schemas.microsoft.com/office/powerpoint/2010/main" val="150771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the cube</a:t>
            </a:r>
          </a:p>
        </p:txBody>
      </p:sp>
      <p:pic>
        <p:nvPicPr>
          <p:cNvPr id="6" name="Content Placeholder 5"/>
          <p:cNvPicPr>
            <a:picLocks noGrp="1" noChangeAspect="1"/>
          </p:cNvPicPr>
          <p:nvPr>
            <p:ph idx="1"/>
          </p:nvPr>
        </p:nvPicPr>
        <p:blipFill>
          <a:blip r:embed="rId3"/>
          <a:stretch>
            <a:fillRect/>
          </a:stretch>
        </p:blipFill>
        <p:spPr>
          <a:xfrm>
            <a:off x="2592925" y="4146948"/>
            <a:ext cx="6590404" cy="1875334"/>
          </a:xfrm>
          <a:prstGeom prst="rect">
            <a:avLst/>
          </a:prstGeom>
        </p:spPr>
      </p:pic>
      <p:sp>
        <p:nvSpPr>
          <p:cNvPr id="4" name="Date Placeholder 3"/>
          <p:cNvSpPr>
            <a:spLocks noGrp="1"/>
          </p:cNvSpPr>
          <p:nvPr>
            <p:ph type="dt" sz="half" idx="10"/>
          </p:nvPr>
        </p:nvSpPr>
        <p:spPr/>
        <p:txBody>
          <a:bodyPr/>
          <a:lstStyle/>
          <a:p>
            <a:fld id="{C6D1E20C-DD86-4E02-9A8B-FA44CBA4487F}" type="datetime1">
              <a:rPr lang="el-GR" smtClean="0"/>
              <a:t>5/12/2017</a:t>
            </a:fld>
            <a:endParaRPr lang="en-US"/>
          </a:p>
        </p:txBody>
      </p:sp>
      <p:sp>
        <p:nvSpPr>
          <p:cNvPr id="5" name="Slide Number Placeholder 4"/>
          <p:cNvSpPr>
            <a:spLocks noGrp="1"/>
          </p:cNvSpPr>
          <p:nvPr>
            <p:ph type="sldNum" sz="quarter" idx="12"/>
          </p:nvPr>
        </p:nvSpPr>
        <p:spPr/>
        <p:txBody>
          <a:bodyPr/>
          <a:lstStyle/>
          <a:p>
            <a:fld id="{A4330D51-869F-480C-8AD1-B6CD48BADF07}" type="slidenum">
              <a:rPr lang="en-US" smtClean="0"/>
              <a:t>9</a:t>
            </a:fld>
            <a:endParaRPr lang="en-US"/>
          </a:p>
        </p:txBody>
      </p:sp>
      <p:pic>
        <p:nvPicPr>
          <p:cNvPr id="9" name="Picture 8"/>
          <p:cNvPicPr>
            <a:picLocks noChangeAspect="1"/>
          </p:cNvPicPr>
          <p:nvPr/>
        </p:nvPicPr>
        <p:blipFill>
          <a:blip r:embed="rId4"/>
          <a:stretch>
            <a:fillRect/>
          </a:stretch>
        </p:blipFill>
        <p:spPr>
          <a:xfrm>
            <a:off x="2592925" y="1932136"/>
            <a:ext cx="6590404" cy="1894734"/>
          </a:xfrm>
          <a:prstGeom prst="rect">
            <a:avLst/>
          </a:prstGeom>
        </p:spPr>
      </p:pic>
      <p:pic>
        <p:nvPicPr>
          <p:cNvPr id="10" name="Picture 9"/>
          <p:cNvPicPr>
            <a:picLocks noChangeAspect="1"/>
          </p:cNvPicPr>
          <p:nvPr/>
        </p:nvPicPr>
        <p:blipFill>
          <a:blip r:embed="rId5"/>
          <a:stretch>
            <a:fillRect/>
          </a:stretch>
        </p:blipFill>
        <p:spPr>
          <a:xfrm>
            <a:off x="10797415" y="6130437"/>
            <a:ext cx="707197" cy="518205"/>
          </a:xfrm>
          <a:prstGeom prst="rect">
            <a:avLst/>
          </a:prstGeom>
        </p:spPr>
      </p:pic>
      <p:pic>
        <p:nvPicPr>
          <p:cNvPr id="11" name="Picture 10"/>
          <p:cNvPicPr>
            <a:picLocks noChangeAspect="1"/>
          </p:cNvPicPr>
          <p:nvPr/>
        </p:nvPicPr>
        <p:blipFill>
          <a:blip r:embed="rId6"/>
          <a:stretch>
            <a:fillRect/>
          </a:stretch>
        </p:blipFill>
        <p:spPr>
          <a:xfrm>
            <a:off x="1172496" y="6130437"/>
            <a:ext cx="705465" cy="518205"/>
          </a:xfrm>
          <a:prstGeom prst="rect">
            <a:avLst/>
          </a:prstGeom>
        </p:spPr>
      </p:pic>
      <p:sp>
        <p:nvSpPr>
          <p:cNvPr id="12" name="Content Placeholder 2">
            <a:extLst>
              <a:ext uri="{FF2B5EF4-FFF2-40B4-BE49-F238E27FC236}">
                <a16:creationId xmlns:a16="http://schemas.microsoft.com/office/drawing/2014/main" id="{45940669-1DC7-462E-8F84-A4E9E1568FDF}"/>
              </a:ext>
            </a:extLst>
          </p:cNvPr>
          <p:cNvSpPr txBox="1">
            <a:spLocks/>
          </p:cNvSpPr>
          <p:nvPr/>
        </p:nvSpPr>
        <p:spPr>
          <a:xfrm>
            <a:off x="2019353" y="1278473"/>
            <a:ext cx="8915400" cy="37039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Adding measures and new calculated members for more detailed analysis</a:t>
            </a:r>
          </a:p>
        </p:txBody>
      </p:sp>
    </p:spTree>
    <p:extLst>
      <p:ext uri="{BB962C8B-B14F-4D97-AF65-F5344CB8AC3E}">
        <p14:creationId xmlns:p14="http://schemas.microsoft.com/office/powerpoint/2010/main" val="243423860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1031</TotalTime>
  <Words>659</Words>
  <Application>Microsoft Office PowerPoint</Application>
  <PresentationFormat>Widescreen</PresentationFormat>
  <Paragraphs>142</Paragraphs>
  <Slides>23</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Century Gothic</vt:lpstr>
      <vt:lpstr>Times New Roman</vt:lpstr>
      <vt:lpstr>Wingdings 3</vt:lpstr>
      <vt:lpstr>Wisp</vt:lpstr>
      <vt:lpstr>  Modern Data Management &amp; Business Intelligence </vt:lpstr>
      <vt:lpstr>Introduction</vt:lpstr>
      <vt:lpstr>Datasource</vt:lpstr>
      <vt:lpstr>Datasets</vt:lpstr>
      <vt:lpstr>Datasets</vt:lpstr>
      <vt:lpstr>Database set up &amp; ETL process</vt:lpstr>
      <vt:lpstr>Database set up &amp; ETL process</vt:lpstr>
      <vt:lpstr>Building the cube</vt:lpstr>
      <vt:lpstr>Building the cube</vt:lpstr>
      <vt:lpstr>Testing the cube</vt:lpstr>
      <vt:lpstr>Browsing the cube</vt:lpstr>
      <vt:lpstr>Connecting to Tableau</vt:lpstr>
      <vt:lpstr>Tableau Analysis</vt:lpstr>
      <vt:lpstr>Tableau Analysis</vt:lpstr>
      <vt:lpstr>Tableau Analysis</vt:lpstr>
      <vt:lpstr>Tableau Analysis</vt:lpstr>
      <vt:lpstr>Tableau Analysis</vt:lpstr>
      <vt:lpstr>Tableau Analysis</vt:lpstr>
      <vt:lpstr>Tableau Analysis</vt:lpstr>
      <vt:lpstr>Tableau Analysis</vt:lpstr>
      <vt:lpstr>Conclusion</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Data Management &amp; Business Intelligence</dc:title>
  <dc:creator>Christos Katsaris</dc:creator>
  <cp:lastModifiedBy>Pavlos Polyzogopoulos</cp:lastModifiedBy>
  <cp:revision>63</cp:revision>
  <dcterms:created xsi:type="dcterms:W3CDTF">2017-12-03T14:02:18Z</dcterms:created>
  <dcterms:modified xsi:type="dcterms:W3CDTF">2017-12-05T21:12:44Z</dcterms:modified>
</cp:coreProperties>
</file>