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cached_assets_used/title_bg.png">    </p:cNvPr>
          <p:cNvPicPr>
            <a:picLocks noChangeAspect="1"/>
          </p:cNvPicPr>
          <p:nvPr/>
        </p:nvPicPr>
        <p:blipFill>
          <a:blip r:embed="rId1"/>
          <a:srcRect l="14444" r="14444" t="0" b="0"/>
          <a:stretch/>
        </p:blipFill>
        <p:spPr>
          <a:xfrm>
            <a:off x="5029200" y="771525"/>
            <a:ext cx="4114800" cy="38576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371600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Creació i verificació d’un servei REST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97B1D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Node.js, Express i eines de testing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283464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7B1D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 de juliol de 2025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Variables i col·leccions (Postman)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88720"/>
            <a:ext cx="457200" cy="4572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143000"/>
            <a:ext cx="786384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Variables es referencien com `{{nom}}`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Scopes: globals, col·lecció, entorn, dades i locals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 canviar l’URL segons entorn defineix `base_url`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Selecciona l’entorn actiu per aplicar variables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 col·leccions per agrupar peticions i reutilitzar scripts</a:t>
            </a:r>
            <a:endParaRPr lang="en-US" sz="1200" dirty="0"/>
          </a:p>
        </p:txBody>
      </p:sp>
      <p:sp>
        <p:nvSpPr>
          <p:cNvPr id="5" name="Shape 2"/>
          <p:cNvSpPr/>
          <p:nvPr/>
        </p:nvSpPr>
        <p:spPr>
          <a:xfrm>
            <a:off x="6217920" y="2743200"/>
            <a:ext cx="2743200" cy="822960"/>
          </a:xfrm>
          <a:prstGeom prst="roundRect">
            <a:avLst>
              <a:gd name="adj" fmla="val 5556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sp>
        <p:nvSpPr>
          <p:cNvPr id="6" name="Text 3"/>
          <p:cNvSpPr/>
          <p:nvPr/>
        </p:nvSpPr>
        <p:spPr>
          <a:xfrm>
            <a:off x="6291072" y="2816352"/>
            <a:ext cx="2596896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base_url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}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}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/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usuari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/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}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}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Header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Authorization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Bearer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token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}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}</a:t>
            </a:r>
            <a:endParaRPr 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Execució de col·leccions (Newman)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88720"/>
            <a:ext cx="411480" cy="4114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143000"/>
            <a:ext cx="786384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Instal·la Newman: `npm install -g newman`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Exporta la col·lecció i entorn des de Postman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Executa: `newman run collection.json -e env.json`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 informes: `--reporters cli,html`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Integrable a CI/CD per obtenir verds/vermelhs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Thunder Client i CLI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88720"/>
            <a:ext cx="411480" cy="4114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143000"/>
            <a:ext cx="786384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Variables disponibles en sistemes, global, local i .env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Activa l’entorn des del menú per aplicar variables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`tc --col 'Nom' --env 'Entorn'` executa una col·lecció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`--report html,json,xml,nunit` genera informes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 integrable en CI/CD i compatible amb JUnit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Verificació amb cURL i Hurl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88720"/>
            <a:ext cx="411480" cy="4114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143000"/>
            <a:ext cx="786384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cURL permet enviar peticions GET/POST/PUT/DELETE ràpidament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Podem escriure scripts Bash per automatitzar consultes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Hurl executa seqüències definides en fitxers .hurl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Hurl afegeix asserts sobre codi i contingut de resposta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Compatible amb CI: `hurl test.hurl --report junit -o report.xml`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Conclusions i següents passos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88720"/>
            <a:ext cx="411480" cy="4114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143000"/>
            <a:ext cx="804672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Inclou un README amb instruccions de instal·lació i ús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Controla el codi amb Git i versiona col·leccions d’eines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Afegeix scripts de proves i integra Newman o tc en CI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Mantén secrets en variables d’entorn i arxius .env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Explora persistència (bases de dades)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Implementa autenticació i autorització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Sumari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005840"/>
            <a:ext cx="8595360" cy="18288"/>
          </a:xfrm>
          <a:prstGeom prst="rect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4" name="Text 2"/>
          <p:cNvSpPr/>
          <p:nvPr/>
        </p:nvSpPr>
        <p:spPr>
          <a:xfrm>
            <a:off x="54864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Introducció a Node.js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Gestió de projectes i paquets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Instal·lació d’Express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Construcció d’un servidor i API CRUD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Bones pràctiques REST i organització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Variables d’entorn i col·leccions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Eines de verificació i automatització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Recomanacions i passos següents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Node.js: una introducció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88720"/>
            <a:ext cx="457200" cy="4572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143000"/>
            <a:ext cx="50292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Runtime JavaScript basat en V8 (Chrome)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Bucle d’esdeveniments no bloquejant i asíncron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Permet gestionar moltes connexions amb un sol fil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Escalabilitat mitjançant processos fill i clústers</a:t>
            </a:r>
            <a:endParaRPr lang="en-US" sz="1200" dirty="0"/>
          </a:p>
        </p:txBody>
      </p:sp>
      <p:sp>
        <p:nvSpPr>
          <p:cNvPr id="5" name="Shape 2"/>
          <p:cNvSpPr/>
          <p:nvPr/>
        </p:nvSpPr>
        <p:spPr>
          <a:xfrm>
            <a:off x="6126480" y="1280160"/>
            <a:ext cx="2834640" cy="2103120"/>
          </a:xfrm>
          <a:prstGeom prst="roundRect">
            <a:avLst>
              <a:gd name="adj" fmla="val 2174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sp>
        <p:nvSpPr>
          <p:cNvPr id="6" name="Text 3"/>
          <p:cNvSpPr/>
          <p:nvPr/>
        </p:nvSpPr>
        <p:spPr>
          <a:xfrm>
            <a:off x="6199632" y="1353312"/>
            <a:ext cx="2688336" cy="19568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7A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http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=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require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'http'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;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pPr algn="l" indent="0" marL="0">
              <a:buNone/>
            </a:pPr>
            <a:r>
              <a:rPr lang="en-US" sz="1200" dirty="0">
                <a:solidFill>
                  <a:srgbClr val="007A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server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=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http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createServer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res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=&gt;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</a:t>
            </a:r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res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statusCode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=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09865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200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;</a:t>
            </a:r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res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setHeader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'Content-Type'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'text/plain'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;</a:t>
            </a:r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res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end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'Hello, world!'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;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}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;</a:t>
            </a:r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server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listen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09865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3000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=&gt;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</a:t>
            </a:r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console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log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'Server running at http://localhost:3000/'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;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}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;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Projectes i paquets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88720"/>
            <a:ext cx="411480" cy="4114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143000"/>
            <a:ext cx="521208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npm gestiona dependències i scripts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`package.json` conté nom, versió, scripts i dependències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`npm init` crea el fitxer amb valors per defecte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Distingeix entre dependencies i devDependencies</a:t>
            </a:r>
            <a:endParaRPr lang="en-US" sz="1200" dirty="0"/>
          </a:p>
        </p:txBody>
      </p:sp>
      <p:sp>
        <p:nvSpPr>
          <p:cNvPr id="5" name="Shape 2"/>
          <p:cNvSpPr/>
          <p:nvPr/>
        </p:nvSpPr>
        <p:spPr>
          <a:xfrm>
            <a:off x="6217920" y="1280160"/>
            <a:ext cx="2743200" cy="2286000"/>
          </a:xfrm>
          <a:prstGeom prst="roundRect">
            <a:avLst>
              <a:gd name="adj" fmla="val 200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sp>
        <p:nvSpPr>
          <p:cNvPr id="6" name="Text 3"/>
          <p:cNvSpPr/>
          <p:nvPr/>
        </p:nvSpPr>
        <p:spPr>
          <a:xfrm>
            <a:off x="6291072" y="1353312"/>
            <a:ext cx="2596896" cy="21396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</a:t>
            </a:r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"name"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"api-alumnes"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</a:t>
            </a:r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"version"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"1.0.0"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</a:t>
            </a:r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"description"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"Servei REST d'exemple"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</a:t>
            </a:r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"main"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"app.js"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</a:t>
            </a:r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"scripts"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</a:t>
            </a:r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"start"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"node app.js"</a:t>
            </a:r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}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</a:t>
            </a:r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"dependencies"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</a:t>
            </a:r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"express"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"^4.19.2"</a:t>
            </a:r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}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}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Inicialització i Express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88720"/>
            <a:ext cx="411480" cy="4114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143000"/>
            <a:ext cx="5303520" cy="2377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 un directori i inicialitza npm: `npm init -y`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Indica l’arxiu d’entrada (app.js o index.js)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Instal·la Express: `npm install express`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Express s’afegeix a la secció dependencies</a:t>
            </a:r>
            <a:endParaRPr lang="en-US" sz="1200" dirty="0"/>
          </a:p>
        </p:txBody>
      </p:sp>
      <p:sp>
        <p:nvSpPr>
          <p:cNvPr id="5" name="Shape 2"/>
          <p:cNvSpPr/>
          <p:nvPr/>
        </p:nvSpPr>
        <p:spPr>
          <a:xfrm>
            <a:off x="6126480" y="1280160"/>
            <a:ext cx="2834640" cy="1737360"/>
          </a:xfrm>
          <a:prstGeom prst="roundRect">
            <a:avLst>
              <a:gd name="adj" fmla="val 2632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sp>
        <p:nvSpPr>
          <p:cNvPr id="6" name="Text 3"/>
          <p:cNvSpPr/>
          <p:nvPr/>
        </p:nvSpPr>
        <p:spPr>
          <a:xfrm>
            <a:off x="6199632" y="1353312"/>
            <a:ext cx="2688336" cy="15910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mkdir api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alumnes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cd api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alumnes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npm init 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npm install express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Servidor Express bàsic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88720"/>
            <a:ext cx="457200" cy="4572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143000"/>
            <a:ext cx="5212080" cy="2468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Express crea servidors HTTP de manera senzilla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`app.use(express.json())` per parsejar JSON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Defineix rutes mitjançant `app.get()`, `app.post()`...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Escolta al port: `app.listen(port)`</a:t>
            </a:r>
            <a:endParaRPr lang="en-US" sz="1200" dirty="0"/>
          </a:p>
        </p:txBody>
      </p:sp>
      <p:sp>
        <p:nvSpPr>
          <p:cNvPr id="5" name="Shape 2"/>
          <p:cNvSpPr/>
          <p:nvPr/>
        </p:nvSpPr>
        <p:spPr>
          <a:xfrm>
            <a:off x="6126480" y="1280160"/>
            <a:ext cx="2834640" cy="2286000"/>
          </a:xfrm>
          <a:prstGeom prst="roundRect">
            <a:avLst>
              <a:gd name="adj" fmla="val 200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sp>
        <p:nvSpPr>
          <p:cNvPr id="6" name="Text 3"/>
          <p:cNvSpPr/>
          <p:nvPr/>
        </p:nvSpPr>
        <p:spPr>
          <a:xfrm>
            <a:off x="6199632" y="1353312"/>
            <a:ext cx="2688336" cy="21396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7A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express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=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require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'express'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;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pPr algn="l" indent="0" marL="0">
              <a:buNone/>
            </a:pPr>
            <a:r>
              <a:rPr lang="en-US" sz="1200" dirty="0">
                <a:solidFill>
                  <a:srgbClr val="007A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app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=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express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;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pPr algn="l" indent="0" marL="0">
              <a:buNone/>
            </a:pPr>
            <a:r>
              <a:rPr lang="en-US" sz="1200" dirty="0">
                <a:solidFill>
                  <a:srgbClr val="007A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port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=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09865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3000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;</a:t>
            </a:r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express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json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;</a:t>
            </a:r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'/'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res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=&gt;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res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send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'Servidor Express en funcionament'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;</a:t>
            </a:r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'/echo'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res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=&gt;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res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json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body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;</a:t>
            </a:r>
            <a:pPr algn="l" indent="0" marL="0">
              <a:buNone/>
            </a:pP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</a:t>
            </a:r>
            <a:endParaRPr lang="en-US" sz="9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listen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port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=&gt;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console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log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'Servidor escoltant a http://localhost:'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+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port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;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CRUD amb Express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88720"/>
            <a:ext cx="411480" cy="4114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143000"/>
            <a:ext cx="5212080" cy="2468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GET: retorna col·leccions o un recurs per ID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POST: crea un nou recurs i retorna’l amb codi 201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PUT: actualitza un recurs existent completament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DELETE: elimina el recurs especificat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Utilitza arrays en memòria per a prototips</a:t>
            </a:r>
            <a:endParaRPr lang="en-US" sz="1200" dirty="0"/>
          </a:p>
        </p:txBody>
      </p:sp>
      <p:sp>
        <p:nvSpPr>
          <p:cNvPr id="5" name="Shape 2"/>
          <p:cNvSpPr/>
          <p:nvPr/>
        </p:nvSpPr>
        <p:spPr>
          <a:xfrm>
            <a:off x="6126480" y="1280160"/>
            <a:ext cx="2834640" cy="2011680"/>
          </a:xfrm>
          <a:prstGeom prst="roundRect">
            <a:avLst>
              <a:gd name="adj" fmla="val 2273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sp>
        <p:nvSpPr>
          <p:cNvPr id="6" name="Text 3"/>
          <p:cNvSpPr/>
          <p:nvPr/>
        </p:nvSpPr>
        <p:spPr>
          <a:xfrm>
            <a:off x="6199632" y="1353312"/>
            <a:ext cx="2688336" cy="18653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8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// definició d'operacions CRUD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'/items'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…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</a:t>
            </a:r>
            <a:pPr algn="l" indent="0" marL="0">
              <a:buNone/>
            </a:pPr>
            <a:r>
              <a:rPr lang="en-US" sz="1200" dirty="0">
                <a:solidFill>
                  <a:srgbClr val="008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// tots els items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'/items/:id'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…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</a:t>
            </a:r>
            <a:pPr algn="l" indent="0" marL="0">
              <a:buNone/>
            </a:pPr>
            <a:r>
              <a:rPr lang="en-US" sz="1200" dirty="0">
                <a:solidFill>
                  <a:srgbClr val="008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// item per id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'/items'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…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</a:t>
            </a:r>
            <a:pPr algn="l" indent="0" marL="0">
              <a:buNone/>
            </a:pPr>
            <a:r>
              <a:rPr lang="en-US" sz="1200" dirty="0">
                <a:solidFill>
                  <a:srgbClr val="008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// crea item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pPr algn="l" indent="0" marL="0">
              <a:buNone/>
            </a:pPr>
            <a:r>
              <a:rPr lang="en-US" sz="1200" dirty="0">
                <a:solidFill>
                  <a:srgbClr val="795E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put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'/items/:id'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…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</a:t>
            </a:r>
            <a:pPr algn="l" indent="0" marL="0">
              <a:buNone/>
            </a:pPr>
            <a:r>
              <a:rPr lang="en-US" sz="1200" dirty="0">
                <a:solidFill>
                  <a:srgbClr val="008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// actualitza item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pPr algn="l" indent="0" marL="0">
              <a:buNone/>
            </a:pPr>
            <a:r>
              <a:rPr lang="en-US" sz="1200" dirty="0">
                <a:solidFill>
                  <a:srgbClr val="007A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delete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pPr algn="l" indent="0" marL="0">
              <a:buNone/>
            </a:pPr>
            <a:r>
              <a:rPr lang="en-US" sz="1200" dirty="0">
                <a:solidFill>
                  <a:srgbClr val="A315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'/items/:id'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…</a:t>
            </a:r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pPr algn="l" indent="0" marL="0">
              <a:buNone/>
            </a:pPr>
            <a:r>
              <a:rPr lang="en-US" sz="1200" dirty="0">
                <a:solidFill>
                  <a:srgbClr val="008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// elimina item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Bones pràctiques REST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88720"/>
            <a:ext cx="411480" cy="4114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143000"/>
            <a:ext cx="77724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Rutes basades en substantius i en plural: `/users`, `/articles`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Evita verbs a l’URL; el verb HTTP descriu l’acció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nesting excessiu: 2 o 3 nivells són suficients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Utilitza codis d’estat adequats: 201, 400, 401, 404, 500…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Errors clars amb missatges JSON significatius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Organització del projecte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88720"/>
            <a:ext cx="457200" cy="4572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143000"/>
            <a:ext cx="7863840" cy="2926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`routes/` defineix els endpoints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`controllers/` implementa la lògica de cada ruta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`models/` descriu l’esquema de dades o DB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`services/` conté la lògica de negoci reutilitzable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Separació de fitxers millora la llegibilitat i les proves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2025-07-30T19:36:12Z</dcterms:created>
  <dcterms:modified xsi:type="dcterms:W3CDTF">2025-07-30T19:36:12Z</dcterms:modified>
</cp:coreProperties>
</file>