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-2.svg" ContentType="image/svg+xml"/>
  <Override PartName="/ppt/media/image-10-4.svg" ContentType="image/svg+xml"/>
  <Override PartName="/ppt/media/image-10-6.svg" ContentType="image/svg+xml"/>
  <Override PartName="/ppt/media/image-7-2.svg" ContentType="image/svg+xml"/>
  <Override PartName="/ppt/media/image-8-2.svg" ContentType="image/svg+xml"/>
  <Override PartName="/ppt/media/image-9-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image" Target="../media/image-10-3.png"/><Relationship Id="rId4" Type="http://schemas.openxmlformats.org/officeDocument/2006/relationships/image" Target="../media/image-10-4.svg"/><Relationship Id="rId5" Type="http://schemas.openxmlformats.org/officeDocument/2006/relationships/image" Target="../media/image-10-5.png"/><Relationship Id="rId6" Type="http://schemas.openxmlformats.org/officeDocument/2006/relationships/image" Target="../media/image-10-6.svg"/><Relationship Id="rId7" Type="http://schemas.openxmlformats.org/officeDocument/2006/relationships/hyperlink" Target="https://www.geeksforgeeks.org/software-engineering/basics-of-api-testing-using-postman/#:~:text=APIs,simple%20API%20Testing%20using%20Postman" TargetMode="External"/><Relationship Id="rId8" Type="http://schemas.openxmlformats.org/officeDocument/2006/relationships/hyperlink" Target="https://www.geeksforgeeks.org/software-testing/testing-rest-api-with-postman-and-curl/#:~:text=cURL%20,including%20Windows%2C%20macOS%20and%20Linux" TargetMode="External"/><Relationship Id="rId9" Type="http://schemas.openxmlformats.org/officeDocument/2006/relationships/hyperlink" Target="https://docs.thunderclient.com/#:~:text=Thunder%20Client%20is%20a%20lightweight,page" TargetMode="External"/><Relationship Id="rId10" Type="http://schemas.openxmlformats.org/officeDocument/2006/relationships/hyperlink" Target="https://www.geeksforgeeks.org/software-testing/testing-rest-api-with-postman-and-curl/#:~:text=%3E%20curl%20,json" TargetMode="External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hyperlink" Target="https://www.postman.com/what-is-an-api/#:~:text=An%20API%2C%20which%20stands%20for,background%20to%20power%20the%20digital" TargetMode="External"/><Relationship Id="rId2" Type="http://schemas.openxmlformats.org/officeDocument/2006/relationships/hyperlink" Target="https://www.postman.com/what-is-an-api/#:~:text=APIs%20work%20by%20sharing%20data,of%20how%20that%20process%20works" TargetMode="External"/><Relationship Id="rId3" Type="http://schemas.openxmlformats.org/officeDocument/2006/relationships/hyperlink" Target="https://www.postman.com/what-is-an-api/#:~:text=,query%20string%2C%20or%20in%20the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hyperlink" Target="https://restfulapi.net/#:~:text=In%20simpler%20words%2C%20REST%20defines,to%20identify%20resources" TargetMode="External"/><Relationship Id="rId2" Type="http://schemas.openxmlformats.org/officeDocument/2006/relationships/hyperlink" Target="https://restfulapi.net/http-methods/#:~:text=Use%20GET%20requests%20to%20retrieve,said%20to%20be%20safe%20methods" TargetMode="External"/><Relationship Id="rId3" Type="http://schemas.openxmlformats.org/officeDocument/2006/relationships/hyperlink" Target="https://restfulapi.net/http-methods/#:~:text=Use%20POST%20APIs%20to%20create,subordinate%20to%20a%20database%20table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hyperlink" Target="https://dev.to/devscriptor/http-status-codes-explained-1xx-2xx-3xx-4xx-5xx-made-easy-c3o#:~:text=There%20are%20five%20categories%20,valid%2C%20the%20server%20encountered%20an" TargetMode="External"/><Relationship Id="rId2" Type="http://schemas.openxmlformats.org/officeDocument/2006/relationships/hyperlink" Target="https://developer.mozilla.org/en-US/docs/Web/HTTP/Reference/Status#:~:text=1.%20Informational%20responses%20%28,599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hyperlink" Target="https://www.geeksforgeeks.org/software-engineering/basics-of-api-testing-using-postman/#:~:text=APIs,simple%20API%20Testing%20using%20Postman" TargetMode="External"/><Relationship Id="rId2" Type="http://schemas.openxmlformats.org/officeDocument/2006/relationships/hyperlink" Target="https://www.geeksforgeeks.org/software-testing/testing-rest-api-with-postman-and-curl/#:~:text=cURL%20,including%20Windows%2C%20macOS%20and%20Linux" TargetMode="External"/><Relationship Id="rId3" Type="http://schemas.openxmlformats.org/officeDocument/2006/relationships/hyperlink" Target="https://docs.thunderclient.com/#:~:text=Thunder%20Client%20is%20a%20lightweight,page" TargetMode="External"/><Relationship Id="rId4" Type="http://schemas.openxmlformats.org/officeDocument/2006/relationships/hyperlink" Target="https://www.geeksforgeeks.org/software-testing/testing-rest-api-with-postman-and-curl/#:~:text=%3E%20curl%20,json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https://www.geeksforgeeks.org/software-engineering/basics-of-api-testing-using-postman/#:~:text=APIs,simple%20API%20Testing%20using%20Postman" TargetMode="External"/><Relationship Id="rId2" Type="http://schemas.openxmlformats.org/officeDocument/2006/relationships/hyperlink" Target="https://www.geeksforgeeks.org/software-testing/testing-rest-api-with-postman-and-curl/#:~:text=cURL%20,including%20Windows%2C%20macOS%20and%20Linux" TargetMode="External"/><Relationship Id="rId3" Type="http://schemas.openxmlformats.org/officeDocument/2006/relationships/hyperlink" Target="https://docs.thunderclient.com/#:~:text=Thunder%20Client%20is%20a%20lightweight,page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3" Type="http://schemas.openxmlformats.org/officeDocument/2006/relationships/hyperlink" Target="https://www.geeksforgeeks.org/software-engineering/basics-of-api-testing-using-postman/#:~:text=APIs,simple%20API%20Testing%20using%20Postman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hyperlink" Target="https://docs.thunderclient.com/#:~:text=Thunder%20Client%20is%20a%20lightweight,page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svg"/><Relationship Id="rId3" Type="http://schemas.openxmlformats.org/officeDocument/2006/relationships/hyperlink" Target="https://www.geeksforgeeks.org/software-testing/testing-rest-api-with-postman-and-curl/#:~:text=cURL%20,including%20Windows%2C%20macOS%20and%20Linux" TargetMode="External"/><Relationship Id="rId4" Type="http://schemas.openxmlformats.org/officeDocument/2006/relationships/hyperlink" Target="https://www.geeksforgeeks.org/software-testing/testing-rest-api-with-postman-and-curl/#:~:text=%3E%20curl%20,json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0560" y="274320"/>
            <a:ext cx="4389120" cy="45948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74320" y="1371600"/>
            <a:ext cx="5029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Introducció a les eines de verificació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274320" y="2560320"/>
            <a:ext cx="5029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i="1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Postman, Thunder Client i curl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" y="4503420"/>
            <a:ext cx="2743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4B6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29/7/2025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Comparació i properes passes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097280"/>
            <a:ext cx="365760" cy="3657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8680" y="109728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1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Postman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868680" y="1463040"/>
            <a:ext cx="210312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Interfície gràfica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Col·leccions de peticions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Molt visual</a:t>
            </a:r>
            <a:endParaRPr lang="en-US" sz="13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3280" y="1097280"/>
            <a:ext cx="365760" cy="36576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794760" y="109728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1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Thunder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3794760" y="1463040"/>
            <a:ext cx="210312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 a VS Code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Variables d'entorn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Git sync</a:t>
            </a:r>
            <a:endParaRPr lang="en-US" sz="13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0800" y="1097280"/>
            <a:ext cx="365760" cy="36576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812280" y="109728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1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curl</a:t>
            </a:r>
            <a:endParaRPr lang="en-US" sz="2100" dirty="0"/>
          </a:p>
        </p:txBody>
      </p:sp>
      <p:sp>
        <p:nvSpPr>
          <p:cNvPr id="11" name="Text 6"/>
          <p:cNvSpPr/>
          <p:nvPr/>
        </p:nvSpPr>
        <p:spPr>
          <a:xfrm>
            <a:off x="6812280" y="1463040"/>
            <a:ext cx="210312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Terminal i scripts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Estàndard en sistemes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Automatitzable</a:t>
            </a:r>
            <a:endParaRPr lang="en-US" sz="1300" dirty="0"/>
          </a:p>
        </p:txBody>
      </p:sp>
      <p:sp>
        <p:nvSpPr>
          <p:cNvPr id="12" name="Shape 7"/>
          <p:cNvSpPr/>
          <p:nvPr/>
        </p:nvSpPr>
        <p:spPr>
          <a:xfrm>
            <a:off x="457200" y="2926080"/>
            <a:ext cx="8686800" cy="1554480"/>
          </a:xfrm>
          <a:prstGeom prst="roundRect">
            <a:avLst>
              <a:gd name="adj" fmla="val 2941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sp>
        <p:nvSpPr>
          <p:cNvPr id="13" name="Text 8"/>
          <p:cNvSpPr/>
          <p:nvPr/>
        </p:nvSpPr>
        <p:spPr>
          <a:xfrm>
            <a:off x="548640" y="3017520"/>
            <a:ext cx="850392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Practica enviant peticions a una API pública com JSONPlaceholder.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Explora opcions avançades: autenticació, col·leccions i entorns de proves.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 aquestes eines en el teu flux de treball per depurar i validar els exercicis.</a:t>
            </a:r>
            <a:endParaRPr lang="en-US" sz="1300" dirty="0"/>
          </a:p>
        </p:txBody>
      </p:sp>
      <p:sp>
        <p:nvSpPr>
          <p:cNvPr id="14" name="Text 9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7"/>
              </a:rPr>
              <a:t>[1]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8"/>
              </a:rPr>
              <a:t>[2]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9"/>
              </a:rPr>
              <a:t>[3]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10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Què és una API?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4572000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Conjunt de protocols perquè diferents components de programari es comuniquin i intercanviïn dades.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Funciona mitjançant un cicle de petició i resposta: el client envia una petició i el servidor retorna dades.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Una petició inclou un endpoint (URL), un mètode, paràmetres, encapçalaments i, opcionalment, un cos amb dades.</a:t>
            </a:r>
            <a:endParaRPr lang="en-US" sz="1300" dirty="0"/>
          </a:p>
        </p:txBody>
      </p:sp>
      <p:sp>
        <p:nvSpPr>
          <p:cNvPr id="4" name="Shape 2"/>
          <p:cNvSpPr/>
          <p:nvPr/>
        </p:nvSpPr>
        <p:spPr>
          <a:xfrm>
            <a:off x="5486400" y="2011680"/>
            <a:ext cx="914400" cy="502920"/>
          </a:xfrm>
          <a:prstGeom prst="roundRect">
            <a:avLst>
              <a:gd name="adj" fmla="val 9091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5486400" y="2011680"/>
            <a:ext cx="91440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</a:t>
            </a:r>
            <a:endParaRPr lang="en-US" sz="1300" dirty="0"/>
          </a:p>
        </p:txBody>
      </p:sp>
      <p:sp>
        <p:nvSpPr>
          <p:cNvPr id="6" name="Shape 4"/>
          <p:cNvSpPr/>
          <p:nvPr/>
        </p:nvSpPr>
        <p:spPr>
          <a:xfrm>
            <a:off x="6766560" y="2011680"/>
            <a:ext cx="914400" cy="502920"/>
          </a:xfrm>
          <a:prstGeom prst="roundRect">
            <a:avLst>
              <a:gd name="adj" fmla="val 9091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6766560" y="2011680"/>
            <a:ext cx="91440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8046720" y="2011680"/>
            <a:ext cx="914400" cy="502920"/>
          </a:xfrm>
          <a:prstGeom prst="roundRect">
            <a:avLst>
              <a:gd name="adj" fmla="val 9091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8046720" y="2011680"/>
            <a:ext cx="91440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Servidor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6400800" y="2137410"/>
            <a:ext cx="365760" cy="25146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1" name="Shape 9"/>
          <p:cNvSpPr/>
          <p:nvPr/>
        </p:nvSpPr>
        <p:spPr>
          <a:xfrm>
            <a:off x="7680960" y="2137410"/>
            <a:ext cx="365760" cy="25146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2" name="Shape 10"/>
          <p:cNvSpPr/>
          <p:nvPr/>
        </p:nvSpPr>
        <p:spPr>
          <a:xfrm>
            <a:off x="5486400" y="2788920"/>
            <a:ext cx="2743200" cy="228600"/>
          </a:xfrm>
          <a:prstGeom prst="lef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6583680" y="2788920"/>
            <a:ext cx="914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Resposta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1"/>
              </a:rPr>
              <a:t>[5]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2"/>
              </a:rPr>
              <a:t>[6]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3"/>
              </a:rPr>
              <a:t>[7]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REST i verbs HTTP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438912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REST (Representational State Transfer) és un estil arquitectònic per dissenyar APIs.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Busca una interfície uniforme entre client i servidor: separació de responsabilitats i missatges auto-descriptius.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 servir mètodes HTTP (GET, POST, PUT, DELETE, …) i URIs per identificar recursos.</a:t>
            </a:r>
            <a:endParaRPr lang="en-US" sz="1300" dirty="0"/>
          </a:p>
        </p:txBody>
      </p:sp>
      <p:sp>
        <p:nvSpPr>
          <p:cNvPr id="4" name="Text 2"/>
          <p:cNvSpPr/>
          <p:nvPr/>
        </p:nvSpPr>
        <p:spPr>
          <a:xfrm>
            <a:off x="5029200" y="146304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GET: recupera representacions de recursos sense modificar-los (mètode segur i idempotent).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POST: crea recursos subordinats dins d’una col·lecció (no idempotent).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PUT: actualitza completament un recurs existent o el crea si no existeix (idempotent).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DELETE: elimina un recurs (idempotent).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1"/>
              </a:rPr>
              <a:t>[8]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2"/>
              </a:rPr>
              <a:t>[9]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3"/>
              </a:rPr>
              <a:t>[10]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Codis de resposta HTTP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438912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1xx Informació: el servidor ha rebut la petició i continua processant-la.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2xx Èxit: la petició ha estat rebuda, entesa i processada correctament (ex.: 200 OK, 201 Created).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3xx Redirecció: cal realitzar una acció addicional (ex.: 301 Moved Permanently, 302 Found).</a:t>
            </a:r>
            <a:endParaRPr lang="en-US" sz="1300" dirty="0"/>
          </a:p>
        </p:txBody>
      </p:sp>
      <p:sp>
        <p:nvSpPr>
          <p:cNvPr id="4" name="Text 2"/>
          <p:cNvSpPr/>
          <p:nvPr/>
        </p:nvSpPr>
        <p:spPr>
          <a:xfrm>
            <a:off x="5029200" y="146304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4xx Error del client: la petició és invàlida o no autoritzada (ex.: 400 Bad Request, 401 Unauthorized, 404 Not Found).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5xx Error del servidor: el servidor no ha pogut completar una petició vàlida (ex.: 500 Internal Server Error, 503 Service Unavailable).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1"/>
              </a:rPr>
              <a:t>[11]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2"/>
              </a:rPr>
              <a:t>[12]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 què eines de verificació?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621792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Permeten enviar peticions a serveis REST i comprovar que la resposta és correcta.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Practicar amb verbs HTTP (GET, POST, PUT, DELETE) i paràmetres de ruta, consulta i cos.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Aprendre a interpretar codis d'estat (200, 201…) i missatges d'error.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Preparar-se per automatitzar proves i simular múltiples clients.</a:t>
            </a:r>
            <a:endParaRPr lang="en-US" sz="13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1"/>
              </a:rPr>
              <a:t>[1]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2"/>
              </a:rPr>
              <a:t>[2]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3"/>
              </a:rPr>
              <a:t>[3]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4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Funcionament de les eines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2103120"/>
            <a:ext cx="2011680" cy="640080"/>
          </a:xfrm>
          <a:prstGeom prst="roundRect">
            <a:avLst>
              <a:gd name="adj" fmla="val 7143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457200" y="2103120"/>
            <a:ext cx="2011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Desenvolupador</a:t>
            </a:r>
            <a:endParaRPr lang="en-US" sz="1300" dirty="0"/>
          </a:p>
        </p:txBody>
      </p:sp>
      <p:sp>
        <p:nvSpPr>
          <p:cNvPr id="5" name="Shape 3"/>
          <p:cNvSpPr/>
          <p:nvPr/>
        </p:nvSpPr>
        <p:spPr>
          <a:xfrm>
            <a:off x="3291840" y="2103120"/>
            <a:ext cx="2011680" cy="640080"/>
          </a:xfrm>
          <a:prstGeom prst="roundRect">
            <a:avLst>
              <a:gd name="adj" fmla="val 7143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6" name="Text 4"/>
          <p:cNvSpPr/>
          <p:nvPr/>
        </p:nvSpPr>
        <p:spPr>
          <a:xfrm>
            <a:off x="3291840" y="2103120"/>
            <a:ext cx="2011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Eina (Postman/Thunder/curl)</a:t>
            </a:r>
            <a:endParaRPr lang="en-US" sz="1300" dirty="0"/>
          </a:p>
        </p:txBody>
      </p:sp>
      <p:sp>
        <p:nvSpPr>
          <p:cNvPr id="7" name="Shape 5"/>
          <p:cNvSpPr/>
          <p:nvPr/>
        </p:nvSpPr>
        <p:spPr>
          <a:xfrm>
            <a:off x="6126480" y="2103120"/>
            <a:ext cx="2011680" cy="640080"/>
          </a:xfrm>
          <a:prstGeom prst="roundRect">
            <a:avLst>
              <a:gd name="adj" fmla="val 7143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8" name="Text 6"/>
          <p:cNvSpPr/>
          <p:nvPr/>
        </p:nvSpPr>
        <p:spPr>
          <a:xfrm>
            <a:off x="6126480" y="2103120"/>
            <a:ext cx="2011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Servei API</a:t>
            </a:r>
            <a:endParaRPr lang="en-US" sz="1300" dirty="0"/>
          </a:p>
        </p:txBody>
      </p:sp>
      <p:sp>
        <p:nvSpPr>
          <p:cNvPr id="9" name="Shape 7"/>
          <p:cNvSpPr/>
          <p:nvPr/>
        </p:nvSpPr>
        <p:spPr>
          <a:xfrm>
            <a:off x="2468880" y="2263140"/>
            <a:ext cx="731520" cy="32004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0" name="Shape 8"/>
          <p:cNvSpPr/>
          <p:nvPr/>
        </p:nvSpPr>
        <p:spPr>
          <a:xfrm>
            <a:off x="5303520" y="2263140"/>
            <a:ext cx="731520" cy="32004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1" name="Shape 9"/>
          <p:cNvSpPr/>
          <p:nvPr/>
        </p:nvSpPr>
        <p:spPr>
          <a:xfrm>
            <a:off x="2468880" y="3017520"/>
            <a:ext cx="4389120" cy="274320"/>
          </a:xfrm>
          <a:prstGeom prst="lef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2" name="Text 10"/>
          <p:cNvSpPr/>
          <p:nvPr/>
        </p:nvSpPr>
        <p:spPr>
          <a:xfrm>
            <a:off x="4297680" y="301752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Resposta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1"/>
              </a:rPr>
              <a:t>[1]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2"/>
              </a:rPr>
              <a:t>[2]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3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Postman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188720"/>
            <a:ext cx="365760" cy="3657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097280"/>
            <a:ext cx="76809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1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 d'API versàtil i intuïtiu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1005840" y="1645920"/>
            <a:ext cx="41148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Interfície gràfica per crear i desar peticions.</a:t>
            </a:r>
            <a:endParaRPr lang="en-US" sz="13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Organitza peticions amb col·leccions i variables d'entorn.</a:t>
            </a:r>
            <a:endParaRPr lang="en-US" sz="13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Permet treballar amb verbs GET, POST, PUT i DELETE.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5212080" y="1645920"/>
            <a:ext cx="374904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GET: pestanya nova, mètode GET i endpoint → envia i revisa el codi de resposta.</a:t>
            </a:r>
            <a:endParaRPr lang="en-US" sz="13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POST: mètode POST, cos JSON (raw, application/json) → envia i comprova codi 201.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3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Thunder Client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188720"/>
            <a:ext cx="365760" cy="3657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097280"/>
            <a:ext cx="76809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1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Extensió lleugera per a VS Code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1005840" y="1645920"/>
            <a:ext cx="41148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Disseny senzill amb col·leccions i variables d'entorn.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Testing sense scripts i emmagatzematge local; opcions per a Git sync.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 avançada per a integració contínua.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5212080" y="1645920"/>
            <a:ext cx="374904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GET: crea una petició GET i observa el codi de resposta.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POST: selecciona POST, afegeix cos JSON i comprova que la resposta és correcta.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3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curl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188720"/>
            <a:ext cx="365760" cy="3657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097280"/>
            <a:ext cx="42976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1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Eina de línia de comandes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1005840" y="1645920"/>
            <a:ext cx="41148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Disponible a totes les plataformes i protocols (HTTP, FTP, etc.).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Permet especificar mètodes amb -X, encapçalaments amb -H i dades amb -d.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Ideal per a scripts i automatització de proves.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5212080" y="1645920"/>
            <a:ext cx="393192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GET: curl -X GET https://api.example.com/items/1</a:t>
            </a:r>
            <a:endParaRPr lang="en-US" sz="12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POST: curl -X POST https://api.example.com/items -H "Content-Type: application/json" -d '{"title":"foo","body":"bar","userId":1}'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10058400" y="6400800"/>
            <a:ext cx="91440" cy="91440"/>
          </a:xfrm>
          <a:prstGeom prst="roundRect">
            <a:avLst>
              <a:gd name="adj" fmla="val 5000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sp>
        <p:nvSpPr>
          <p:cNvPr id="8" name="Text 5"/>
          <p:cNvSpPr/>
          <p:nvPr/>
        </p:nvSpPr>
        <p:spPr>
          <a:xfrm>
            <a:off x="10058400" y="6400800"/>
            <a:ext cx="91440" cy="914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curl -X GET https://api.example.com/items/1</a:t>
            </a:r>
            <a:endParaRPr lang="en-US" sz="1100" dirty="0"/>
          </a:p>
          <a:p>
            <a:pPr indent="0" marL="0">
              <a:buNone/>
            </a:pP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Exemple de POST: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curl -X POST https://api.example.com/items \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-H "Content-Type: application/json" \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-d '{"title":"foo","body":"bar","userId":1}'</a:t>
            </a:r>
            <a:endParaRPr lang="en-US" sz="1100" dirty="0"/>
          </a:p>
        </p:txBody>
      </p:sp>
      <p:sp>
        <p:nvSpPr>
          <p:cNvPr id="9" name="Text 6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3"/>
              </a:rPr>
              <a:t>[2]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4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2025-07-29T23:56:13Z</dcterms:created>
  <dcterms:modified xsi:type="dcterms:W3CDTF">2025-07-29T23:56:13Z</dcterms:modified>
</cp:coreProperties>
</file>