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 name="Shape 26"/>
        <p:cNvGrpSpPr/>
        <p:nvPr/>
      </p:nvGrpSpPr>
      <p:grpSpPr>
        <a:xfrm>
          <a:off y="0" x="0"/>
          <a:ext cy="0" cx="0"/>
          <a:chOff y="0" x="0"/>
          <a:chExt cy="0" cx="0"/>
        </a:xfrm>
      </p:grpSpPr>
      <p:sp>
        <p:nvSpPr>
          <p:cNvPr id="27" name="Shape 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 name="Shape 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y="2111123" x="685800"/>
            <a:ext cy="1546500" cx="7772400"/>
          </a:xfrm>
          <a:prstGeom prst="rect">
            <a:avLst/>
          </a:prstGeom>
        </p:spPr>
        <p:txBody>
          <a:bodyPr bIns="91425" rIns="91425" lIns="91425" tIns="91425" anchor="b" anchorCtr="0"/>
          <a:lstStyle>
            <a:lvl1pPr algn="ctr" indent="304800">
              <a:buClr>
                <a:srgbClr val="1C4587"/>
              </a:buClr>
              <a:buSzPct val="100000"/>
              <a:defRPr sz="4800">
                <a:solidFill>
                  <a:srgbClr val="1C4587"/>
                </a:solidFill>
              </a:defRPr>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600200" x="457200"/>
            <a:ext cy="4967700"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600200" x="457200"/>
            <a:ext cy="4967700"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600200" x="4692273"/>
            <a:ext cy="4967700"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p:spPr>
        <p:txBody>
          <a:bodyPr bIns="91425" rIns="91425" lIns="91425" tIns="91425" anchor="t" anchorCtr="0"/>
          <a:lstStyle>
            <a:lvl1pPr algn="ctr" indent="-171450" marL="285750">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600200" x="457200"/>
            <a:ext cy="4967700" cx="8229600"/>
          </a:xfrm>
          <a:prstGeom prst="rect">
            <a:avLst/>
          </a:prstGeom>
        </p:spPr>
        <p:txBody>
          <a:bodyPr bIns="91425" rIns="91425" lIns="91425" tIns="91425" anchor="t" anchorCtr="0"/>
          <a:lstStyle>
            <a:lvl1pPr indent="-152400" marL="342900">
              <a:spcBef>
                <a:spcPts val="600"/>
              </a:spcBef>
              <a:buSzPct val="100000"/>
              <a:defRPr sz="3000"/>
            </a:lvl1pPr>
            <a:lvl2pPr indent="-133350" marL="742950">
              <a:spcBef>
                <a:spcPts val="480"/>
              </a:spcBef>
              <a:buSzPct val="100000"/>
              <a:defRPr sz="2400"/>
            </a:lvl2pPr>
            <a:lvl3pPr indent="-76200" marL="1143000">
              <a:spcBef>
                <a:spcPts val="480"/>
              </a:spcBef>
              <a:buSzPct val="100000"/>
              <a:defRPr sz="2400"/>
            </a:lvl3pPr>
            <a:lvl4pPr indent="-114300" marL="1600200">
              <a:spcBef>
                <a:spcPts val="360"/>
              </a:spcBef>
              <a:buSzPct val="100000"/>
              <a:defRPr sz="1800"/>
            </a:lvl4pPr>
            <a:lvl5pPr indent="-114300" marL="2057400">
              <a:spcBef>
                <a:spcPts val="360"/>
              </a:spcBef>
              <a:buSzPct val="100000"/>
              <a:defRPr sz="1800"/>
            </a:lvl5pPr>
            <a:lvl6pPr indent="-114300" marL="2514600">
              <a:spcBef>
                <a:spcPts val="360"/>
              </a:spcBef>
              <a:buSzPct val="100000"/>
              <a:defRPr sz="1800"/>
            </a:lvl6pPr>
            <a:lvl7pPr indent="-114300" marL="2971800">
              <a:spcBef>
                <a:spcPts val="360"/>
              </a:spcBef>
              <a:buSzPct val="100000"/>
              <a:defRPr sz="1800"/>
            </a:lvl7pPr>
            <a:lvl8pPr indent="-114300" marL="3429000">
              <a:spcBef>
                <a:spcPts val="360"/>
              </a:spcBef>
              <a:buSzPct val="100000"/>
              <a:defRPr sz="1800"/>
            </a:lvl8pPr>
            <a:lvl9pPr indent="-114300" marL="3886200">
              <a:spcBef>
                <a:spcPts val="360"/>
              </a:spcBef>
              <a:buSzPct val="100000"/>
              <a:defRPr sz="1800"/>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3.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2.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961975" x="3228350"/>
            <a:ext cy="3069000" cx="4757100"/>
          </a:xfrm>
          <a:prstGeom prst="rect">
            <a:avLst/>
          </a:prstGeom>
        </p:spPr>
        <p:txBody>
          <a:bodyPr bIns="91425" rIns="91425" lIns="91425" tIns="91425" anchor="b" anchorCtr="0">
            <a:noAutofit/>
          </a:bodyPr>
          <a:lstStyle/>
          <a:p>
            <a:pPr algn="l">
              <a:buNone/>
            </a:pPr>
            <a:r>
              <a:rPr lang="en"/>
              <a:t>jQuery Methods and Events -- Case Studies</a:t>
            </a:r>
          </a:p>
        </p:txBody>
      </p:sp>
      <p:sp>
        <p:nvSpPr>
          <p:cNvPr id="24" name="Shape 24"/>
          <p:cNvSpPr txBox="1"/>
          <p:nvPr/>
        </p:nvSpPr>
        <p:spPr>
          <a:xfrm>
            <a:off y="1360800" x="2818700"/>
            <a:ext cy="546599" cx="2579100"/>
          </a:xfrm>
          <a:prstGeom prst="rect">
            <a:avLst/>
          </a:prstGeom>
        </p:spPr>
        <p:txBody>
          <a:bodyPr bIns="91425" rIns="91425" lIns="91425" tIns="91425" anchor="t" anchorCtr="0">
            <a:noAutofit/>
          </a:bodyPr>
          <a:lstStyle/>
          <a:p>
            <a:pPr algn="ctr">
              <a:buNone/>
            </a:pPr>
            <a:r>
              <a:rPr b="1" sz="3000" lang="en">
                <a:solidFill>
                  <a:srgbClr val="666666"/>
                </a:solidFill>
              </a:rPr>
              <a:t>Module 3:</a:t>
            </a:r>
          </a:p>
        </p:txBody>
      </p:sp>
      <p:pic>
        <p:nvPicPr>
          <p:cNvPr id="25" name="Shape 25"/>
          <p:cNvPicPr preferRelativeResize="0"/>
          <p:nvPr/>
        </p:nvPicPr>
        <p:blipFill>
          <a:blip r:embed="rId3"/>
          <a:stretch>
            <a:fillRect/>
          </a:stretch>
        </p:blipFill>
        <p:spPr>
          <a:xfrm>
            <a:off y="1494600" x="839474"/>
            <a:ext cy="2393699" cx="21124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indent="0" marL="457200">
              <a:buNone/>
            </a:pPr>
            <a:r>
              <a:rPr b="1" sz="2400" lang="en">
                <a:solidFill>
                  <a:srgbClr val="1C4587"/>
                </a:solidFill>
              </a:rPr>
              <a:t>Other ways to use the </a:t>
            </a:r>
            <a:r>
              <a:rPr b="1" sz="2400" lang="en" i="1">
                <a:solidFill>
                  <a:srgbClr val="1C4587"/>
                </a:solidFill>
              </a:rPr>
              <a:t>on()</a:t>
            </a:r>
            <a:r>
              <a:rPr b="1" sz="2400" lang="en">
                <a:solidFill>
                  <a:srgbClr val="1C4587"/>
                </a:solidFill>
              </a:rPr>
              <a:t> function</a:t>
            </a:r>
          </a:p>
        </p:txBody>
      </p:sp>
      <p:cxnSp>
        <p:nvCxnSpPr>
          <p:cNvPr id="118" name="Shape 118"/>
          <p:cNvCxnSpPr/>
          <p:nvPr/>
        </p:nvCxnSpPr>
        <p:spPr>
          <a:xfrm rot="10800000">
            <a:off y="5585599" x="3117125"/>
            <a:ext cy="25500" cx="8699"/>
          </a:xfrm>
          <a:prstGeom prst="straightConnector1">
            <a:avLst/>
          </a:prstGeom>
          <a:noFill/>
          <a:ln w="19050" cap="flat">
            <a:solidFill>
              <a:schemeClr val="dk2"/>
            </a:solidFill>
            <a:prstDash val="solid"/>
            <a:round/>
            <a:headEnd w="lg" len="lg" type="none"/>
            <a:tailEnd w="lg" len="lg" type="none"/>
          </a:ln>
        </p:spPr>
      </p:cxnSp>
      <p:sp>
        <p:nvSpPr>
          <p:cNvPr id="119" name="Shape 119"/>
          <p:cNvSpPr txBox="1"/>
          <p:nvPr/>
        </p:nvSpPr>
        <p:spPr>
          <a:xfrm>
            <a:off y="1238125" x="368400"/>
            <a:ext cy="555300" cx="8085900"/>
          </a:xfrm>
          <a:prstGeom prst="rect">
            <a:avLst/>
          </a:prstGeom>
        </p:spPr>
        <p:txBody>
          <a:bodyPr bIns="91425" rIns="91425" lIns="91425" tIns="91425" anchor="t" anchorCtr="0">
            <a:noAutofit/>
          </a:bodyPr>
          <a:lstStyle/>
          <a:p>
            <a:pPr rtl="0" lvl="0">
              <a:lnSpc>
                <a:spcPct val="150000"/>
              </a:lnSpc>
              <a:buNone/>
            </a:pPr>
            <a:r>
              <a:rPr b="1" sz="1800" lang="en"/>
              <a:t>1) Tie two or more events to the same function </a:t>
            </a:r>
          </a:p>
          <a:p>
            <a:r>
              <a:t/>
            </a:r>
          </a:p>
        </p:txBody>
      </p:sp>
      <p:sp>
        <p:nvSpPr>
          <p:cNvPr id="120" name="Shape 120"/>
          <p:cNvSpPr txBox="1"/>
          <p:nvPr/>
        </p:nvSpPr>
        <p:spPr>
          <a:xfrm>
            <a:off y="2516075" x="1318950"/>
            <a:ext cy="2832899" cx="7534800"/>
          </a:xfrm>
          <a:prstGeom prst="rect">
            <a:avLst/>
          </a:prstGeom>
          <a:ln w="9525" cap="flat">
            <a:solidFill>
              <a:srgbClr val="666666"/>
            </a:solidFill>
            <a:prstDash val="solid"/>
            <a:round/>
            <a:headEnd w="med" len="med" type="none"/>
            <a:tailEnd w="med" len="med" type="none"/>
          </a:ln>
        </p:spPr>
        <p:txBody>
          <a:bodyPr bIns="91425" rIns="91425" lIns="91425" tIns="91425" anchor="t" anchorCtr="0">
            <a:noAutofit/>
          </a:bodyPr>
          <a:lstStyle/>
          <a:p>
            <a:pPr rtl="0" lvl="0">
              <a:buClr>
                <a:schemeClr val="dk1"/>
              </a:buClr>
              <a:buSzPct val="61111"/>
              <a:buFont typeface="Arial"/>
              <a:buNone/>
            </a:pPr>
            <a:r>
              <a:rPr sz="1800" lang="en">
                <a:solidFill>
                  <a:schemeClr val="dk1"/>
                </a:solidFill>
              </a:rPr>
              <a:t>Let’s say you have code that makes a large image appear when a visitor clicks a thumbnail image (the common “lightbox” effect; we’ll show you how to do this later in the course). Now you want the larger image to disappear when the visitor either clicks anywhere on the page or hits any key:</a:t>
            </a:r>
          </a:p>
          <a:p>
            <a:r>
              <a:t/>
            </a:r>
          </a:p>
          <a:p>
            <a:pPr rtl="0" lvl="0">
              <a:lnSpc>
                <a:spcPct val="150000"/>
              </a:lnSpc>
              <a:buClr>
                <a:schemeClr val="dk1"/>
              </a:buClr>
              <a:buSzPct val="61111"/>
              <a:buFont typeface="Arial"/>
              <a:buNone/>
            </a:pPr>
            <a:r>
              <a:rPr b="1" sz="1800" lang="en">
                <a:solidFill>
                  <a:schemeClr val="accent6"/>
                </a:solidFill>
              </a:rPr>
              <a:t>$(document).on(‘click keypress’, function() {</a:t>
            </a:r>
          </a:p>
          <a:p>
            <a:pPr rtl="0" lvl="0">
              <a:lnSpc>
                <a:spcPct val="150000"/>
              </a:lnSpc>
              <a:buClr>
                <a:schemeClr val="dk1"/>
              </a:buClr>
              <a:buSzPct val="61111"/>
              <a:buFont typeface="Arial"/>
              <a:buNone/>
            </a:pPr>
            <a:r>
              <a:rPr b="1" sz="1800" lang="en">
                <a:solidFill>
                  <a:schemeClr val="accent6"/>
                </a:solidFill>
              </a:rPr>
              <a:t>	$(‘#lightbox’).hide();</a:t>
            </a:r>
          </a:p>
          <a:p>
            <a:pPr rtl="0" lvl="0">
              <a:lnSpc>
                <a:spcPct val="150000"/>
              </a:lnSpc>
              <a:buClr>
                <a:schemeClr val="dk1"/>
              </a:buClr>
              <a:buSzPct val="61111"/>
              <a:buFont typeface="Arial"/>
              <a:buNone/>
            </a:pPr>
            <a:r>
              <a:rPr b="1" sz="1800" lang="en">
                <a:solidFill>
                  <a:schemeClr val="accent6"/>
                </a:solidFill>
              </a:rPr>
              <a:t>});  // end on</a:t>
            </a:r>
          </a:p>
          <a:p>
            <a:r>
              <a:t/>
            </a:r>
          </a:p>
        </p:txBody>
      </p:sp>
      <p:pic>
        <p:nvPicPr>
          <p:cNvPr id="121" name="Shape 121"/>
          <p:cNvPicPr preferRelativeResize="0"/>
          <p:nvPr/>
        </p:nvPicPr>
        <p:blipFill>
          <a:blip r:embed="rId3"/>
          <a:stretch>
            <a:fillRect/>
          </a:stretch>
        </p:blipFill>
        <p:spPr>
          <a:xfrm>
            <a:off y="2425250" x="50250"/>
            <a:ext cy="925300" cx="11929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indent="0" marL="457200">
              <a:buNone/>
            </a:pPr>
            <a:r>
              <a:rPr b="1" sz="2400" lang="en">
                <a:solidFill>
                  <a:srgbClr val="1C4587"/>
                </a:solidFill>
              </a:rPr>
              <a:t>Other ways to use the </a:t>
            </a:r>
            <a:r>
              <a:rPr b="1" sz="2400" lang="en" i="1">
                <a:solidFill>
                  <a:srgbClr val="1C4587"/>
                </a:solidFill>
              </a:rPr>
              <a:t>on()</a:t>
            </a:r>
            <a:r>
              <a:rPr b="1" sz="2400" lang="en">
                <a:solidFill>
                  <a:srgbClr val="1C4587"/>
                </a:solidFill>
              </a:rPr>
              <a:t> function, cont</a:t>
            </a:r>
          </a:p>
        </p:txBody>
      </p:sp>
      <p:cxnSp>
        <p:nvCxnSpPr>
          <p:cNvPr id="127" name="Shape 127"/>
          <p:cNvCxnSpPr/>
          <p:nvPr/>
        </p:nvCxnSpPr>
        <p:spPr>
          <a:xfrm rot="10800000">
            <a:off y="6880999" x="3117125"/>
            <a:ext cy="25500" cx="8699"/>
          </a:xfrm>
          <a:prstGeom prst="straightConnector1">
            <a:avLst/>
          </a:prstGeom>
          <a:noFill/>
          <a:ln w="19050" cap="flat">
            <a:solidFill>
              <a:schemeClr val="dk2"/>
            </a:solidFill>
            <a:prstDash val="solid"/>
            <a:round/>
            <a:headEnd w="lg" len="lg" type="none"/>
            <a:tailEnd w="lg" len="lg" type="none"/>
          </a:ln>
        </p:spPr>
      </p:cxnSp>
      <p:sp>
        <p:nvSpPr>
          <p:cNvPr id="128" name="Shape 128"/>
          <p:cNvSpPr txBox="1"/>
          <p:nvPr/>
        </p:nvSpPr>
        <p:spPr>
          <a:xfrm>
            <a:off y="1238125" x="368400"/>
            <a:ext cy="555300" cx="8085900"/>
          </a:xfrm>
          <a:prstGeom prst="rect">
            <a:avLst/>
          </a:prstGeom>
        </p:spPr>
        <p:txBody>
          <a:bodyPr bIns="91425" rIns="91425" lIns="91425" tIns="91425" anchor="t" anchorCtr="0">
            <a:noAutofit/>
          </a:bodyPr>
          <a:lstStyle/>
          <a:p>
            <a:pPr rtl="0" lvl="0">
              <a:lnSpc>
                <a:spcPct val="150000"/>
              </a:lnSpc>
              <a:buNone/>
            </a:pPr>
            <a:r>
              <a:rPr b="1" sz="1800" lang="en"/>
              <a:t>2) Attach several events that each trigger different actions</a:t>
            </a:r>
          </a:p>
          <a:p>
            <a:r>
              <a:t/>
            </a:r>
          </a:p>
        </p:txBody>
      </p:sp>
      <p:pic>
        <p:nvPicPr>
          <p:cNvPr id="129" name="Shape 129"/>
          <p:cNvPicPr preferRelativeResize="0"/>
          <p:nvPr/>
        </p:nvPicPr>
        <p:blipFill>
          <a:blip r:embed="rId3"/>
          <a:stretch>
            <a:fillRect/>
          </a:stretch>
        </p:blipFill>
        <p:spPr>
          <a:xfrm>
            <a:off y="2080050" x="61650"/>
            <a:ext cy="925300" cx="1192949"/>
          </a:xfrm>
          <a:prstGeom prst="rect">
            <a:avLst/>
          </a:prstGeom>
          <a:noFill/>
          <a:ln>
            <a:noFill/>
          </a:ln>
        </p:spPr>
      </p:pic>
      <p:sp>
        <p:nvSpPr>
          <p:cNvPr id="130" name="Shape 130"/>
          <p:cNvSpPr txBox="1"/>
          <p:nvPr/>
        </p:nvSpPr>
        <p:spPr>
          <a:xfrm>
            <a:off y="2123975" x="1324725"/>
            <a:ext cy="4591200" cx="7529100"/>
          </a:xfrm>
          <a:prstGeom prst="rect">
            <a:avLst/>
          </a:prstGeom>
          <a:ln w="9525" cap="flat">
            <a:solidFill>
              <a:srgbClr val="666666"/>
            </a:solidFill>
            <a:prstDash val="solid"/>
            <a:round/>
            <a:headEnd w="med" len="med" type="none"/>
            <a:tailEnd w="med" len="med" type="none"/>
          </a:ln>
        </p:spPr>
        <p:txBody>
          <a:bodyPr bIns="91425" rIns="91425" lIns="91425" tIns="91425" anchor="t" anchorCtr="0">
            <a:noAutofit/>
          </a:bodyPr>
          <a:lstStyle/>
          <a:p>
            <a:pPr rtl="0" lvl="0">
              <a:buNone/>
            </a:pPr>
            <a:r>
              <a:rPr sz="1800" lang="en"/>
              <a:t>Yes, you don’t need to use the on() function multiple times. For example, if you want to make one thing happen when a visitor clicks an element, and another when a visitor mouses over it, you could pass an object literal to the </a:t>
            </a:r>
            <a:r>
              <a:rPr b="1" sz="1800" lang="en" i="1"/>
              <a:t>on()</a:t>
            </a:r>
            <a:r>
              <a:rPr sz="1800" lang="en"/>
              <a:t> function as follows: </a:t>
            </a:r>
          </a:p>
          <a:p>
            <a:r>
              <a:t/>
            </a:r>
          </a:p>
          <a:p>
            <a:pPr rtl="0" lvl="0">
              <a:lnSpc>
                <a:spcPct val="130000"/>
              </a:lnSpc>
              <a:buNone/>
            </a:pPr>
            <a:r>
              <a:rPr b="1" sz="1800" lang="en">
                <a:solidFill>
                  <a:schemeClr val="accent6"/>
                </a:solidFill>
              </a:rPr>
              <a:t>$(‘#theElement’).on( {</a:t>
            </a:r>
          </a:p>
          <a:p>
            <a:pPr rtl="0" lvl="0">
              <a:lnSpc>
                <a:spcPct val="130000"/>
              </a:lnSpc>
              <a:buClr>
                <a:schemeClr val="dk1"/>
              </a:buClr>
              <a:buSzPct val="61111"/>
              <a:buFont typeface="Arial"/>
              <a:buNone/>
            </a:pPr>
            <a:r>
              <a:rPr b="1" sz="1800" lang="en">
                <a:solidFill>
                  <a:schemeClr val="accent6"/>
                </a:solidFill>
              </a:rPr>
              <a:t>	‘click’ : function() { </a:t>
            </a:r>
          </a:p>
          <a:p>
            <a:pPr rtl="0" lvl="0">
              <a:lnSpc>
                <a:spcPct val="130000"/>
              </a:lnSpc>
              <a:buNone/>
            </a:pPr>
            <a:r>
              <a:rPr b="1" sz="1800" lang="en">
                <a:solidFill>
                  <a:schemeClr val="accent6"/>
                </a:solidFill>
              </a:rPr>
              <a:t>		// do something spectacular;</a:t>
            </a:r>
          </a:p>
          <a:p>
            <a:pPr rtl="0" lvl="0">
              <a:lnSpc>
                <a:spcPct val="130000"/>
              </a:lnSpc>
              <a:buNone/>
            </a:pPr>
            <a:r>
              <a:rPr b="1" sz="1800" lang="en">
                <a:solidFill>
                  <a:schemeClr val="accent6"/>
                </a:solidFill>
              </a:rPr>
              <a:t>	},    // end click </a:t>
            </a:r>
          </a:p>
          <a:p>
            <a:pPr rtl="0" lvl="0">
              <a:lnSpc>
                <a:spcPct val="130000"/>
              </a:lnSpc>
              <a:buNone/>
            </a:pPr>
            <a:r>
              <a:rPr b="1" sz="1800" lang="en">
                <a:solidFill>
                  <a:schemeClr val="accent6"/>
                </a:solidFill>
              </a:rPr>
              <a:t>	‘mouseover’ : function() {</a:t>
            </a:r>
          </a:p>
          <a:p>
            <a:pPr rtl="0" lvl="0">
              <a:lnSpc>
                <a:spcPct val="130000"/>
              </a:lnSpc>
              <a:buNone/>
            </a:pPr>
            <a:r>
              <a:rPr b="1" sz="1800" lang="en">
                <a:solidFill>
                  <a:schemeClr val="accent6"/>
                </a:solidFill>
              </a:rPr>
              <a:t>		// do something breath-taking</a:t>
            </a:r>
          </a:p>
          <a:p>
            <a:pPr rtl="0" lvl="0">
              <a:lnSpc>
                <a:spcPct val="130000"/>
              </a:lnSpc>
              <a:buClr>
                <a:schemeClr val="dk1"/>
              </a:buClr>
              <a:buSzPct val="61111"/>
              <a:buFont typeface="Arial"/>
              <a:buNone/>
            </a:pPr>
            <a:r>
              <a:rPr b="1" sz="1800" lang="en">
                <a:solidFill>
                  <a:schemeClr val="accent6"/>
                </a:solidFill>
              </a:rPr>
              <a:t>	}  	// end mouseover</a:t>
            </a:r>
          </a:p>
          <a:p>
            <a:pPr rtl="0" lvl="0">
              <a:lnSpc>
                <a:spcPct val="130000"/>
              </a:lnSpc>
              <a:buClr>
                <a:schemeClr val="dk1"/>
              </a:buClr>
              <a:buSzPct val="61111"/>
              <a:buFont typeface="Arial"/>
              <a:buNone/>
            </a:pPr>
            <a:r>
              <a:rPr b="1" sz="1800" lang="en">
                <a:solidFill>
                  <a:schemeClr val="accent6"/>
                </a:solidFill>
              </a:rPr>
              <a:t>});  // end 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indent="0" marL="457200">
              <a:buNone/>
            </a:pPr>
            <a:r>
              <a:rPr b="1" sz="2400" lang="en">
                <a:solidFill>
                  <a:srgbClr val="1C4587"/>
                </a:solidFill>
              </a:rPr>
              <a:t>Simulating user interaction</a:t>
            </a:r>
          </a:p>
        </p:txBody>
      </p:sp>
      <p:cxnSp>
        <p:nvCxnSpPr>
          <p:cNvPr id="136" name="Shape 136"/>
          <p:cNvCxnSpPr/>
          <p:nvPr/>
        </p:nvCxnSpPr>
        <p:spPr>
          <a:xfrm rot="10800000">
            <a:off y="6880999" x="3117125"/>
            <a:ext cy="25500" cx="8699"/>
          </a:xfrm>
          <a:prstGeom prst="straightConnector1">
            <a:avLst/>
          </a:prstGeom>
          <a:noFill/>
          <a:ln w="19050" cap="flat">
            <a:solidFill>
              <a:schemeClr val="dk2"/>
            </a:solidFill>
            <a:prstDash val="solid"/>
            <a:round/>
            <a:headEnd w="lg" len="lg" type="none"/>
            <a:tailEnd w="lg" len="lg" type="none"/>
          </a:ln>
        </p:spPr>
      </p:cxnSp>
      <p:sp>
        <p:nvSpPr>
          <p:cNvPr id="137" name="Shape 137"/>
          <p:cNvSpPr txBox="1"/>
          <p:nvPr/>
        </p:nvSpPr>
        <p:spPr>
          <a:xfrm>
            <a:off y="1238125" x="368400"/>
            <a:ext cy="5410500" cx="8085900"/>
          </a:xfrm>
          <a:prstGeom prst="rect">
            <a:avLst/>
          </a:prstGeom>
        </p:spPr>
        <p:txBody>
          <a:bodyPr bIns="91425" rIns="91425" lIns="91425" tIns="91425" anchor="t" anchorCtr="0">
            <a:noAutofit/>
          </a:bodyPr>
          <a:lstStyle/>
          <a:p>
            <a:pPr rtl="0" lvl="0">
              <a:lnSpc>
                <a:spcPct val="100000"/>
              </a:lnSpc>
              <a:buNone/>
            </a:pPr>
            <a:r>
              <a:rPr sz="1800" lang="en"/>
              <a:t>Sometimes it’s convenient to execute code that we have bound to an event, even if the normal circumstances of the event are not occurring. For example, suppose you had a div with an ID=”switcher” that you toggle  to hide or show by clicking on a button: </a:t>
            </a:r>
          </a:p>
          <a:p>
            <a:r>
              <a:t/>
            </a:r>
          </a:p>
          <a:p>
            <a:pPr rtl="0" lvl="0">
              <a:lnSpc>
                <a:spcPct val="100000"/>
              </a:lnSpc>
              <a:buNone/>
            </a:pPr>
            <a:r>
              <a:rPr b="1" sz="1800" lang="en">
                <a:solidFill>
                  <a:schemeClr val="accent6"/>
                </a:solidFill>
              </a:rPr>
              <a:t>$(“button”).click( function() {</a:t>
            </a:r>
          </a:p>
          <a:p>
            <a:pPr rtl="0" lvl="0">
              <a:lnSpc>
                <a:spcPct val="100000"/>
              </a:lnSpc>
              <a:buNone/>
            </a:pPr>
            <a:r>
              <a:rPr b="1" sz="1800" lang="en">
                <a:solidFill>
                  <a:schemeClr val="accent6"/>
                </a:solidFill>
              </a:rPr>
              <a:t>	$(‘#switcher’).toggle( 1000 );</a:t>
            </a:r>
          </a:p>
          <a:p>
            <a:pPr rtl="0" lvl="0">
              <a:lnSpc>
                <a:spcPct val="100000"/>
              </a:lnSpc>
              <a:buNone/>
            </a:pPr>
            <a:r>
              <a:rPr b="1" sz="1800" lang="en">
                <a:solidFill>
                  <a:schemeClr val="accent6"/>
                </a:solidFill>
              </a:rPr>
              <a:t>});</a:t>
            </a:r>
          </a:p>
          <a:p>
            <a:r>
              <a:t/>
            </a:r>
          </a:p>
          <a:p>
            <a:pPr rtl="0" lvl="0">
              <a:lnSpc>
                <a:spcPct val="100000"/>
              </a:lnSpc>
              <a:buNone/>
            </a:pPr>
            <a:r>
              <a:rPr sz="1800" lang="en"/>
              <a:t>If you wanted the div to begin in its collapsed state, one way would be to simulate a click on the button using the </a:t>
            </a:r>
            <a:r>
              <a:rPr b="1" sz="1800" lang="en" i="1"/>
              <a:t>trigger()</a:t>
            </a:r>
            <a:r>
              <a:rPr sz="1800" lang="en"/>
              <a:t> function*:</a:t>
            </a:r>
          </a:p>
          <a:p>
            <a:r>
              <a:t/>
            </a:r>
          </a:p>
          <a:p>
            <a:pPr rtl="0" lvl="0">
              <a:lnSpc>
                <a:spcPct val="100000"/>
              </a:lnSpc>
              <a:buNone/>
            </a:pPr>
            <a:r>
              <a:rPr sz="1800" lang="en">
                <a:solidFill>
                  <a:schemeClr val="accent6"/>
                </a:solidFill>
              </a:rPr>
              <a:t>	</a:t>
            </a:r>
            <a:r>
              <a:rPr b="1" sz="1800" lang="en">
                <a:solidFill>
                  <a:schemeClr val="accent6"/>
                </a:solidFill>
              </a:rPr>
              <a:t>$(‘button’).trigger(‘click’);</a:t>
            </a:r>
          </a:p>
          <a:p>
            <a:r>
              <a:t/>
            </a:r>
          </a:p>
          <a:p>
            <a:r>
              <a:t/>
            </a:r>
          </a:p>
          <a:p>
            <a:pPr rtl="0" lvl="0">
              <a:lnSpc>
                <a:spcPct val="100000"/>
              </a:lnSpc>
              <a:buNone/>
            </a:pPr>
            <a:r>
              <a:rPr b="1" sz="1800" lang="en">
                <a:solidFill>
                  <a:srgbClr val="1C4587"/>
                </a:solidFill>
              </a:rPr>
              <a:t>NOTE: The click event handler on the selector object must already be defined when calling trigger() </a:t>
            </a:r>
          </a:p>
          <a:p>
            <a:r>
              <a:t/>
            </a:r>
          </a:p>
          <a:p>
            <a:r>
              <a:t/>
            </a:r>
          </a:p>
          <a:p>
            <a:r>
              <a:t/>
            </a:r>
          </a:p>
          <a:p>
            <a:pPr rtl="0" lvl="0">
              <a:lnSpc>
                <a:spcPct val="100000"/>
              </a:lnSpc>
              <a:buNone/>
            </a:pPr>
            <a:r>
              <a:rPr sz="1800" lang="en"/>
              <a:t> </a:t>
            </a:r>
          </a:p>
          <a:p>
            <a:r>
              <a:t/>
            </a:r>
          </a:p>
          <a:p>
            <a:r>
              <a:t/>
            </a:r>
          </a:p>
          <a:p>
            <a:r>
              <a:t/>
            </a:r>
          </a:p>
          <a:p>
            <a:r>
              <a:t/>
            </a:r>
          </a:p>
          <a:p>
            <a:r>
              <a:t/>
            </a:r>
          </a:p>
        </p:txBody>
      </p:sp>
      <p:sp>
        <p:nvSpPr>
          <p:cNvPr id="138" name="Shape 138"/>
          <p:cNvSpPr txBox="1"/>
          <p:nvPr/>
        </p:nvSpPr>
        <p:spPr>
          <a:xfrm>
            <a:off y="6397625" x="7378675"/>
            <a:ext cy="397499" cx="1849200"/>
          </a:xfrm>
          <a:prstGeom prst="rect">
            <a:avLst/>
          </a:prstGeom>
        </p:spPr>
        <p:txBody>
          <a:bodyPr bIns="91425" rIns="91425" lIns="91425" tIns="91425" anchor="t" anchorCtr="0">
            <a:noAutofit/>
          </a:bodyPr>
          <a:lstStyle/>
          <a:p>
            <a:pPr rtl="0" lvl="0">
              <a:buNone/>
            </a:pPr>
            <a:r>
              <a:rPr b="1" lang="en">
                <a:solidFill>
                  <a:schemeClr val="accent1"/>
                </a:solidFill>
              </a:rPr>
              <a:t>*</a:t>
            </a:r>
            <a:r>
              <a:rPr b="1" sz="1100" lang="en">
                <a:solidFill>
                  <a:schemeClr val="accent1"/>
                </a:solidFill>
              </a:rPr>
              <a:t>demo file available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idx="1" type="body"/>
          </p:nvPr>
        </p:nvSpPr>
        <p:spPr>
          <a:xfrm>
            <a:off y="1600200" x="457200"/>
            <a:ext cy="4954499" cx="8229600"/>
          </a:xfrm>
          <a:prstGeom prst="rect">
            <a:avLst/>
          </a:prstGeom>
        </p:spPr>
        <p:txBody>
          <a:bodyPr bIns="91425" rIns="91425" lIns="91425" tIns="91425" anchor="t" anchorCtr="0">
            <a:noAutofit/>
          </a:bodyPr>
          <a:lstStyle/>
          <a:p>
            <a:pPr rtl="0" lvl="0">
              <a:lnSpc>
                <a:spcPct val="100000"/>
              </a:lnSpc>
              <a:buNone/>
            </a:pPr>
            <a:r>
              <a:rPr b="1" sz="2400" lang="en">
                <a:solidFill>
                  <a:srgbClr val="1C4587"/>
                </a:solidFill>
              </a:rPr>
              <a:t>implict iteration</a:t>
            </a:r>
          </a:p>
          <a:p>
            <a:pPr rtl="0" lvl="0">
              <a:lnSpc>
                <a:spcPct val="100000"/>
              </a:lnSpc>
              <a:buNone/>
            </a:pPr>
            <a:r>
              <a:rPr sz="2400" lang="en"/>
              <a:t>Another way of saying automatic looping.</a:t>
            </a:r>
          </a:p>
          <a:p>
            <a:r>
              <a:t/>
            </a:r>
          </a:p>
          <a:p>
            <a:pPr rtl="0" lvl="0">
              <a:lnSpc>
                <a:spcPct val="100000"/>
              </a:lnSpc>
              <a:buNone/>
            </a:pPr>
            <a:r>
              <a:rPr b="1" sz="2400" lang="en">
                <a:solidFill>
                  <a:srgbClr val="1C4587"/>
                </a:solidFill>
              </a:rPr>
              <a:t>refactoring</a:t>
            </a:r>
          </a:p>
          <a:p>
            <a:pPr rtl="0" lvl="0">
              <a:lnSpc>
                <a:spcPct val="100000"/>
              </a:lnSpc>
              <a:buNone/>
            </a:pPr>
            <a:r>
              <a:rPr sz="2400" lang="en">
                <a:solidFill>
                  <a:schemeClr val="dk1"/>
                </a:solidFill>
              </a:rPr>
              <a:t>Modifying existing code to perform the same task in a more efficient or elegant way. OK, this isn’t strictly jQuery, but it sure sounds impressive. </a:t>
            </a:r>
          </a:p>
          <a:p>
            <a:r>
              <a:t/>
            </a:r>
          </a:p>
        </p:txBody>
      </p:sp>
      <p:sp>
        <p:nvSpPr>
          <p:cNvPr id="31" name="Shape 31"/>
          <p:cNvSpPr/>
          <p:nvPr/>
        </p:nvSpPr>
        <p:spPr>
          <a:xfrm>
            <a:off y="309800" x="493300"/>
            <a:ext cy="1145999" cx="8358899"/>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Clr>
                <a:schemeClr val="dk1"/>
              </a:buClr>
              <a:buSzPct val="45833"/>
              <a:buFont typeface="Arial"/>
              <a:buNone/>
            </a:pPr>
            <a:r>
              <a:rPr b="1" sz="2400" lang="en">
                <a:solidFill>
                  <a:srgbClr val="1C4587"/>
                </a:solidFill>
              </a:rPr>
              <a:t>    Some jQuery Lingo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b="1" sz="2400" lang="en">
                <a:solidFill>
                  <a:srgbClr val="1C4587"/>
                </a:solidFill>
              </a:rPr>
              <a:t>the </a:t>
            </a:r>
            <a:r>
              <a:rPr b="1" sz="2400" lang="en" i="1">
                <a:solidFill>
                  <a:srgbClr val="1C4587"/>
                </a:solidFill>
              </a:rPr>
              <a:t>each()</a:t>
            </a:r>
            <a:r>
              <a:rPr b="1" sz="2400" lang="en">
                <a:solidFill>
                  <a:srgbClr val="1C4587"/>
                </a:solidFill>
              </a:rPr>
              <a:t> function</a:t>
            </a:r>
          </a:p>
        </p:txBody>
      </p:sp>
      <p:sp>
        <p:nvSpPr>
          <p:cNvPr id="37" name="Shape 37"/>
          <p:cNvSpPr txBox="1"/>
          <p:nvPr/>
        </p:nvSpPr>
        <p:spPr>
          <a:xfrm>
            <a:off y="1065800" x="290250"/>
            <a:ext cy="1493700" cx="8346899"/>
          </a:xfrm>
          <a:prstGeom prst="rect">
            <a:avLst/>
          </a:prstGeom>
        </p:spPr>
        <p:txBody>
          <a:bodyPr bIns="91425" rIns="91425" lIns="91425" tIns="91425" anchor="t" anchorCtr="0">
            <a:noAutofit/>
          </a:bodyPr>
          <a:lstStyle/>
          <a:p>
            <a:pPr rtl="0" lvl="0">
              <a:buNone/>
            </a:pPr>
            <a:r>
              <a:rPr sz="1800" lang="en"/>
              <a:t>To recap, jQuery supports automatic looping (or implicit iteration). For example, to make every &lt;img&gt; on a page fade out, only one line of code is needed:</a:t>
            </a:r>
          </a:p>
          <a:p>
            <a:pPr rtl="0" lvl="0">
              <a:buNone/>
            </a:pPr>
            <a:r>
              <a:rPr sz="1800" lang="en"/>
              <a:t>		</a:t>
            </a:r>
          </a:p>
          <a:p>
            <a:pPr rtl="0" lvl="0">
              <a:buNone/>
            </a:pPr>
            <a:r>
              <a:rPr sz="1800" lang="en"/>
              <a:t>		</a:t>
            </a:r>
            <a:r>
              <a:rPr b="1" sz="1800" lang="en">
                <a:solidFill>
                  <a:schemeClr val="accent6"/>
                </a:solidFill>
              </a:rPr>
              <a:t>$(‘img’).fadeOut();</a:t>
            </a:r>
          </a:p>
          <a:p>
            <a:r>
              <a:t/>
            </a:r>
          </a:p>
        </p:txBody>
      </p:sp>
      <p:sp>
        <p:nvSpPr>
          <p:cNvPr id="38" name="Shape 38"/>
          <p:cNvSpPr txBox="1"/>
          <p:nvPr/>
        </p:nvSpPr>
        <p:spPr>
          <a:xfrm>
            <a:off y="2632700" x="398550"/>
            <a:ext cy="3895200" cx="8346899"/>
          </a:xfrm>
          <a:prstGeom prst="rect">
            <a:avLst/>
          </a:prstGeom>
        </p:spPr>
        <p:txBody>
          <a:bodyPr bIns="91425" rIns="91425" lIns="91425" tIns="91425" anchor="t" anchorCtr="0">
            <a:noAutofit/>
          </a:bodyPr>
          <a:lstStyle/>
          <a:p>
            <a:pPr rtl="0" lvl="0">
              <a:buNone/>
            </a:pPr>
            <a:r>
              <a:rPr sz="1800" lang="en"/>
              <a:t>But you will often want to loop through a selection of elements and perform a series of actions on each element. This calls for the </a:t>
            </a:r>
            <a:r>
              <a:rPr b="1" sz="1800" lang="en"/>
              <a:t>each()</a:t>
            </a:r>
            <a:r>
              <a:rPr sz="1800" lang="en"/>
              <a:t> function. For example, assume we have a sequence of 100 &lt;a&gt; tags similar to this:</a:t>
            </a:r>
          </a:p>
          <a:p>
            <a:r>
              <a:t/>
            </a:r>
          </a:p>
          <a:p>
            <a:pPr rtl="0" lvl="0" indent="0" marL="457200">
              <a:buNone/>
            </a:pPr>
            <a:r>
              <a:rPr b="1" sz="1800" lang="en"/>
              <a:t>&lt;a href=”images/catPhotos.jpg” title=”Fluffy shredding the curtains”&gt;</a:t>
            </a:r>
          </a:p>
          <a:p>
            <a:r>
              <a:t/>
            </a:r>
          </a:p>
          <a:p>
            <a:pPr rtl="0" lvl="0" indent="0" marL="0">
              <a:buNone/>
            </a:pPr>
            <a:r>
              <a:rPr sz="1800" lang="en"/>
              <a:t>then jQuery could loop through all of these as follows: </a:t>
            </a:r>
          </a:p>
          <a:p>
            <a:pPr rtl="0" lvl="0">
              <a:buNone/>
            </a:pPr>
            <a:r>
              <a:rPr sz="1800" lang="en"/>
              <a:t>		</a:t>
            </a:r>
          </a:p>
          <a:p>
            <a:pPr rtl="0" lvl="0">
              <a:buNone/>
            </a:pPr>
            <a:r>
              <a:rPr sz="1800" lang="en"/>
              <a:t>	</a:t>
            </a:r>
            <a:r>
              <a:rPr b="1" sz="1800" lang="en">
                <a:solidFill>
                  <a:schemeClr val="accent6"/>
                </a:solidFill>
              </a:rPr>
              <a:t>$(‘a’).each( function() {</a:t>
            </a:r>
          </a:p>
          <a:p>
            <a:pPr rtl="0" lvl="0">
              <a:buNone/>
            </a:pPr>
            <a:r>
              <a:rPr b="1" sz="1800" lang="en">
                <a:solidFill>
                  <a:schemeClr val="accent6"/>
                </a:solidFill>
              </a:rPr>
              <a:t>		var imageURL = $(this).attr(‘href’);</a:t>
            </a:r>
          </a:p>
          <a:p>
            <a:pPr rtl="0" lvl="0">
              <a:buNone/>
            </a:pPr>
            <a:r>
              <a:rPr b="1" sz="1800" lang="en">
                <a:solidFill>
                  <a:schemeClr val="accent6"/>
                </a:solidFill>
              </a:rPr>
              <a:t>		var galleryImage = new Image();</a:t>
            </a:r>
          </a:p>
          <a:p>
            <a:pPr rtl="0" lvl="0">
              <a:buNone/>
            </a:pPr>
            <a:r>
              <a:rPr b="1" sz="1800" lang="en">
                <a:solidFill>
                  <a:schemeClr val="accent6"/>
                </a:solidFill>
              </a:rPr>
              <a:t>		galleryImage.src = imageURL;</a:t>
            </a:r>
          </a:p>
          <a:p>
            <a:pPr rtl="0" lvl="0">
              <a:buNone/>
            </a:pPr>
            <a:r>
              <a:rPr b="1" sz="1800" lang="en">
                <a:solidFill>
                  <a:schemeClr val="accent6"/>
                </a:solidFill>
              </a:rPr>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b="1" sz="2400" lang="en">
                <a:solidFill>
                  <a:srgbClr val="1C4587"/>
                </a:solidFill>
              </a:rPr>
              <a:t>the </a:t>
            </a:r>
            <a:r>
              <a:rPr b="1" sz="2400" lang="en" i="1">
                <a:solidFill>
                  <a:srgbClr val="1C4587"/>
                </a:solidFill>
              </a:rPr>
              <a:t>each()</a:t>
            </a:r>
            <a:r>
              <a:rPr b="1" sz="2400" lang="en">
                <a:solidFill>
                  <a:srgbClr val="1C4587"/>
                </a:solidFill>
              </a:rPr>
              <a:t> function, cont. </a:t>
            </a:r>
          </a:p>
        </p:txBody>
      </p:sp>
      <p:sp>
        <p:nvSpPr>
          <p:cNvPr id="44" name="Shape 44"/>
          <p:cNvSpPr txBox="1"/>
          <p:nvPr/>
        </p:nvSpPr>
        <p:spPr>
          <a:xfrm>
            <a:off y="1218200" x="290250"/>
            <a:ext cy="2830499" cx="8346899"/>
          </a:xfrm>
          <a:prstGeom prst="rect">
            <a:avLst/>
          </a:prstGeom>
        </p:spPr>
        <p:txBody>
          <a:bodyPr bIns="91425" rIns="91425" lIns="91425" tIns="91425" anchor="t" anchorCtr="0">
            <a:noAutofit/>
          </a:bodyPr>
          <a:lstStyle/>
          <a:p>
            <a:pPr rtl="0" lvl="0">
              <a:buNone/>
            </a:pPr>
            <a:r>
              <a:rPr sz="1800" lang="en"/>
              <a:t>For each &lt;a&gt; tag in the previous example, the following actions are performed:</a:t>
            </a:r>
          </a:p>
          <a:p>
            <a:pPr rtl="0" lvl="0" indent="-342900" marL="457200">
              <a:buClr>
                <a:srgbClr val="000000"/>
              </a:buClr>
              <a:buSzPct val="100000"/>
              <a:buFont typeface="Arial"/>
              <a:buAutoNum type="arabicPeriod"/>
            </a:pPr>
            <a:r>
              <a:rPr sz="1800" lang="en"/>
              <a:t>return and save the contents of the ‘href’ attribute </a:t>
            </a:r>
          </a:p>
          <a:p>
            <a:pPr rtl="0" lvl="0" indent="-342900" marL="457200">
              <a:buClr>
                <a:srgbClr val="000000"/>
              </a:buClr>
              <a:buSzPct val="100000"/>
              <a:buFont typeface="Arial"/>
              <a:buAutoNum type="arabicPeriod"/>
            </a:pPr>
            <a:r>
              <a:rPr sz="1800" lang="en"/>
              <a:t>create a new image object</a:t>
            </a:r>
          </a:p>
          <a:p>
            <a:pPr rtl="0" lvl="0" indent="-342900" marL="457200">
              <a:buClr>
                <a:srgbClr val="000000"/>
              </a:buClr>
              <a:buSzPct val="100000"/>
              <a:buFont typeface="Arial"/>
              <a:buAutoNum type="arabicPeriod"/>
            </a:pPr>
            <a:r>
              <a:rPr sz="1800" lang="en"/>
              <a:t>load the image file (referenced by imageURL) into the image object</a:t>
            </a:r>
          </a:p>
          <a:p>
            <a:r>
              <a:t/>
            </a:r>
          </a:p>
          <a:p>
            <a:pPr rtl="0" lvl="0">
              <a:buNone/>
            </a:pPr>
            <a:r>
              <a:rPr sz="1800" lang="en"/>
              <a:t>Note:</a:t>
            </a:r>
          </a:p>
          <a:p>
            <a:pPr rtl="0" lvl="0" indent="-342900" marL="457200">
              <a:buClr>
                <a:srgbClr val="000000"/>
              </a:buClr>
              <a:buSzPct val="100000"/>
              <a:buFont typeface="Arial"/>
              <a:buChar char="●"/>
            </a:pPr>
            <a:r>
              <a:rPr b="1" sz="1800" lang="en"/>
              <a:t>each()</a:t>
            </a:r>
            <a:r>
              <a:rPr sz="1800" lang="en"/>
              <a:t> takes an anonymous function as a parameter</a:t>
            </a:r>
          </a:p>
          <a:p>
            <a:pPr rtl="0" lvl="0" indent="-342900" marL="457200">
              <a:buClr>
                <a:srgbClr val="000000"/>
              </a:buClr>
              <a:buSzPct val="100000"/>
              <a:buFont typeface="Arial"/>
              <a:buChar char="●"/>
            </a:pPr>
            <a:r>
              <a:rPr sz="1800" lang="en"/>
              <a:t>To access the current element through each loop, use the self-reference </a:t>
            </a:r>
            <a:r>
              <a:rPr b="1" sz="1800" lang="en" i="1"/>
              <a:t>this</a:t>
            </a:r>
            <a:r>
              <a:rPr sz="1800" lang="en"/>
              <a:t>. </a:t>
            </a:r>
          </a:p>
          <a:p>
            <a:r>
              <a:t/>
            </a:r>
          </a:p>
          <a:p>
            <a:r>
              <a:t/>
            </a:r>
          </a:p>
          <a:p>
            <a:pPr rtl="0" lvl="0">
              <a:buNone/>
            </a:pPr>
            <a:r>
              <a:rPr sz="1800" lang="en"/>
              <a:t>  </a:t>
            </a:r>
          </a:p>
        </p:txBody>
      </p:sp>
      <p:sp>
        <p:nvSpPr>
          <p:cNvPr id="45" name="Shape 45"/>
          <p:cNvSpPr txBox="1"/>
          <p:nvPr/>
        </p:nvSpPr>
        <p:spPr>
          <a:xfrm>
            <a:off y="4405525" x="338875"/>
            <a:ext cy="2095799" cx="8186699"/>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lvl="0">
              <a:buNone/>
            </a:pPr>
            <a:r>
              <a:rPr b="1" sz="1800" lang="en"/>
              <a:t>$(this)</a:t>
            </a:r>
            <a:r>
              <a:rPr sz="1800" lang="en"/>
              <a:t> refers to a jQuery object within the object method’s body, in this case the current </a:t>
            </a:r>
            <a:r>
              <a:rPr b="1" sz="1800" lang="en"/>
              <a:t>&lt;a&gt;</a:t>
            </a:r>
            <a:r>
              <a:rPr sz="1800" lang="en"/>
              <a:t> element in the looping process. </a:t>
            </a:r>
            <a:r>
              <a:rPr sz="1800" lang="en" i="1"/>
              <a:t>The keyword </a:t>
            </a:r>
            <a:r>
              <a:rPr b="1" sz="1800" lang="en" i="1"/>
              <a:t>$(this) </a:t>
            </a:r>
            <a:r>
              <a:rPr sz="1800" lang="en" i="1"/>
              <a:t>will be used almost every time you use the </a:t>
            </a:r>
            <a:r>
              <a:rPr b="1" sz="1800" lang="en" i="1"/>
              <a:t>each()</a:t>
            </a:r>
            <a:r>
              <a:rPr sz="1800" lang="en" i="1"/>
              <a:t> function</a:t>
            </a:r>
            <a:r>
              <a:rPr sz="1800" lang="en"/>
              <a:t>. </a:t>
            </a:r>
            <a:r>
              <a:rPr sz="1800" lang="en" i="1"/>
              <a:t>Resistance is futile.</a:t>
            </a:r>
            <a:r>
              <a:rPr sz="1800" lang="en"/>
              <a:t> </a:t>
            </a:r>
          </a:p>
          <a:p>
            <a:r>
              <a:t/>
            </a:r>
          </a:p>
          <a:p>
            <a:pPr rtl="0" lvl="0">
              <a:buNone/>
            </a:pPr>
            <a:r>
              <a:rPr sz="1800" lang="en"/>
              <a:t>In contrast, the keyword </a:t>
            </a:r>
            <a:r>
              <a:rPr b="1" sz="1800" lang="en"/>
              <a:t>this </a:t>
            </a:r>
            <a:r>
              <a:rPr sz="1800" lang="en"/>
              <a:t>will refer to a traditional DOM element if used within the each() function. Don’t confuse the two.*  </a:t>
            </a:r>
          </a:p>
          <a:p>
            <a:r>
              <a:t/>
            </a:r>
          </a:p>
          <a:p>
            <a:r>
              <a:t/>
            </a:r>
          </a:p>
          <a:p>
            <a:r>
              <a:t/>
            </a:r>
          </a:p>
        </p:txBody>
      </p:sp>
      <p:sp>
        <p:nvSpPr>
          <p:cNvPr id="46" name="Shape 46"/>
          <p:cNvSpPr txBox="1"/>
          <p:nvPr/>
        </p:nvSpPr>
        <p:spPr>
          <a:xfrm>
            <a:off y="6174800" x="7009475"/>
            <a:ext cy="397499" cx="1849200"/>
          </a:xfrm>
          <a:prstGeom prst="rect">
            <a:avLst/>
          </a:prstGeom>
        </p:spPr>
        <p:txBody>
          <a:bodyPr bIns="91425" rIns="91425" lIns="91425" tIns="91425" anchor="t" anchorCtr="0">
            <a:noAutofit/>
          </a:bodyPr>
          <a:lstStyle/>
          <a:p>
            <a:pPr>
              <a:buNone/>
            </a:pPr>
            <a:r>
              <a:rPr b="1" lang="en">
                <a:solidFill>
                  <a:schemeClr val="accent1"/>
                </a:solidFill>
              </a:rPr>
              <a:t>*</a:t>
            </a:r>
            <a:r>
              <a:rPr b="1" sz="1100" lang="en">
                <a:solidFill>
                  <a:schemeClr val="accent1"/>
                </a:solidFill>
              </a:rPr>
              <a:t>demo file available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b="1" sz="2400" lang="en">
                <a:solidFill>
                  <a:srgbClr val="1C4587"/>
                </a:solidFill>
              </a:rPr>
              <a:t>Using events the jQuery way </a:t>
            </a:r>
          </a:p>
        </p:txBody>
      </p:sp>
      <p:sp>
        <p:nvSpPr>
          <p:cNvPr id="52" name="Shape 52"/>
          <p:cNvSpPr txBox="1"/>
          <p:nvPr/>
        </p:nvSpPr>
        <p:spPr>
          <a:xfrm>
            <a:off y="1184050" x="290250"/>
            <a:ext cy="2272800" cx="8346899"/>
          </a:xfrm>
          <a:prstGeom prst="rect">
            <a:avLst/>
          </a:prstGeom>
          <a:ln w="9525" cap="flat">
            <a:solidFill>
              <a:srgbClr val="666666"/>
            </a:solidFill>
            <a:prstDash val="solid"/>
            <a:round/>
            <a:headEnd w="med" len="med" type="none"/>
            <a:tailEnd w="med" len="med" type="none"/>
          </a:ln>
        </p:spPr>
        <p:txBody>
          <a:bodyPr bIns="91425" rIns="91425" lIns="91425" tIns="91425" anchor="t" anchorCtr="0">
            <a:noAutofit/>
          </a:bodyPr>
          <a:lstStyle/>
          <a:p>
            <a:pPr rtl="0" lvl="0">
              <a:buNone/>
            </a:pPr>
            <a:r>
              <a:rPr sz="1800" lang="en"/>
              <a:t>In jQuery, most DOM events have an equivalent jQuery function. You probably recognize what these jQuery methods do:</a:t>
            </a:r>
          </a:p>
          <a:p>
            <a:r>
              <a:t/>
            </a:r>
          </a:p>
          <a:p>
            <a:pPr rtl="0" lvl="0">
              <a:buNone/>
            </a:pPr>
            <a:r>
              <a:rPr sz="1800" lang="en">
                <a:solidFill>
                  <a:schemeClr val="accent6"/>
                </a:solidFill>
              </a:rPr>
              <a:t>$(‘a’).mouseover();</a:t>
            </a:r>
          </a:p>
          <a:p>
            <a:pPr rtl="0" lvl="0">
              <a:buNone/>
            </a:pPr>
            <a:r>
              <a:rPr sz="1800" lang="en">
                <a:solidFill>
                  <a:schemeClr val="accent6"/>
                </a:solidFill>
              </a:rPr>
              <a:t>$(‘#menu’).click();</a:t>
            </a:r>
          </a:p>
          <a:p>
            <a:pPr rtl="0" lvl="0">
              <a:buNone/>
            </a:pPr>
            <a:r>
              <a:rPr sz="1800" lang="en">
                <a:solidFill>
                  <a:schemeClr val="accent6"/>
                </a:solidFill>
              </a:rPr>
              <a:t>$(‘button’).dblclick();</a:t>
            </a:r>
          </a:p>
          <a:p>
            <a:pPr rtl="0" lvl="0">
              <a:buNone/>
            </a:pPr>
            <a:r>
              <a:rPr sz="1800" lang="en">
                <a:solidFill>
                  <a:schemeClr val="accent6"/>
                </a:solidFill>
              </a:rPr>
              <a:t>$(‘#textfield’).focus();</a:t>
            </a:r>
          </a:p>
          <a:p>
            <a:r>
              <a:t/>
            </a:r>
          </a:p>
          <a:p>
            <a:r>
              <a:t/>
            </a:r>
          </a:p>
          <a:p>
            <a:r>
              <a:t/>
            </a:r>
          </a:p>
        </p:txBody>
      </p:sp>
      <p:cxnSp>
        <p:nvCxnSpPr>
          <p:cNvPr id="53" name="Shape 53"/>
          <p:cNvCxnSpPr/>
          <p:nvPr/>
        </p:nvCxnSpPr>
        <p:spPr>
          <a:xfrm rot="10800000">
            <a:off y="5890399" x="3040925"/>
            <a:ext cy="25500" cx="8699"/>
          </a:xfrm>
          <a:prstGeom prst="straightConnector1">
            <a:avLst/>
          </a:prstGeom>
          <a:noFill/>
          <a:ln w="19050" cap="flat">
            <a:solidFill>
              <a:schemeClr val="dk2"/>
            </a:solidFill>
            <a:prstDash val="solid"/>
            <a:round/>
            <a:headEnd w="lg" len="lg" type="none"/>
            <a:tailEnd w="lg" len="lg" type="none"/>
          </a:ln>
        </p:spPr>
      </p:cxnSp>
      <p:sp>
        <p:nvSpPr>
          <p:cNvPr id="54" name="Shape 54"/>
          <p:cNvSpPr txBox="1"/>
          <p:nvPr/>
        </p:nvSpPr>
        <p:spPr>
          <a:xfrm>
            <a:off y="3713025" x="290250"/>
            <a:ext cy="2817000" cx="3986399"/>
          </a:xfrm>
          <a:prstGeom prst="rect">
            <a:avLst/>
          </a:prstGeom>
          <a:ln w="9525" cap="flat">
            <a:solidFill>
              <a:srgbClr val="666666"/>
            </a:solidFill>
            <a:prstDash val="solid"/>
            <a:round/>
            <a:headEnd w="med" len="med" type="none"/>
            <a:tailEnd w="med" len="med" type="none"/>
          </a:ln>
        </p:spPr>
        <p:txBody>
          <a:bodyPr bIns="91425" rIns="91425" lIns="91425" tIns="91425" anchor="t" anchorCtr="0">
            <a:noAutofit/>
          </a:bodyPr>
          <a:lstStyle/>
          <a:p>
            <a:pPr rtl="0" lvl="0">
              <a:buNone/>
            </a:pPr>
            <a:r>
              <a:rPr sz="1800" lang="en"/>
              <a:t>...and they usually take an anonymous function as a parameter:</a:t>
            </a:r>
          </a:p>
          <a:p>
            <a:r>
              <a:t/>
            </a:r>
          </a:p>
          <a:p>
            <a:pPr rtl="0" lvl="0">
              <a:buNone/>
            </a:pPr>
            <a:r>
              <a:rPr sz="1800" lang="en">
                <a:solidFill>
                  <a:schemeClr val="accent6"/>
                </a:solidFill>
              </a:rPr>
              <a:t>$(‘html’).dblclick( function() {</a:t>
            </a:r>
          </a:p>
          <a:p>
            <a:pPr rtl="0" lvl="0">
              <a:buNone/>
            </a:pPr>
            <a:r>
              <a:rPr sz="1800" lang="en">
                <a:solidFill>
                  <a:schemeClr val="accent6"/>
                </a:solidFill>
              </a:rPr>
              <a:t>	alert(‘ouch!’);</a:t>
            </a:r>
          </a:p>
          <a:p>
            <a:pPr>
              <a:buNone/>
            </a:pPr>
            <a:r>
              <a:rPr sz="1800" lang="en">
                <a:solidFill>
                  <a:schemeClr val="accent6"/>
                </a:solidFill>
              </a:rPr>
              <a:t>});	// end double click</a:t>
            </a:r>
          </a:p>
        </p:txBody>
      </p:sp>
      <p:sp>
        <p:nvSpPr>
          <p:cNvPr id="55" name="Shape 55"/>
          <p:cNvSpPr txBox="1"/>
          <p:nvPr/>
        </p:nvSpPr>
        <p:spPr>
          <a:xfrm>
            <a:off y="3713025" x="4609775"/>
            <a:ext cy="2817000" cx="4027499"/>
          </a:xfrm>
          <a:prstGeom prst="rect">
            <a:avLst/>
          </a:prstGeom>
          <a:ln w="9525" cap="flat">
            <a:solidFill>
              <a:srgbClr val="666666"/>
            </a:solidFill>
            <a:prstDash val="solid"/>
            <a:round/>
            <a:headEnd w="med" len="med" type="none"/>
            <a:tailEnd w="med" len="med" type="none"/>
          </a:ln>
        </p:spPr>
        <p:txBody>
          <a:bodyPr bIns="91425" rIns="91425" lIns="91425" tIns="91425" anchor="t" anchorCtr="0">
            <a:noAutofit/>
          </a:bodyPr>
          <a:lstStyle/>
          <a:p>
            <a:pPr rtl="0" lvl="0">
              <a:buNone/>
            </a:pPr>
            <a:r>
              <a:rPr sz="1800" lang="en"/>
              <a:t>...or even 2:</a:t>
            </a:r>
          </a:p>
          <a:p>
            <a:r>
              <a:t/>
            </a:r>
          </a:p>
          <a:p>
            <a:pPr rtl="0" lvl="0">
              <a:buNone/>
            </a:pPr>
            <a:r>
              <a:rPr sz="1800" lang="en">
                <a:solidFill>
                  <a:schemeClr val="accent6"/>
                </a:solidFill>
              </a:rPr>
              <a:t>$(‘#menu’).hover( function() {</a:t>
            </a:r>
          </a:p>
          <a:p>
            <a:pPr rtl="0" lvl="0">
              <a:buNone/>
            </a:pPr>
            <a:r>
              <a:rPr sz="1800" lang="en">
                <a:solidFill>
                  <a:schemeClr val="accent6"/>
                </a:solidFill>
              </a:rPr>
              <a:t>	$(‘submenu’).show();</a:t>
            </a:r>
          </a:p>
          <a:p>
            <a:pPr rtl="0" lvl="0" indent="0" marL="0">
              <a:buNone/>
            </a:pPr>
            <a:r>
              <a:rPr sz="1800" lang="en">
                <a:solidFill>
                  <a:schemeClr val="accent6"/>
                </a:solidFill>
              </a:rPr>
              <a:t>}, function() {</a:t>
            </a:r>
          </a:p>
          <a:p>
            <a:pPr rtl="0" lvl="0" indent="457200">
              <a:buNone/>
            </a:pPr>
            <a:r>
              <a:rPr sz="1800" lang="en">
                <a:solidFill>
                  <a:schemeClr val="accent6"/>
                </a:solidFill>
              </a:rPr>
              <a:t>$(‘submenu’).hide() </a:t>
            </a:r>
          </a:p>
          <a:p>
            <a:pPr rtl="0" lvl="0" indent="0" marL="0">
              <a:buNone/>
            </a:pPr>
            <a:r>
              <a:rPr sz="1800" lang="en">
                <a:solidFill>
                  <a:schemeClr val="accent6"/>
                </a:solidFill>
              </a:rPr>
              <a:t> });	// end hover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indent="0" marL="457200">
              <a:buNone/>
            </a:pPr>
            <a:r>
              <a:rPr b="1" sz="2400" lang="en">
                <a:solidFill>
                  <a:srgbClr val="1C4587"/>
                </a:solidFill>
              </a:rPr>
              <a:t>Event propagation</a:t>
            </a:r>
          </a:p>
        </p:txBody>
      </p:sp>
      <p:sp>
        <p:nvSpPr>
          <p:cNvPr id="61" name="Shape 61"/>
          <p:cNvSpPr/>
          <p:nvPr/>
        </p:nvSpPr>
        <p:spPr>
          <a:xfrm>
            <a:off y="2115975" x="642350"/>
            <a:ext cy="2427599" cx="5469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62" name="Shape 62"/>
          <p:cNvSpPr txBox="1"/>
          <p:nvPr/>
        </p:nvSpPr>
        <p:spPr>
          <a:xfrm>
            <a:off y="1099300" x="398550"/>
            <a:ext cy="846600" cx="8346899"/>
          </a:xfrm>
          <a:prstGeom prst="rect">
            <a:avLst/>
          </a:prstGeom>
        </p:spPr>
        <p:txBody>
          <a:bodyPr bIns="91425" rIns="91425" lIns="91425" tIns="91425" anchor="t" anchorCtr="0">
            <a:noAutofit/>
          </a:bodyPr>
          <a:lstStyle/>
          <a:p>
            <a:pPr rtl="0" lvl="0">
              <a:buNone/>
            </a:pPr>
            <a:r>
              <a:rPr sz="1800" lang="en"/>
              <a:t>When an event occurs, a whole hiearchy of DOM  elements gets a chance to handle the event. In jQuery, event capturing works as illustrated: </a:t>
            </a:r>
          </a:p>
        </p:txBody>
      </p:sp>
      <p:cxnSp>
        <p:nvCxnSpPr>
          <p:cNvPr id="63" name="Shape 63"/>
          <p:cNvCxnSpPr/>
          <p:nvPr/>
        </p:nvCxnSpPr>
        <p:spPr>
          <a:xfrm rot="10800000">
            <a:off y="5585599" x="3117125"/>
            <a:ext cy="25500" cx="8699"/>
          </a:xfrm>
          <a:prstGeom prst="straightConnector1">
            <a:avLst/>
          </a:prstGeom>
          <a:noFill/>
          <a:ln w="19050" cap="flat">
            <a:solidFill>
              <a:schemeClr val="dk2"/>
            </a:solidFill>
            <a:prstDash val="solid"/>
            <a:round/>
            <a:headEnd w="lg" len="lg" type="none"/>
            <a:tailEnd w="lg" len="lg" type="none"/>
          </a:ln>
        </p:spPr>
      </p:cxnSp>
      <p:sp>
        <p:nvSpPr>
          <p:cNvPr id="64" name="Shape 64"/>
          <p:cNvSpPr/>
          <p:nvPr/>
        </p:nvSpPr>
        <p:spPr>
          <a:xfrm>
            <a:off y="2465475" x="850150"/>
            <a:ext cy="1835400" cx="4761000"/>
          </a:xfrm>
          <a:prstGeom prst="rect">
            <a:avLst/>
          </a:prstGeom>
          <a:solidFill>
            <a:srgbClr val="F7FDFF"/>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65" name="Shape 65"/>
          <p:cNvSpPr/>
          <p:nvPr/>
        </p:nvSpPr>
        <p:spPr>
          <a:xfrm>
            <a:off y="2883000" x="1662550"/>
            <a:ext cy="1105200" cx="3542399"/>
          </a:xfrm>
          <a:prstGeom prst="rect">
            <a:avLst/>
          </a:prstGeom>
          <a:solidFill>
            <a:srgbClr val="CFE2F3"/>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66" name="Shape 66"/>
          <p:cNvSpPr/>
          <p:nvPr/>
        </p:nvSpPr>
        <p:spPr>
          <a:xfrm>
            <a:off y="3237900" x="2322350"/>
            <a:ext cy="476999" cx="1747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67" name="Shape 67"/>
          <p:cNvSpPr txBox="1"/>
          <p:nvPr/>
        </p:nvSpPr>
        <p:spPr>
          <a:xfrm>
            <a:off y="3260850" x="2492675"/>
            <a:ext cy="349499" cx="1257600"/>
          </a:xfrm>
          <a:prstGeom prst="rect">
            <a:avLst/>
          </a:prstGeom>
        </p:spPr>
        <p:txBody>
          <a:bodyPr bIns="91425" rIns="91425" lIns="91425" tIns="91425" anchor="t" anchorCtr="0">
            <a:noAutofit/>
          </a:bodyPr>
          <a:lstStyle/>
          <a:p>
            <a:pPr algn="ctr">
              <a:buNone/>
            </a:pPr>
            <a:r>
              <a:rPr sz="1800" lang="en"/>
              <a:t>&lt;button&gt;</a:t>
            </a:r>
          </a:p>
        </p:txBody>
      </p:sp>
      <p:sp>
        <p:nvSpPr>
          <p:cNvPr id="68" name="Shape 68"/>
          <p:cNvSpPr txBox="1"/>
          <p:nvPr/>
        </p:nvSpPr>
        <p:spPr>
          <a:xfrm>
            <a:off y="2785550" x="1652450"/>
            <a:ext cy="349499" cx="669899"/>
          </a:xfrm>
          <a:prstGeom prst="rect">
            <a:avLst/>
          </a:prstGeom>
        </p:spPr>
        <p:txBody>
          <a:bodyPr bIns="91425" rIns="91425" lIns="91425" tIns="91425" anchor="t" anchorCtr="0">
            <a:noAutofit/>
          </a:bodyPr>
          <a:lstStyle/>
          <a:p>
            <a:pPr algn="ctr" rtl="0" lvl="0">
              <a:buNone/>
            </a:pPr>
            <a:r>
              <a:rPr sz="1800" lang="en"/>
              <a:t>&lt;p&gt;</a:t>
            </a:r>
          </a:p>
        </p:txBody>
      </p:sp>
      <p:sp>
        <p:nvSpPr>
          <p:cNvPr id="69" name="Shape 69"/>
          <p:cNvSpPr txBox="1"/>
          <p:nvPr/>
        </p:nvSpPr>
        <p:spPr>
          <a:xfrm>
            <a:off y="2447350" x="697750"/>
            <a:ext cy="349499" cx="953999"/>
          </a:xfrm>
          <a:prstGeom prst="rect">
            <a:avLst/>
          </a:prstGeom>
        </p:spPr>
        <p:txBody>
          <a:bodyPr bIns="91425" rIns="91425" lIns="91425" tIns="91425" anchor="t" anchorCtr="0">
            <a:noAutofit/>
          </a:bodyPr>
          <a:lstStyle/>
          <a:p>
            <a:pPr algn="ctr" rtl="0" lvl="0">
              <a:buNone/>
            </a:pPr>
            <a:r>
              <a:rPr sz="1800" lang="en"/>
              <a:t>&lt;div&gt;</a:t>
            </a:r>
          </a:p>
        </p:txBody>
      </p:sp>
      <p:cxnSp>
        <p:nvCxnSpPr>
          <p:cNvPr id="70" name="Shape 70"/>
          <p:cNvCxnSpPr/>
          <p:nvPr/>
        </p:nvCxnSpPr>
        <p:spPr>
          <a:xfrm rot="10800000" flipH="1">
            <a:off y="3476249" x="3653300"/>
            <a:ext cy="5700" cx="682500"/>
          </a:xfrm>
          <a:prstGeom prst="straightConnector1">
            <a:avLst/>
          </a:prstGeom>
          <a:noFill/>
          <a:ln w="19050" cap="flat">
            <a:solidFill>
              <a:schemeClr val="dk2"/>
            </a:solidFill>
            <a:prstDash val="solid"/>
            <a:round/>
            <a:headEnd w="lg" len="lg" type="none"/>
            <a:tailEnd w="lg" len="lg" type="none"/>
          </a:ln>
        </p:spPr>
      </p:cxnSp>
      <p:cxnSp>
        <p:nvCxnSpPr>
          <p:cNvPr id="71" name="Shape 71"/>
          <p:cNvCxnSpPr/>
          <p:nvPr/>
        </p:nvCxnSpPr>
        <p:spPr>
          <a:xfrm>
            <a:off y="3072399" x="4335800"/>
            <a:ext cy="434400" cx="0"/>
          </a:xfrm>
          <a:prstGeom prst="straightConnector1">
            <a:avLst/>
          </a:prstGeom>
          <a:noFill/>
          <a:ln w="19050" cap="flat">
            <a:solidFill>
              <a:schemeClr val="dk2"/>
            </a:solidFill>
            <a:prstDash val="solid"/>
            <a:round/>
            <a:headEnd w="lg" len="lg" type="none"/>
            <a:tailEnd w="lg" len="lg" type="triangle"/>
          </a:ln>
        </p:spPr>
      </p:cxnSp>
      <p:cxnSp>
        <p:nvCxnSpPr>
          <p:cNvPr id="72" name="Shape 72"/>
          <p:cNvCxnSpPr/>
          <p:nvPr/>
        </p:nvCxnSpPr>
        <p:spPr>
          <a:xfrm>
            <a:off y="3082000" x="4316325"/>
            <a:ext cy="6900" cx="406199"/>
          </a:xfrm>
          <a:prstGeom prst="straightConnector1">
            <a:avLst/>
          </a:prstGeom>
          <a:noFill/>
          <a:ln w="19050" cap="flat">
            <a:solidFill>
              <a:schemeClr val="dk2"/>
            </a:solidFill>
            <a:prstDash val="solid"/>
            <a:round/>
            <a:headEnd w="lg" len="lg" type="none"/>
            <a:tailEnd w="lg" len="lg" type="none"/>
          </a:ln>
        </p:spPr>
      </p:cxnSp>
      <p:cxnSp>
        <p:nvCxnSpPr>
          <p:cNvPr id="73" name="Shape 73"/>
          <p:cNvCxnSpPr/>
          <p:nvPr/>
        </p:nvCxnSpPr>
        <p:spPr>
          <a:xfrm rot="10800000" flipH="1">
            <a:off y="2673400" x="4722525"/>
            <a:ext cy="408599" cx="599"/>
          </a:xfrm>
          <a:prstGeom prst="straightConnector1">
            <a:avLst/>
          </a:prstGeom>
          <a:noFill/>
          <a:ln w="19050" cap="flat">
            <a:solidFill>
              <a:schemeClr val="dk2"/>
            </a:solidFill>
            <a:prstDash val="solid"/>
            <a:round/>
            <a:headEnd w="lg" len="lg" type="none"/>
            <a:tailEnd w="lg" len="lg" type="triangle"/>
          </a:ln>
        </p:spPr>
      </p:cxnSp>
      <p:cxnSp>
        <p:nvCxnSpPr>
          <p:cNvPr id="74" name="Shape 74"/>
          <p:cNvCxnSpPr/>
          <p:nvPr/>
        </p:nvCxnSpPr>
        <p:spPr>
          <a:xfrm>
            <a:off y="2692200" x="4732575"/>
            <a:ext cy="0" cx="557400"/>
          </a:xfrm>
          <a:prstGeom prst="straightConnector1">
            <a:avLst/>
          </a:prstGeom>
          <a:noFill/>
          <a:ln w="19050" cap="flat">
            <a:solidFill>
              <a:schemeClr val="dk2"/>
            </a:solidFill>
            <a:prstDash val="solid"/>
            <a:round/>
            <a:headEnd w="lg" len="lg" type="none"/>
            <a:tailEnd w="lg" len="lg" type="none"/>
          </a:ln>
        </p:spPr>
      </p:cxnSp>
      <p:cxnSp>
        <p:nvCxnSpPr>
          <p:cNvPr id="75" name="Shape 75"/>
          <p:cNvCxnSpPr/>
          <p:nvPr/>
        </p:nvCxnSpPr>
        <p:spPr>
          <a:xfrm>
            <a:off y="2182025" x="5280475"/>
            <a:ext cy="519599" cx="0"/>
          </a:xfrm>
          <a:prstGeom prst="straightConnector1">
            <a:avLst/>
          </a:prstGeom>
          <a:noFill/>
          <a:ln w="19050" cap="flat">
            <a:solidFill>
              <a:schemeClr val="dk2"/>
            </a:solidFill>
            <a:prstDash val="solid"/>
            <a:round/>
            <a:headEnd w="lg" len="lg" type="none"/>
            <a:tailEnd w="lg" len="lg" type="triangle"/>
          </a:ln>
        </p:spPr>
      </p:cxnSp>
      <p:sp>
        <p:nvSpPr>
          <p:cNvPr id="76" name="Shape 76"/>
          <p:cNvSpPr txBox="1"/>
          <p:nvPr/>
        </p:nvSpPr>
        <p:spPr>
          <a:xfrm>
            <a:off y="4902625" x="547875"/>
            <a:ext cy="1681500" cx="8305799"/>
          </a:xfrm>
          <a:prstGeom prst="rect">
            <a:avLst/>
          </a:prstGeom>
        </p:spPr>
        <p:txBody>
          <a:bodyPr bIns="91425" rIns="91425" lIns="91425" tIns="91425" anchor="t" anchorCtr="0">
            <a:noAutofit/>
          </a:bodyPr>
          <a:lstStyle/>
          <a:p>
            <a:pPr>
              <a:buNone/>
            </a:pPr>
            <a:r>
              <a:rPr sz="1800" lang="en"/>
              <a:t>When the event occurs, it gets sent to the most specific element, and after this element has an opportunity to react, the event </a:t>
            </a:r>
            <a:r>
              <a:rPr b="1" sz="1800" lang="en"/>
              <a:t>bubbles up</a:t>
            </a:r>
            <a:r>
              <a:rPr sz="1800" lang="en"/>
              <a:t> to more general elements. In this example, if click event handlers were added to both the button and div (displaying an alert box in each case, say) and the button were clicked, alert boxes for both the button and div would be displayed!* </a:t>
            </a:r>
          </a:p>
        </p:txBody>
      </p:sp>
      <p:sp>
        <p:nvSpPr>
          <p:cNvPr id="77" name="Shape 77"/>
          <p:cNvSpPr txBox="1"/>
          <p:nvPr/>
        </p:nvSpPr>
        <p:spPr>
          <a:xfrm>
            <a:off y="6419375" x="7182725"/>
            <a:ext cy="397499" cx="1849200"/>
          </a:xfrm>
          <a:prstGeom prst="rect">
            <a:avLst/>
          </a:prstGeom>
        </p:spPr>
        <p:txBody>
          <a:bodyPr bIns="91425" rIns="91425" lIns="91425" tIns="91425" anchor="t" anchorCtr="0">
            <a:noAutofit/>
          </a:bodyPr>
          <a:lstStyle/>
          <a:p>
            <a:pPr rtl="0" lvl="0">
              <a:buNone/>
            </a:pPr>
            <a:r>
              <a:rPr b="1" lang="en">
                <a:solidFill>
                  <a:schemeClr val="accent1"/>
                </a:solidFill>
              </a:rPr>
              <a:t>*</a:t>
            </a:r>
            <a:r>
              <a:rPr b="1" sz="1100" lang="en">
                <a:solidFill>
                  <a:schemeClr val="accent1"/>
                </a:solidFill>
              </a:rPr>
              <a:t>demo file available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indent="0" marL="457200">
              <a:buNone/>
            </a:pPr>
            <a:r>
              <a:rPr b="1" sz="2400" lang="en">
                <a:solidFill>
                  <a:srgbClr val="1C4587"/>
                </a:solidFill>
              </a:rPr>
              <a:t>Event propagation, cont.</a:t>
            </a:r>
          </a:p>
        </p:txBody>
      </p:sp>
      <p:sp>
        <p:nvSpPr>
          <p:cNvPr id="83" name="Shape 83"/>
          <p:cNvSpPr txBox="1"/>
          <p:nvPr/>
        </p:nvSpPr>
        <p:spPr>
          <a:xfrm>
            <a:off y="1099300" x="398550"/>
            <a:ext cy="3142199" cx="8346899"/>
          </a:xfrm>
          <a:prstGeom prst="rect">
            <a:avLst/>
          </a:prstGeom>
        </p:spPr>
        <p:txBody>
          <a:bodyPr bIns="91425" rIns="91425" lIns="91425" tIns="91425" anchor="t" anchorCtr="0">
            <a:noAutofit/>
          </a:bodyPr>
          <a:lstStyle/>
          <a:p>
            <a:pPr rtl="0" lvl="0">
              <a:buNone/>
            </a:pPr>
            <a:r>
              <a:rPr sz="1800" lang="en"/>
              <a:t>To prevent an event from passing onto ancestor tags in this case, jQuery provides the </a:t>
            </a:r>
            <a:r>
              <a:rPr b="1" sz="1800" lang="en"/>
              <a:t>stopPropagation()</a:t>
            </a:r>
            <a:r>
              <a:rPr sz="1800" lang="en"/>
              <a:t> function. It is a function of the event object (which contains information that was collected when the event occurred), so you would access it within an event-handling function:</a:t>
            </a:r>
          </a:p>
          <a:p>
            <a:r>
              <a:t/>
            </a:r>
          </a:p>
          <a:p>
            <a:pPr rtl="0" lvl="0">
              <a:buNone/>
            </a:pPr>
            <a:r>
              <a:rPr b="1" sz="1800" lang="en">
                <a:solidFill>
                  <a:schemeClr val="accent6"/>
                </a:solidFill>
              </a:rPr>
              <a:t>$(‘#theLink’).click( function (event) {</a:t>
            </a:r>
          </a:p>
          <a:p>
            <a:pPr rtl="0" lvl="0">
              <a:buNone/>
            </a:pPr>
            <a:r>
              <a:rPr b="1" sz="1800" lang="en">
                <a:solidFill>
                  <a:schemeClr val="accent6"/>
                </a:solidFill>
              </a:rPr>
              <a:t>	// do something</a:t>
            </a:r>
          </a:p>
          <a:p>
            <a:r>
              <a:t/>
            </a:r>
          </a:p>
          <a:p>
            <a:pPr rtl="0" lvl="0">
              <a:buNone/>
            </a:pPr>
            <a:r>
              <a:rPr b="1" sz="1800" lang="en">
                <a:solidFill>
                  <a:schemeClr val="accent6"/>
                </a:solidFill>
              </a:rPr>
              <a:t>	event.stopPropagation();	// stop the event from bubbling up</a:t>
            </a:r>
          </a:p>
          <a:p>
            <a:pPr rtl="0" lvl="0">
              <a:buNone/>
            </a:pPr>
            <a:r>
              <a:rPr b="1" sz="1800" lang="en">
                <a:solidFill>
                  <a:schemeClr val="accent6"/>
                </a:solidFill>
              </a:rPr>
              <a:t>});</a:t>
            </a:r>
          </a:p>
        </p:txBody>
      </p:sp>
      <p:cxnSp>
        <p:nvCxnSpPr>
          <p:cNvPr id="84" name="Shape 84"/>
          <p:cNvCxnSpPr/>
          <p:nvPr/>
        </p:nvCxnSpPr>
        <p:spPr>
          <a:xfrm rot="10800000">
            <a:off y="5585599" x="3117125"/>
            <a:ext cy="25500" cx="8699"/>
          </a:xfrm>
          <a:prstGeom prst="straightConnector1">
            <a:avLst/>
          </a:prstGeom>
          <a:noFill/>
          <a:ln w="19050" cap="flat">
            <a:solidFill>
              <a:schemeClr val="dk2"/>
            </a:solidFill>
            <a:prstDash val="solid"/>
            <a:round/>
            <a:headEnd w="lg" len="lg" type="none"/>
            <a:tailEnd w="lg" len="lg" type="non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indent="0" marL="457200">
              <a:buNone/>
            </a:pPr>
            <a:r>
              <a:rPr b="1" sz="2400" lang="en">
                <a:solidFill>
                  <a:srgbClr val="1C4587"/>
                </a:solidFill>
              </a:rPr>
              <a:t>Advanced event management: the </a:t>
            </a:r>
            <a:r>
              <a:rPr b="1" sz="2400" lang="en" i="1">
                <a:solidFill>
                  <a:srgbClr val="1C4587"/>
                </a:solidFill>
              </a:rPr>
              <a:t>on()</a:t>
            </a:r>
            <a:r>
              <a:rPr b="1" sz="2400" lang="en">
                <a:solidFill>
                  <a:srgbClr val="1C4587"/>
                </a:solidFill>
              </a:rPr>
              <a:t> function</a:t>
            </a:r>
          </a:p>
        </p:txBody>
      </p:sp>
      <p:sp>
        <p:nvSpPr>
          <p:cNvPr id="90" name="Shape 90"/>
          <p:cNvSpPr/>
          <p:nvPr/>
        </p:nvSpPr>
        <p:spPr>
          <a:xfrm>
            <a:off y="1418825" x="267600"/>
            <a:ext cy="1143599" cx="8563500"/>
          </a:xfrm>
          <a:prstGeom prst="rect">
            <a:avLst/>
          </a:prstGeom>
          <a:solidFill>
            <a:srgbClr val="F4CCCC"/>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91" name="Shape 91"/>
          <p:cNvSpPr txBox="1"/>
          <p:nvPr/>
        </p:nvSpPr>
        <p:spPr>
          <a:xfrm>
            <a:off y="1507699" x="1568725"/>
            <a:ext cy="912900" cx="7262399"/>
          </a:xfrm>
          <a:prstGeom prst="rect">
            <a:avLst/>
          </a:prstGeom>
        </p:spPr>
        <p:txBody>
          <a:bodyPr bIns="91425" rIns="91425" lIns="91425" tIns="91425" anchor="t" anchorCtr="0">
            <a:noAutofit/>
          </a:bodyPr>
          <a:lstStyle/>
          <a:p>
            <a:pPr rtl="0" lvl="0">
              <a:buNone/>
            </a:pPr>
            <a:r>
              <a:rPr sz="1800" lang="en"/>
              <a:t>The </a:t>
            </a:r>
            <a:r>
              <a:rPr b="1" sz="1800" lang="en"/>
              <a:t>on()</a:t>
            </a:r>
            <a:r>
              <a:rPr sz="1800" lang="en"/>
              <a:t> and </a:t>
            </a:r>
            <a:r>
              <a:rPr b="1" sz="1800" lang="en"/>
              <a:t>off()</a:t>
            </a:r>
            <a:r>
              <a:rPr sz="1800" lang="en"/>
              <a:t> functions replace the </a:t>
            </a:r>
            <a:r>
              <a:rPr b="1" sz="1800" lang="en"/>
              <a:t>bind()</a:t>
            </a:r>
            <a:r>
              <a:rPr sz="1800" lang="en"/>
              <a:t> and </a:t>
            </a:r>
            <a:r>
              <a:rPr b="1" sz="1800" lang="en"/>
              <a:t>unbind() </a:t>
            </a:r>
            <a:r>
              <a:rPr sz="1800" lang="en"/>
              <a:t>functions which are now deprecated (so don’t get in a bind over bind() ).</a:t>
            </a:r>
          </a:p>
        </p:txBody>
      </p:sp>
      <p:pic>
        <p:nvPicPr>
          <p:cNvPr id="92" name="Shape 92"/>
          <p:cNvPicPr preferRelativeResize="0"/>
          <p:nvPr/>
        </p:nvPicPr>
        <p:blipFill>
          <a:blip r:embed="rId3"/>
          <a:stretch>
            <a:fillRect/>
          </a:stretch>
        </p:blipFill>
        <p:spPr>
          <a:xfrm>
            <a:off y="1484587" x="556650"/>
            <a:ext cy="1012074" cx="1012074"/>
          </a:xfrm>
          <a:prstGeom prst="rect">
            <a:avLst/>
          </a:prstGeom>
          <a:noFill/>
          <a:ln>
            <a:noFill/>
          </a:ln>
        </p:spPr>
      </p:pic>
      <p:sp>
        <p:nvSpPr>
          <p:cNvPr id="93" name="Shape 93"/>
          <p:cNvSpPr txBox="1"/>
          <p:nvPr/>
        </p:nvSpPr>
        <p:spPr>
          <a:xfrm>
            <a:off y="2665750" x="283400"/>
            <a:ext cy="831299" cx="8085900"/>
          </a:xfrm>
          <a:prstGeom prst="rect">
            <a:avLst/>
          </a:prstGeom>
        </p:spPr>
        <p:txBody>
          <a:bodyPr bIns="91425" rIns="91425" lIns="91425" tIns="91425" anchor="t" anchorCtr="0">
            <a:noAutofit/>
          </a:bodyPr>
          <a:lstStyle/>
          <a:p>
            <a:pPr>
              <a:buNone/>
            </a:pPr>
            <a:r>
              <a:rPr sz="1800" lang="en"/>
              <a:t>In its simplest form, </a:t>
            </a:r>
            <a:r>
              <a:rPr b="1" sz="1800" lang="en"/>
              <a:t>on()</a:t>
            </a:r>
            <a:r>
              <a:rPr sz="1800" lang="en"/>
              <a:t> is equivalent to jQuery’s event-specific functions like </a:t>
            </a:r>
            <a:r>
              <a:rPr b="1" sz="1800" lang="en"/>
              <a:t>click()</a:t>
            </a:r>
            <a:r>
              <a:rPr sz="1800" lang="en"/>
              <a:t> or </a:t>
            </a:r>
            <a:r>
              <a:rPr b="1" sz="1800" lang="en"/>
              <a:t>mouseover()</a:t>
            </a:r>
            <a:r>
              <a:rPr sz="1800" lang="en"/>
              <a:t>. </a:t>
            </a:r>
          </a:p>
        </p:txBody>
      </p:sp>
      <p:sp>
        <p:nvSpPr>
          <p:cNvPr id="94" name="Shape 94"/>
          <p:cNvSpPr txBox="1"/>
          <p:nvPr/>
        </p:nvSpPr>
        <p:spPr>
          <a:xfrm>
            <a:off y="3649450" x="368400"/>
            <a:ext cy="1399800" cx="8085900"/>
          </a:xfrm>
          <a:prstGeom prst="rect">
            <a:avLst/>
          </a:prstGeom>
        </p:spPr>
        <p:txBody>
          <a:bodyPr bIns="91425" rIns="91425" lIns="91425" tIns="91425" anchor="t" anchorCtr="0">
            <a:noAutofit/>
          </a:bodyPr>
          <a:lstStyle/>
          <a:p>
            <a:pPr rtl="0" lvl="0">
              <a:buNone/>
            </a:pPr>
            <a:r>
              <a:rPr sz="1800" lang="en"/>
              <a:t>For example, these two are functionally the same:</a:t>
            </a:r>
          </a:p>
          <a:p>
            <a:r>
              <a:t/>
            </a:r>
          </a:p>
          <a:p>
            <a:pPr rtl="0" lvl="0">
              <a:lnSpc>
                <a:spcPct val="150000"/>
              </a:lnSpc>
              <a:buNone/>
            </a:pPr>
            <a:r>
              <a:rPr b="1" sz="1800" lang="en">
                <a:solidFill>
                  <a:schemeClr val="accent6"/>
                </a:solidFill>
              </a:rPr>
              <a:t>$(‘#myButton’).click( functionName );</a:t>
            </a:r>
          </a:p>
          <a:p>
            <a:pPr rtl="0" lvl="0">
              <a:lnSpc>
                <a:spcPct val="150000"/>
              </a:lnSpc>
              <a:buNone/>
            </a:pPr>
            <a:r>
              <a:rPr b="1" sz="1800" lang="en">
                <a:solidFill>
                  <a:schemeClr val="accent6"/>
                </a:solidFill>
              </a:rPr>
              <a:t>$(‘#myButton’).on(‘click’, functionName);</a:t>
            </a:r>
          </a:p>
        </p:txBody>
      </p:sp>
      <p:grpSp>
        <p:nvGrpSpPr>
          <p:cNvPr id="95" name="Shape 95"/>
          <p:cNvGrpSpPr/>
          <p:nvPr/>
        </p:nvGrpSpPr>
        <p:grpSpPr>
          <a:xfrm>
            <a:off y="5263475" x="340075"/>
            <a:ext cy="1284600" cx="8490900"/>
            <a:chOff y="5034875" x="340075"/>
            <a:chExt cy="1284600" cx="8490900"/>
          </a:xfrm>
        </p:grpSpPr>
        <p:cxnSp>
          <p:nvCxnSpPr>
            <p:cNvPr id="96" name="Shape 96"/>
            <p:cNvCxnSpPr/>
            <p:nvPr/>
          </p:nvCxnSpPr>
          <p:spPr>
            <a:xfrm rot="10800000">
              <a:off y="5585599" x="3117125"/>
              <a:ext cy="25500" cx="8699"/>
            </a:xfrm>
            <a:prstGeom prst="straightConnector1">
              <a:avLst/>
            </a:prstGeom>
            <a:noFill/>
            <a:ln w="19050" cap="flat">
              <a:solidFill>
                <a:schemeClr val="dk2"/>
              </a:solidFill>
              <a:prstDash val="solid"/>
              <a:round/>
              <a:headEnd w="lg" len="lg" type="none"/>
              <a:tailEnd w="lg" len="lg" type="none"/>
            </a:ln>
          </p:spPr>
        </p:cxnSp>
        <p:sp>
          <p:nvSpPr>
            <p:cNvPr id="97" name="Shape 97"/>
            <p:cNvSpPr/>
            <p:nvPr/>
          </p:nvSpPr>
          <p:spPr>
            <a:xfrm>
              <a:off y="5034875" x="340075"/>
              <a:ext cy="1284600" cx="8490900"/>
            </a:xfrm>
            <a:prstGeom prst="rect">
              <a:avLst/>
            </a:prstGeom>
            <a:solidFill>
              <a:srgbClr val="CFE2F3"/>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98" name="Shape 98"/>
            <p:cNvSpPr txBox="1"/>
            <p:nvPr/>
          </p:nvSpPr>
          <p:spPr>
            <a:xfrm>
              <a:off y="5223800" x="1426350"/>
              <a:ext cy="1012199" cx="7113000"/>
            </a:xfrm>
            <a:prstGeom prst="rect">
              <a:avLst/>
            </a:prstGeom>
          </p:spPr>
          <p:txBody>
            <a:bodyPr bIns="91425" rIns="91425" lIns="91425" tIns="91425" anchor="t" anchorCtr="0">
              <a:noAutofit/>
            </a:bodyPr>
            <a:lstStyle/>
            <a:p>
              <a:pPr>
                <a:buNone/>
              </a:pPr>
              <a:r>
                <a:rPr b="1" sz="1800" lang="en"/>
                <a:t>on()</a:t>
              </a:r>
              <a:r>
                <a:rPr sz="1800" lang="en"/>
                <a:t> provides more event-handling flexibility, since you can pass additional data for the event handler function to use. </a:t>
              </a:r>
            </a:p>
          </p:txBody>
        </p:sp>
        <p:pic>
          <p:nvPicPr>
            <p:cNvPr id="99" name="Shape 99"/>
            <p:cNvPicPr preferRelativeResize="0"/>
            <p:nvPr/>
          </p:nvPicPr>
          <p:blipFill>
            <a:blip r:embed="rId4"/>
            <a:stretch>
              <a:fillRect/>
            </a:stretch>
          </p:blipFill>
          <p:spPr>
            <a:xfrm>
              <a:off y="5161300" x="457825"/>
              <a:ext cy="874099" cx="874100"/>
            </a:xfrm>
            <a:prstGeom prst="rect">
              <a:avLst/>
            </a:prstGeom>
            <a:noFill/>
            <a:ln>
              <a:noFill/>
            </a:ln>
          </p:spPr>
        </p:pic>
      </p:gr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p:nvPr/>
        </p:nvSpPr>
        <p:spPr>
          <a:xfrm>
            <a:off y="2202775" x="290100"/>
            <a:ext cy="4459200" cx="8563500"/>
          </a:xfrm>
          <a:prstGeom prst="rect">
            <a:avLst/>
          </a:prstGeom>
          <a:solidFill>
            <a:srgbClr val="EFEFEF"/>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05" name="Shape 105"/>
          <p:cNvSpPr/>
          <p:nvPr/>
        </p:nvSpPr>
        <p:spPr>
          <a:xfrm>
            <a:off y="306800" x="290250"/>
            <a:ext cy="685799" cx="8563500"/>
          </a:xfrm>
          <a:prstGeom prst="rect">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indent="0" marL="457200">
              <a:buNone/>
            </a:pPr>
            <a:r>
              <a:rPr b="1" sz="2400" lang="en">
                <a:solidFill>
                  <a:srgbClr val="1C4587"/>
                </a:solidFill>
              </a:rPr>
              <a:t>Advanced event management: the </a:t>
            </a:r>
            <a:r>
              <a:rPr b="1" sz="2400" lang="en" i="1">
                <a:solidFill>
                  <a:srgbClr val="1C4587"/>
                </a:solidFill>
              </a:rPr>
              <a:t>on()</a:t>
            </a:r>
            <a:r>
              <a:rPr b="1" sz="2400" lang="en">
                <a:solidFill>
                  <a:srgbClr val="1C4587"/>
                </a:solidFill>
              </a:rPr>
              <a:t> function, cont.</a:t>
            </a:r>
          </a:p>
        </p:txBody>
      </p:sp>
      <p:cxnSp>
        <p:nvCxnSpPr>
          <p:cNvPr id="106" name="Shape 106"/>
          <p:cNvCxnSpPr/>
          <p:nvPr/>
        </p:nvCxnSpPr>
        <p:spPr>
          <a:xfrm rot="10800000">
            <a:off y="5585599" x="3117125"/>
            <a:ext cy="25500" cx="8699"/>
          </a:xfrm>
          <a:prstGeom prst="straightConnector1">
            <a:avLst/>
          </a:prstGeom>
          <a:noFill/>
          <a:ln w="19050" cap="flat">
            <a:solidFill>
              <a:schemeClr val="dk2"/>
            </a:solidFill>
            <a:prstDash val="solid"/>
            <a:round/>
            <a:headEnd w="lg" len="lg" type="none"/>
            <a:tailEnd w="lg" len="lg" type="none"/>
          </a:ln>
        </p:spPr>
      </p:cxnSp>
      <p:sp>
        <p:nvSpPr>
          <p:cNvPr id="107" name="Shape 107"/>
          <p:cNvSpPr txBox="1"/>
          <p:nvPr/>
        </p:nvSpPr>
        <p:spPr>
          <a:xfrm>
            <a:off y="1238125" x="368400"/>
            <a:ext cy="896100" cx="8085900"/>
          </a:xfrm>
          <a:prstGeom prst="rect">
            <a:avLst/>
          </a:prstGeom>
        </p:spPr>
        <p:txBody>
          <a:bodyPr bIns="91425" rIns="91425" lIns="91425" tIns="91425" anchor="t" anchorCtr="0">
            <a:noAutofit/>
          </a:bodyPr>
          <a:lstStyle/>
          <a:p>
            <a:pPr rtl="0" lvl="0">
              <a:lnSpc>
                <a:spcPct val="150000"/>
              </a:lnSpc>
              <a:buNone/>
            </a:pPr>
            <a:r>
              <a:rPr sz="1800" lang="en"/>
              <a:t>The basic format of the on() function:</a:t>
            </a:r>
          </a:p>
          <a:p>
            <a:pPr rtl="0" lvl="0">
              <a:lnSpc>
                <a:spcPct val="150000"/>
              </a:lnSpc>
              <a:buNone/>
            </a:pPr>
            <a:r>
              <a:rPr b="1" sz="1800" lang="en">
                <a:solidFill>
                  <a:schemeClr val="accent6"/>
                </a:solidFill>
              </a:rPr>
              <a:t>$(‘selector’).on( eventName, myData, functionName );</a:t>
            </a:r>
          </a:p>
          <a:p>
            <a:r>
              <a:t/>
            </a:r>
          </a:p>
        </p:txBody>
      </p:sp>
      <p:sp>
        <p:nvSpPr>
          <p:cNvPr id="108" name="Shape 108"/>
          <p:cNvSpPr txBox="1"/>
          <p:nvPr/>
        </p:nvSpPr>
        <p:spPr>
          <a:xfrm>
            <a:off y="2266475" x="410375"/>
            <a:ext cy="614099" cx="1299299"/>
          </a:xfrm>
          <a:prstGeom prst="rect">
            <a:avLst/>
          </a:prstGeom>
        </p:spPr>
        <p:txBody>
          <a:bodyPr bIns="91425" rIns="91425" lIns="91425" tIns="91425" anchor="t" anchorCtr="0">
            <a:noAutofit/>
          </a:bodyPr>
          <a:lstStyle/>
          <a:p>
            <a:pPr>
              <a:buNone/>
            </a:pPr>
            <a:r>
              <a:rPr b="1" sz="2000" lang="en"/>
              <a:t>Example</a:t>
            </a:r>
          </a:p>
        </p:txBody>
      </p:sp>
      <p:sp>
        <p:nvSpPr>
          <p:cNvPr id="109" name="Shape 109"/>
          <p:cNvSpPr txBox="1"/>
          <p:nvPr/>
        </p:nvSpPr>
        <p:spPr>
          <a:xfrm>
            <a:off y="2266475" x="1757000"/>
            <a:ext cy="1086300" cx="7096800"/>
          </a:xfrm>
          <a:prstGeom prst="rect">
            <a:avLst/>
          </a:prstGeom>
        </p:spPr>
        <p:txBody>
          <a:bodyPr bIns="91425" rIns="91425" lIns="91425" tIns="91425" anchor="t" anchorCtr="0">
            <a:noAutofit/>
          </a:bodyPr>
          <a:lstStyle/>
          <a:p>
            <a:pPr>
              <a:buNone/>
            </a:pPr>
            <a:r>
              <a:rPr sz="1800" lang="en"/>
              <a:t>Displaying an alert box in response to an event; the message in the alert box is different based on which element triggered the event.</a:t>
            </a:r>
          </a:p>
        </p:txBody>
      </p:sp>
      <p:sp>
        <p:nvSpPr>
          <p:cNvPr id="110" name="Shape 110"/>
          <p:cNvSpPr txBox="1"/>
          <p:nvPr/>
        </p:nvSpPr>
        <p:spPr>
          <a:xfrm>
            <a:off y="3211725" x="472325"/>
            <a:ext cy="3306300" cx="8123700"/>
          </a:xfrm>
          <a:prstGeom prst="rect">
            <a:avLst/>
          </a:prstGeom>
        </p:spPr>
        <p:txBody>
          <a:bodyPr bIns="91425" rIns="91425" lIns="91425" tIns="91425" anchor="t" anchorCtr="0">
            <a:noAutofit/>
          </a:bodyPr>
          <a:lstStyle/>
          <a:p>
            <a:pPr rtl="0" lvl="0">
              <a:buNone/>
            </a:pPr>
            <a:r>
              <a:rPr sz="1800" lang="en">
                <a:solidFill>
                  <a:schemeClr val="accent6"/>
                </a:solidFill>
              </a:rPr>
              <a:t>var linkVar = { message: ‘Hello from a link’ };    		// object literal </a:t>
            </a:r>
          </a:p>
          <a:p>
            <a:pPr rtl="0" lvl="0">
              <a:buNone/>
            </a:pPr>
            <a:r>
              <a:rPr sz="1800" lang="en">
                <a:solidFill>
                  <a:schemeClr val="accent6"/>
                </a:solidFill>
              </a:rPr>
              <a:t>var pVar = { message: ‘Hello from a paragraph’ };		// another object literal</a:t>
            </a:r>
          </a:p>
          <a:p>
            <a:pPr rtl="0" lvl="0">
              <a:buNone/>
            </a:pPr>
            <a:r>
              <a:rPr sz="1800" lang="en">
                <a:solidFill>
                  <a:schemeClr val="accent6"/>
                </a:solidFill>
              </a:rPr>
              <a:t>function showMessage( evt ) {</a:t>
            </a:r>
          </a:p>
          <a:p>
            <a:pPr rtl="0" lvl="0">
              <a:buNone/>
            </a:pPr>
            <a:r>
              <a:rPr sz="1800" lang="en">
                <a:solidFill>
                  <a:schemeClr val="accent6"/>
                </a:solidFill>
              </a:rPr>
              <a:t>	alert( evt.data.message );			// accessing the message property</a:t>
            </a:r>
          </a:p>
          <a:p>
            <a:pPr rtl="0" lvl="0">
              <a:buNone/>
            </a:pPr>
            <a:r>
              <a:rPr sz="1800" lang="en">
                <a:solidFill>
                  <a:schemeClr val="accent6"/>
                </a:solidFill>
              </a:rPr>
              <a:t>};									// of the event data property</a:t>
            </a:r>
          </a:p>
          <a:p>
            <a:r>
              <a:t/>
            </a:r>
          </a:p>
          <a:p>
            <a:pPr rtl="0" lvl="0">
              <a:buNone/>
            </a:pPr>
            <a:r>
              <a:rPr sz="1800" lang="en">
                <a:solidFill>
                  <a:schemeClr val="accent6"/>
                </a:solidFill>
              </a:rPr>
              <a:t>$(‘a’).on( ‘click’, linkVar, showMessage );</a:t>
            </a:r>
          </a:p>
          <a:p>
            <a:pPr rtl="0" lvl="0">
              <a:buNone/>
            </a:pPr>
            <a:r>
              <a:rPr sz="1800" lang="en">
                <a:solidFill>
                  <a:schemeClr val="accent6"/>
                </a:solidFill>
              </a:rPr>
              <a:t>$(‘p’).on( ‘mouseover’, pVar, showMessage);</a:t>
            </a:r>
          </a:p>
          <a:p>
            <a:r>
              <a:t/>
            </a:r>
          </a:p>
          <a:p>
            <a:pPr>
              <a:buNone/>
            </a:pPr>
            <a:r>
              <a:rPr sz="1800" lang="en"/>
              <a:t>Note: Data passed to the</a:t>
            </a:r>
            <a:r>
              <a:rPr b="1" sz="1800" lang="en"/>
              <a:t> on() </a:t>
            </a:r>
            <a:r>
              <a:rPr sz="1800" lang="en"/>
              <a:t>function is either an </a:t>
            </a:r>
            <a:r>
              <a:rPr sz="1800" lang="en" i="1"/>
              <a:t>object literal</a:t>
            </a:r>
            <a:r>
              <a:rPr sz="1800" lang="en"/>
              <a:t> or a variable containing an object literal. </a:t>
            </a:r>
          </a:p>
        </p:txBody>
      </p:sp>
      <p:cxnSp>
        <p:nvCxnSpPr>
          <p:cNvPr id="111" name="Shape 111"/>
          <p:cNvCxnSpPr/>
          <p:nvPr/>
        </p:nvCxnSpPr>
        <p:spPr>
          <a:xfrm rot="10800000" flipH="1">
            <a:off y="3008900" x="294300"/>
            <a:ext cy="5399" cx="8550900"/>
          </a:xfrm>
          <a:prstGeom prst="straightConnector1">
            <a:avLst/>
          </a:prstGeom>
          <a:noFill/>
          <a:ln w="19050" cap="flat">
            <a:solidFill>
              <a:schemeClr val="dk2"/>
            </a:solidFill>
            <a:prstDash val="solid"/>
            <a:round/>
            <a:headEnd w="lg" len="lg" type="none"/>
            <a:tailEnd w="lg" len="lg" type="none"/>
          </a:ln>
        </p:spPr>
      </p:cxnSp>
      <p:cxnSp>
        <p:nvCxnSpPr>
          <p:cNvPr id="112" name="Shape 112"/>
          <p:cNvCxnSpPr/>
          <p:nvPr/>
        </p:nvCxnSpPr>
        <p:spPr>
          <a:xfrm rot="10800000" flipH="1">
            <a:off y="5752100" x="294300"/>
            <a:ext cy="5399" cx="8550900"/>
          </a:xfrm>
          <a:prstGeom prst="straightConnector1">
            <a:avLst/>
          </a:prstGeom>
          <a:noFill/>
          <a:ln w="19050" cap="flat">
            <a:solidFill>
              <a:schemeClr val="dk2"/>
            </a:solidFill>
            <a:prstDash val="solid"/>
            <a:round/>
            <a:headEnd w="lg" len="lg" type="none"/>
            <a:tailEnd w="lg" len="lg" type="non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