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1689A0-0C04-49CD-856D-5833A2B34618}">
  <a:tblStyle styleId="{BE1689A0-0C04-49CD-856D-5833A2B346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e1daad0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e1daad0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e1daad0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e1daad0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1daad0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1daad0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663c60a9c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663c60a9c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857e71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857e71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72c1b22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72c1b22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e1daad0d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e1daad0d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857e713b2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857e713b2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857e713b2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857e713b2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e1daad0d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e1daad0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92e2b4c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92e2b4c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ppsr.msu.edu/public-policy/correlates-state-policy" TargetMode="External"/><Relationship Id="rId4" Type="http://schemas.openxmlformats.org/officeDocument/2006/relationships/hyperlink" Target="https://www.kaggle.com/datasets/brandonconrady/us-governor-dataset?resource=downloa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B9B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77250" y="91350"/>
            <a:ext cx="70911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State-Level Gender Equality: Comparing Anti-Discrimination and Equal Pay Legislation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4616" l="756" r="2307" t="3783"/>
          <a:stretch/>
        </p:blipFill>
        <p:spPr>
          <a:xfrm>
            <a:off x="0" y="982950"/>
            <a:ext cx="7687954" cy="41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168350" y="2027400"/>
            <a:ext cx="165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Abby Stacy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CCF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2"/>
          <p:cNvGraphicFramePr/>
          <p:nvPr/>
        </p:nvGraphicFramePr>
        <p:xfrm>
          <a:off x="115200" y="88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{BE1689A0-0C04-49CD-856D-5833A2B34618}</a:tableStyleId>
              </a:tblPr>
              <a:tblGrid>
                <a:gridCol w="3922375"/>
              </a:tblGrid>
              <a:tr h="7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Anticipated Challenges: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2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 Data: multiple NA’s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2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 versus continuous data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2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 to separate timing vs. effect of laws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Different enforcement levels across states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2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Wage gap may be affected by unobserved cultural/economic factors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C458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400" y="3455200"/>
            <a:ext cx="1300400" cy="13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600" y="1588450"/>
            <a:ext cx="1244500" cy="12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2950" y="2762200"/>
            <a:ext cx="1244500" cy="12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Dataset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Studio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Graphs and other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Kaggle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4E1B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0275"/>
            <a:ext cx="8520600" cy="572700"/>
          </a:xfrm>
          <a:prstGeom prst="rect">
            <a:avLst/>
          </a:prstGeom>
          <a:solidFill>
            <a:srgbClr val="C9DAF8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Relationship Between Gender Discrimination Laws and Equal Pay</a:t>
            </a:r>
            <a:endParaRPr sz="1800"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580600" y="1056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{BE1689A0-0C04-49CD-856D-5833A2B34618}</a:tableStyleId>
              </a:tblPr>
              <a:tblGrid>
                <a:gridCol w="2328200"/>
              </a:tblGrid>
              <a:tr h="5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Theory</a:t>
                      </a:r>
                      <a:endParaRPr sz="2000"/>
                    </a:p>
                  </a:txBody>
                  <a:tcPr marT="91425" marB="91425" marR="91425" marL="91425">
                    <a:lnL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43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States with greater protections for gender equality will see smaller gender-based wage gaps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4319350" y="1049000"/>
            <a:ext cx="2859900" cy="461700"/>
          </a:xfrm>
          <a:prstGeom prst="rect">
            <a:avLst/>
          </a:prstGeom>
          <a:solidFill>
            <a:srgbClr val="C9DAF8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Anti Discrimination</a:t>
            </a:r>
            <a:r>
              <a:rPr lang="en" sz="1800">
                <a:solidFill>
                  <a:schemeClr val="dk2"/>
                </a:solidFill>
              </a:rPr>
              <a:t> Laws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51000" y="2486663"/>
            <a:ext cx="2196600" cy="461700"/>
          </a:xfrm>
          <a:prstGeom prst="rect">
            <a:avLst/>
          </a:prstGeom>
          <a:solidFill>
            <a:srgbClr val="C9DAF8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Gender Equality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257400" y="4158300"/>
            <a:ext cx="2983800" cy="461700"/>
          </a:xfrm>
          <a:prstGeom prst="rect">
            <a:avLst/>
          </a:prstGeom>
          <a:solidFill>
            <a:srgbClr val="C9DAF8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Smaller Gender Wage Gap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5742550" y="3058488"/>
            <a:ext cx="8100" cy="9897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>
            <a:off x="5746600" y="1551375"/>
            <a:ext cx="5400" cy="8946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5"/>
          <p:cNvGraphicFramePr/>
          <p:nvPr/>
        </p:nvGraphicFramePr>
        <p:xfrm>
          <a:off x="1049813" y="10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{BE1689A0-0C04-49CD-856D-5833A2B34618}</a:tableStyleId>
              </a:tblPr>
              <a:tblGrid>
                <a:gridCol w="2498975"/>
              </a:tblGrid>
              <a:tr h="37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Independent Variable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0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Presence of gender discrimination laws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0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Operationalization 1: 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0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Year of implementation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0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Operationalization 2: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Anti Discrimination Laws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Google Shape;73;p15"/>
          <p:cNvGraphicFramePr/>
          <p:nvPr/>
        </p:nvGraphicFramePr>
        <p:xfrm>
          <a:off x="5416325" y="106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{BE1689A0-0C04-49CD-856D-5833A2B34618}</a:tableStyleId>
              </a:tblPr>
              <a:tblGrid>
                <a:gridCol w="2763525"/>
              </a:tblGrid>
              <a:tr h="3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Dependent Variable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Support for equal pay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Operationalization 1: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Gender equal pay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Operationalization 2: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70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Minimum wage</a:t>
                      </a:r>
                      <a:endParaRPr sz="16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74" name="Google Shape;74;p15"/>
          <p:cNvSpPr txBox="1"/>
          <p:nvPr/>
        </p:nvSpPr>
        <p:spPr>
          <a:xfrm>
            <a:off x="426275" y="254450"/>
            <a:ext cx="4447500" cy="4617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Independent and Dependent Variables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EA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841200" y="178350"/>
            <a:ext cx="4043100" cy="1015800"/>
          </a:xfrm>
          <a:prstGeom prst="rect">
            <a:avLst/>
          </a:prstGeom>
          <a:solidFill>
            <a:srgbClr val="EEE6FF"/>
          </a:solidFill>
          <a:ln cap="flat" cmpd="sng" w="381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Regression: Probability of Having Equal Pay with the presence of Anti Discrimination Laws.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" y="58725"/>
            <a:ext cx="4297475" cy="37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250" y="1379175"/>
            <a:ext cx="3707055" cy="36445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4375" y="3820275"/>
            <a:ext cx="5122800" cy="1293000"/>
          </a:xfrm>
          <a:prstGeom prst="rect">
            <a:avLst/>
          </a:prstGeom>
          <a:solidFill>
            <a:srgbClr val="EEE6FF"/>
          </a:solidFill>
          <a:ln cap="flat" cmpd="sng" w="381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States without post-1964 gender discrimination laws have a 37.2% chance of equal pay laws. With such laws, it rises to 57.9% (coef = 0.2068, p &lt; 0.001).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70350" y="118800"/>
            <a:ext cx="2659200" cy="5727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70350" y="880625"/>
            <a:ext cx="7345800" cy="11247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States that implemented gender equality laws, will exhibit smaller gender based wage gaps. </a:t>
            </a:r>
            <a:endParaRPr/>
          </a:p>
        </p:txBody>
      </p:sp>
      <p:cxnSp>
        <p:nvCxnSpPr>
          <p:cNvPr id="89" name="Google Shape;89;p17"/>
          <p:cNvCxnSpPr/>
          <p:nvPr/>
        </p:nvCxnSpPr>
        <p:spPr>
          <a:xfrm flipH="1" rot="10800000">
            <a:off x="806875" y="3000150"/>
            <a:ext cx="10800" cy="138120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 txBox="1"/>
          <p:nvPr/>
        </p:nvSpPr>
        <p:spPr>
          <a:xfrm>
            <a:off x="1165725" y="3486950"/>
            <a:ext cx="2783700" cy="4617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Gender Equal Pay Laws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4297475" y="3625450"/>
            <a:ext cx="870000" cy="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4297475" y="3875600"/>
            <a:ext cx="848100" cy="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>
            <a:off x="5537150" y="3125250"/>
            <a:ext cx="32700" cy="1131000"/>
          </a:xfrm>
          <a:prstGeom prst="straightConnector1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 txBox="1"/>
          <p:nvPr/>
        </p:nvSpPr>
        <p:spPr>
          <a:xfrm>
            <a:off x="6222225" y="3394600"/>
            <a:ext cx="2337900" cy="4617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Gender Wage Gap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36010" l="1818" r="7699" t="34093"/>
          <a:stretch/>
        </p:blipFill>
        <p:spPr>
          <a:xfrm>
            <a:off x="45700" y="2820775"/>
            <a:ext cx="4338799" cy="21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937350" y="243575"/>
            <a:ext cx="6796500" cy="4617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Map: Gender Laws by State and Implementation Timeline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925" y="1009900"/>
            <a:ext cx="4539301" cy="363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66500" y="1009900"/>
            <a:ext cx="3697200" cy="16623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According to the timeline, equal pay laws were largely adopted before </a:t>
            </a:r>
            <a:r>
              <a:rPr lang="en" sz="1600">
                <a:solidFill>
                  <a:schemeClr val="dk2"/>
                </a:solidFill>
              </a:rPr>
              <a:t>discrimination</a:t>
            </a:r>
            <a:r>
              <a:rPr lang="en" sz="1600">
                <a:solidFill>
                  <a:schemeClr val="dk2"/>
                </a:solidFill>
              </a:rPr>
              <a:t> laws. With the majority of discrimination laws being adopted between 1960-1970 due in part to the federal discrimination law put in place.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F7F7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68200" y="86175"/>
            <a:ext cx="8444700" cy="572700"/>
          </a:xfrm>
          <a:prstGeom prst="rect">
            <a:avLst/>
          </a:prstGeom>
          <a:solidFill>
            <a:srgbClr val="EAD1DC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</a:t>
            </a:r>
            <a:r>
              <a:rPr lang="en"/>
              <a:t>wage</a:t>
            </a:r>
            <a:r>
              <a:rPr lang="en"/>
              <a:t> gaps by state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900" y="730375"/>
            <a:ext cx="4408532" cy="43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81600" y="77100"/>
            <a:ext cx="8520600" cy="7002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Variable: Political Affiliation in 2005</a:t>
            </a:r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94200" y="105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{BE1689A0-0C04-49CD-856D-5833A2B34618}</a:tableStyleId>
              </a:tblPr>
              <a:tblGrid>
                <a:gridCol w="2692850"/>
              </a:tblGrid>
              <a:tr h="57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Control Variables</a:t>
                      </a:r>
                      <a:endParaRPr sz="1800"/>
                    </a:p>
                  </a:txBody>
                  <a:tcPr marT="91425" marB="91425" marR="91425" marL="91425">
                    <a:lnL cap="flat" cmpd="sng" w="762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6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Political affiliation</a:t>
                      </a:r>
                      <a:endParaRPr sz="1800"/>
                    </a:p>
                  </a:txBody>
                  <a:tcPr marT="91425" marB="91425" marR="91425" marL="91425">
                    <a:lnL cap="flat" cmpd="sng" w="762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0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Political leanings can influence state legislation on social issues including gender and labor laws</a:t>
                      </a:r>
                      <a:endParaRPr sz="1800"/>
                    </a:p>
                  </a:txBody>
                  <a:tcPr marT="91425" marB="91425" marR="91425" marL="91425">
                    <a:lnL cap="flat" cmpd="sng" w="762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000" y="923750"/>
            <a:ext cx="5189200" cy="407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FFD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6591925" y="439325"/>
            <a:ext cx="2390100" cy="4063500"/>
          </a:xfrm>
          <a:prstGeom prst="rect">
            <a:avLst/>
          </a:prstGeom>
          <a:solidFill>
            <a:srgbClr val="DBFFFF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Of the 50 U.S. states, 56% adopted equal pay laws (64% Democrat-led and 36% Republican-led). 90% adopted anti discrimination laws (69% Democrat-led and 31% Republican-led). Democrat-led states were more likely to adopt laws related to equal rights.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3" y="160270"/>
            <a:ext cx="5950350" cy="4822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6576" l="15024" r="15895" t="3575"/>
          <a:stretch/>
        </p:blipFill>
        <p:spPr>
          <a:xfrm>
            <a:off x="1067850" y="341450"/>
            <a:ext cx="4175851" cy="42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5156550" y="2972300"/>
            <a:ext cx="152400" cy="163200"/>
          </a:xfrm>
          <a:prstGeom prst="ellipse">
            <a:avLst/>
          </a:prstGeom>
          <a:solidFill>
            <a:srgbClr val="06FB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5167450" y="3207800"/>
            <a:ext cx="152400" cy="163200"/>
          </a:xfrm>
          <a:prstGeom prst="ellipse">
            <a:avLst/>
          </a:prstGeom>
          <a:solidFill>
            <a:srgbClr val="FFFD0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5330750" y="3135500"/>
            <a:ext cx="67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Equal Pay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330750" y="2900000"/>
            <a:ext cx="82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Discrimination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243700" y="2712025"/>
            <a:ext cx="59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Laws</a:t>
            </a:r>
            <a:endParaRPr b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