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04" autoAdjust="0"/>
  </p:normalViewPr>
  <p:slideViewPr>
    <p:cSldViewPr snapToGrid="0" snapToObjects="1">
      <p:cViewPr varScale="1">
        <p:scale>
          <a:sx n="69" d="100"/>
          <a:sy n="69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71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852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4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250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00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029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696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7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372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7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135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597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30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39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403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70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813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675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0D61AD30-338E-1708-8560-BD5641CFA0CC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5048790" y="30411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36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Веб разработка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5048789" y="4291087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ru-RU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Основными этапами этого процесса являются такие мероприятия, как WEB-дизайн, вёрстка страниц сайта, WEB-программирование на стороне сервера и клиента, а также работы по конфигурированию WEB-сервера.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5335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686EF43-B696-6D62-73CA-3CBBAA3A2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9"/>
          <a:stretch/>
        </p:blipFill>
        <p:spPr>
          <a:xfrm>
            <a:off x="512606" y="1864460"/>
            <a:ext cx="4387065" cy="4581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5BAAA7AE-ED09-08CB-B42A-BCE0E19B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9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A5967E8-718B-5B6C-F66D-A8FCDB8E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F194A-D4D5-4A18-A48F-AB9B6D94149C}"/>
              </a:ext>
            </a:extLst>
          </p:cNvPr>
          <p:cNvSpPr txBox="1"/>
          <p:nvPr/>
        </p:nvSpPr>
        <p:spPr>
          <a:xfrm>
            <a:off x="452063" y="410966"/>
            <a:ext cx="997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Стадии жизненного цикла разработки сайта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xmlns="" id="{78FB3EF7-8083-250F-CD05-A62E7DB79D36}"/>
              </a:ext>
            </a:extLst>
          </p:cNvPr>
          <p:cNvSpPr/>
          <p:nvPr/>
        </p:nvSpPr>
        <p:spPr>
          <a:xfrm>
            <a:off x="760288" y="1356189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CC11858-6842-3A05-F2D5-0A8D1B9309EB}"/>
              </a:ext>
            </a:extLst>
          </p:cNvPr>
          <p:cNvSpPr txBox="1"/>
          <p:nvPr/>
        </p:nvSpPr>
        <p:spPr>
          <a:xfrm>
            <a:off x="1458929" y="1356189"/>
            <a:ext cx="254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 или постановка целей и задач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B5527659-48E5-2B29-B51C-61109B7D5939}"/>
              </a:ext>
            </a:extLst>
          </p:cNvPr>
          <p:cNvSpPr/>
          <p:nvPr/>
        </p:nvSpPr>
        <p:spPr>
          <a:xfrm>
            <a:off x="1330486" y="2270769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6055CE-2BE6-D3D4-3951-BC4946BC4F09}"/>
              </a:ext>
            </a:extLst>
          </p:cNvPr>
          <p:cNvSpPr txBox="1"/>
          <p:nvPr/>
        </p:nvSpPr>
        <p:spPr>
          <a:xfrm>
            <a:off x="2029127" y="2270769"/>
            <a:ext cx="254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технического задания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4A6D58AD-01DB-384C-380F-3DA86324055B}"/>
              </a:ext>
            </a:extLst>
          </p:cNvPr>
          <p:cNvSpPr/>
          <p:nvPr/>
        </p:nvSpPr>
        <p:spPr>
          <a:xfrm>
            <a:off x="1938370" y="3228863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C17EBB1-DEB9-578F-6D0D-0E25B5D1BD26}"/>
              </a:ext>
            </a:extLst>
          </p:cNvPr>
          <p:cNvSpPr txBox="1"/>
          <p:nvPr/>
        </p:nvSpPr>
        <p:spPr>
          <a:xfrm>
            <a:off x="2637011" y="3228863"/>
            <a:ext cx="254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макета дизайна сайта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3F179586-B635-8522-0DC3-9CA9D9C8C4C4}"/>
              </a:ext>
            </a:extLst>
          </p:cNvPr>
          <p:cNvSpPr/>
          <p:nvPr/>
        </p:nvSpPr>
        <p:spPr>
          <a:xfrm>
            <a:off x="2609605" y="4201947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375D7BF-636F-11C5-8B55-363B47CF9F12}"/>
              </a:ext>
            </a:extLst>
          </p:cNvPr>
          <p:cNvSpPr txBox="1"/>
          <p:nvPr/>
        </p:nvSpPr>
        <p:spPr>
          <a:xfrm>
            <a:off x="3308246" y="4320876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Верстка сайта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8BF3974A-037D-C38C-9C39-29B00BA150AB}"/>
              </a:ext>
            </a:extLst>
          </p:cNvPr>
          <p:cNvSpPr/>
          <p:nvPr/>
        </p:nvSpPr>
        <p:spPr>
          <a:xfrm>
            <a:off x="3530858" y="5111029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0D772AA-9486-4417-677A-638E208946DB}"/>
              </a:ext>
            </a:extLst>
          </p:cNvPr>
          <p:cNvSpPr txBox="1"/>
          <p:nvPr/>
        </p:nvSpPr>
        <p:spPr>
          <a:xfrm>
            <a:off x="4210666" y="5135890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Программирование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3E31EE46-5E8B-499B-AEB6-5087460641C6}"/>
              </a:ext>
            </a:extLst>
          </p:cNvPr>
          <p:cNvSpPr/>
          <p:nvPr/>
        </p:nvSpPr>
        <p:spPr>
          <a:xfrm>
            <a:off x="3940125" y="5919428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C85FF7-F78C-1545-06EF-E3FBC1BD0526}"/>
              </a:ext>
            </a:extLst>
          </p:cNvPr>
          <p:cNvSpPr txBox="1"/>
          <p:nvPr/>
        </p:nvSpPr>
        <p:spPr>
          <a:xfrm>
            <a:off x="4568550" y="5919428"/>
            <a:ext cx="254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Базовое наполнение контентом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C1062C81-77ED-7A1E-DC44-E00DD2B025B0}"/>
              </a:ext>
            </a:extLst>
          </p:cNvPr>
          <p:cNvSpPr/>
          <p:nvPr/>
        </p:nvSpPr>
        <p:spPr>
          <a:xfrm>
            <a:off x="4592512" y="6738664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87C691-5224-5C4A-AAE6-A9FBB22924B9}"/>
              </a:ext>
            </a:extLst>
          </p:cNvPr>
          <p:cNvSpPr txBox="1"/>
          <p:nvPr/>
        </p:nvSpPr>
        <p:spPr>
          <a:xfrm>
            <a:off x="5220937" y="6738664"/>
            <a:ext cx="254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ED5DEEE9-97C8-D841-A3EC-ADC27923E723}"/>
              </a:ext>
            </a:extLst>
          </p:cNvPr>
          <p:cNvSpPr/>
          <p:nvPr/>
        </p:nvSpPr>
        <p:spPr>
          <a:xfrm>
            <a:off x="7116541" y="7299330"/>
            <a:ext cx="554804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5F0E654-A847-E595-C60B-2D47F705E7E4}"/>
              </a:ext>
            </a:extLst>
          </p:cNvPr>
          <p:cNvSpPr txBox="1"/>
          <p:nvPr/>
        </p:nvSpPr>
        <p:spPr>
          <a:xfrm>
            <a:off x="7717558" y="7280901"/>
            <a:ext cx="254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Сдача готового сайта клиенту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40B11823-59EF-9992-F95B-30A6B4E19BE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006920" y="1679355"/>
            <a:ext cx="1849317" cy="467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xmlns="" id="{8191D603-9B7D-43E0-5212-9FBBEFFA6D2F}"/>
              </a:ext>
            </a:extLst>
          </p:cNvPr>
          <p:cNvCxnSpPr>
            <a:cxnSpLocks/>
          </p:cNvCxnSpPr>
          <p:nvPr/>
        </p:nvCxnSpPr>
        <p:spPr>
          <a:xfrm flipH="1">
            <a:off x="4685016" y="2299699"/>
            <a:ext cx="1241460" cy="371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5CD1543-85E8-E23B-E8A8-389F9DBC6417}"/>
              </a:ext>
            </a:extLst>
          </p:cNvPr>
          <p:cNvSpPr txBox="1"/>
          <p:nvPr/>
        </p:nvSpPr>
        <p:spPr>
          <a:xfrm>
            <a:off x="6051479" y="2002520"/>
            <a:ext cx="15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Маркетолог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B4FB787-EB1E-94A0-5D6A-ECAEBFB6C4A7}"/>
              </a:ext>
            </a:extLst>
          </p:cNvPr>
          <p:cNvCxnSpPr>
            <a:cxnSpLocks/>
          </p:cNvCxnSpPr>
          <p:nvPr/>
        </p:nvCxnSpPr>
        <p:spPr>
          <a:xfrm flipH="1">
            <a:off x="4767154" y="3398795"/>
            <a:ext cx="1159322" cy="1653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19B34D5-5695-5E79-DB4F-618D99EBE8D1}"/>
              </a:ext>
            </a:extLst>
          </p:cNvPr>
          <p:cNvSpPr txBox="1"/>
          <p:nvPr/>
        </p:nvSpPr>
        <p:spPr>
          <a:xfrm>
            <a:off x="6051479" y="3228863"/>
            <a:ext cx="15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Дизайнер</a:t>
            </a:r>
          </a:p>
        </p:txBody>
      </p: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xmlns="" id="{82395DD3-4E38-9DE6-A5C6-EE620D604F14}"/>
              </a:ext>
            </a:extLst>
          </p:cNvPr>
          <p:cNvSpPr/>
          <p:nvPr/>
        </p:nvSpPr>
        <p:spPr>
          <a:xfrm rot="20973437">
            <a:off x="6287974" y="4097889"/>
            <a:ext cx="715741" cy="13103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658E7F8-7823-8FDD-9097-2C7241657BE5}"/>
              </a:ext>
            </a:extLst>
          </p:cNvPr>
          <p:cNvSpPr txBox="1"/>
          <p:nvPr/>
        </p:nvSpPr>
        <p:spPr>
          <a:xfrm>
            <a:off x="7128899" y="4513846"/>
            <a:ext cx="21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Веб-разработчик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710AA46D-56BA-0AC3-F43E-3B53229DA70B}"/>
              </a:ext>
            </a:extLst>
          </p:cNvPr>
          <p:cNvCxnSpPr>
            <a:cxnSpLocks/>
          </p:cNvCxnSpPr>
          <p:nvPr/>
        </p:nvCxnSpPr>
        <p:spPr>
          <a:xfrm flipH="1">
            <a:off x="7116542" y="5951512"/>
            <a:ext cx="652386" cy="208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E2E8C09-A700-AE18-C46D-F5ADCD66466D}"/>
              </a:ext>
            </a:extLst>
          </p:cNvPr>
          <p:cNvSpPr txBox="1"/>
          <p:nvPr/>
        </p:nvSpPr>
        <p:spPr>
          <a:xfrm>
            <a:off x="7768928" y="5766846"/>
            <a:ext cx="308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Контент-менеджер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56EDBEF9-36F6-67B1-264F-216DC5B6292C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6960741" y="6810080"/>
            <a:ext cx="777716" cy="49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41D1DA7-1904-A538-0F53-E9EFFB08937E}"/>
              </a:ext>
            </a:extLst>
          </p:cNvPr>
          <p:cNvSpPr txBox="1"/>
          <p:nvPr/>
        </p:nvSpPr>
        <p:spPr>
          <a:xfrm>
            <a:off x="7738457" y="6625414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Тестировщик</a:t>
            </a:r>
          </a:p>
        </p:txBody>
      </p:sp>
    </p:spTree>
    <p:extLst>
      <p:ext uri="{BB962C8B-B14F-4D97-AF65-F5344CB8AC3E}">
        <p14:creationId xmlns:p14="http://schemas.microsoft.com/office/powerpoint/2010/main" val="21969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AD58BA0-4670-B36A-64DE-881D339C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8" y="663220"/>
            <a:ext cx="10316002" cy="860974"/>
          </a:xfrm>
        </p:spPr>
        <p:txBody>
          <a:bodyPr/>
          <a:lstStyle/>
          <a:p>
            <a:r>
              <a:rPr lang="ru-RU" sz="4400" b="1" dirty="0"/>
              <a:t>Жизнь после сдачи проекта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A92949-C8F6-1BD5-44A3-0DB6FDEF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88" y="1524194"/>
            <a:ext cx="10316002" cy="46569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 сдаче проекта исполнитель передает заказчику все необходимые доступы к сайту. Если не произошло критических  ситуаций и разработчик с заказчиком не разругались до этого момента, сотрудничество не заканчивается. Ведь есть еще много задач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>
                <a:solidFill>
                  <a:schemeClr val="accent1"/>
                </a:solidFill>
              </a:rPr>
              <a:t>Обновление статей, каталога товара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>
                <a:solidFill>
                  <a:schemeClr val="accent1"/>
                </a:solidFill>
              </a:rPr>
              <a:t>Обучение работе с сайтом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>
                <a:solidFill>
                  <a:schemeClr val="accent1"/>
                </a:solidFill>
              </a:rPr>
              <a:t>Поддержка сайта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>
                <a:solidFill>
                  <a:schemeClr val="accent1"/>
                </a:solidFill>
              </a:rPr>
              <a:t>Продвижение ресурса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04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B4DC78E-EF58-D273-2DB9-D2FF82EC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495299"/>
            <a:ext cx="10921998" cy="36195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300" b="1" dirty="0">
                <a:solidFill>
                  <a:schemeClr val="accent1"/>
                </a:solidFill>
              </a:rPr>
              <a:t>Верстка сайта </a:t>
            </a:r>
            <a:r>
              <a:rPr lang="ru-RU" sz="3600" dirty="0"/>
              <a:t>— это структурированное сочетание изображений, заголовков, подзаголовков, таблиц, инфографик, текста и других элементов на странице c помощью </a:t>
            </a:r>
            <a:r>
              <a:rPr lang="ru-RU" sz="3600" dirty="0">
                <a:solidFill>
                  <a:srgbClr val="FF0000"/>
                </a:solidFill>
              </a:rPr>
              <a:t>языка разметки </a:t>
            </a:r>
            <a:r>
              <a:rPr lang="ru-RU" sz="3600" b="1" dirty="0">
                <a:solidFill>
                  <a:srgbClr val="FF0000"/>
                </a:solidFill>
              </a:rPr>
              <a:t>HTML</a:t>
            </a:r>
            <a:r>
              <a:rPr lang="ru-RU" sz="3600" dirty="0"/>
              <a:t> и </a:t>
            </a:r>
            <a:r>
              <a:rPr lang="ru-RU" sz="3600" dirty="0">
                <a:solidFill>
                  <a:srgbClr val="FF0000"/>
                </a:solidFill>
              </a:rPr>
              <a:t>языка описания внешнего вида страницы </a:t>
            </a:r>
            <a:r>
              <a:rPr lang="ru-RU" sz="3600" b="1" dirty="0">
                <a:solidFill>
                  <a:srgbClr val="FF0000"/>
                </a:solidFill>
              </a:rPr>
              <a:t>CSS</a:t>
            </a:r>
            <a:r>
              <a:rPr lang="ru-RU" sz="3600" dirty="0"/>
              <a:t>.</a:t>
            </a:r>
          </a:p>
          <a:p>
            <a:pPr marL="0" indent="0">
              <a:buNone/>
            </a:pPr>
            <a:r>
              <a:rPr lang="ru-RU" sz="3600" dirty="0"/>
              <a:t>На этом же этапе разрабатывается и адаптивная версия сайта, нормально отображающаяся на устройствах с разными размерами</a:t>
            </a:r>
          </a:p>
        </p:txBody>
      </p:sp>
      <p:pic>
        <p:nvPicPr>
          <p:cNvPr id="1028" name="Picture 4" descr="Влияет ли адаптивная верстка на позиции сайта | SEO от Анатолия Кузнецова">
            <a:extLst>
              <a:ext uri="{FF2B5EF4-FFF2-40B4-BE49-F238E27FC236}">
                <a16:creationId xmlns:a16="http://schemas.microsoft.com/office/drawing/2014/main" xmlns="" id="{BDB4B6CE-E0D1-6003-97FB-B28E11D6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37" y="4114800"/>
            <a:ext cx="7005222" cy="382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43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67" y="0"/>
            <a:ext cx="5257146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6853" y="79566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33939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Как браузер отображает веб-страницы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533064" y="1950243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C3D4CC"/>
          </a:solidFill>
          <a:ln/>
        </p:spPr>
      </p:sp>
      <p:sp>
        <p:nvSpPr>
          <p:cNvPr id="7" name="Shape 4"/>
          <p:cNvSpPr/>
          <p:nvPr/>
        </p:nvSpPr>
        <p:spPr>
          <a:xfrm>
            <a:off x="805181" y="242786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3D4CC"/>
          </a:solidFill>
          <a:ln/>
        </p:spPr>
      </p:sp>
      <p:sp>
        <p:nvSpPr>
          <p:cNvPr id="8" name="Shape 5"/>
          <p:cNvSpPr/>
          <p:nvPr/>
        </p:nvSpPr>
        <p:spPr>
          <a:xfrm>
            <a:off x="305238" y="22001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0142" y="2241827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1777267" y="21724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HTML-парсинг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805181" y="2761759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Браузер анализирует HTML-код и создает дерево DOM, отображающее структуру страницы.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05181" y="424130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3D4CC"/>
          </a:solidFill>
          <a:ln/>
        </p:spPr>
      </p:sp>
      <p:sp>
        <p:nvSpPr>
          <p:cNvPr id="13" name="Shape 10"/>
          <p:cNvSpPr/>
          <p:nvPr/>
        </p:nvSpPr>
        <p:spPr>
          <a:xfrm>
            <a:off x="305238" y="401359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51208" y="4055268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777267" y="39858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CSS-обработка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5181" y="4721719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Браузер применяет CSS-правила к элементам DOM, определяя их внешний вид.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5181" y="60547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3D4CC"/>
          </a:solidFill>
          <a:ln/>
        </p:spPr>
      </p:sp>
      <p:sp>
        <p:nvSpPr>
          <p:cNvPr id="18" name="Shape 15"/>
          <p:cNvSpPr/>
          <p:nvPr/>
        </p:nvSpPr>
        <p:spPr>
          <a:xfrm>
            <a:off x="305238" y="58270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48351" y="5868709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1777267" y="57992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Рендеринг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805181" y="6285190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На основе HTML и CSS браузер отображает финальную версию веб-страницы.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05056" y="573629"/>
            <a:ext cx="10554414" cy="1601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92D05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Роли разработчиков: frontend, backend, fullstack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1042983" y="45663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dirty="0">
                <a:latin typeface="Syne" pitchFamily="34" charset="0"/>
                <a:ea typeface="Syne" pitchFamily="34" charset="-122"/>
                <a:cs typeface="Syne" pitchFamily="34" charset="-120"/>
              </a:rPr>
              <a:t>Frontend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853554" y="497746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Отвечает за визуальную часть веб-приложения, взаимодействие с пользователем.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21376" y="45955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dirty="0">
                <a:latin typeface="Syne" pitchFamily="34" charset="0"/>
                <a:ea typeface="Syne" pitchFamily="34" charset="-122"/>
                <a:cs typeface="Syne" pitchFamily="34" charset="-120"/>
              </a:rPr>
              <a:t>Backend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782527" y="4984720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Реализует логику приложения на сервере, занимается обработкой данных.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654233" y="46117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3200" b="1" dirty="0">
                <a:latin typeface="Syne" pitchFamily="34" charset="0"/>
                <a:ea typeface="Syne" pitchFamily="34" charset="-122"/>
                <a:cs typeface="Syne" pitchFamily="34" charset="-120"/>
              </a:rPr>
              <a:t>Fullstack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8502253" y="4987412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Специалист, который умеет работать как с фронтендом, так и с бэкендом.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ED95F075-54F7-8D53-5F1A-03D0DD65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25172" y="2423476"/>
            <a:ext cx="2781336" cy="196932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ED5B6FD4-269B-8891-2AE4-BEEF09798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921377" y="2494370"/>
            <a:ext cx="2777491" cy="1992637"/>
          </a:xfrm>
          <a:prstGeom prst="rect">
            <a:avLst/>
          </a:prstGeom>
        </p:spPr>
      </p:pic>
      <p:pic>
        <p:nvPicPr>
          <p:cNvPr id="2056" name="Picture 8" descr="What is Full Stack Development ? - GeeksforGeeks">
            <a:extLst>
              <a:ext uri="{FF2B5EF4-FFF2-40B4-BE49-F238E27FC236}">
                <a16:creationId xmlns:a16="http://schemas.microsoft.com/office/drawing/2014/main" xmlns="" id="{3740F0A9-64F4-FCD8-09A0-BA67BC06C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57" y="2423476"/>
            <a:ext cx="3231243" cy="200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48677" y="506098"/>
            <a:ext cx="11035751" cy="18507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b="1" dirty="0">
                <a:solidFill>
                  <a:srgbClr val="92D050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Фреймворки и библиотеки в веб-разработке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612370" y="24718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97274" y="2481176"/>
            <a:ext cx="13001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334484" y="24718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React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334484" y="295229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Библиотека для создания пользовательских интерфейсов.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000662" y="24718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146633" y="2513553"/>
            <a:ext cx="208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722776" y="24718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3B4E4E"/>
                </a:solidFill>
                <a:ea typeface="Syne" pitchFamily="34" charset="-122"/>
              </a:rPr>
              <a:t>Vue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722776" y="2952298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Полноценный фреймворк для разработки веб-приложений.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12370" y="40908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55483" y="4132565"/>
            <a:ext cx="21371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334484" y="40908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Bootstrap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334484" y="457131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CSS-библиотека, упрощающая адаптивную верстку.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6000662" y="40908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6132107" y="4132565"/>
            <a:ext cx="23705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722776" y="40908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B4E4E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jQuery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722776" y="4571310"/>
            <a:ext cx="444400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Библиотека для упрощения работы с DOM</a:t>
            </a:r>
            <a:r>
              <a:rPr lang="ru-RU" sz="1750" dirty="0">
                <a:solidFill>
                  <a:srgbClr val="3B4E4E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.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A59E198-3A4C-3F8B-8EA4-DFBFB90BCA59}"/>
              </a:ext>
            </a:extLst>
          </p:cNvPr>
          <p:cNvSpPr txBox="1"/>
          <p:nvPr/>
        </p:nvSpPr>
        <p:spPr>
          <a:xfrm>
            <a:off x="448677" y="5699284"/>
            <a:ext cx="10872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Фреймворк (с англ. </a:t>
            </a:r>
            <a:r>
              <a:rPr lang="ru-RU" dirty="0" err="1">
                <a:solidFill>
                  <a:srgbClr val="FF0000"/>
                </a:solidFill>
              </a:rPr>
              <a:t>framework</a:t>
            </a:r>
            <a:r>
              <a:rPr lang="ru-RU" dirty="0">
                <a:solidFill>
                  <a:srgbClr val="FF0000"/>
                </a:solidFill>
              </a:rPr>
              <a:t> — «каркас, структура») </a:t>
            </a:r>
            <a:r>
              <a:rPr lang="ru-RU" dirty="0"/>
              <a:t>— заготовка, готовая модель в программировании для быстрой разработки, на основе которой можно дописать собственный код. Он задает структуру, определяет правила и предоставляет необходимый набор инструментов для создания проекта</a:t>
            </a:r>
          </a:p>
          <a:p>
            <a:endParaRPr lang="ru-RU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FF0000"/>
                </a:solidFill>
              </a:rPr>
              <a:t>Библиотека - </a:t>
            </a:r>
            <a:r>
              <a:rPr lang="ru-RU" dirty="0"/>
              <a:t>сборник подпрограмм или объектов, используемых для разработки программного обеспечения (ПО)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F18829-8761-AE4C-BAEF-1239901C2F33}"/>
              </a:ext>
            </a:extLst>
          </p:cNvPr>
          <p:cNvSpPr txBox="1"/>
          <p:nvPr/>
        </p:nvSpPr>
        <p:spPr>
          <a:xfrm>
            <a:off x="575353" y="164387"/>
            <a:ext cx="7325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Настройка рабочего места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776CA1-4B66-2BA2-2941-49C3A37A9745}"/>
              </a:ext>
            </a:extLst>
          </p:cNvPr>
          <p:cNvSpPr txBox="1"/>
          <p:nvPr/>
        </p:nvSpPr>
        <p:spPr>
          <a:xfrm>
            <a:off x="575353" y="662526"/>
            <a:ext cx="47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нам пригодится в работе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3D8F356-E605-941E-A453-E7AF0B70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95" b="5423"/>
          <a:stretch/>
        </p:blipFill>
        <p:spPr>
          <a:xfrm>
            <a:off x="482885" y="1529997"/>
            <a:ext cx="10960823" cy="50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2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2F7931-2265-40CC-AE35-F3C584F8F1C5}"/>
              </a:ext>
            </a:extLst>
          </p:cNvPr>
          <p:cNvSpPr txBox="1"/>
          <p:nvPr/>
        </p:nvSpPr>
        <p:spPr>
          <a:xfrm>
            <a:off x="1273996" y="472342"/>
            <a:ext cx="6565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accent1"/>
                </a:solidFill>
              </a:rPr>
              <a:t>Ссылки на ресурсы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0984D6-869E-AEBF-BBF7-D2FF3C56FA32}"/>
              </a:ext>
            </a:extLst>
          </p:cNvPr>
          <p:cNvSpPr txBox="1"/>
          <p:nvPr/>
        </p:nvSpPr>
        <p:spPr>
          <a:xfrm>
            <a:off x="1417835" y="2024010"/>
            <a:ext cx="8085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VS Code </a:t>
            </a:r>
            <a:r>
              <a:rPr lang="fr-FR" sz="2800" u="sng" dirty="0">
                <a:solidFill>
                  <a:schemeClr val="accent1"/>
                </a:solidFill>
              </a:rPr>
              <a:t>https://code.visualstudio.com/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Figma https:</a:t>
            </a:r>
            <a:r>
              <a:rPr lang="fr-FR" sz="2800" u="sng" dirty="0">
                <a:solidFill>
                  <a:schemeClr val="accent1"/>
                </a:solidFill>
              </a:rPr>
              <a:t>//www.figma.com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Codepen https:</a:t>
            </a:r>
            <a:r>
              <a:rPr lang="fr-FR" sz="2800" u="sng" dirty="0">
                <a:solidFill>
                  <a:schemeClr val="accent1"/>
                </a:solidFill>
              </a:rPr>
              <a:t>//codepen.io/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Github https:</a:t>
            </a:r>
            <a:r>
              <a:rPr lang="fr-FR" sz="2800" u="sng" dirty="0">
                <a:solidFill>
                  <a:schemeClr val="accent1"/>
                </a:solidFill>
              </a:rPr>
              <a:t>//github.com/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Справочник</a:t>
            </a:r>
            <a:r>
              <a:rPr lang="ru-RU" sz="2800" dirty="0"/>
              <a:t>и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accent1"/>
                </a:solidFill>
                <a:hlinkClick r:id="rId2"/>
              </a:rPr>
              <a:t>https://webref.ru</a:t>
            </a:r>
            <a:r>
              <a:rPr lang="en-US" sz="2800" dirty="0">
                <a:solidFill>
                  <a:schemeClr val="accent1"/>
                </a:solidFill>
                <a:hlinkClick r:id="rId2"/>
              </a:rPr>
              <a:t>/</a:t>
            </a:r>
            <a:r>
              <a:rPr lang="en-US" sz="2800" dirty="0"/>
              <a:t>,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https://doka.guide/</a:t>
            </a:r>
            <a:r>
              <a:rPr lang="ru-RU" sz="2800" u="sng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u="sng" dirty="0">
                <a:solidFill>
                  <a:schemeClr val="accent1"/>
                </a:solidFill>
              </a:rPr>
              <a:t>https://www.mozilla.org/ru/</a:t>
            </a:r>
            <a:endParaRPr lang="ru-RU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368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417</Words>
  <Application>Microsoft Office PowerPoint</Application>
  <PresentationFormat>Произвольный</PresentationFormat>
  <Paragraphs>79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Overpass</vt:lpstr>
      <vt:lpstr>Syne</vt:lpstr>
      <vt:lpstr>Trebuchet MS</vt:lpstr>
      <vt:lpstr>Wingdings 3</vt:lpstr>
      <vt:lpstr>Грань</vt:lpstr>
      <vt:lpstr>Презентация PowerPoint</vt:lpstr>
      <vt:lpstr>Презентация PowerPoint</vt:lpstr>
      <vt:lpstr>Жизнь после сдачи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Учетная запись Майкрософт</cp:lastModifiedBy>
  <cp:revision>7</cp:revision>
  <dcterms:created xsi:type="dcterms:W3CDTF">2024-06-10T15:36:57Z</dcterms:created>
  <dcterms:modified xsi:type="dcterms:W3CDTF">2025-03-18T08:15:42Z</dcterms:modified>
</cp:coreProperties>
</file>