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Karl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a3bd0a82_0_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a3bd0a8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f60e275d3_0_1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f60e275d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07847f80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f07847f8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f60e275d3_0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f60e275d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f60e275d3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f60e275d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60e275d3_0_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f60e275d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f60e275d3_0_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f60e275d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7d9e97909_0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7d9e9790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7d9e97909_0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17d9e9790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3" name="Google Shape;63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68" name="Google Shape;68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7" name="Google Shape;27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2" name="Google Shape;32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7" name="Google Shape;37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3" name="Google Shape;43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0" name="Google Shape;50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8" name="Google Shape;58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9" name="Google Shape;59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"/>
              <a:buNone/>
              <a:defRPr b="1" sz="2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▸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▹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●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○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rla"/>
              <a:buChar char="■"/>
              <a:defRPr sz="2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b="1" sz="1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25672" l="5148" r="54118" t="0"/>
          <a:stretch/>
        </p:blipFill>
        <p:spPr>
          <a:xfrm>
            <a:off x="8338400" y="93000"/>
            <a:ext cx="672000" cy="720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microsoft.com/es-es/aspnet/core/getting-started/?view=aspnetcore-5.0&amp;tabs=maco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tnet.microsoft.com/learn/dotnet/hello-world-tutorial/instal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hyperlink" Target="https://dotnet.microsoft.com/learn/dotnet/hello-world-tutorial/install" TargetMode="External"/><Relationship Id="rId7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155900" y="1988000"/>
            <a:ext cx="5487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7014E8"/>
                </a:solidFill>
              </a:rPr>
              <a:t>Visual Studio Code</a:t>
            </a:r>
            <a:endParaRPr sz="2100"/>
          </a:p>
        </p:txBody>
      </p:sp>
      <p:sp>
        <p:nvSpPr>
          <p:cNvPr id="77" name="Google Shape;77;p14"/>
          <p:cNvSpPr txBox="1"/>
          <p:nvPr>
            <p:ph idx="4294967295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400" y="867400"/>
            <a:ext cx="4142800" cy="20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>
            <a:hlinkClick r:id="rId3"/>
          </p:cNvPr>
          <p:cNvSpPr txBox="1"/>
          <p:nvPr>
            <p:ph type="ctrTitle"/>
          </p:nvPr>
        </p:nvSpPr>
        <p:spPr>
          <a:xfrm>
            <a:off x="648300" y="1982550"/>
            <a:ext cx="3660600" cy="23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93C47D"/>
                </a:solidFill>
              </a:rPr>
              <a:t>1</a:t>
            </a:r>
            <a:r>
              <a:rPr lang="en" sz="5500">
                <a:solidFill>
                  <a:srgbClr val="93C47D"/>
                </a:solidFill>
              </a:rPr>
              <a:t>.</a:t>
            </a:r>
            <a:r>
              <a:rPr lang="en" sz="5000">
                <a:solidFill>
                  <a:srgbClr val="93C47D"/>
                </a:solidFill>
              </a:rPr>
              <a:t> </a:t>
            </a:r>
            <a:r>
              <a:rPr lang="en" sz="3100"/>
              <a:t>Configurando y creando nuestro </a:t>
            </a:r>
            <a:r>
              <a:rPr lang="en" sz="3100">
                <a:solidFill>
                  <a:srgbClr val="93C47D"/>
                </a:solidFill>
              </a:rPr>
              <a:t>primer proyecto</a:t>
            </a:r>
            <a:endParaRPr sz="3100">
              <a:solidFill>
                <a:srgbClr val="93C47D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Para poder crear proyectos y ejecutarlos, necesitamos instalar en nuestra computadora el SDK (Kit de desarrollo de Software) de .NET, llamado </a:t>
            </a:r>
            <a:r>
              <a:rPr b="1" lang="en" sz="1300"/>
              <a:t>dotnet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Para descargarlo, entrá directamente al siguiente link: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https://dotnet.microsoft.com/learn/dotnet/hello-world-tutorial/install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Elegí el sistema operativo que utilizas,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Y luego descargá y ejecutá el instalador, mediante el botón que aparece a la derecha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Instalación del </a:t>
            </a:r>
            <a:r>
              <a:rPr lang="en" sz="2300">
                <a:solidFill>
                  <a:srgbClr val="93C47D"/>
                </a:solidFill>
              </a:rPr>
              <a:t>.NET SDK </a:t>
            </a:r>
            <a:endParaRPr sz="2300">
              <a:solidFill>
                <a:srgbClr val="93C47D"/>
              </a:solidFill>
            </a:endParaRPr>
          </a:p>
        </p:txBody>
      </p:sp>
      <p:grpSp>
        <p:nvGrpSpPr>
          <p:cNvPr id="91" name="Google Shape;91;p16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92" name="Google Shape;92;p1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1075" y="3007650"/>
            <a:ext cx="1947641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6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7988" y="4128525"/>
            <a:ext cx="143382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Lo primero que vamos a hacer es abrir </a:t>
            </a:r>
            <a:r>
              <a:rPr b="1" lang="en" sz="1300"/>
              <a:t>Visual Studio Code</a:t>
            </a:r>
            <a:r>
              <a:rPr lang="en" sz="1300"/>
              <a:t>, y luego, abriremos la consola mediante el menú </a:t>
            </a:r>
            <a:r>
              <a:rPr i="1" lang="en" sz="1300"/>
              <a:t>Terminal</a:t>
            </a:r>
            <a:r>
              <a:rPr lang="en" sz="1300"/>
              <a:t>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Debería aparecernos algo como esto: </a:t>
            </a:r>
            <a:endParaRPr sz="1300"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108" name="Google Shape;108;p17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09" name="Google Shape;109;p17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7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4">
            <a:alphaModFix/>
          </a:blip>
          <a:srcRect b="65937" l="0" r="43886" t="0"/>
          <a:stretch/>
        </p:blipFill>
        <p:spPr>
          <a:xfrm>
            <a:off x="1794125" y="1546463"/>
            <a:ext cx="4601554" cy="174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3788" y="3776299"/>
            <a:ext cx="6374525" cy="108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50" y="882550"/>
            <a:ext cx="65133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La terminal se abre en nuestro directorio inicial. Podemos dirigirnos a cualquier carpeta utilizando el comando </a:t>
            </a:r>
            <a:r>
              <a:rPr b="1" lang="en" sz="1300"/>
              <a:t>cd</a:t>
            </a:r>
            <a:r>
              <a:rPr lang="en" sz="1300"/>
              <a:t>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 escribimos </a:t>
            </a:r>
            <a:r>
              <a:rPr b="1" i="1" lang="en" sz="1300"/>
              <a:t>cd Carpeta</a:t>
            </a:r>
            <a:r>
              <a:rPr lang="en" sz="1300"/>
              <a:t>, nos estaremos dirigiendo a esa carpeta. 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Si escribimos </a:t>
            </a:r>
            <a:r>
              <a:rPr b="1" i="1" lang="en" sz="1300"/>
              <a:t>cd ..</a:t>
            </a:r>
            <a:r>
              <a:rPr i="1" lang="en" sz="1300"/>
              <a:t> </a:t>
            </a:r>
            <a:r>
              <a:rPr lang="en" sz="1300"/>
              <a:t>, estaremos “subiendo” a la carpeta anterior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El objetivo es posicionarnos en la carpeta donde vamos a crear el proyecto, en este ejemplo, en una carpeta que se llama “Programacion4”, que se encuentra en descargas.</a:t>
            </a:r>
            <a:endParaRPr sz="1300"/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125" name="Google Shape;125;p18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26" name="Google Shape;126;p18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6748" y="2962300"/>
            <a:ext cx="5276300" cy="162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158261" y="969252"/>
            <a:ext cx="6513300" cy="39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Vamos con el comando que realiza la creación de todos los archivos del proyecto: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014E8"/>
                </a:solidFill>
                <a:latin typeface="Courier New"/>
                <a:ea typeface="Courier New"/>
                <a:cs typeface="Courier New"/>
                <a:sym typeface="Courier New"/>
              </a:rPr>
              <a:t>dotnet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rgbClr val="7014E8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console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¿Qué hace este comando?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Crea un proyecto en la carpeta donde estábamos ubicados. 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(Cabe decir que el nombre del proyecto será igual al nombre de la carpeta en la que estamos parados).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Esperamos a que se cree el proyecto en la carpeta elegida y nos devuelva el control del comando.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Luego, escribiremos el siguiente comando:</a:t>
            </a:r>
            <a:endParaRPr sz="12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code </a:t>
            </a:r>
            <a:r>
              <a:rPr b="1" lang="en" sz="15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-a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 .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¿Y esto profe?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Sencillo… abre la carpeta creada en el Visual Studio Code, para poder empezar a programar!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Nota: Este último comando no es obligatorio de ejecutar, podés abrir la carpeta mediante el menú Archivo -&gt; Abrir Carpeta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141" name="Google Shape;141;p19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42" name="Google Shape;142;p19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838250" y="882550"/>
            <a:ext cx="6187800" cy="35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 todo salió bien (no debería haber problemas), deberíamos ver algo como lo siguiente a la izquierda del VS Code: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0"/>
          <p:cNvSpPr txBox="1"/>
          <p:nvPr>
            <p:ph type="title"/>
          </p:nvPr>
        </p:nvSpPr>
        <p:spPr>
          <a:xfrm>
            <a:off x="838250" y="383550"/>
            <a:ext cx="68256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Creando nuestro primer </a:t>
            </a:r>
            <a:r>
              <a:rPr lang="en" sz="2300">
                <a:solidFill>
                  <a:srgbClr val="93C47D"/>
                </a:solidFill>
              </a:rPr>
              <a:t>proyecto</a:t>
            </a:r>
            <a:r>
              <a:rPr lang="en" sz="2300"/>
              <a:t> MVC</a:t>
            </a:r>
            <a:endParaRPr sz="2300"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314446" y="397843"/>
            <a:ext cx="457190" cy="457120"/>
            <a:chOff x="1923675" y="1633650"/>
            <a:chExt cx="436000" cy="435975"/>
          </a:xfrm>
        </p:grpSpPr>
        <p:sp>
          <p:nvSpPr>
            <p:cNvPr id="157" name="Google Shape;157;p20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2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075" y="1837500"/>
            <a:ext cx="2280450" cy="27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0"/>
          <p:cNvSpPr txBox="1"/>
          <p:nvPr/>
        </p:nvSpPr>
        <p:spPr>
          <a:xfrm>
            <a:off x="4013400" y="2676050"/>
            <a:ext cx="312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En una primera instancia desarrollaremos siempre dentro del archivo </a:t>
            </a:r>
            <a:r>
              <a:rPr b="1" lang="en">
                <a:latin typeface="Karla"/>
                <a:ea typeface="Karla"/>
                <a:cs typeface="Karla"/>
                <a:sym typeface="Karla"/>
              </a:rPr>
              <a:t>Program.cs</a:t>
            </a:r>
            <a:endParaRPr b="1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100025" y="582650"/>
            <a:ext cx="8095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¡A probar la App en la consola Terminal del VS Code!</a:t>
            </a:r>
            <a:endParaRPr sz="1900"/>
          </a:p>
        </p:txBody>
      </p:sp>
      <p:grpSp>
        <p:nvGrpSpPr>
          <p:cNvPr id="172" name="Google Shape;172;p21"/>
          <p:cNvGrpSpPr/>
          <p:nvPr/>
        </p:nvGrpSpPr>
        <p:grpSpPr>
          <a:xfrm>
            <a:off x="337496" y="197943"/>
            <a:ext cx="457190" cy="457120"/>
            <a:chOff x="1923675" y="1633650"/>
            <a:chExt cx="436000" cy="435975"/>
          </a:xfrm>
        </p:grpSpPr>
        <p:sp>
          <p:nvSpPr>
            <p:cNvPr id="173" name="Google Shape;173;p21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838250" y="997875"/>
            <a:ext cx="61878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Una vez realizado esto, ya podemos ejecutar nuestro proyecto, y para eso vamos a citar en la consola: </a:t>
            </a:r>
            <a:endParaRPr sz="1400"/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101FD"/>
                </a:solidFill>
                <a:latin typeface="Courier New"/>
                <a:ea typeface="Courier New"/>
                <a:cs typeface="Courier New"/>
                <a:sym typeface="Courier New"/>
              </a:rPr>
              <a:t>dotnet </a:t>
            </a: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 Veremos la ejecución de nuestro programa en la consola!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Si tenemos </a:t>
            </a:r>
            <a:r>
              <a:rPr lang="en" sz="1400"/>
              <a:t>algún</a:t>
            </a:r>
            <a:r>
              <a:rPr lang="en" sz="1400"/>
              <a:t> error de código, este se mostrará en la ventana de terminal, donde se indicará:</a:t>
            </a:r>
            <a:endParaRPr sz="1400"/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El archivo en el que se encuentra el error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La línea en la que ocurre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la </a:t>
            </a:r>
            <a:r>
              <a:rPr lang="en" sz="1400"/>
              <a:t>descripción</a:t>
            </a:r>
            <a:r>
              <a:rPr lang="en" sz="1400"/>
              <a:t> del error.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575" y="4029200"/>
            <a:ext cx="7597451" cy="8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930350" y="250750"/>
            <a:ext cx="31983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¡Extensiones VS Code!</a:t>
            </a:r>
            <a:endParaRPr sz="1900"/>
          </a:p>
        </p:txBody>
      </p:sp>
      <p:grpSp>
        <p:nvGrpSpPr>
          <p:cNvPr id="188" name="Google Shape;188;p22"/>
          <p:cNvGrpSpPr/>
          <p:nvPr/>
        </p:nvGrpSpPr>
        <p:grpSpPr>
          <a:xfrm>
            <a:off x="337496" y="197943"/>
            <a:ext cx="457190" cy="457120"/>
            <a:chOff x="1923675" y="1633650"/>
            <a:chExt cx="436000" cy="435975"/>
          </a:xfrm>
        </p:grpSpPr>
        <p:sp>
          <p:nvSpPr>
            <p:cNvPr id="189" name="Google Shape;189;p22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6" name="Google Shape;19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2625" y="1068350"/>
            <a:ext cx="1262574" cy="126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794675" y="655050"/>
            <a:ext cx="6187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Char char="▸"/>
            </a:pPr>
            <a:r>
              <a:rPr lang="en" sz="1400"/>
              <a:t>La extensión fundamental e indispensable que requerimos para VSCode  es la que se llama simplemente </a:t>
            </a:r>
            <a:r>
              <a:rPr b="1" lang="en" sz="1400"/>
              <a:t>C#</a:t>
            </a:r>
            <a:r>
              <a:rPr lang="en" sz="1400"/>
              <a:t> y que nos proporciona soporte para este lenguaje desde el editor, con Intellisense, depuración y soporte para archivos de proyecto de Visual Studio.</a:t>
            </a:r>
            <a:br>
              <a:rPr lang="en" sz="1400"/>
            </a:br>
            <a:endParaRPr sz="8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Extensiones para C#</a:t>
            </a:r>
            <a:r>
              <a:rPr lang="en" sz="1400"/>
              <a:t>: con multitud de atajos para tareas comunes con este lenguaje como añadir una clase o una interfaz, etc…</a:t>
            </a:r>
            <a:br>
              <a:rPr lang="en" sz="1400"/>
            </a:b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Auto-Using for C#</a:t>
            </a:r>
            <a:r>
              <a:rPr lang="en" sz="1400"/>
              <a:t>: esta sensacional extensión te añade de manera automática los using que necesites en la cabecera de tu archivo de código a medida que empiezas a utilizar nuevas clases que no estaban referenciadas.</a:t>
            </a:r>
            <a:br>
              <a:rPr lang="en" sz="1400"/>
            </a:b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C# Snippets</a:t>
            </a:r>
            <a:r>
              <a:rPr lang="en" sz="1400"/>
              <a:t>, del MVP español Jorge Serrano, con muchos fragmentos de código que podemos insertar mientras trabajamos para ahorrarnos tener que escribir código.</a:t>
            </a:r>
            <a:br>
              <a:rPr lang="en" sz="1400"/>
            </a:br>
            <a:endParaRPr sz="10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▸"/>
            </a:pPr>
            <a:r>
              <a:rPr b="1" lang="en" sz="1400"/>
              <a:t>NuGet Package Manager</a:t>
            </a:r>
            <a:r>
              <a:rPr lang="en" sz="1400"/>
              <a:t>: una extensión que te permite gestionar fácilmente las referencias a paquetes NuGet desde tu proyecto de VSCode.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gus template">
  <a:themeElements>
    <a:clrScheme name="Custom 347">
      <a:dk1>
        <a:srgbClr val="666666"/>
      </a:dk1>
      <a:lt1>
        <a:srgbClr val="FFFFFF"/>
      </a:lt1>
      <a:dk2>
        <a:srgbClr val="999999"/>
      </a:dk2>
      <a:lt2>
        <a:srgbClr val="FFFFFF"/>
      </a:lt2>
      <a:accent1>
        <a:srgbClr val="8BC34A"/>
      </a:accent1>
      <a:accent2>
        <a:srgbClr val="00BCD4"/>
      </a:accent2>
      <a:accent3>
        <a:srgbClr val="9C27B0"/>
      </a:accent3>
      <a:accent4>
        <a:srgbClr val="E91E63"/>
      </a:accent4>
      <a:accent5>
        <a:srgbClr val="FF9800"/>
      </a:accent5>
      <a:accent6>
        <a:srgbClr val="FFEB3B"/>
      </a:accent6>
      <a:hlink>
        <a:srgbClr val="2196F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