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Karla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57" Type="http://schemas.openxmlformats.org/officeDocument/2006/relationships/font" Target="fonts/Karla-bold.fntdata"/><Relationship Id="rId12" Type="http://schemas.openxmlformats.org/officeDocument/2006/relationships/slide" Target="slides/slide8.xml"/><Relationship Id="rId56" Type="http://schemas.openxmlformats.org/officeDocument/2006/relationships/font" Target="fonts/Karla-regular.fntdata"/><Relationship Id="rId15" Type="http://schemas.openxmlformats.org/officeDocument/2006/relationships/slide" Target="slides/slide11.xml"/><Relationship Id="rId59" Type="http://schemas.openxmlformats.org/officeDocument/2006/relationships/font" Target="fonts/Karla-boldItalic.fntdata"/><Relationship Id="rId14" Type="http://schemas.openxmlformats.org/officeDocument/2006/relationships/slide" Target="slides/slide10.xml"/><Relationship Id="rId58" Type="http://schemas.openxmlformats.org/officeDocument/2006/relationships/font" Target="fonts/Karla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a3bd0a82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a3bd0a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f60e275d3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f60e275d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f60e275d3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f60e275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f60e275d3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f60e275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f60e275d3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f60e275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57215adae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57215ada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f60e275d3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f60e275d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f60e275d3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f60e275d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f60e275d3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f60e275d3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f60e275d3_0_1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f60e275d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cf60e275d3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cf60e275d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60e275d3_0_1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60e275d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f60e275d3_0_2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cf60e275d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16bc1b0d0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16bc1b0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57215adae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57215ada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57215adae_0_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57215ad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f60e275d3_0_2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f60e275d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f60e275d3_0_2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f60e275d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57215adae_0_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57215ada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57215adae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57215ada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57215adae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57215ada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57215adae_0_1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57215ada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ca3bd0a82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ca3bd0a8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46223611c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46223611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146223611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1462236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6223611c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4622361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46223611c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14622361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146223611c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14622361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46223611c_0_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146223611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46223611c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4622361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46223611c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146223611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f60e275d3_0_2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f60e275d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857215adae_0_1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857215ada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3c53be95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3c53be9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57215adae_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57215ada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57215adae_0_2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57215ada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857215adae_0_2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857215ada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57215adae_0_2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857215ada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de518ec80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de518ec8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57215adae_0_2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57215ada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57215adae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57215ada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cf60e275d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cf60e27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f0779998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f07799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3c53be95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3c53be9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57215adae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57215ad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f60e275d3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f60e275d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07847f8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07847f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25672" l="5148" r="54118" t="0"/>
          <a:stretch/>
        </p:blipFill>
        <p:spPr>
          <a:xfrm>
            <a:off x="8338400" y="93000"/>
            <a:ext cx="672000" cy="7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es.wikipedia.org/wiki/Protocolo_seguro_de_transferencia_de_hipertexto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microsoft.com/es/aspnet/core/tutorials/first-mvc-app/adding-controller?view=aspnetcore-5.0&amp;tabs=visual-studio-code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microsoft.com/es/aspnet/core/tutorials/first-mvc-app/adding-controller?view=aspnetcore-5.0&amp;tabs=visual-studio-cod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microsoft.com/es/aspnet/core/tutorials/first-mvc-app/adding-controller?view=aspnetcore-5.0&amp;tabs=visual-studio-code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localhost:5001/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microsoft.com/es/aspnet/core/tutorials/first-mvc-app/adding-view?view=aspnetcore-5.0&amp;tabs=visual-studio" TargetMode="External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w3schools.com/cs/cs_properties.php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hyperlink" Target="https://drive.google.com/file/d/1ZriV3tMmjHqoSIE7UObP7miOFcuA45dr/view?usp=sharing" TargetMode="External"/><Relationship Id="rId5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ocs.microsoft.com/es/aspnet/core/tutorials/first-mvc-app/adding-view?view=aspnetcore-5.0&amp;tabs=visual-studio" TargetMode="External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microsoft.com/es/aspnet/core/tutorials/first-mvc-app/adding-view?view=aspnetcore-5.0&amp;tabs=visual-studio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microsoft.com/es/aspnet/core/tutorials/first-mvc-app/adding-view?view=aspnetcore-5.0&amp;tabs=visual-studio" TargetMode="External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microsoft.com/es/aspnet/core/tutorials/first-mvc-app/adding-view?view=aspnetcore-5.0&amp;tabs=visual-studio" TargetMode="External"/><Relationship Id="rId4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rive.google.com/file/d/16mNk8DuIT30vyasZI6ctT0NWlKn9Wsmr/view?usp=sharing" TargetMode="External"/><Relationship Id="rId4" Type="http://schemas.openxmlformats.org/officeDocument/2006/relationships/hyperlink" Target="https://docs.microsoft.com/es-es/aspnet/core/getting-started/?view=aspnetcore-5.0&amp;tabs=macos" TargetMode="External"/><Relationship Id="rId5" Type="http://schemas.openxmlformats.org/officeDocument/2006/relationships/hyperlink" Target="https://docs.microsoft.com/es-es/aspnet/core/tutorials/first-mvc-app/start-mvc?view=aspnetcore-5.0&amp;tabs=visual-studio-code" TargetMode="External"/><Relationship Id="rId6" Type="http://schemas.openxmlformats.org/officeDocument/2006/relationships/hyperlink" Target="https://docs.microsoft.com/es-es/aspnet/core/tutorials/first-web-api?view=aspnetcore-5.0&amp;tabs=visual-studio-code" TargetMode="External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microsoft.com/es-es/aspnet/core/getting-started/?view=aspnetcore-5.0&amp;tabs=macos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tnet.microsoft.com/learn/dotnet/hello-world-tutorial/instal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hyperlink" Target="https://dotnet.microsoft.com/learn/dotnet/hello-world-tutorial/install" TargetMode="External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155900" y="1988000"/>
            <a:ext cx="45405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7014E8"/>
                </a:solidFill>
              </a:rPr>
              <a:t>.NET Core MVC</a:t>
            </a:r>
            <a:endParaRPr sz="4000">
              <a:solidFill>
                <a:srgbClr val="7014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Framework de desarrollo que aplica el patrón </a:t>
            </a:r>
            <a:r>
              <a:rPr lang="en" sz="2400">
                <a:solidFill>
                  <a:srgbClr val="7014E8"/>
                </a:solidFill>
              </a:rPr>
              <a:t>Modelo-Vista-Controlador</a:t>
            </a:r>
            <a:r>
              <a:rPr lang="en" sz="2400"/>
              <a:t>.</a:t>
            </a:r>
            <a:endParaRPr sz="2400"/>
          </a:p>
        </p:txBody>
      </p:sp>
      <p:sp>
        <p:nvSpPr>
          <p:cNvPr id="77" name="Google Shape;77;p14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875" y="1427525"/>
            <a:ext cx="2288451" cy="228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38250" y="882550"/>
            <a:ext cx="6513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Lo primero que vamos a hacer es abrir </a:t>
            </a:r>
            <a:r>
              <a:rPr b="1" lang="en" sz="1300"/>
              <a:t>Visual Studio Code</a:t>
            </a:r>
            <a:r>
              <a:rPr lang="en" sz="1300"/>
              <a:t>, y luego, abriremos la consola mediante el menú </a:t>
            </a:r>
            <a:r>
              <a:rPr i="1" lang="en" sz="1300"/>
              <a:t>Terminal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Debería aparecernos algo como esto: </a:t>
            </a:r>
            <a:endParaRPr sz="1300"/>
          </a:p>
        </p:txBody>
      </p:sp>
      <p:sp>
        <p:nvSpPr>
          <p:cNvPr id="190" name="Google Shape;190;p23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192" name="Google Shape;192;p2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65937" l="0" r="43886" t="0"/>
          <a:stretch/>
        </p:blipFill>
        <p:spPr>
          <a:xfrm>
            <a:off x="1794125" y="1546463"/>
            <a:ext cx="4601554" cy="174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788" y="3776299"/>
            <a:ext cx="6374525" cy="108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38250" y="882550"/>
            <a:ext cx="6513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La terminal se abre en nuestro directorio inicial. Podemos dirigirnos a cualquier carpeta utilizando el comando </a:t>
            </a:r>
            <a:r>
              <a:rPr b="1" lang="en" sz="1300"/>
              <a:t>cd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Si escribimos </a:t>
            </a:r>
            <a:r>
              <a:rPr b="1" i="1" lang="en" sz="1300"/>
              <a:t>cd Carpeta</a:t>
            </a:r>
            <a:r>
              <a:rPr lang="en" sz="1300"/>
              <a:t>, nos estaremos dirigiendo a esa carpeta.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Si escribimos </a:t>
            </a:r>
            <a:r>
              <a:rPr b="1" i="1" lang="en" sz="1300"/>
              <a:t>cd ..</a:t>
            </a:r>
            <a:r>
              <a:rPr i="1" lang="en" sz="1300"/>
              <a:t> </a:t>
            </a:r>
            <a:r>
              <a:rPr lang="en" sz="1300"/>
              <a:t>, estaremos “subiendo” a la carpeta anterior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El objetivo es posicionarnos en la carpeta donde vamos a crear el proyecto, en este ejemplo, en una carpeta que se llama “Programacion4”, que se encuentra en descargas.</a:t>
            </a:r>
            <a:endParaRPr sz="1300"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208" name="Google Shape;208;p24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209" name="Google Shape;209;p2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748" y="2962300"/>
            <a:ext cx="5276300" cy="16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838250" y="882550"/>
            <a:ext cx="65133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Vamos con el comando que realiza la creación de todos los archivos del proyecto: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014E8"/>
                </a:solidFill>
                <a:latin typeface="Courier New"/>
                <a:ea typeface="Courier New"/>
                <a:cs typeface="Courier New"/>
                <a:sym typeface="Courier New"/>
              </a:rPr>
              <a:t>dotnet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014E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mvc 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PrimerProyecto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¿Qué hace este comando?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 un proyecto MVC llamado PrimerProyecto en la carpeta donde estábamos ubicados.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(Cabe decir que PrimerProyecto es el nombre que le pusimos al proyecto, puede ser el que vos prefieras).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Esperamos a que se cree el proyecto en la carpeta elegida y nos devuelva el control del comando.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Luego, escribiremos el siguiente comando: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code 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PrimerProyecto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¿Y esto profe?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Sencillo… abre la carpeta creada en el Visual Studio Code, para poder empezar a programar!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Nota: Este último comando no es obligatorio de ejecutar, podés abrir la carpeta mediante el menú Archivo -&gt; Abrir Carpeta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224" name="Google Shape;224;p25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225" name="Google Shape;225;p2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838250" y="882550"/>
            <a:ext cx="61878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 todo salió bien (no debería haber problemas), deberíamos ver algo como lo siguiente a la izquierda del VS Code: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6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240" name="Google Shape;240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6" name="Google Shape;246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60477" l="0" r="78961" t="0"/>
          <a:stretch/>
        </p:blipFill>
        <p:spPr>
          <a:xfrm>
            <a:off x="1508450" y="1683623"/>
            <a:ext cx="2625302" cy="308225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514350" y="2189900"/>
            <a:ext cx="26253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¿Qué son todos esos archivos y carpetas, que el comando </a:t>
            </a:r>
            <a:r>
              <a:rPr b="1" lang="en" sz="1400"/>
              <a:t>dotnet create </a:t>
            </a:r>
            <a:r>
              <a:rPr lang="en" sz="1400"/>
              <a:t>creó por mí?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continuación vamos a repasar el significado de los archivos y carpetas más importantes que utilizaremos con frecuencia… 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255" name="Google Shape;255;p27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256" name="Google Shape;256;p2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771625" y="1008900"/>
            <a:ext cx="3476700" cy="3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/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Controllers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Donde se ubican las clases </a:t>
            </a:r>
            <a:r>
              <a:rPr i="1" lang="en">
                <a:latin typeface="Karla"/>
                <a:ea typeface="Karla"/>
                <a:cs typeface="Karla"/>
                <a:sym typeface="Karla"/>
              </a:rPr>
              <a:t>controladoras,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que manejan todas las peticiones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de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URL.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endParaRPr sz="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/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Models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Donde existen las clases que representan y manipulan </a:t>
            </a:r>
            <a:r>
              <a:rPr i="1" lang="en">
                <a:latin typeface="Karla"/>
                <a:ea typeface="Karla"/>
                <a:cs typeface="Karla"/>
                <a:sym typeface="Karla"/>
              </a:rPr>
              <a:t>los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</a:t>
            </a:r>
            <a:r>
              <a:rPr i="1" lang="en">
                <a:latin typeface="Karla"/>
                <a:ea typeface="Karla"/>
                <a:cs typeface="Karla"/>
                <a:sym typeface="Karla"/>
              </a:rPr>
              <a:t>datos y objetos de negocio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/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Views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 Donde se ponen los archivos que involucran a la interfaz de usuario, tales como </a:t>
            </a:r>
            <a:r>
              <a:rPr i="1" lang="en">
                <a:latin typeface="Karla"/>
                <a:ea typeface="Karla"/>
                <a:cs typeface="Karla"/>
                <a:sym typeface="Karla"/>
              </a:rPr>
              <a:t>HTML (aquí serán .cshtml)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.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/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Properties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 Establece propiedades y configuraciones generales del sitio 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/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wwwroot 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Va a contener dentro todos los archivos de estilos (</a:t>
            </a:r>
            <a:r>
              <a:rPr i="1" lang="en">
                <a:latin typeface="Karla"/>
                <a:ea typeface="Karla"/>
                <a:cs typeface="Karla"/>
                <a:sym typeface="Karla"/>
              </a:rPr>
              <a:t>.css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) , scripts (</a:t>
            </a:r>
            <a:r>
              <a:rPr i="1" lang="en">
                <a:latin typeface="Karla"/>
                <a:ea typeface="Karla"/>
                <a:cs typeface="Karla"/>
                <a:sym typeface="Karla"/>
              </a:rPr>
              <a:t>.js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) y librerías que estén instaladas en el proyecto (entre ellas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Bootstrap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😱)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4">
            <a:alphaModFix/>
          </a:blip>
          <a:srcRect b="60477" l="0" r="81338" t="0"/>
          <a:stretch/>
        </p:blipFill>
        <p:spPr>
          <a:xfrm>
            <a:off x="4418850" y="1200538"/>
            <a:ext cx="2671200" cy="3535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¡A probar la App en el Navegador!</a:t>
            </a:r>
            <a:endParaRPr sz="2300"/>
          </a:p>
        </p:txBody>
      </p:sp>
      <p:grpSp>
        <p:nvGrpSpPr>
          <p:cNvPr id="271" name="Google Shape;271;p28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272" name="Google Shape;272;p2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9" name="Google Shape;2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838250" y="882550"/>
            <a:ext cx="61878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Por ser la primera vez que creamos un proyecto (y solo por esta vez), .NET nos solicita que confiemos en </a:t>
            </a:r>
            <a:r>
              <a:rPr lang="en" sz="1400"/>
              <a:t>el</a:t>
            </a:r>
            <a:r>
              <a:rPr lang="en" sz="1400"/>
              <a:t> certificado de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</a:t>
            </a:r>
            <a:r>
              <a:rPr lang="en" sz="1400"/>
              <a:t>. 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Esto se realiza escribiendo en la terminal el comando: </a:t>
            </a:r>
            <a:endParaRPr sz="1400"/>
          </a:p>
          <a:p>
            <a:pPr indent="45720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dotnet</a:t>
            </a:r>
            <a:r>
              <a:rPr b="1" lang="en" sz="150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dev-certs</a:t>
            </a:r>
            <a:r>
              <a:rPr b="1" lang="en" sz="1500">
                <a:solidFill>
                  <a:srgbClr val="17171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500">
                <a:solidFill>
                  <a:srgbClr val="007D9A"/>
                </a:solidFill>
                <a:latin typeface="Courier New"/>
                <a:ea typeface="Courier New"/>
                <a:cs typeface="Courier New"/>
                <a:sym typeface="Courier New"/>
              </a:rPr>
              <a:t> --trust</a:t>
            </a:r>
            <a:endParaRPr b="1" sz="150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Va a salir una ventana preguntándonos si confiamos y le decimos que sí.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Una vez realizado esto, ya podemos ejecutar nuestro proyecto, y para eso vamos a citar en la consola: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dotnet watch</a:t>
            </a:r>
            <a:r>
              <a:rPr b="1" lang="en" sz="1500"/>
              <a:t>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 vamos a nuestro navegador favorito y escribimos la dirección del localhost que nos proporcionó la consola, voalá…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¡A probar la App en el Navegador!</a:t>
            </a:r>
            <a:endParaRPr sz="2300"/>
          </a:p>
        </p:txBody>
      </p:sp>
      <p:grpSp>
        <p:nvGrpSpPr>
          <p:cNvPr id="286" name="Google Shape;286;p29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287" name="Google Shape;287;p2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50" y="1044453"/>
            <a:ext cx="6185582" cy="37054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Modifiquemos algo a ver qué pasa… </a:t>
            </a:r>
            <a:endParaRPr sz="2300"/>
          </a:p>
        </p:txBody>
      </p:sp>
      <p:grpSp>
        <p:nvGrpSpPr>
          <p:cNvPr id="301" name="Google Shape;301;p30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302" name="Google Shape;302;p3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838250" y="882550"/>
            <a:ext cx="61878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Volvamos al VS Code, vamos a abrir el archivo Index.cshtml que se encuentra en la carpeta Views/Home, y modifiquemos el &lt;h1&gt; a ver qué sucede…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Vamos a guardar el archivo con el famoso e interminable CTRL + S, para volver al navegador, y encontrarnos con una sorpresa…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1" name="Google Shape;311;p30"/>
          <p:cNvPicPr preferRelativeResize="0"/>
          <p:nvPr/>
        </p:nvPicPr>
        <p:blipFill rotWithShape="1">
          <a:blip r:embed="rId4">
            <a:alphaModFix/>
          </a:blip>
          <a:srcRect b="47462" l="0" r="0" t="0"/>
          <a:stretch/>
        </p:blipFill>
        <p:spPr>
          <a:xfrm>
            <a:off x="838250" y="1971950"/>
            <a:ext cx="6187803" cy="147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Modifiquemos algo a ver qué pasa… </a:t>
            </a:r>
            <a:endParaRPr sz="2300"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318" name="Google Shape;318;p3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50" y="1068625"/>
            <a:ext cx="6190398" cy="370095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Modifiquemos algo a ver qué pasa… </a:t>
            </a:r>
            <a:endParaRPr sz="2300"/>
          </a:p>
        </p:txBody>
      </p:sp>
      <p:grpSp>
        <p:nvGrpSpPr>
          <p:cNvPr id="332" name="Google Shape;332;p32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333" name="Google Shape;333;p3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838250" y="936000"/>
            <a:ext cx="61878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¿Qué ocurrió ahí?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Gracias al comando </a:t>
            </a:r>
            <a:r>
              <a:rPr b="1" lang="en" sz="16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watch</a:t>
            </a:r>
            <a:r>
              <a:rPr lang="en" sz="1600"/>
              <a:t> que añadimos al </a:t>
            </a:r>
            <a:r>
              <a:rPr b="1" lang="en" sz="16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600"/>
              <a:t> previamente, el servidor de .NET Core</a:t>
            </a:r>
            <a:r>
              <a:rPr b="1" lang="en" sz="1600"/>
              <a:t> queda abierto</a:t>
            </a:r>
            <a:r>
              <a:rPr lang="en" sz="1600"/>
              <a:t> y escuchando todas las modificaciones que vamos realizando en el Visual Studio Code (algo similar al </a:t>
            </a:r>
            <a:r>
              <a:rPr i="1" lang="en" sz="1600"/>
              <a:t>Live Server</a:t>
            </a:r>
            <a:r>
              <a:rPr lang="en" sz="1600"/>
              <a:t>, que usábamos en nuestros sitios 100% Front…)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Por eso, al modificar algún archivo del proyecto, el código </a:t>
            </a:r>
            <a:r>
              <a:rPr b="1" lang="en" sz="1600"/>
              <a:t>vuelve a compilar</a:t>
            </a:r>
            <a:r>
              <a:rPr lang="en" sz="1600"/>
              <a:t>, y el navegador actualiza la página </a:t>
            </a:r>
            <a:r>
              <a:rPr b="1" lang="en" sz="1600"/>
              <a:t>automáticamente</a:t>
            </a:r>
            <a:r>
              <a:rPr lang="en" sz="1600"/>
              <a:t>. Un gran gesto para nosotros/as como programadores. Todo segundo ahorrado es oro…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Para parar de “observar” y ejecutar en el VS Code, nos posicionamos en la consola y apretamos </a:t>
            </a:r>
            <a:r>
              <a:rPr i="1" lang="en" sz="1600"/>
              <a:t>CTRL + C</a:t>
            </a:r>
            <a:endParaRPr i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648300" y="3175950"/>
            <a:ext cx="3761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7014E8"/>
                </a:solidFill>
              </a:rPr>
              <a:t>1.</a:t>
            </a:r>
            <a:r>
              <a:rPr lang="en" sz="5000">
                <a:solidFill>
                  <a:srgbClr val="7014E8"/>
                </a:solidFill>
              </a:rPr>
              <a:t> </a:t>
            </a:r>
            <a:r>
              <a:rPr lang="en"/>
              <a:t>Introducción a</a:t>
            </a:r>
            <a:r>
              <a:rPr lang="en">
                <a:solidFill>
                  <a:srgbClr val="7014E8"/>
                </a:solidFill>
              </a:rPr>
              <a:t> .NET Core MVC</a:t>
            </a:r>
            <a:endParaRPr>
              <a:solidFill>
                <a:srgbClr val="7014E8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3">
            <a:hlinkClick r:id="rId3"/>
          </p:cNvPr>
          <p:cNvSpPr txBox="1"/>
          <p:nvPr>
            <p:ph type="ctrTitle"/>
          </p:nvPr>
        </p:nvSpPr>
        <p:spPr>
          <a:xfrm>
            <a:off x="648300" y="2070200"/>
            <a:ext cx="3660600" cy="22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4"/>
                </a:solidFill>
              </a:rPr>
              <a:t>3</a:t>
            </a:r>
            <a:r>
              <a:rPr lang="en" sz="5500">
                <a:solidFill>
                  <a:schemeClr val="accent4"/>
                </a:solidFill>
              </a:rPr>
              <a:t>.</a:t>
            </a:r>
            <a:r>
              <a:rPr lang="en" sz="5000">
                <a:solidFill>
                  <a:srgbClr val="7014E8"/>
                </a:solidFill>
              </a:rPr>
              <a:t> </a:t>
            </a:r>
            <a:endParaRPr sz="5000">
              <a:solidFill>
                <a:srgbClr val="7014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Entendiendo y programando </a:t>
            </a:r>
            <a:r>
              <a:rPr lang="en" sz="3100">
                <a:solidFill>
                  <a:schemeClr val="accent4"/>
                </a:solidFill>
              </a:rPr>
              <a:t>Controllers</a:t>
            </a:r>
            <a:r>
              <a:rPr lang="en" sz="3100"/>
              <a:t> </a:t>
            </a:r>
            <a:endParaRPr sz="3100">
              <a:solidFill>
                <a:schemeClr val="accent1"/>
              </a:solidFill>
            </a:endParaRPr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838350" y="854950"/>
            <a:ext cx="6155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Controllers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758700" y="1235875"/>
            <a:ext cx="6231600" cy="19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Los Controllers en el patrón MVC, se encargan de capturar todos los cambios y accesos a las distintas URL. </a:t>
            </a:r>
            <a:endParaRPr sz="16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Son los encargados del </a:t>
            </a:r>
            <a:r>
              <a:rPr b="1" lang="en" sz="1600">
                <a:solidFill>
                  <a:schemeClr val="accent4"/>
                </a:solidFill>
              </a:rPr>
              <a:t>flujo de la aplicación</a:t>
            </a:r>
            <a:r>
              <a:rPr lang="en" sz="1600"/>
              <a:t>, invocar a las funciones que realizan trabajo con los datos que se ingresan, y de enviar los datos que salen a la </a:t>
            </a:r>
            <a:r>
              <a:rPr i="1" lang="en" sz="1600"/>
              <a:t>view</a:t>
            </a:r>
            <a:r>
              <a:rPr lang="en" sz="1600"/>
              <a:t> que corresponda.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34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55" name="Google Shape;355;p3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838350" y="3048000"/>
            <a:ext cx="3551700" cy="1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En este ejemplo usaremos: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HomeController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Responsable de la “home page” en la raíz del sitio web y de la “privacy page”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EstudianteController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Será responsable de la 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administración</a:t>
            </a: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de estudiantes de un sitio.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63" name="Google Shape;3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4"/>
          <p:cNvPicPr preferRelativeResize="0"/>
          <p:nvPr/>
        </p:nvPicPr>
        <p:blipFill rotWithShape="1">
          <a:blip r:embed="rId5">
            <a:alphaModFix/>
          </a:blip>
          <a:srcRect b="0" l="0" r="0" t="7002"/>
          <a:stretch/>
        </p:blipFill>
        <p:spPr>
          <a:xfrm>
            <a:off x="4578650" y="3621138"/>
            <a:ext cx="2717675" cy="7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>
            <a:hlinkClick r:id="rId3"/>
          </p:cNvPr>
          <p:cNvSpPr txBox="1"/>
          <p:nvPr>
            <p:ph type="title"/>
          </p:nvPr>
        </p:nvSpPr>
        <p:spPr>
          <a:xfrm>
            <a:off x="838350" y="854950"/>
            <a:ext cx="6155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un </a:t>
            </a:r>
            <a:r>
              <a:rPr lang="en">
                <a:solidFill>
                  <a:schemeClr val="accent4"/>
                </a:solidFill>
              </a:rPr>
              <a:t>Controller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70" name="Google Shape;370;p35"/>
          <p:cNvSpPr txBox="1"/>
          <p:nvPr>
            <p:ph idx="1" type="body"/>
          </p:nvPr>
        </p:nvSpPr>
        <p:spPr>
          <a:xfrm>
            <a:off x="758700" y="1235875"/>
            <a:ext cx="6231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Supongamos que tenemos un campus con información de la escuela, de estudiantes y de docentes.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Crearemos un controller </a:t>
            </a:r>
            <a:r>
              <a:rPr b="1" lang="en" sz="1800"/>
              <a:t>Estudiante </a:t>
            </a:r>
            <a:r>
              <a:rPr lang="en" sz="1800"/>
              <a:t>que manejará los siguientes escenarios: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n" sz="1800"/>
              <a:t>Index </a:t>
            </a:r>
            <a:r>
              <a:rPr lang="en" sz="1800"/>
              <a:t>(listará todos los cursos de la escuela)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Presionando sobre un curso, nos dirigiremos a una página </a:t>
            </a:r>
            <a:r>
              <a:rPr b="1" lang="en" sz="1800"/>
              <a:t>ListadoEstudiantes</a:t>
            </a:r>
            <a:r>
              <a:rPr lang="en" sz="1800"/>
              <a:t>, que mostrará una lista de estudiantes del curso seleccionado.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Presionando sobre un/a estudiante iremos a una página </a:t>
            </a:r>
            <a:r>
              <a:rPr b="1" lang="en" sz="1800"/>
              <a:t>InfoEstudiante </a:t>
            </a:r>
            <a:r>
              <a:rPr lang="en" sz="1800"/>
              <a:t>que mostrará la información particular del estudiante seleccionado.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71" name="Google Shape;371;p35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72" name="Google Shape;372;p3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type="title"/>
          </p:nvPr>
        </p:nvSpPr>
        <p:spPr>
          <a:xfrm>
            <a:off x="838350" y="854950"/>
            <a:ext cx="6155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un </a:t>
            </a:r>
            <a:r>
              <a:rPr lang="en">
                <a:solidFill>
                  <a:schemeClr val="accent4"/>
                </a:solidFill>
              </a:rPr>
              <a:t>Controller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385" name="Google Shape;385;p3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386" name="Google Shape;386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6"/>
          <p:cNvSpPr txBox="1"/>
          <p:nvPr>
            <p:ph idx="1" type="body"/>
          </p:nvPr>
        </p:nvSpPr>
        <p:spPr>
          <a:xfrm>
            <a:off x="758700" y="1235875"/>
            <a:ext cx="62316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En la carpeta Controllers, agregamos un archivo llamado </a:t>
            </a:r>
            <a:r>
              <a:rPr i="1" lang="en" sz="1600"/>
              <a:t>EstudianteController.cs</a:t>
            </a:r>
            <a:r>
              <a:rPr lang="en" sz="1600"/>
              <a:t> (cs viene de </a:t>
            </a:r>
            <a:r>
              <a:rPr i="1" lang="en" sz="1600"/>
              <a:t>C Sharp</a:t>
            </a:r>
            <a:r>
              <a:rPr lang="en" sz="1600"/>
              <a:t>).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400"/>
              <a:t>Revisar que el nombre de este archivo siempre debe contener la palabra Controller </a:t>
            </a:r>
            <a:endParaRPr b="1" sz="1000">
              <a:solidFill>
                <a:srgbClr val="17171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Al igual que lo hicimos con Bootstrap (donde partimos siempre con un template HTML que incluía el tag viewport, y los scripts de para poder mostrar correctamente los elementos) vamos a copiar un </a:t>
            </a:r>
            <a:r>
              <a:rPr i="1" lang="en" sz="1600"/>
              <a:t>template</a:t>
            </a:r>
            <a:r>
              <a:rPr lang="en" sz="1600"/>
              <a:t> de Controller que nos facilita la documentación de Microsoft, con el cual siempre vamos a trabajar.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 template es el siguiente: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"/>
          <p:cNvSpPr txBox="1"/>
          <p:nvPr>
            <p:ph type="title"/>
          </p:nvPr>
        </p:nvSpPr>
        <p:spPr>
          <a:xfrm>
            <a:off x="838350" y="854950"/>
            <a:ext cx="6155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un </a:t>
            </a:r>
            <a:r>
              <a:rPr lang="en">
                <a:solidFill>
                  <a:schemeClr val="accent4"/>
                </a:solidFill>
              </a:rPr>
              <a:t>Controller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00" name="Google Shape;400;p3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01" name="Google Shape;401;p3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3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8" name="Google Shape;4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7"/>
          <p:cNvSpPr txBox="1"/>
          <p:nvPr>
            <p:ph idx="1" type="body"/>
          </p:nvPr>
        </p:nvSpPr>
        <p:spPr>
          <a:xfrm>
            <a:off x="758700" y="1340650"/>
            <a:ext cx="6231600" cy="27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Microsoft.AspNetCore.Mvc;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System.Text.Encodings.Web;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7D9A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MvcMovie.Controllers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7D9A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HelloWorldController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200">
                <a:solidFill>
                  <a:srgbClr val="007D9A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IActionResult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7D9A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View()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solidFill>
                <a:srgbClr val="0101FD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p37"/>
          <p:cNvSpPr txBox="1"/>
          <p:nvPr/>
        </p:nvSpPr>
        <p:spPr>
          <a:xfrm>
            <a:off x="2867550" y="4086675"/>
            <a:ext cx="34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Cambiando lo que debemos cambiar… 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838350" y="854950"/>
            <a:ext cx="6155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un </a:t>
            </a:r>
            <a:r>
              <a:rPr lang="en">
                <a:solidFill>
                  <a:schemeClr val="accent4"/>
                </a:solidFill>
              </a:rPr>
              <a:t>Controller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16" name="Google Shape;416;p3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17" name="Google Shape;417;p3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4" name="Google Shape;4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758700" y="1340650"/>
            <a:ext cx="6231600" cy="30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Microsoft.AspNetCore.Mvc;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System.Text.Encodings.Web;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7D9A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PrimerProyecto</a:t>
            </a:r>
            <a:r>
              <a:rPr lang="en" sz="1200">
                <a:solidFill>
                  <a:srgbClr val="007D9A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.Controllers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7D9A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EstudianteController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200">
                <a:solidFill>
                  <a:srgbClr val="007D9A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IActionResult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7D9A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20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A3151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View()</a:t>
            </a: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838350" y="854950"/>
            <a:ext cx="6155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Creando un </a:t>
            </a:r>
            <a:r>
              <a:rPr lang="en">
                <a:solidFill>
                  <a:schemeClr val="accent4"/>
                </a:solidFill>
              </a:rPr>
              <a:t>Controller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31" name="Google Shape;431;p39"/>
          <p:cNvSpPr txBox="1"/>
          <p:nvPr>
            <p:ph idx="1" type="body"/>
          </p:nvPr>
        </p:nvSpPr>
        <p:spPr>
          <a:xfrm>
            <a:off x="758700" y="1326350"/>
            <a:ext cx="64269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 nuevo </a:t>
            </a:r>
            <a:r>
              <a:rPr b="1" lang="en" sz="1600"/>
              <a:t>EstudianteController</a:t>
            </a:r>
            <a:r>
              <a:rPr lang="en" sz="1600"/>
              <a:t> contendrá luego de crearlo una acción llamada </a:t>
            </a:r>
            <a:r>
              <a:rPr b="1" lang="en" sz="1600"/>
              <a:t>Index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Vamos a agregar 2 acciones adicionales para implementar los otros 2 escenarios que queremos que nuestro EstudianteController administre: </a:t>
            </a:r>
            <a:r>
              <a:rPr b="1" lang="en" sz="1600"/>
              <a:t>ListadoEstudiantes</a:t>
            </a:r>
            <a:r>
              <a:rPr lang="en" sz="1600"/>
              <a:t> </a:t>
            </a:r>
            <a:r>
              <a:rPr lang="en" sz="1600"/>
              <a:t>y </a:t>
            </a:r>
            <a:r>
              <a:rPr b="1" lang="en" sz="1600"/>
              <a:t>InfoEstudiante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Estas 3 acciones en el controller se llaman: </a:t>
            </a:r>
            <a:endParaRPr sz="1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</a:rPr>
              <a:t>Controller Actions Methods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 trabajo de estas acciones, es responder los pedidos realizados desde una URL, realizar operaciones correspondientes y </a:t>
            </a:r>
            <a:r>
              <a:rPr b="1" lang="en" sz="1600"/>
              <a:t>devolver al navegador, o a quien lo invocó, la respuesta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432" name="Google Shape;432;p3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33" name="Google Shape;433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/>
          <p:nvPr>
            <p:ph type="title"/>
          </p:nvPr>
        </p:nvSpPr>
        <p:spPr>
          <a:xfrm>
            <a:off x="838350" y="854950"/>
            <a:ext cx="6347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Creando</a:t>
            </a:r>
            <a:r>
              <a:rPr lang="en" sz="2200">
                <a:solidFill>
                  <a:schemeClr val="accent4"/>
                </a:solidFill>
              </a:rPr>
              <a:t> Action Methods </a:t>
            </a:r>
            <a:r>
              <a:rPr lang="en" sz="2200"/>
              <a:t>en </a:t>
            </a:r>
            <a:r>
              <a:rPr lang="en" sz="2200">
                <a:solidFill>
                  <a:schemeClr val="accent4"/>
                </a:solidFill>
              </a:rPr>
              <a:t>Controller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446" name="Google Shape;446;p40"/>
          <p:cNvSpPr txBox="1"/>
          <p:nvPr>
            <p:ph idx="1" type="body"/>
          </p:nvPr>
        </p:nvSpPr>
        <p:spPr>
          <a:xfrm>
            <a:off x="758700" y="1235875"/>
            <a:ext cx="6426900" cy="3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El código resultante quedará de la siguiente manera:</a:t>
            </a:r>
            <a:endParaRPr sz="1800"/>
          </a:p>
        </p:txBody>
      </p:sp>
      <p:grpSp>
        <p:nvGrpSpPr>
          <p:cNvPr id="447" name="Google Shape;447;p4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48" name="Google Shape;448;p4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4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0"/>
          <p:cNvPicPr preferRelativeResize="0"/>
          <p:nvPr/>
        </p:nvPicPr>
        <p:blipFill rotWithShape="1">
          <a:blip r:embed="rId4">
            <a:alphaModFix/>
          </a:blip>
          <a:srcRect b="6430" l="0" r="0" t="6317"/>
          <a:stretch/>
        </p:blipFill>
        <p:spPr>
          <a:xfrm>
            <a:off x="2340325" y="1793725"/>
            <a:ext cx="3343477" cy="3196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1"/>
          <p:cNvSpPr txBox="1"/>
          <p:nvPr>
            <p:ph type="title"/>
          </p:nvPr>
        </p:nvSpPr>
        <p:spPr>
          <a:xfrm>
            <a:off x="838350" y="854950"/>
            <a:ext cx="6347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Creando </a:t>
            </a:r>
            <a:r>
              <a:rPr lang="en" sz="2200">
                <a:solidFill>
                  <a:schemeClr val="accent4"/>
                </a:solidFill>
              </a:rPr>
              <a:t>Action Methods</a:t>
            </a:r>
            <a:r>
              <a:rPr lang="en" sz="2200"/>
              <a:t> en un </a:t>
            </a:r>
            <a:r>
              <a:rPr lang="en" sz="2200">
                <a:solidFill>
                  <a:schemeClr val="accent4"/>
                </a:solidFill>
              </a:rPr>
              <a:t>Controller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462" name="Google Shape;462;p41"/>
          <p:cNvSpPr txBox="1"/>
          <p:nvPr>
            <p:ph idx="1" type="body"/>
          </p:nvPr>
        </p:nvSpPr>
        <p:spPr>
          <a:xfrm>
            <a:off x="758700" y="1235875"/>
            <a:ext cx="63957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Para acceder a estos controllers desde un navegador, se invocan los actions methods de los controllers [url]/Estudiante/index,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[url]/Estudiante/ListadoEstudiantes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[url]/Estudiante/InfoEstudiante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Donde Url es </a:t>
            </a:r>
            <a:r>
              <a:rPr lang="en" sz="1600"/>
              <a:t>ubicación</a:t>
            </a:r>
            <a:r>
              <a:rPr lang="en" sz="1600"/>
              <a:t> de tu sitio web creado (en nuestro caso dirá </a:t>
            </a:r>
            <a:r>
              <a:rPr b="1" lang="en" sz="1600" u="sng">
                <a:solidFill>
                  <a:schemeClr val="hlink"/>
                </a:solidFill>
                <a:hlinkClick r:id="rId3"/>
              </a:rPr>
              <a:t>https://localhost:5001/</a:t>
            </a:r>
            <a:r>
              <a:rPr b="1" lang="en" sz="1600"/>
              <a:t> u otro puerto local.</a:t>
            </a:r>
            <a:endParaRPr b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Navegar a </a:t>
            </a:r>
            <a:r>
              <a:rPr i="1" lang="en" sz="1600"/>
              <a:t>/Estudiante/ListadoEstudiantes</a:t>
            </a:r>
            <a:r>
              <a:rPr lang="en" sz="1600"/>
              <a:t>, provocó que se ejecute la acción </a:t>
            </a:r>
            <a:r>
              <a:rPr b="1" lang="en" sz="1600"/>
              <a:t>ListadoEstudiantes</a:t>
            </a:r>
            <a:r>
              <a:rPr lang="en" sz="1600"/>
              <a:t> dentro del controller </a:t>
            </a:r>
            <a:r>
              <a:rPr b="1" lang="en" sz="1600">
                <a:solidFill>
                  <a:schemeClr val="accent4"/>
                </a:solidFill>
              </a:rPr>
              <a:t>EstudianteController</a:t>
            </a:r>
            <a:r>
              <a:rPr lang="en" sz="1600"/>
              <a:t>, sin ninguna configuración adicional.</a:t>
            </a:r>
            <a:endParaRPr sz="1600"/>
          </a:p>
        </p:txBody>
      </p:sp>
      <p:grpSp>
        <p:nvGrpSpPr>
          <p:cNvPr id="463" name="Google Shape;463;p41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64" name="Google Shape;464;p4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0" name="Google Shape;470;p4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838350" y="854950"/>
            <a:ext cx="6347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Resumiendo </a:t>
            </a:r>
            <a:r>
              <a:rPr lang="en" sz="2200">
                <a:solidFill>
                  <a:schemeClr val="accent4"/>
                </a:solidFill>
              </a:rPr>
              <a:t>Controllers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477" name="Google Shape;477;p42"/>
          <p:cNvSpPr txBox="1"/>
          <p:nvPr>
            <p:ph idx="1" type="body"/>
          </p:nvPr>
        </p:nvSpPr>
        <p:spPr>
          <a:xfrm>
            <a:off x="758700" y="1340650"/>
            <a:ext cx="6426900" cy="29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Los controladores son los conductores de una aplicación MVC, orquestando las interacciones del usuario, los objetos del modelo y de las vistas.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Son responsables de responder a los </a:t>
            </a:r>
            <a:r>
              <a:rPr i="1" lang="en" sz="1800"/>
              <a:t>input</a:t>
            </a:r>
            <a:r>
              <a:rPr lang="en" sz="1800"/>
              <a:t> del usuario, la manipulación de los objetos del modelo apropiados, para luego posteriormente, seleccionar la vista apropiada para mostrar de nuevo al usuario, en respuesta al </a:t>
            </a:r>
            <a:r>
              <a:rPr i="1" lang="en" sz="1800"/>
              <a:t>input</a:t>
            </a:r>
            <a:r>
              <a:rPr lang="en" sz="1800"/>
              <a:t> inicial.</a:t>
            </a:r>
            <a:endParaRPr sz="1800"/>
          </a:p>
        </p:txBody>
      </p:sp>
      <p:grpSp>
        <p:nvGrpSpPr>
          <p:cNvPr id="478" name="Google Shape;478;p42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479" name="Google Shape;479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6" name="Google Shape;4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4E8"/>
                </a:solidFill>
              </a:rPr>
              <a:t>.NET Core</a:t>
            </a:r>
            <a:endParaRPr>
              <a:solidFill>
                <a:srgbClr val="7014E8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73000" y="1530800"/>
            <a:ext cx="70194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.NET Core es un framework informático administrado, gratuito y de código abierto para los sistemas operativos Windows, Linux y macOS. ​ </a:t>
            </a:r>
            <a:endParaRPr sz="19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¿Qué es un </a:t>
            </a:r>
            <a:r>
              <a:rPr i="1" lang="en" sz="1900"/>
              <a:t>framework</a:t>
            </a:r>
            <a:r>
              <a:rPr lang="en" sz="1900"/>
              <a:t>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 sz="1900"/>
              <a:t>Siendo muy simple, es un esquema o marco de trabajo utilizado por programadores para el desarrollo de software. </a:t>
            </a:r>
            <a:endParaRPr sz="1900"/>
          </a:p>
        </p:txBody>
      </p:sp>
      <p:grpSp>
        <p:nvGrpSpPr>
          <p:cNvPr id="91" name="Google Shape;91;p16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3">
            <a:hlinkClick r:id="rId3"/>
          </p:cNvPr>
          <p:cNvSpPr txBox="1"/>
          <p:nvPr>
            <p:ph type="ctrTitle"/>
          </p:nvPr>
        </p:nvSpPr>
        <p:spPr>
          <a:xfrm>
            <a:off x="648300" y="2070200"/>
            <a:ext cx="3960300" cy="22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1"/>
                </a:solidFill>
              </a:rPr>
              <a:t>4</a:t>
            </a:r>
            <a:r>
              <a:rPr lang="en" sz="5500">
                <a:solidFill>
                  <a:schemeClr val="accent1"/>
                </a:solidFill>
              </a:rPr>
              <a:t>.</a:t>
            </a:r>
            <a:r>
              <a:rPr lang="en" sz="5000">
                <a:solidFill>
                  <a:srgbClr val="7014E8"/>
                </a:solidFill>
              </a:rPr>
              <a:t> </a:t>
            </a:r>
            <a:endParaRPr sz="5000">
              <a:solidFill>
                <a:srgbClr val="7014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Entendiendo y programando </a:t>
            </a:r>
            <a:r>
              <a:rPr lang="en" sz="3100">
                <a:solidFill>
                  <a:schemeClr val="accent1"/>
                </a:solidFill>
              </a:rPr>
              <a:t>Models</a:t>
            </a:r>
            <a:r>
              <a:rPr lang="en" sz="3100">
                <a:solidFill>
                  <a:schemeClr val="accent1"/>
                </a:solidFill>
              </a:rPr>
              <a:t> (Modelos) </a:t>
            </a:r>
            <a:endParaRPr sz="3100">
              <a:solidFill>
                <a:schemeClr val="accent1"/>
              </a:solidFill>
            </a:endParaRPr>
          </a:p>
        </p:txBody>
      </p:sp>
      <p:pic>
        <p:nvPicPr>
          <p:cNvPr id="492" name="Google Shape;49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4"/>
          <p:cNvSpPr txBox="1"/>
          <p:nvPr>
            <p:ph type="title"/>
          </p:nvPr>
        </p:nvSpPr>
        <p:spPr>
          <a:xfrm>
            <a:off x="824250" y="8920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la </a:t>
            </a:r>
            <a:r>
              <a:rPr lang="en">
                <a:solidFill>
                  <a:srgbClr val="F1C232"/>
                </a:solidFill>
              </a:rPr>
              <a:t>Clase </a:t>
            </a:r>
            <a:r>
              <a:rPr lang="en"/>
              <a:t>Auto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498" name="Google Shape;498;p44"/>
          <p:cNvGrpSpPr/>
          <p:nvPr/>
        </p:nvGrpSpPr>
        <p:grpSpPr>
          <a:xfrm>
            <a:off x="287421" y="867793"/>
            <a:ext cx="457190" cy="457120"/>
            <a:chOff x="1923675" y="1633650"/>
            <a:chExt cx="436000" cy="435975"/>
          </a:xfrm>
        </p:grpSpPr>
        <p:sp>
          <p:nvSpPr>
            <p:cNvPr id="499" name="Google Shape;499;p44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4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6" name="Google Shape;5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450" y="1001875"/>
            <a:ext cx="1136425" cy="12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775" y="1991763"/>
            <a:ext cx="4326975" cy="15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4"/>
          <p:cNvSpPr txBox="1"/>
          <p:nvPr/>
        </p:nvSpPr>
        <p:spPr>
          <a:xfrm>
            <a:off x="938400" y="1426188"/>
            <a:ext cx="6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Dentro de la carpeta Models creamos un archivo llamado Auto.cs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09" name="Google Shape;509;p44"/>
          <p:cNvSpPr txBox="1"/>
          <p:nvPr/>
        </p:nvSpPr>
        <p:spPr>
          <a:xfrm>
            <a:off x="938400" y="4033913"/>
            <a:ext cx="614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Copiaremos el siguiente template, para definir inicialmente los archivos de clases: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5"/>
          <p:cNvSpPr txBox="1"/>
          <p:nvPr>
            <p:ph type="title"/>
          </p:nvPr>
        </p:nvSpPr>
        <p:spPr>
          <a:xfrm>
            <a:off x="824250" y="8920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la </a:t>
            </a:r>
            <a:r>
              <a:rPr lang="en">
                <a:solidFill>
                  <a:srgbClr val="F1C232"/>
                </a:solidFill>
              </a:rPr>
              <a:t>Clase </a:t>
            </a:r>
            <a:r>
              <a:rPr lang="en"/>
              <a:t>Auto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515" name="Google Shape;515;p45"/>
          <p:cNvGrpSpPr/>
          <p:nvPr/>
        </p:nvGrpSpPr>
        <p:grpSpPr>
          <a:xfrm>
            <a:off x="287421" y="867793"/>
            <a:ext cx="457190" cy="457120"/>
            <a:chOff x="1923675" y="1633650"/>
            <a:chExt cx="436000" cy="435975"/>
          </a:xfrm>
        </p:grpSpPr>
        <p:sp>
          <p:nvSpPr>
            <p:cNvPr id="516" name="Google Shape;516;p4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4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3" name="Google Shape;5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450" y="1001875"/>
            <a:ext cx="1136425" cy="1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45"/>
          <p:cNvSpPr txBox="1"/>
          <p:nvPr/>
        </p:nvSpPr>
        <p:spPr>
          <a:xfrm>
            <a:off x="1658100" y="1509875"/>
            <a:ext cx="58278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System;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System.Collections.Generic;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System.Linq;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System.Web;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434343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PrimerProyecto</a:t>
            </a: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.Models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9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endParaRPr b="1" sz="95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>
            <a:off x="1499250" y="4457263"/>
            <a:ext cx="61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Únicamente modificamos el nombre del proyecto y el nombre de la clase.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6"/>
          <p:cNvSpPr txBox="1"/>
          <p:nvPr>
            <p:ph type="title"/>
          </p:nvPr>
        </p:nvSpPr>
        <p:spPr>
          <a:xfrm>
            <a:off x="838350" y="360100"/>
            <a:ext cx="5885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Definiendo los </a:t>
            </a:r>
            <a:r>
              <a:rPr lang="en">
                <a:solidFill>
                  <a:srgbClr val="F1C232"/>
                </a:solidFill>
              </a:rPr>
              <a:t>atributos</a:t>
            </a:r>
            <a:r>
              <a:rPr lang="en"/>
              <a:t> 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531" name="Google Shape;531;p46"/>
          <p:cNvGrpSpPr/>
          <p:nvPr/>
        </p:nvGrpSpPr>
        <p:grpSpPr>
          <a:xfrm>
            <a:off x="301521" y="335843"/>
            <a:ext cx="457190" cy="457120"/>
            <a:chOff x="1923675" y="1633650"/>
            <a:chExt cx="436000" cy="435975"/>
          </a:xfrm>
        </p:grpSpPr>
        <p:sp>
          <p:nvSpPr>
            <p:cNvPr id="532" name="Google Shape;532;p4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4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450" y="1001875"/>
            <a:ext cx="1136425" cy="12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6"/>
          <p:cNvPicPr preferRelativeResize="0"/>
          <p:nvPr/>
        </p:nvPicPr>
        <p:blipFill rotWithShape="1">
          <a:blip r:embed="rId4">
            <a:alphaModFix/>
          </a:blip>
          <a:srcRect b="7627" l="7113" r="7794" t="7906"/>
          <a:stretch/>
        </p:blipFill>
        <p:spPr>
          <a:xfrm>
            <a:off x="2074037" y="1165950"/>
            <a:ext cx="3414325" cy="33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"/>
          <p:cNvSpPr txBox="1"/>
          <p:nvPr>
            <p:ph type="title"/>
          </p:nvPr>
        </p:nvSpPr>
        <p:spPr>
          <a:xfrm>
            <a:off x="838350" y="360100"/>
            <a:ext cx="5885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Definiendo los </a:t>
            </a:r>
            <a:r>
              <a:rPr lang="en">
                <a:solidFill>
                  <a:srgbClr val="F1C232"/>
                </a:solidFill>
              </a:rPr>
              <a:t>Métodos</a:t>
            </a:r>
            <a:endParaRPr/>
          </a:p>
        </p:txBody>
      </p:sp>
      <p:grpSp>
        <p:nvGrpSpPr>
          <p:cNvPr id="546" name="Google Shape;546;p47"/>
          <p:cNvGrpSpPr/>
          <p:nvPr/>
        </p:nvGrpSpPr>
        <p:grpSpPr>
          <a:xfrm>
            <a:off x="301521" y="335843"/>
            <a:ext cx="457190" cy="457120"/>
            <a:chOff x="1923675" y="1633650"/>
            <a:chExt cx="436000" cy="435975"/>
          </a:xfrm>
        </p:grpSpPr>
        <p:sp>
          <p:nvSpPr>
            <p:cNvPr id="547" name="Google Shape;547;p4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4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4" name="Google Shape;5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450" y="1001875"/>
            <a:ext cx="1136425" cy="12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7"/>
          <p:cNvPicPr preferRelativeResize="0"/>
          <p:nvPr/>
        </p:nvPicPr>
        <p:blipFill rotWithShape="1">
          <a:blip r:embed="rId4">
            <a:alphaModFix/>
          </a:blip>
          <a:srcRect b="8909" l="9905" r="10017" t="9277"/>
          <a:stretch/>
        </p:blipFill>
        <p:spPr>
          <a:xfrm>
            <a:off x="2116100" y="1037750"/>
            <a:ext cx="3239075" cy="37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8"/>
          <p:cNvSpPr txBox="1"/>
          <p:nvPr>
            <p:ph type="title"/>
          </p:nvPr>
        </p:nvSpPr>
        <p:spPr>
          <a:xfrm>
            <a:off x="838350" y="360100"/>
            <a:ext cx="5885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Definiendo </a:t>
            </a:r>
            <a:r>
              <a:rPr lang="en">
                <a:solidFill>
                  <a:srgbClr val="F1C23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Properties</a:t>
            </a:r>
            <a:endParaRPr/>
          </a:p>
        </p:txBody>
      </p:sp>
      <p:grpSp>
        <p:nvGrpSpPr>
          <p:cNvPr id="561" name="Google Shape;561;p48"/>
          <p:cNvGrpSpPr/>
          <p:nvPr/>
        </p:nvGrpSpPr>
        <p:grpSpPr>
          <a:xfrm>
            <a:off x="301521" y="335843"/>
            <a:ext cx="457190" cy="457120"/>
            <a:chOff x="1923675" y="1633650"/>
            <a:chExt cx="436000" cy="435975"/>
          </a:xfrm>
        </p:grpSpPr>
        <p:sp>
          <p:nvSpPr>
            <p:cNvPr id="562" name="Google Shape;562;p4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4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9" name="Google Shape;5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7450" y="1001875"/>
            <a:ext cx="1136425" cy="12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8"/>
          <p:cNvPicPr preferRelativeResize="0"/>
          <p:nvPr/>
        </p:nvPicPr>
        <p:blipFill rotWithShape="1">
          <a:blip r:embed="rId5">
            <a:alphaModFix/>
          </a:blip>
          <a:srcRect b="6035" l="9375" r="9098" t="6106"/>
          <a:stretch/>
        </p:blipFill>
        <p:spPr>
          <a:xfrm>
            <a:off x="2606450" y="956500"/>
            <a:ext cx="2349501" cy="384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9"/>
          <p:cNvSpPr txBox="1"/>
          <p:nvPr>
            <p:ph type="title"/>
          </p:nvPr>
        </p:nvSpPr>
        <p:spPr>
          <a:xfrm>
            <a:off x="838350" y="893500"/>
            <a:ext cx="5885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 de un </a:t>
            </a:r>
            <a:r>
              <a:rPr lang="en">
                <a:solidFill>
                  <a:srgbClr val="F1C232"/>
                </a:solidFill>
              </a:rPr>
              <a:t>Constructor</a:t>
            </a:r>
            <a:endParaRPr>
              <a:solidFill>
                <a:srgbClr val="F1C232"/>
              </a:solidFill>
            </a:endParaRPr>
          </a:p>
        </p:txBody>
      </p:sp>
      <p:grpSp>
        <p:nvGrpSpPr>
          <p:cNvPr id="576" name="Google Shape;576;p4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77" name="Google Shape;577;p4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4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4" name="Google Shape;5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450" y="1001875"/>
            <a:ext cx="1136425" cy="1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9"/>
          <p:cNvSpPr txBox="1"/>
          <p:nvPr/>
        </p:nvSpPr>
        <p:spPr>
          <a:xfrm>
            <a:off x="2539950" y="4398475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La clase Auto finalizada se encuentra </a:t>
            </a:r>
            <a:r>
              <a:rPr b="1" lang="en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aquí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86" name="Google Shape;5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2075" y="1531600"/>
            <a:ext cx="3809518" cy="27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"/>
          <p:cNvSpPr txBox="1"/>
          <p:nvPr>
            <p:ph type="title"/>
          </p:nvPr>
        </p:nvSpPr>
        <p:spPr>
          <a:xfrm>
            <a:off x="838350" y="893500"/>
            <a:ext cx="5885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Instanciando </a:t>
            </a:r>
            <a:r>
              <a:rPr lang="en"/>
              <a:t>un objeto Auto</a:t>
            </a:r>
            <a:endParaRPr/>
          </a:p>
        </p:txBody>
      </p:sp>
      <p:grpSp>
        <p:nvGrpSpPr>
          <p:cNvPr id="592" name="Google Shape;592;p5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593" name="Google Shape;593;p5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5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0" name="Google Shape;6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450" y="1001875"/>
            <a:ext cx="1136425" cy="12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0"/>
          <p:cNvSpPr txBox="1"/>
          <p:nvPr/>
        </p:nvSpPr>
        <p:spPr>
          <a:xfrm>
            <a:off x="758700" y="4322150"/>
            <a:ext cx="6795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Char char="▸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Podemos usar ViewBag para enviar el objeto miAuto hacia la vista</a:t>
            </a:r>
            <a:endParaRPr/>
          </a:p>
        </p:txBody>
      </p:sp>
      <p:pic>
        <p:nvPicPr>
          <p:cNvPr id="602" name="Google Shape;60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650" y="2775525"/>
            <a:ext cx="4976005" cy="16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975" y="2016046"/>
            <a:ext cx="2419350" cy="2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0"/>
          <p:cNvSpPr txBox="1"/>
          <p:nvPr/>
        </p:nvSpPr>
        <p:spPr>
          <a:xfrm>
            <a:off x="758700" y="1353650"/>
            <a:ext cx="6795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Char char="▸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Definimos un objeto de tipo Auto en el Controller, al cual llamamos miAuto.</a:t>
            </a:r>
            <a:endParaRPr/>
          </a:p>
        </p:txBody>
      </p:sp>
      <p:sp>
        <p:nvSpPr>
          <p:cNvPr id="605" name="Google Shape;605;p50"/>
          <p:cNvSpPr txBox="1"/>
          <p:nvPr/>
        </p:nvSpPr>
        <p:spPr>
          <a:xfrm>
            <a:off x="758700" y="2254200"/>
            <a:ext cx="67959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Char char="▸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Luego, en el ActionResult Index, instanciamos efectivamente el auto.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1">
            <a:hlinkClick r:id="rId3"/>
          </p:cNvPr>
          <p:cNvSpPr txBox="1"/>
          <p:nvPr>
            <p:ph type="ctrTitle"/>
          </p:nvPr>
        </p:nvSpPr>
        <p:spPr>
          <a:xfrm>
            <a:off x="648300" y="2070200"/>
            <a:ext cx="3660600" cy="22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5"/>
                </a:solidFill>
              </a:rPr>
              <a:t>5</a:t>
            </a:r>
            <a:r>
              <a:rPr lang="en" sz="5500">
                <a:solidFill>
                  <a:schemeClr val="accent5"/>
                </a:solidFill>
              </a:rPr>
              <a:t>.</a:t>
            </a:r>
            <a:r>
              <a:rPr lang="en" sz="5000">
                <a:solidFill>
                  <a:srgbClr val="7014E8"/>
                </a:solidFill>
              </a:rPr>
              <a:t> </a:t>
            </a:r>
            <a:endParaRPr sz="5000">
              <a:solidFill>
                <a:srgbClr val="7014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Entendiendo y programando </a:t>
            </a:r>
            <a:r>
              <a:rPr lang="en" sz="3100">
                <a:solidFill>
                  <a:schemeClr val="accent5"/>
                </a:solidFill>
              </a:rPr>
              <a:t>Views (Vistas)</a:t>
            </a:r>
            <a:r>
              <a:rPr lang="en" sz="3100">
                <a:solidFill>
                  <a:schemeClr val="accent5"/>
                </a:solidFill>
              </a:rPr>
              <a:t> </a:t>
            </a:r>
            <a:endParaRPr sz="3100">
              <a:solidFill>
                <a:schemeClr val="accent5"/>
              </a:solidFill>
            </a:endParaRPr>
          </a:p>
        </p:txBody>
      </p:sp>
      <p:pic>
        <p:nvPicPr>
          <p:cNvPr id="611" name="Google Shape;61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2">
            <a:hlinkClick r:id="rId3"/>
          </p:cNvPr>
          <p:cNvSpPr txBox="1"/>
          <p:nvPr>
            <p:ph type="title"/>
          </p:nvPr>
        </p:nvSpPr>
        <p:spPr>
          <a:xfrm>
            <a:off x="76070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17" name="Google Shape;617;p52"/>
          <p:cNvSpPr txBox="1"/>
          <p:nvPr>
            <p:ph idx="1" type="body"/>
          </p:nvPr>
        </p:nvSpPr>
        <p:spPr>
          <a:xfrm>
            <a:off x="760700" y="1249950"/>
            <a:ext cx="63603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Crearemos una </a:t>
            </a:r>
            <a:r>
              <a:rPr i="1" lang="en" sz="1600"/>
              <a:t>view</a:t>
            </a:r>
            <a:r>
              <a:rPr lang="en" sz="1600"/>
              <a:t> para presentar la información de cada acción invocada desde el controlador.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Agregamos una carpeta dentro de Views llamada “</a:t>
            </a:r>
            <a:r>
              <a:rPr b="1" lang="en" sz="1600"/>
              <a:t>Estudiante</a:t>
            </a:r>
            <a:r>
              <a:rPr lang="en" sz="1600"/>
              <a:t>”, y dentro de la misma un archivo llamado “</a:t>
            </a:r>
            <a:r>
              <a:rPr b="1" lang="en" sz="1600"/>
              <a:t>Index.cshtml</a:t>
            </a:r>
            <a:r>
              <a:rPr lang="en" sz="1600"/>
              <a:t>” y “</a:t>
            </a:r>
            <a:r>
              <a:rPr b="1" lang="en" sz="1600"/>
              <a:t>InfoEstudiante.cshtml</a:t>
            </a:r>
            <a:r>
              <a:rPr lang="en" sz="1600"/>
              <a:t>”. </a:t>
            </a:r>
            <a:endParaRPr sz="1600"/>
          </a:p>
        </p:txBody>
      </p:sp>
      <p:sp>
        <p:nvSpPr>
          <p:cNvPr id="618" name="Google Shape;618;p5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9" name="Google Shape;6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963" y="3010550"/>
            <a:ext cx="2696075" cy="17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682500" y="931150"/>
            <a:ext cx="8557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¿Qué </a:t>
            </a:r>
            <a:r>
              <a:rPr lang="en" sz="2200">
                <a:solidFill>
                  <a:srgbClr val="7014E8"/>
                </a:solidFill>
              </a:rPr>
              <a:t>ventajas</a:t>
            </a:r>
            <a:r>
              <a:rPr lang="en" sz="2200"/>
              <a:t> tiene usar un framework?</a:t>
            </a:r>
            <a:endParaRPr sz="22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38250" y="1504950"/>
            <a:ext cx="6513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El programador no necesita plantearse una estructura global de la aplicación, sino que el framework le proporciona un esqueleto que hay que "rellenar".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Facilita la colaboración. Cualquiera que haya tenido que "pelearse" con el código fuente de otro programador (¡o incluso uno propio antiguo!) sabrá lo difícil que es entenderlo y modificarlo</a:t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Char char="▸"/>
            </a:pPr>
            <a:r>
              <a:rPr lang="en" sz="1700"/>
              <a:t>Es más fácil encontrar herramientas (utilidades, librerías) adaptadas al framework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07" name="Google Shape;107;p1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3">
            <a:hlinkClick r:id="rId3"/>
          </p:cNvPr>
          <p:cNvSpPr txBox="1"/>
          <p:nvPr>
            <p:ph type="title"/>
          </p:nvPr>
        </p:nvSpPr>
        <p:spPr>
          <a:xfrm>
            <a:off x="218025" y="5316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26" name="Google Shape;626;p53"/>
          <p:cNvSpPr txBox="1"/>
          <p:nvPr>
            <p:ph idx="1" type="body"/>
          </p:nvPr>
        </p:nvSpPr>
        <p:spPr>
          <a:xfrm>
            <a:off x="334225" y="1233125"/>
            <a:ext cx="66588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Al igual que con el controller, partiremos de un template que vamos a copiar al archivo </a:t>
            </a:r>
            <a:r>
              <a:rPr lang="en" sz="1600"/>
              <a:t>recientemente</a:t>
            </a:r>
            <a:r>
              <a:rPr lang="en" sz="1600"/>
              <a:t> creado: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27" name="Google Shape;627;p5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8" name="Google Shape;6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53"/>
          <p:cNvSpPr txBox="1"/>
          <p:nvPr/>
        </p:nvSpPr>
        <p:spPr>
          <a:xfrm>
            <a:off x="2166500" y="2256750"/>
            <a:ext cx="44064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@{</a:t>
            </a:r>
            <a:endParaRPr sz="145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ViewData[</a:t>
            </a:r>
            <a:r>
              <a:rPr lang="en" sz="1450">
                <a:solidFill>
                  <a:srgbClr val="A3151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450">
                <a:solidFill>
                  <a:srgbClr val="A3151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"]</a:t>
            </a:r>
            <a:r>
              <a:rPr lang="en" sz="145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450">
                <a:solidFill>
                  <a:srgbClr val="A3151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450">
                <a:solidFill>
                  <a:srgbClr val="A31515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Index"</a:t>
            </a:r>
            <a:r>
              <a:rPr lang="en" sz="145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5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en" sz="1450">
                <a:solidFill>
                  <a:srgbClr val="17171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450">
                <a:solidFill>
                  <a:srgbClr val="0101FD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45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Hello from our View Template!</a:t>
            </a:r>
            <a:r>
              <a:rPr lang="en" sz="145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">
            <a:hlinkClick r:id="rId3"/>
          </p:cNvPr>
          <p:cNvSpPr txBox="1"/>
          <p:nvPr>
            <p:ph type="title"/>
          </p:nvPr>
        </p:nvSpPr>
        <p:spPr>
          <a:xfrm>
            <a:off x="218025" y="5316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35" name="Google Shape;635;p54"/>
          <p:cNvSpPr txBox="1"/>
          <p:nvPr>
            <p:ph idx="1" type="body"/>
          </p:nvPr>
        </p:nvSpPr>
        <p:spPr>
          <a:xfrm>
            <a:off x="282525" y="1017350"/>
            <a:ext cx="69912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Del código generado </a:t>
            </a:r>
            <a:r>
              <a:rPr lang="en" sz="1600"/>
              <a:t>destacamos</a:t>
            </a:r>
            <a:r>
              <a:rPr lang="en" sz="1600"/>
              <a:t> varias cosas:</a:t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La sintaxis </a:t>
            </a:r>
            <a:r>
              <a:rPr lang="en" sz="1600">
                <a:highlight>
                  <a:srgbClr val="FFFF00"/>
                </a:highlight>
              </a:rPr>
              <a:t>@{ .. }</a:t>
            </a:r>
            <a:r>
              <a:rPr lang="en" sz="1600"/>
              <a:t> es de </a:t>
            </a:r>
            <a:r>
              <a:rPr b="1" lang="en" sz="1600"/>
              <a:t>Razor</a:t>
            </a:r>
            <a:r>
              <a:rPr lang="en" sz="1600"/>
              <a:t> y nos permite ejecutar código C# dentro de la vista que contiene código HTML.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Aparece un objeto llamado </a:t>
            </a:r>
            <a:r>
              <a:rPr b="1" lang="en" sz="1600"/>
              <a:t>ViewData </a:t>
            </a:r>
            <a:r>
              <a:rPr lang="en" sz="1600"/>
              <a:t>que no conocemos, con la propiedad </a:t>
            </a:r>
            <a:r>
              <a:rPr b="1" lang="en" sz="1600"/>
              <a:t>Title</a:t>
            </a:r>
            <a:r>
              <a:rPr lang="en" sz="1600"/>
              <a:t>. Esta estructura se usa para pasar datos entre nuestro controlador y la vista.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Por default, cada vista que creamos usa una </a:t>
            </a:r>
            <a:r>
              <a:rPr b="1" lang="en" sz="1600"/>
              <a:t>MasterPage</a:t>
            </a:r>
            <a:r>
              <a:rPr lang="en" sz="1600"/>
              <a:t> (</a:t>
            </a:r>
            <a:r>
              <a:rPr b="1" lang="en" sz="1600"/>
              <a:t>Views &gt; Shared &gt; _Layout.cshtml</a:t>
            </a:r>
            <a:r>
              <a:rPr lang="en" sz="1600"/>
              <a:t>) que contendrá el c</a:t>
            </a:r>
            <a:r>
              <a:rPr lang="en" sz="1600"/>
              <a:t>ó</a:t>
            </a:r>
            <a:r>
              <a:rPr lang="en" sz="1600"/>
              <a:t>digo HTML que </a:t>
            </a:r>
            <a:r>
              <a:rPr lang="en" sz="1600"/>
              <a:t>queramos</a:t>
            </a:r>
            <a:r>
              <a:rPr lang="en" sz="1600"/>
              <a:t> que </a:t>
            </a:r>
            <a:r>
              <a:rPr lang="en" sz="1600"/>
              <a:t>esté</a:t>
            </a:r>
            <a:r>
              <a:rPr lang="en" sz="1600"/>
              <a:t> en todas nuestras views (nuestros html)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El tag </a:t>
            </a:r>
            <a:r>
              <a:rPr b="1" lang="en" sz="1600">
                <a:solidFill>
                  <a:srgbClr val="4A86E8"/>
                </a:solidFill>
              </a:rPr>
              <a:t>&lt;</a:t>
            </a:r>
            <a:r>
              <a:rPr b="1" lang="en" sz="1600">
                <a:solidFill>
                  <a:srgbClr val="FF0000"/>
                </a:solidFill>
              </a:rPr>
              <a:t>h2</a:t>
            </a:r>
            <a:r>
              <a:rPr b="1" lang="en" sz="1600">
                <a:solidFill>
                  <a:srgbClr val="4A86E8"/>
                </a:solidFill>
              </a:rPr>
              <a:t>&gt;</a:t>
            </a:r>
            <a:r>
              <a:rPr lang="en" sz="1600"/>
              <a:t> obviamente que lo conocemos!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36" name="Google Shape;636;p5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7" name="Google Shape;63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5"/>
          <p:cNvSpPr txBox="1"/>
          <p:nvPr>
            <p:ph type="title"/>
          </p:nvPr>
        </p:nvSpPr>
        <p:spPr>
          <a:xfrm>
            <a:off x="218025" y="5316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</a:t>
            </a:r>
            <a:r>
              <a:rPr lang="en"/>
              <a:t> - ViewData y ViewBag</a:t>
            </a:r>
            <a:endParaRPr/>
          </a:p>
        </p:txBody>
      </p:sp>
      <p:sp>
        <p:nvSpPr>
          <p:cNvPr id="643" name="Google Shape;643;p55"/>
          <p:cNvSpPr txBox="1"/>
          <p:nvPr>
            <p:ph idx="1" type="body"/>
          </p:nvPr>
        </p:nvSpPr>
        <p:spPr>
          <a:xfrm>
            <a:off x="282525" y="1017350"/>
            <a:ext cx="6709200" cy="15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ViewData y ViewBag </a:t>
            </a:r>
            <a:r>
              <a:rPr lang="en" sz="1400"/>
              <a:t>son objetos para enviar variables que </a:t>
            </a:r>
            <a:r>
              <a:rPr b="1" lang="en" sz="1400"/>
              <a:t>desde el controlador a la view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Podemos crear una cantidad de variables infinitas y luego utilizarlas en una view.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La diferencia entre una y otra es que con ViewBag podemos pasarle cualquier tipo de dato, mientras que con ViewData tenemos algunas restricciones con las colecciones de datos.</a:t>
            </a:r>
            <a:endParaRPr sz="1400"/>
          </a:p>
        </p:txBody>
      </p:sp>
      <p:sp>
        <p:nvSpPr>
          <p:cNvPr id="644" name="Google Shape;644;p5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55"/>
          <p:cNvSpPr txBox="1"/>
          <p:nvPr/>
        </p:nvSpPr>
        <p:spPr>
          <a:xfrm>
            <a:off x="1470390" y="2972350"/>
            <a:ext cx="1485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En el Controller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46" name="Google Shape;646;p55"/>
          <p:cNvSpPr txBox="1"/>
          <p:nvPr/>
        </p:nvSpPr>
        <p:spPr>
          <a:xfrm>
            <a:off x="5242862" y="3036975"/>
            <a:ext cx="10686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En la View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47" name="Google Shape;6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75" y="3347976"/>
            <a:ext cx="3680825" cy="123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5750" y="3347975"/>
            <a:ext cx="3388075" cy="5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6"/>
          <p:cNvSpPr txBox="1"/>
          <p:nvPr>
            <p:ph type="title"/>
          </p:nvPr>
        </p:nvSpPr>
        <p:spPr>
          <a:xfrm>
            <a:off x="218025" y="5316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 </a:t>
            </a:r>
            <a:r>
              <a:rPr lang="en"/>
              <a:t>- URL.Action</a:t>
            </a:r>
            <a:endParaRPr/>
          </a:p>
        </p:txBody>
      </p:sp>
      <p:sp>
        <p:nvSpPr>
          <p:cNvPr id="655" name="Google Shape;655;p56"/>
          <p:cNvSpPr txBox="1"/>
          <p:nvPr>
            <p:ph idx="1" type="body"/>
          </p:nvPr>
        </p:nvSpPr>
        <p:spPr>
          <a:xfrm>
            <a:off x="289275" y="1145475"/>
            <a:ext cx="68643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Utilizaremos </a:t>
            </a:r>
            <a:r>
              <a:rPr b="1" lang="en" sz="1600"/>
              <a:t>URL.Action</a:t>
            </a:r>
            <a:r>
              <a:rPr lang="en" sz="1600"/>
              <a:t> para indicarle a un link, en el atributo </a:t>
            </a:r>
            <a:r>
              <a:rPr b="1" lang="en" sz="1600"/>
              <a:t>href</a:t>
            </a:r>
            <a:r>
              <a:rPr lang="en" sz="1600"/>
              <a:t>, a </a:t>
            </a:r>
            <a:r>
              <a:rPr lang="en" sz="1600"/>
              <a:t>qué</a:t>
            </a:r>
            <a:r>
              <a:rPr lang="en" sz="1600"/>
              <a:t> controller dirigirse cuando el usuario haga click en el.</a:t>
            </a:r>
            <a:br>
              <a:rPr lang="en" sz="1600"/>
            </a:br>
            <a:r>
              <a:rPr lang="en" sz="1600"/>
              <a:t>La sintaxis es: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/>
              <a:t>Url.Action([ActionMethod], [ControllerName])</a:t>
            </a:r>
            <a:endParaRPr sz="1600"/>
          </a:p>
        </p:txBody>
      </p:sp>
      <p:sp>
        <p:nvSpPr>
          <p:cNvPr id="656" name="Google Shape;656;p5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56"/>
          <p:cNvSpPr txBox="1"/>
          <p:nvPr/>
        </p:nvSpPr>
        <p:spPr>
          <a:xfrm>
            <a:off x="289275" y="2762675"/>
            <a:ext cx="148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Ejemplo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58" name="Google Shape;658;p56"/>
          <p:cNvSpPr txBox="1"/>
          <p:nvPr>
            <p:ph idx="1" type="body"/>
          </p:nvPr>
        </p:nvSpPr>
        <p:spPr>
          <a:xfrm>
            <a:off x="392675" y="3719650"/>
            <a:ext cx="6864300" cy="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Donde indica que </a:t>
            </a:r>
            <a:r>
              <a:rPr b="1" lang="en" sz="1600"/>
              <a:t>InfoEstudiante</a:t>
            </a:r>
            <a:r>
              <a:rPr lang="en" sz="1600"/>
              <a:t> es el ActionMethod creado en el controller </a:t>
            </a:r>
            <a:r>
              <a:rPr b="1" lang="en" sz="1600"/>
              <a:t>Estudiante</a:t>
            </a:r>
            <a:endParaRPr b="1" sz="1600"/>
          </a:p>
        </p:txBody>
      </p:sp>
      <p:pic>
        <p:nvPicPr>
          <p:cNvPr id="659" name="Google Shape;6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75" y="3363725"/>
            <a:ext cx="6916864" cy="18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7"/>
          <p:cNvSpPr txBox="1"/>
          <p:nvPr>
            <p:ph type="title"/>
          </p:nvPr>
        </p:nvSpPr>
        <p:spPr>
          <a:xfrm>
            <a:off x="218025" y="531650"/>
            <a:ext cx="64869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 </a:t>
            </a:r>
            <a:r>
              <a:rPr lang="en"/>
              <a:t>- URL.Action con Parámetros</a:t>
            </a:r>
            <a:endParaRPr/>
          </a:p>
        </p:txBody>
      </p:sp>
      <p:sp>
        <p:nvSpPr>
          <p:cNvPr id="666" name="Google Shape;666;p57"/>
          <p:cNvSpPr txBox="1"/>
          <p:nvPr>
            <p:ph idx="1" type="body"/>
          </p:nvPr>
        </p:nvSpPr>
        <p:spPr>
          <a:xfrm>
            <a:off x="289275" y="1145475"/>
            <a:ext cx="68643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Utilizaremos </a:t>
            </a:r>
            <a:r>
              <a:rPr b="1" lang="en" sz="1600"/>
              <a:t>URL.Action</a:t>
            </a:r>
            <a:r>
              <a:rPr lang="en" sz="1600"/>
              <a:t> para indicarle a un link, en el atributo </a:t>
            </a:r>
            <a:r>
              <a:rPr b="1" lang="en" sz="1600"/>
              <a:t>href</a:t>
            </a:r>
            <a:r>
              <a:rPr lang="en" sz="1600"/>
              <a:t>, a qué controller dirigirse cuando el usuario haga click en el. Aprovecharemos </a:t>
            </a:r>
            <a:r>
              <a:rPr lang="en" sz="1600"/>
              <a:t>también</a:t>
            </a:r>
            <a:r>
              <a:rPr lang="en" sz="1600"/>
              <a:t>, para enviar un parámetro a la acción del controller.</a:t>
            </a:r>
            <a:br>
              <a:rPr lang="en" sz="1600"/>
            </a:br>
            <a:endParaRPr sz="1600"/>
          </a:p>
        </p:txBody>
      </p:sp>
      <p:sp>
        <p:nvSpPr>
          <p:cNvPr id="667" name="Google Shape;667;p5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57"/>
          <p:cNvSpPr txBox="1"/>
          <p:nvPr/>
        </p:nvSpPr>
        <p:spPr>
          <a:xfrm>
            <a:off x="722675" y="2395500"/>
            <a:ext cx="148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En la View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69" name="Google Shape;6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7"/>
          <p:cNvSpPr txBox="1"/>
          <p:nvPr/>
        </p:nvSpPr>
        <p:spPr>
          <a:xfrm>
            <a:off x="573050" y="3502650"/>
            <a:ext cx="14856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arla"/>
                <a:ea typeface="Karla"/>
                <a:cs typeface="Karla"/>
                <a:sym typeface="Karla"/>
              </a:rPr>
              <a:t>En el controller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71" name="Google Shape;6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50" y="2818075"/>
            <a:ext cx="7058025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050" y="3877300"/>
            <a:ext cx="4006792" cy="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8"/>
          <p:cNvSpPr txBox="1"/>
          <p:nvPr>
            <p:ph type="title"/>
          </p:nvPr>
        </p:nvSpPr>
        <p:spPr>
          <a:xfrm>
            <a:off x="218025" y="5316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</a:t>
            </a:r>
            <a:r>
              <a:rPr lang="en"/>
              <a:t> - MasterPage</a:t>
            </a:r>
            <a:endParaRPr/>
          </a:p>
        </p:txBody>
      </p:sp>
      <p:sp>
        <p:nvSpPr>
          <p:cNvPr id="678" name="Google Shape;678;p58"/>
          <p:cNvSpPr txBox="1"/>
          <p:nvPr>
            <p:ph idx="1" type="body"/>
          </p:nvPr>
        </p:nvSpPr>
        <p:spPr>
          <a:xfrm>
            <a:off x="282525" y="1017350"/>
            <a:ext cx="67092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Cuando creamos un sitio web, tenemos la necesidad de repetir ciertas partes del </a:t>
            </a:r>
            <a:r>
              <a:rPr lang="en" sz="1700"/>
              <a:t>código</a:t>
            </a:r>
            <a:r>
              <a:rPr lang="en" sz="1700"/>
              <a:t> HTML de una página en todo el sitio o en parte del sitio.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Para no estar copiando y pegando las mismas estructuras en todas las páginas, lo que podemos hacer es crear una </a:t>
            </a:r>
            <a:r>
              <a:rPr b="1" lang="en" sz="1700"/>
              <a:t>Master Page</a:t>
            </a:r>
            <a:r>
              <a:rPr lang="en" sz="1700"/>
              <a:t> e ir cambiando su contenido.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Por default, al crear un proyecto </a:t>
            </a:r>
            <a:r>
              <a:rPr i="1" lang="en" sz="1700"/>
              <a:t>MVC</a:t>
            </a:r>
            <a:r>
              <a:rPr lang="en" sz="1700"/>
              <a:t> , el sitio la define aquí:</a:t>
            </a:r>
            <a:endParaRPr sz="1700"/>
          </a:p>
        </p:txBody>
      </p:sp>
      <p:sp>
        <p:nvSpPr>
          <p:cNvPr id="679" name="Google Shape;679;p5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0" name="Google Shape;6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8"/>
          <p:cNvPicPr preferRelativeResize="0"/>
          <p:nvPr/>
        </p:nvPicPr>
        <p:blipFill rotWithShape="1">
          <a:blip r:embed="rId4">
            <a:alphaModFix/>
          </a:blip>
          <a:srcRect b="29522" l="0" r="0" t="0"/>
          <a:stretch/>
        </p:blipFill>
        <p:spPr>
          <a:xfrm>
            <a:off x="3405937" y="3418875"/>
            <a:ext cx="2332125" cy="14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9"/>
          <p:cNvSpPr txBox="1"/>
          <p:nvPr>
            <p:ph idx="1" type="body"/>
          </p:nvPr>
        </p:nvSpPr>
        <p:spPr>
          <a:xfrm>
            <a:off x="282525" y="1017350"/>
            <a:ext cx="69033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Lo </a:t>
            </a:r>
            <a:r>
              <a:rPr lang="en" sz="1700"/>
              <a:t>más</a:t>
            </a:r>
            <a:r>
              <a:rPr lang="en" sz="1700"/>
              <a:t> importante a tener en cuenta en una MasterPage es la función </a:t>
            </a:r>
            <a:r>
              <a:rPr lang="en" sz="1700">
                <a:highlight>
                  <a:srgbClr val="FFFF00"/>
                </a:highlight>
              </a:rPr>
              <a:t>@RenderBody()</a:t>
            </a:r>
            <a:r>
              <a:rPr b="1" lang="en" sz="1700"/>
              <a:t>.</a:t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Podemos armar la estructura de la página en la masterpage y, cuando llegamos a la parte del contenido que es distinto en cada página debemos insertar esa funcionalidad de Razor.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Al interpretarse el código C# en el navegador, .NET Core “pegará” el contenido de la vista accedida, reemplazando la función RenderBody por el HTML correspondiente. 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Veremos en un ejemplo </a:t>
            </a:r>
            <a:r>
              <a:rPr lang="en" sz="1700"/>
              <a:t>práctico</a:t>
            </a:r>
            <a:r>
              <a:rPr lang="en" sz="1700"/>
              <a:t> su funcionamiento.</a:t>
            </a:r>
            <a:endParaRPr sz="1700"/>
          </a:p>
        </p:txBody>
      </p:sp>
      <p:sp>
        <p:nvSpPr>
          <p:cNvPr id="687" name="Google Shape;687;p59"/>
          <p:cNvSpPr txBox="1"/>
          <p:nvPr>
            <p:ph type="title"/>
          </p:nvPr>
        </p:nvSpPr>
        <p:spPr>
          <a:xfrm>
            <a:off x="218025" y="53165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Views</a:t>
            </a:r>
            <a:r>
              <a:rPr lang="en"/>
              <a:t> - MasterPage</a:t>
            </a:r>
            <a:endParaRPr/>
          </a:p>
        </p:txBody>
      </p:sp>
      <p:sp>
        <p:nvSpPr>
          <p:cNvPr id="688" name="Google Shape;688;p5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9" name="Google Shape;68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0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4E8"/>
                </a:solidFill>
              </a:rPr>
              <a:t>Links y documentación</a:t>
            </a:r>
            <a:endParaRPr>
              <a:solidFill>
                <a:srgbClr val="7014E8"/>
              </a:solidFill>
            </a:endParaRPr>
          </a:p>
        </p:txBody>
      </p:sp>
      <p:sp>
        <p:nvSpPr>
          <p:cNvPr id="695" name="Google Shape;695;p60"/>
          <p:cNvSpPr txBox="1"/>
          <p:nvPr>
            <p:ph idx="1" type="body"/>
          </p:nvPr>
        </p:nvSpPr>
        <p:spPr>
          <a:xfrm>
            <a:off x="373000" y="1454600"/>
            <a:ext cx="70194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Siempre podemos acceder a la </a:t>
            </a:r>
            <a:r>
              <a:rPr b="1" lang="en" sz="1600"/>
              <a:t>documentación oficial de Microsoft</a:t>
            </a:r>
            <a:r>
              <a:rPr lang="en" sz="1600"/>
              <a:t>, bastante bien actualizada y con un buen paso a paso para crear nuestros proyectos con .NET Core MVC.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Se encuentra para todos los sistemas operativos, y para seguirla mediante Visual Studio o Visual Studio Code.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18288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Descargá el proyecto de la explicación</a:t>
            </a:r>
            <a:endParaRPr sz="800"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0200" lvl="0" marL="18288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Tutorial de Introducción a ASP.NET Core MVC</a:t>
            </a:r>
            <a:endParaRPr sz="16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0200" lvl="0" marL="18288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Guía completa de ASP.NET Core MVC</a:t>
            </a:r>
            <a:endParaRPr sz="16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0200" lvl="0" marL="18288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Crear una API en .NET Core</a:t>
            </a:r>
            <a:endParaRPr sz="1600"/>
          </a:p>
        </p:txBody>
      </p:sp>
      <p:grpSp>
        <p:nvGrpSpPr>
          <p:cNvPr id="696" name="Google Shape;696;p6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697" name="Google Shape;697;p6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6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6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6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6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6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" name="Google Shape;703;p6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4" name="Google Shape;704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</a:t>
            </a:r>
            <a:r>
              <a:rPr lang="en">
                <a:solidFill>
                  <a:srgbClr val="7014E8"/>
                </a:solidFill>
              </a:rPr>
              <a:t> MVC </a:t>
            </a:r>
            <a:r>
              <a:rPr lang="en"/>
              <a:t>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73000" y="1530800"/>
            <a:ext cx="70194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Dentro de </a:t>
            </a:r>
            <a:r>
              <a:rPr lang="en" sz="1900"/>
              <a:t>.NET Core, encontramos el desarrollo de proyectos con MVC. MVC es un </a:t>
            </a:r>
            <a:r>
              <a:rPr lang="en" sz="1900"/>
              <a:t>patrón de arquitectura de sistemas</a:t>
            </a:r>
            <a:r>
              <a:rPr i="1" lang="en" sz="1900"/>
              <a:t> </a:t>
            </a:r>
            <a:r>
              <a:rPr lang="en" sz="1900"/>
              <a:t>para la creación de aplicaciones web, que utiliza los componentes Model, View y Controller (Modelo-Vista-Controlador) del framework ASP.NET.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¿Existe MVC en otros lenguajes y/o tecnologías?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▹"/>
            </a:pPr>
            <a:r>
              <a:rPr lang="en" sz="1900"/>
              <a:t>Sí, efectivamente. El modelo existe en todos los lenguajes de backend. Por ejemplo: existe en Python (Django), en Javascript (Express), PHP (Laravel o Symfony), etc… </a:t>
            </a:r>
            <a:endParaRPr sz="1900"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22" name="Google Shape;122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62150" y="969700"/>
            <a:ext cx="68385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patrón de </a:t>
            </a:r>
            <a:r>
              <a:rPr lang="en">
                <a:solidFill>
                  <a:srgbClr val="7014E8"/>
                </a:solidFill>
              </a:rPr>
              <a:t>arquitectura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/>
              <a:t>MVC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566825" y="1698800"/>
            <a:ext cx="67623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Model-View-Controller (MVC) ha sido un importante patrón de arquitectura desde hace muchos años.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▸"/>
            </a:pPr>
            <a:r>
              <a:rPr lang="en" sz="1900"/>
              <a:t>Es un modelo elegante que separa la lógica del </a:t>
            </a:r>
            <a:r>
              <a:rPr b="1" lang="en" sz="1900">
                <a:solidFill>
                  <a:srgbClr val="7014E8"/>
                </a:solidFill>
              </a:rPr>
              <a:t>acceso a datos</a:t>
            </a:r>
            <a:r>
              <a:rPr lang="en" sz="1900">
                <a:solidFill>
                  <a:srgbClr val="7014E8"/>
                </a:solidFill>
              </a:rPr>
              <a:t> </a:t>
            </a:r>
            <a:r>
              <a:rPr lang="en" sz="1900"/>
              <a:t>a la lógica de</a:t>
            </a:r>
            <a:r>
              <a:rPr b="1" lang="en" sz="1900"/>
              <a:t> </a:t>
            </a:r>
            <a:r>
              <a:rPr b="1" lang="en" sz="1900">
                <a:solidFill>
                  <a:srgbClr val="7014E8"/>
                </a:solidFill>
              </a:rPr>
              <a:t>interfaz de usuario</a:t>
            </a:r>
            <a:r>
              <a:rPr lang="en" sz="1900"/>
              <a:t>, por lo que se aplica muy bien en las </a:t>
            </a:r>
            <a:r>
              <a:rPr b="1" lang="en" sz="1900"/>
              <a:t>aplicaciones web.</a:t>
            </a:r>
            <a:endParaRPr b="1" sz="1900"/>
          </a:p>
        </p:txBody>
      </p:sp>
      <p:grpSp>
        <p:nvGrpSpPr>
          <p:cNvPr id="136" name="Google Shape;136;p19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37" name="Google Shape;137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62150" y="969700"/>
            <a:ext cx="68385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patrón de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>
                <a:solidFill>
                  <a:srgbClr val="7014E8"/>
                </a:solidFill>
              </a:rPr>
              <a:t>arquitectura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lang="en"/>
              <a:t>MVC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01525" y="1326350"/>
            <a:ext cx="6948900" cy="16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600"/>
              <a:t>MVC separa la aplicación web en 3 componentes principales: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</a:t>
            </a:r>
            <a:r>
              <a:rPr b="1" lang="en" sz="1400">
                <a:solidFill>
                  <a:srgbClr val="F1C232"/>
                </a:solidFill>
              </a:rPr>
              <a:t>Modelo</a:t>
            </a:r>
            <a:r>
              <a:rPr lang="en" sz="1400"/>
              <a:t>: Representación de la información con la cual el sistema opera, por lo tanto gestiona todos los accesos a dicha información, implementando también los privilegios de acceso.</a:t>
            </a:r>
            <a:endParaRPr sz="1400"/>
          </a:p>
        </p:txBody>
      </p:sp>
      <p:grpSp>
        <p:nvGrpSpPr>
          <p:cNvPr id="151" name="Google Shape;151;p20"/>
          <p:cNvGrpSpPr/>
          <p:nvPr/>
        </p:nvGrpSpPr>
        <p:grpSpPr>
          <a:xfrm>
            <a:off x="301521" y="869243"/>
            <a:ext cx="457190" cy="457120"/>
            <a:chOff x="1923675" y="1633650"/>
            <a:chExt cx="436000" cy="435975"/>
          </a:xfrm>
        </p:grpSpPr>
        <p:sp>
          <p:nvSpPr>
            <p:cNvPr id="152" name="Google Shape;152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b="6103" l="4007" r="11803" t="0"/>
          <a:stretch/>
        </p:blipFill>
        <p:spPr>
          <a:xfrm>
            <a:off x="4428925" y="2720900"/>
            <a:ext cx="3109225" cy="181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01525" y="2492300"/>
            <a:ext cx="4097400" cy="25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El </a:t>
            </a:r>
            <a:r>
              <a:rPr b="1" lang="en" sz="1400">
                <a:solidFill>
                  <a:srgbClr val="FF0000"/>
                </a:solidFill>
              </a:rPr>
              <a:t>Controlador</a:t>
            </a:r>
            <a:r>
              <a:rPr lang="en" sz="1400"/>
              <a:t>: Responde a eventos llamados desde una vista o una petición url e invoca al 'modelo' cuando se hace alguna solicitud sobre la información. Luego la </a:t>
            </a:r>
            <a:r>
              <a:rPr lang="en" sz="1400"/>
              <a:t>envía</a:t>
            </a:r>
            <a:r>
              <a:rPr lang="en" sz="1400"/>
              <a:t> a la vista, o bien directamente como resultado.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La </a:t>
            </a:r>
            <a:r>
              <a:rPr b="1" lang="en" sz="1400">
                <a:solidFill>
                  <a:srgbClr val="38761D"/>
                </a:solidFill>
              </a:rPr>
              <a:t>Vista</a:t>
            </a:r>
            <a:r>
              <a:rPr lang="en" sz="1400"/>
              <a:t>: Presenta el 'modelo' (información y lógica de negocio) en un formato adecuado para interactuar (usualmente la interfaz de usuario) por tanto requiere de dicho 'modelo' la información que debe representar como salida.</a:t>
            </a:r>
            <a:endParaRPr sz="14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>
            <a:hlinkClick r:id="rId3"/>
          </p:cNvPr>
          <p:cNvSpPr txBox="1"/>
          <p:nvPr>
            <p:ph type="ctrTitle"/>
          </p:nvPr>
        </p:nvSpPr>
        <p:spPr>
          <a:xfrm>
            <a:off x="648300" y="1982550"/>
            <a:ext cx="3660600" cy="23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93C47D"/>
                </a:solidFill>
              </a:rPr>
              <a:t>2.</a:t>
            </a:r>
            <a:r>
              <a:rPr lang="en" sz="5000">
                <a:solidFill>
                  <a:srgbClr val="93C47D"/>
                </a:solidFill>
              </a:rPr>
              <a:t> </a:t>
            </a:r>
            <a:r>
              <a:rPr lang="en" sz="3100"/>
              <a:t>Configurando y creando nuestro </a:t>
            </a:r>
            <a:r>
              <a:rPr lang="en" sz="3100">
                <a:solidFill>
                  <a:srgbClr val="93C47D"/>
                </a:solidFill>
              </a:rPr>
              <a:t>primer proyecto</a:t>
            </a:r>
            <a:endParaRPr sz="3100">
              <a:solidFill>
                <a:srgbClr val="93C47D"/>
              </a:solidFill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38250" y="882550"/>
            <a:ext cx="6513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Para poder crear proyectos y ejecutarlos, necesitamos instalar en nuestra computadora el SDK (Kit de desarrollo de Software) de .NET, llamado </a:t>
            </a:r>
            <a:r>
              <a:rPr b="1" lang="en" sz="1300"/>
              <a:t>dotnet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Para descargarlo, entrá directamente al siguiente link: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https://dotnet.microsoft.com/learn/dotnet/hello-world-tutorial/install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Elegí el sistema operativo que utilizas,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Y luego descargá y ejecutá el instalador, mediante el botón que aparece a la derecha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Instalación del </a:t>
            </a:r>
            <a:r>
              <a:rPr lang="en" sz="2300">
                <a:solidFill>
                  <a:srgbClr val="93C47D"/>
                </a:solidFill>
              </a:rPr>
              <a:t>.NET SDK </a:t>
            </a:r>
            <a:endParaRPr sz="2300">
              <a:solidFill>
                <a:srgbClr val="93C47D"/>
              </a:solidFill>
            </a:endParaRPr>
          </a:p>
        </p:txBody>
      </p:sp>
      <p:grpSp>
        <p:nvGrpSpPr>
          <p:cNvPr id="174" name="Google Shape;174;p22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175" name="Google Shape;175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075" y="3007650"/>
            <a:ext cx="19476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7988" y="4128525"/>
            <a:ext cx="143382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