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embeddedFontLst>
    <p:embeddedFont>
      <p:font typeface="Karla" pitchFamily="2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a3bd0a8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a3bd0a8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4e1bcf69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4e1bcf69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e1bcf69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4e1bcf69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4e1bcf69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4e1bcf69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4e1bcf69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4e1bcf69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4e1bcf693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4e1bcf693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4e1bcf693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4e1bcf693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4e1bcf693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4e1bcf693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4e1bcf69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4e1bcf69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4e1bcf693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4e1bcf693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5072942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5072942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4e1bcf69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4e1bcf69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4e1bcf69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4e1bcf69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ace6a55e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ace6a55e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ace6a55e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ace6a55e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ace6a55e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ace6a55e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ace6a55e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ace6a55e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ace6a55e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ace6a55e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ace6a55e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ace6a55e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ace6a55e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ace6a55e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ace6a55e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ace6a55e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ace6a55e6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eace6a55e6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a3bd0a8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a3bd0a8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ace6a55e6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ace6a55e6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4e1bcf69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4e1bcf69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4e1bcf69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e4e1bcf69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e1bcf69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e1bcf69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4e1bcf69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4e1bcf69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e1bcf6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4e1bcf6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e1bcf69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e1bcf69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4e1bcf69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4e1bcf69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4e1bcf69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4e1bcf69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41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 l="5148" r="54118" b="25672"/>
          <a:stretch/>
        </p:blipFill>
        <p:spPr>
          <a:xfrm>
            <a:off x="8338400" y="93000"/>
            <a:ext cx="672000" cy="72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hyperlink" Target="https://documentation.commvault.com/commvault/v11/article?p=45599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JULQ3dtWohO7k_Iv3dFYiCZZWprKSuz/view?usp=shar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izza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izza/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zzaapi2021.azurewebsites.net/pizz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localhost:5000/swagger/index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learn/modules/build-web-api-aspnet-core/?WT.mc_id=docs-dotnet-lear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s-es/aspnet/core/tutorials/web-api-help-pages-using-swagger?view=aspnetcore-5.0" TargetMode="External"/><Relationship Id="rId5" Type="http://schemas.openxmlformats.org/officeDocument/2006/relationships/hyperlink" Target="https://docs.microsoft.com/es-es/aspnet/core/tutorials/web-api-javascript?view=aspnetcore-5.0" TargetMode="External"/><Relationship Id="rId4" Type="http://schemas.openxmlformats.org/officeDocument/2006/relationships/hyperlink" Target="https://docs.microsoft.com/es-es/aspnet/core/tutorials/first-web-api?view=aspnetcore-5.0&amp;tabs=visual-studio-c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55900" y="1988000"/>
            <a:ext cx="45405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C4125"/>
                </a:solidFill>
              </a:rPr>
              <a:t>API REST</a:t>
            </a:r>
            <a:endParaRPr sz="4000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Servicio RESTful mediante la API de ASP.NET Core.</a:t>
            </a:r>
            <a:endParaRPr sz="2400"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075" y="1181838"/>
            <a:ext cx="3041175" cy="27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Compilando y ejecutando la API</a:t>
            </a:r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Si bien estamos lejos de crear la API de las pizzas y ahora tenemos una aplicación que nos provee datos del clima, vamos a probar si podemos compilar la API y ejecutar el servidor para realizarle peticiones (o </a:t>
            </a:r>
            <a:r>
              <a:rPr lang="en" sz="1400" i="1"/>
              <a:t>requests</a:t>
            </a:r>
            <a:r>
              <a:rPr lang="en" sz="1400"/>
              <a:t>).</a:t>
            </a:r>
            <a:endParaRPr sz="14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Sobre la consola escribimos el siguiente comando (que ya conocemos con anticipación) para compilar y levantar la API: </a:t>
            </a:r>
            <a:endParaRPr sz="14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dotnet watch run</a:t>
            </a: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08" name="Google Shape;208;p23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09" name="Google Shape;209;p2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la API con </a:t>
            </a:r>
            <a:r>
              <a:rPr lang="en" u="sng">
                <a:solidFill>
                  <a:srgbClr val="CC41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Postman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Aún no tenemos un frontend que “consuma” los datos de nuestra API, es por esto que vamos a </a:t>
            </a:r>
            <a:r>
              <a:rPr lang="en" sz="1400" i="1"/>
              <a:t>testear </a:t>
            </a:r>
            <a:r>
              <a:rPr lang="en" sz="1400"/>
              <a:t>los verbos HTTP que existen en el Controller actual utilizando </a:t>
            </a:r>
            <a:r>
              <a:rPr lang="en" sz="1400" b="1">
                <a:solidFill>
                  <a:srgbClr val="CC4125"/>
                </a:solidFill>
              </a:rPr>
              <a:t>Postman</a:t>
            </a:r>
            <a:r>
              <a:rPr lang="en" sz="1400"/>
              <a:t>. </a:t>
            </a:r>
            <a:endParaRPr sz="14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Una vez que lo instalamos, abrimos Postman y hacemos click en el botón </a:t>
            </a:r>
            <a:r>
              <a:rPr lang="en" sz="1400" b="1"/>
              <a:t>‘+’</a:t>
            </a:r>
            <a:r>
              <a:rPr lang="en" sz="1400"/>
              <a:t>  que se encuentra en las pestañas.  </a:t>
            </a:r>
            <a:endParaRPr sz="14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Recomendamos que registres un usuario en Postman, así vas a poder tener guardados todas las peticiones que hagas. </a:t>
            </a:r>
            <a:endParaRPr sz="1400"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24" name="Google Shape;224;p2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925" y="1061248"/>
            <a:ext cx="1340600" cy="11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 rotWithShape="1">
          <a:blip r:embed="rId5">
            <a:alphaModFix/>
          </a:blip>
          <a:srcRect r="60986" b="77203"/>
          <a:stretch/>
        </p:blipFill>
        <p:spPr>
          <a:xfrm>
            <a:off x="1728550" y="3717775"/>
            <a:ext cx="5686877" cy="11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la API con </a:t>
            </a:r>
            <a:r>
              <a:rPr lang="en" u="sng">
                <a:solidFill>
                  <a:srgbClr val="CC41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Postman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Ingresamos en el campo de texto que pide una URL, la siguiente dirección:</a:t>
            </a:r>
            <a:endParaRPr sz="14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/>
              <a:t>http://localhost:5000/weatherforecast</a:t>
            </a:r>
            <a:endParaRPr sz="1400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/>
              <a:t>	</a:t>
            </a:r>
            <a:r>
              <a:rPr lang="en" sz="1400"/>
              <a:t>Y presionamos el botón “Send” que aparece a la derecha resaltado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Esta dirección invoca al verbo GET del </a:t>
            </a:r>
            <a:r>
              <a:rPr lang="en" sz="1400" i="1"/>
              <a:t>WeatherForecastController </a:t>
            </a:r>
            <a:r>
              <a:rPr lang="en" sz="1400"/>
              <a:t>(más adelante veremos por qué…)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39" name="Google Shape;239;p2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40" name="Google Shape;240;p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925" y="1061248"/>
            <a:ext cx="1340600" cy="11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513" y="2904550"/>
            <a:ext cx="883275" cy="4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la API con </a:t>
            </a:r>
            <a:r>
              <a:rPr lang="en" u="sng">
                <a:solidFill>
                  <a:srgbClr val="CC41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Postman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254" name="Google Shape;254;p26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Vemos que la API nos dio una respuesta a nuestra petición, que viene en formato </a:t>
            </a:r>
            <a:r>
              <a:rPr lang="en" sz="1400" b="1"/>
              <a:t>JSON</a:t>
            </a:r>
            <a:r>
              <a:rPr lang="en" sz="1400"/>
              <a:t>: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55" name="Google Shape;255;p2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56" name="Google Shape;256;p2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925" y="1061248"/>
            <a:ext cx="1340600" cy="11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 rotWithShape="1">
          <a:blip r:embed="rId5">
            <a:alphaModFix/>
          </a:blip>
          <a:srcRect b="36378"/>
          <a:stretch/>
        </p:blipFill>
        <p:spPr>
          <a:xfrm>
            <a:off x="1853375" y="2164950"/>
            <a:ext cx="3826151" cy="28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la API con </a:t>
            </a:r>
            <a:r>
              <a:rPr lang="en" u="sng">
                <a:solidFill>
                  <a:srgbClr val="CC412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Postman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270" name="Google Shape;270;p27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Además, arriba a la derecha de la respuesta </a:t>
            </a:r>
            <a:r>
              <a:rPr lang="en" sz="1400" b="1"/>
              <a:t>JSON</a:t>
            </a:r>
            <a:r>
              <a:rPr lang="en" sz="1400"/>
              <a:t>, aparecen algunos datos relevantes a la hora de verificar el funcionamiento de la petición: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Estos 3 datos que nos indica Postman son: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Status </a:t>
            </a:r>
            <a:r>
              <a:rPr lang="en" sz="1400"/>
              <a:t>: Cuál fue el código de respuesta del servidor. El código 200 indica un OK, que indica un funcionamiento correcto. Hay varios códigos de status que te dejamos por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acá</a:t>
            </a:r>
            <a:r>
              <a:rPr lang="en" sz="1400"/>
              <a:t>. </a:t>
            </a:r>
            <a:endParaRPr sz="1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"/>
          </a:p>
          <a:p>
            <a:pPr marL="914400" lvl="1" indent="-317500" algn="l" rtl="0">
              <a:spcBef>
                <a:spcPts val="48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Time </a:t>
            </a:r>
            <a:r>
              <a:rPr lang="en" sz="1400"/>
              <a:t>: El tiempo que tardó el servidor en responder la solicitud</a:t>
            </a:r>
            <a:endParaRPr sz="1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"/>
          </a:p>
          <a:p>
            <a:pPr marL="914400" lvl="1" indent="-317500" algn="l" rtl="0">
              <a:spcBef>
                <a:spcPts val="48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Size </a:t>
            </a:r>
            <a:r>
              <a:rPr lang="en" sz="1400"/>
              <a:t>: El tamaño en Bytes de la respuesta (se refiere al JSON en este caso).</a:t>
            </a:r>
            <a:endParaRPr sz="1400"/>
          </a:p>
        </p:txBody>
      </p:sp>
      <p:grpSp>
        <p:nvGrpSpPr>
          <p:cNvPr id="271" name="Google Shape;271;p2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72" name="Google Shape;272;p2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7925" y="1061248"/>
            <a:ext cx="1340600" cy="11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025" y="2257850"/>
            <a:ext cx="27622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- ControllerBase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Vamos a hacer foco en el </a:t>
            </a:r>
            <a:r>
              <a:rPr lang="en" sz="1400" b="1"/>
              <a:t>controller</a:t>
            </a:r>
            <a:r>
              <a:rPr lang="en" sz="1400"/>
              <a:t>. </a:t>
            </a:r>
            <a:endParaRPr sz="1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En los anteriores proyectos que fuimos realizando, nuestros controladores eran clases que heredaban funcionalidades de </a:t>
            </a:r>
            <a:r>
              <a:rPr lang="en" sz="1400" i="1"/>
              <a:t>Controller</a:t>
            </a:r>
            <a:r>
              <a:rPr lang="en" sz="1400"/>
              <a:t>. Ahora que nuestro objetivo es realizar una API, lo harán de </a:t>
            </a:r>
            <a:r>
              <a:rPr lang="en" sz="1400" i="1"/>
              <a:t>ControllerBase</a:t>
            </a:r>
            <a:r>
              <a:rPr lang="en" sz="1400"/>
              <a:t>, que es muy similar al anterior, pero que </a:t>
            </a:r>
            <a:r>
              <a:rPr lang="en" sz="1400" b="1"/>
              <a:t>no contiene la lógica de las</a:t>
            </a:r>
            <a:r>
              <a:rPr lang="en" sz="1400"/>
              <a:t> </a:t>
            </a:r>
            <a:r>
              <a:rPr lang="en" sz="1400" b="1"/>
              <a:t>vistas</a:t>
            </a:r>
            <a:r>
              <a:rPr lang="en" sz="1400"/>
              <a:t>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Es decir, no tendremos la posibilidad de retornar una view o de utilizar el viewbag, por ejemplo. Pero esto, no será necesario ya que como dijimos al comenzar,</a:t>
            </a:r>
            <a:r>
              <a:rPr lang="en" sz="1400" b="1"/>
              <a:t> únicamente estamos desarrollando el backend</a:t>
            </a:r>
            <a:r>
              <a:rPr lang="en" sz="1400"/>
              <a:t>. </a:t>
            </a:r>
            <a:endParaRPr sz="1400"/>
          </a:p>
        </p:txBody>
      </p:sp>
      <p:grpSp>
        <p:nvGrpSpPr>
          <p:cNvPr id="287" name="Google Shape;287;p2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288" name="Google Shape;288;p2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288" y="2095226"/>
            <a:ext cx="3406325" cy="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- Get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El Get de WeatherForecast genera una lista ficticia de 5 predicciones climáticas y la retorna como resultado.</a:t>
            </a:r>
            <a:endParaRPr sz="1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.NET de forma predeterminada, convierte el resultado a formato JSON para poder ser explayado en el &lt;body&gt; del HTML resultante. </a:t>
            </a:r>
            <a:endParaRPr sz="1400"/>
          </a:p>
        </p:txBody>
      </p:sp>
      <p:grpSp>
        <p:nvGrpSpPr>
          <p:cNvPr id="303" name="Google Shape;303;p2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04" name="Google Shape;304;p2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11" name="Google Shape;3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038" y="2980998"/>
            <a:ext cx="4381925" cy="19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Comenzando con Pizzas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45018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Vamos a crear una carpeta Models como lo veníamos ya haciendo en anteriores trabajos, y dentro de la misma, una clase Pizza (en un archivo llamado </a:t>
            </a:r>
            <a:r>
              <a:rPr lang="en" sz="1400" b="1"/>
              <a:t>Pizza.cs)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Las pizzas tienen un id (int), un nombre (string) y un booleano que indica si es una pizza libre de gluten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grpSp>
        <p:nvGrpSpPr>
          <p:cNvPr id="319" name="Google Shape;319;p3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20" name="Google Shape;320;p3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649" y="793700"/>
            <a:ext cx="1858380" cy="41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servicio de las Pizzas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3129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Por otro lado, en una carpeta Services creamos una clase </a:t>
            </a:r>
            <a:r>
              <a:rPr lang="en" sz="1400" b="1"/>
              <a:t>estática </a:t>
            </a:r>
            <a:r>
              <a:rPr lang="en" sz="1400" b="1" i="1"/>
              <a:t>PizzaService.cs</a:t>
            </a:r>
            <a:r>
              <a:rPr lang="en" sz="1400" i="1"/>
              <a:t> </a:t>
            </a:r>
            <a:r>
              <a:rPr lang="en" sz="1400"/>
              <a:t>para simular una colección que proviene de una base de datos. 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Esta clase será equivalente a la que definimos para crear el Ecommerce en el anterior trabajo práctico. Va a contener una lista con dos pizzas hardcodeadas (explícitas directamente en el código), y también va a tener unos métodos que van a permitir listar, crear, agregar, modificar y eliminar pizzas de la misma.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Alentamos a que puedas realizar esta clase de forma autónoma, sin embargo dejamos la resolución en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este link</a:t>
            </a:r>
            <a:r>
              <a:rPr lang="en" sz="1400"/>
              <a:t> para que puedas compararla con lo realizado.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grpSp>
        <p:nvGrpSpPr>
          <p:cNvPr id="335" name="Google Shape;335;p31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36" name="Google Shape;336;p3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43" name="Google Shape;34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PizzaController - GetAll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Vamos a crear ahora sí nuestro PizzaController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En la carpeta Controllers, creamos un archivo llamado </a:t>
            </a:r>
            <a:r>
              <a:rPr lang="en" sz="1400" b="1"/>
              <a:t>PizzaController.cs</a:t>
            </a:r>
            <a:r>
              <a:rPr lang="en" sz="1400"/>
              <a:t>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Podemos duplicar toda la estructura del controller que ya existe en el proyecto y le sacamos todos los métodos que se encuentran desarrollados.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método GetAll va a devolver la respuesta del método GetAll de PizzaService, cuyo objetivo es retornar todas las pizzas que se encuentran en la lista que maneja internamente.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50">
                <a:solidFill>
                  <a:srgbClr val="00688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n" sz="115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50">
              <a:solidFill>
                <a:srgbClr val="171717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101FD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50">
                <a:solidFill>
                  <a:srgbClr val="171717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ActionResult&lt;List&lt;Pizza&gt;&gt; GetAll() =&gt;  PizzaService.GetAll();</a:t>
            </a:r>
            <a:endParaRPr sz="1500"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51" name="Google Shape;351;p3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58" name="Google Shape;3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</a:t>
            </a:r>
            <a:r>
              <a:rPr lang="en">
                <a:solidFill>
                  <a:srgbClr val="CC4125"/>
                </a:solidFill>
              </a:rPr>
              <a:t>API</a:t>
            </a:r>
            <a:r>
              <a:rPr lang="en"/>
              <a:t>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08900" cy="3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La sigla API proviene de </a:t>
            </a:r>
            <a:r>
              <a:rPr lang="en" sz="1500" b="1"/>
              <a:t>A</a:t>
            </a:r>
            <a:r>
              <a:rPr lang="en" sz="1500"/>
              <a:t>pplication </a:t>
            </a:r>
            <a:r>
              <a:rPr lang="en" sz="1500" b="1"/>
              <a:t>P</a:t>
            </a:r>
            <a:r>
              <a:rPr lang="en" sz="1500"/>
              <a:t>rogramming </a:t>
            </a:r>
            <a:r>
              <a:rPr lang="en" sz="1500" b="1"/>
              <a:t>I</a:t>
            </a:r>
            <a:r>
              <a:rPr lang="en" sz="1500"/>
              <a:t>nterface (Interfaz de programación de aplicaciones). </a:t>
            </a:r>
            <a:endParaRPr sz="15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23850" algn="just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Las API permiten que productos y servicios se comuniquen con otros, </a:t>
            </a:r>
            <a:r>
              <a:rPr lang="en" sz="1500" b="1"/>
              <a:t>sin necesidad de saber cómo están implementados</a:t>
            </a:r>
            <a:r>
              <a:rPr lang="en" sz="1500"/>
              <a:t>. Esto </a:t>
            </a:r>
            <a:r>
              <a:rPr lang="en" sz="1500" b="1"/>
              <a:t>simplifica </a:t>
            </a:r>
            <a:r>
              <a:rPr lang="en" sz="1500"/>
              <a:t>el desarrollo de las aplicaciones y permite ahorrar tiempo y dinero. Simplifican el diseño, la administración y el uso de las aplicaciones, y proporcionan oportunidades de innovación.</a:t>
            </a:r>
            <a:endParaRPr sz="1500"/>
          </a:p>
        </p:txBody>
      </p:sp>
      <p:grpSp>
        <p:nvGrpSpPr>
          <p:cNvPr id="85" name="Google Shape;85;p1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86" name="Google Shape;86;p1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700" y="3786200"/>
            <a:ext cx="3400576" cy="11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PizzaController - GetAll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Para probar el método en Postman, debemos escribir en la URL : </a:t>
            </a:r>
            <a:endParaRPr sz="1400"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u="sng">
                <a:solidFill>
                  <a:schemeClr val="hlink"/>
                </a:solidFill>
                <a:hlinkClick r:id="rId3"/>
              </a:rPr>
              <a:t>http://localhost:5000/Pizza/</a:t>
            </a:r>
            <a:endParaRPr sz="1400" i="1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 hace referencia al método Get que creamos en el controller. Nos devuelve los siguientes resultados (las pizzas hardcodeadas…) </a:t>
            </a:r>
            <a:endParaRPr sz="1400"/>
          </a:p>
        </p:txBody>
      </p:sp>
      <p:grpSp>
        <p:nvGrpSpPr>
          <p:cNvPr id="365" name="Google Shape;365;p33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66" name="Google Shape;366;p3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73" name="Google Shape;3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750" y="2854250"/>
            <a:ext cx="2236801" cy="1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PizzaController - Get(Id)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Puede ser que a veces necesitemos obtener los datos de una sola pizza.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Es por esto que .NET Core nos permite especificar la recepción de un parámetro en una petición GET.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 b="1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HttpGet(</a:t>
            </a:r>
            <a:r>
              <a:rPr lang="en" sz="105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"{id}"</a:t>
            </a:r>
            <a:r>
              <a:rPr lang="en" sz="1050" b="1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 b="1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 b="1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ActionResult&lt;Pizza&gt; 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 b="1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b="1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Pizza 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pizza = PizzaService.Get(id);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(pizza == </a:t>
            </a:r>
            <a:r>
              <a:rPr lang="en" sz="1050">
                <a:solidFill>
                  <a:srgbClr val="07704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NotFound();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pizza;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grpSp>
        <p:nvGrpSpPr>
          <p:cNvPr id="381" name="Google Shape;381;p3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82" name="Google Shape;382;p3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89" name="Google Shape;3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PizzaController - Get(Id)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395" name="Google Shape;395;p35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En este caso, probamos la API desde Postman, escribiendo: </a:t>
            </a:r>
            <a:endParaRPr sz="1400"/>
          </a:p>
          <a:p>
            <a:pPr marL="18288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u="sng">
                <a:solidFill>
                  <a:schemeClr val="hlink"/>
                </a:solidFill>
                <a:hlinkClick r:id="rId3"/>
              </a:rPr>
              <a:t>http://localhost:5000/Pizza/1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diferencia de la request anterior, la misma nos devolverá solo la Pizza 1:</a:t>
            </a:r>
            <a:endParaRPr sz="1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¿Probaste qué ocurre si le pasas un ID de una pizza inexistente?</a:t>
            </a:r>
            <a:endParaRPr sz="1400"/>
          </a:p>
        </p:txBody>
      </p:sp>
      <p:grpSp>
        <p:nvGrpSpPr>
          <p:cNvPr id="396" name="Google Shape;396;p3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97" name="Google Shape;397;p3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04" name="Google Shape;4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961" y="2925025"/>
            <a:ext cx="3183375" cy="13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Sigamos armando ese CRUD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Hasta el momento, nuestra API únicamente nos devuelve la data de las Pizzas o de una sola Pizza. Bien mencionamos al comenzar este camino que una API REST responde a 4 acciones: Crear, Leer, Actualizar y Eliminar.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Para poder </a:t>
            </a:r>
            <a:r>
              <a:rPr lang="en" sz="1400" b="1"/>
              <a:t>crear</a:t>
            </a:r>
            <a:r>
              <a:rPr lang="en" sz="1400"/>
              <a:t> nuevos elementos de tipo Pizza, debemos escuchar el método </a:t>
            </a:r>
            <a:r>
              <a:rPr lang="en" sz="1400" i="1"/>
              <a:t>POST</a:t>
            </a:r>
            <a:r>
              <a:rPr lang="en" sz="1400"/>
              <a:t>. Este método ya lo conocíamos de anteriores proyectos: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HttpPost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IActionResult 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(Pizza pizza)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PizzaService.</a:t>
            </a:r>
            <a:r>
              <a:rPr lang="en" sz="1050" b="1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(pizza);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CreatedAtAction(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nameof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(Create),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{ id = pizza.Id }, pizza);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13" name="Google Shape;413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Entendiendo el Create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426" name="Google Shape;426;p37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Como el Controller tiene el atributo [ApiController] arriba, el servidor asume que la Pizza va a venir en el </a:t>
            </a:r>
            <a:r>
              <a:rPr lang="en" sz="1400" b="1"/>
              <a:t>body</a:t>
            </a:r>
            <a:r>
              <a:rPr lang="en" sz="1400"/>
              <a:t> del request.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El método agrega la pizza que viene por parámetro desde el body a la lista de Pizzas de PizzaService. Luego devuelve una respuesta de creación.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/>
              <a:t>CreatedAtAction</a:t>
            </a:r>
            <a:r>
              <a:rPr lang="en" sz="1400"/>
              <a:t> es un método que proporciona el framework para avisar que la Pizza fue creada. Además, devuelve dicho objeto como resultado.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HttpPost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IActionResult 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(Pizza pizza)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{            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PizzaService.</a:t>
            </a:r>
            <a:r>
              <a:rPr lang="en" sz="1050" b="1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(pizza);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CreatedAtAction(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nameof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(Create),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{ id = pizza.Id }, pizza);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28" name="Google Shape;428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35" name="Google Shape;4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el Create con Postman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Para probar el método Create de la API, debemos escribir la URL estándar de las pizzas que usamos antes, pero marcar que el verbo es POST.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Luego, debemos especificar en el body del request la nueva pizza (obvio que el ID no va en el JSON… eso lo vimos también en base de datos!)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43" name="Google Shape;443;p3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50" name="Google Shape;4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000" y="2261600"/>
            <a:ext cx="3174300" cy="4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150" y="3422522"/>
            <a:ext cx="4376001" cy="14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hora de saber cómo actualizar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458" name="Google Shape;458;p39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8265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El método actualizar recibe el ID de la pizza a actualizar y una nueva pizza que reemplaza totalmente la anterior. Se utiliza el atributo </a:t>
            </a:r>
            <a:r>
              <a:rPr lang="en" sz="1400" b="1"/>
              <a:t>HttpPut</a:t>
            </a:r>
            <a:endParaRPr sz="1400" b="1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 la pizza tiene el mismo ID que el que viene por la URL y además existe en el listado previamente, la actualiza y devuelve Ok (Código 200).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En la próxima diapositiva se encuentra el código del mismo.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Algo importante a mencionar, es que las acciones de crear, modificar y eliminar retornan un </a:t>
            </a:r>
            <a:r>
              <a:rPr lang="en" sz="1400" b="1"/>
              <a:t>IActionResult</a:t>
            </a:r>
            <a:r>
              <a:rPr lang="en" sz="1400"/>
              <a:t>, mientras que las acciones de lectura necesitan retornar </a:t>
            </a:r>
            <a:r>
              <a:rPr lang="en" sz="1400" b="1"/>
              <a:t>ActionResult</a:t>
            </a:r>
            <a:r>
              <a:rPr lang="en" sz="1400"/>
              <a:t> (sin la I) dado que devuelven un objeto o un listado como resultado en el body.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9" name="Google Shape;459;p3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60" name="Google Shape;460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67" name="Google Shape;4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/>
        </p:nvSpPr>
        <p:spPr>
          <a:xfrm>
            <a:off x="838350" y="1326350"/>
            <a:ext cx="5927700" cy="3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HttpPut(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"{id}"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IActionResult 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id, Pizza pizza)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(id != pizza.Id)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BadRequest();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Pizza pizzaExistente = PizzaService.Get(id);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(pizzaExistente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7704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NotFound();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PizzaService.Update(pizza);           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Ok();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74" name="Google Shape;474;p4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del método Update</a:t>
            </a:r>
            <a:endParaRPr u="sng">
              <a:solidFill>
                <a:srgbClr val="CC4125"/>
              </a:solidFill>
            </a:endParaRPr>
          </a:p>
        </p:txBody>
      </p:sp>
      <p:grpSp>
        <p:nvGrpSpPr>
          <p:cNvPr id="475" name="Google Shape;475;p4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76" name="Google Shape;476;p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2" name="Google Shape;4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el Update con Postman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488" name="Google Shape;488;p41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Para probar el método Update de la API, debemos escribir la URL de Pizzas + un ID, y mandarle una Pizza por el body… No olvidar elegir PUT!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</p:txBody>
      </p:sp>
      <p:grpSp>
        <p:nvGrpSpPr>
          <p:cNvPr id="489" name="Google Shape;489;p41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90" name="Google Shape;490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497" name="Google Shape;4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438" y="2486298"/>
            <a:ext cx="5461423" cy="22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último… eliminar !!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504" name="Google Shape;504;p42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8265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El método eliminar recibe únicamente el ID de la pizza a eliminar.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Lo que realiza es un Get a PizzaService preguntando por el ID recibido. Si la Pizza existe, la elimina e informa Ok. De contrario, devuelve un Error 404.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HttpDelete(</a:t>
            </a:r>
            <a:r>
              <a:rPr lang="en" sz="10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"{id}"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IActionResult </a:t>
            </a:r>
            <a:r>
              <a:rPr lang="en" sz="105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id)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Pizza pizza = PizzaService.Get(id);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(pizza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7704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NotFound();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PizzaService.Delete(id);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Ok();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</p:txBody>
      </p:sp>
      <p:grpSp>
        <p:nvGrpSpPr>
          <p:cNvPr id="505" name="Google Shape;505;p4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06" name="Google Shape;506;p4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922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En esta unidad vamos a crear una API con </a:t>
            </a:r>
            <a:r>
              <a:rPr lang="en" sz="1700" i="1"/>
              <a:t>ASP.NET Core</a:t>
            </a:r>
            <a:r>
              <a:rPr lang="en" sz="1700"/>
              <a:t>. Luego, vamos a agregar una conexión a una base de datos </a:t>
            </a:r>
            <a:r>
              <a:rPr lang="en" sz="1700" i="1"/>
              <a:t>SQL Server</a:t>
            </a:r>
            <a:r>
              <a:rPr lang="en" sz="1700"/>
              <a:t> y un controller que se conecte a la misma. Por último, vamos a implementar y testear todos los métodos creados en un front end.</a:t>
            </a:r>
            <a:endParaRPr sz="17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just" rtl="0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A grandes rasgos, nuestro objetivo va a ser crear una API que implemente una lógica de </a:t>
            </a:r>
            <a:r>
              <a:rPr lang="en" sz="1700" b="1"/>
              <a:t>CRUD</a:t>
            </a:r>
            <a:r>
              <a:rPr lang="en" sz="1700"/>
              <a:t>. </a:t>
            </a:r>
            <a:endParaRPr sz="1700"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02" name="Google Shape;102;p1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Probando el Delete, y finalizando...</a:t>
            </a:r>
            <a:endParaRPr u="sng">
              <a:solidFill>
                <a:srgbClr val="CC4125"/>
              </a:solidFill>
            </a:endParaRPr>
          </a:p>
        </p:txBody>
      </p:sp>
      <p:sp>
        <p:nvSpPr>
          <p:cNvPr id="519" name="Google Shape;519;p43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233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Para probar el método Delete de la API, debemos escribir la URL de Pizzas + un ID. Ya sabés cuál verbo elegir…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 con esto estamos por esta unidad… poco y muchísimo a la vez!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Esto fue realizar un simple CRUD para una API en .NET Core.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Obviamente, podemos complementar esta solución conectando el PizzaService a una base de datos… ¿te animás?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Podés probar esta misma API con Postman haciendo requests a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esta URL</a:t>
            </a:r>
            <a:endParaRPr sz="1400"/>
          </a:p>
        </p:txBody>
      </p:sp>
      <p:grpSp>
        <p:nvGrpSpPr>
          <p:cNvPr id="520" name="Google Shape;520;p43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21" name="Google Shape;521;p4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" name="Google Shape;527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528" name="Google Shape;52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926" y="2421700"/>
            <a:ext cx="4131426" cy="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62085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de crear una API en .NET</a:t>
            </a:r>
            <a:endParaRPr sz="2000">
              <a:solidFill>
                <a:srgbClr val="EA9999"/>
              </a:solidFill>
            </a:endParaRPr>
          </a:p>
        </p:txBody>
      </p:sp>
      <p:sp>
        <p:nvSpPr>
          <p:cNvPr id="535" name="Google Shape;535;p44"/>
          <p:cNvSpPr txBox="1">
            <a:spLocks noGrp="1"/>
          </p:cNvSpPr>
          <p:nvPr>
            <p:ph type="body" idx="1"/>
          </p:nvPr>
        </p:nvSpPr>
        <p:spPr>
          <a:xfrm>
            <a:off x="373000" y="1424975"/>
            <a:ext cx="66738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365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 i="1"/>
              <a:t>Serialización </a:t>
            </a:r>
            <a:r>
              <a:rPr lang="en" sz="1700"/>
              <a:t>simple</a:t>
            </a:r>
            <a:endParaRPr sz="1700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 i="1"/>
              <a:t>Autenticación </a:t>
            </a:r>
            <a:r>
              <a:rPr lang="en" sz="1700"/>
              <a:t>y </a:t>
            </a:r>
            <a:r>
              <a:rPr lang="en" sz="1700" i="1"/>
              <a:t>autorización</a:t>
            </a:r>
            <a:endParaRPr sz="1700" i="1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Enrutamiento junto con el código</a:t>
            </a:r>
            <a:endParaRPr sz="1700"/>
          </a:p>
          <a:p>
            <a:pPr marL="9144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 i="1"/>
              <a:t>HTTPS </a:t>
            </a:r>
            <a:r>
              <a:rPr lang="en" sz="1700"/>
              <a:t>de manera predeterminada</a:t>
            </a:r>
            <a:endParaRPr sz="1700"/>
          </a:p>
          <a:p>
            <a:pPr marL="9144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Uso compartido de código y conocimientos con aplicaciones .NET</a:t>
            </a:r>
            <a:endParaRPr sz="17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  <a:p>
            <a:pPr marL="9144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Documentación automática de API con </a:t>
            </a:r>
            <a:r>
              <a:rPr lang="en" sz="1700" i="1" u="sng">
                <a:solidFill>
                  <a:schemeClr val="hlink"/>
                </a:solidFill>
                <a:hlinkClick r:id="rId3"/>
              </a:rPr>
              <a:t>Swagger</a:t>
            </a:r>
            <a:r>
              <a:rPr lang="en" sz="1700"/>
              <a:t>. Probá entrando a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http://localhost:5000/swagger/index.html</a:t>
            </a:r>
            <a:endParaRPr sz="17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/>
          </a:p>
        </p:txBody>
      </p:sp>
      <p:grpSp>
        <p:nvGrpSpPr>
          <p:cNvPr id="536" name="Google Shape;536;p4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37" name="Google Shape;537;p4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4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544" name="Google Shape;54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62085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y documentación</a:t>
            </a:r>
            <a:endParaRPr sz="2000">
              <a:solidFill>
                <a:srgbClr val="EA9999"/>
              </a:solidFill>
            </a:endParaRPr>
          </a:p>
        </p:txBody>
      </p:sp>
      <p:sp>
        <p:nvSpPr>
          <p:cNvPr id="550" name="Google Shape;550;p45"/>
          <p:cNvSpPr txBox="1">
            <a:spLocks noGrp="1"/>
          </p:cNvSpPr>
          <p:nvPr>
            <p:ph type="body" idx="1"/>
          </p:nvPr>
        </p:nvSpPr>
        <p:spPr>
          <a:xfrm>
            <a:off x="373000" y="1424975"/>
            <a:ext cx="6922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Siempre podemos acceder a la </a:t>
            </a:r>
            <a:r>
              <a:rPr lang="en" sz="1600" b="1"/>
              <a:t>documentación oficial de Microsoft</a:t>
            </a:r>
            <a:r>
              <a:rPr lang="en" sz="1600"/>
              <a:t>, bastante bien actualizada y con un buen paso a paso para crear nuestras APIs con .NET Core. </a:t>
            </a:r>
            <a:endParaRPr sz="16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 encuentra para todos los sistemas operativos, y para seguirla mediante Visual Studio o Visual Studio Code.</a:t>
            </a: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-330200" algn="just" rtl="0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Creación de una API web con ASP.NET Core</a:t>
            </a:r>
            <a:endParaRPr sz="1600"/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Tutorial: Creación de una API web con ASP.NET Core</a:t>
            </a:r>
            <a:endParaRPr sz="1600"/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Tutorial: Llamada a una API web de ASP.NET Core con JavaScript</a:t>
            </a:r>
            <a:endParaRPr sz="1600"/>
          </a:p>
          <a:p>
            <a:pPr marL="9144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Documentación de la API web de ASP.NET Core con Swagger/OpenAPI</a:t>
            </a:r>
            <a:endParaRPr sz="1600"/>
          </a:p>
        </p:txBody>
      </p:sp>
      <p:grpSp>
        <p:nvGrpSpPr>
          <p:cNvPr id="551" name="Google Shape;551;p4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52" name="Google Shape;552;p4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559" name="Google Shape;55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</a:t>
            </a:r>
            <a:r>
              <a:rPr lang="en">
                <a:solidFill>
                  <a:srgbClr val="CC4125"/>
                </a:solidFill>
              </a:rPr>
              <a:t>CRUD</a:t>
            </a:r>
            <a:r>
              <a:rPr lang="en"/>
              <a:t>?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5391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Como vimos en las anteriores unidades, las operaciones básicas en una colección de una base de datos son : Insertar elementos, modificarlos, eliminarlos y consultarlos. Estos son los nombres que normalmente relacionamos a las consultas SQL (Insert, Update, Delete, Select).</a:t>
            </a:r>
            <a:endParaRPr sz="15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400"/>
          </a:p>
          <a:p>
            <a:pPr marL="457200" lvl="0" indent="-323850" algn="just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en" sz="1500"/>
              <a:t>De forma genérica, y sin depender del tipo de base (SQL o NoSQL), un servicio web plantea el uso estandarizado de los verbos de acción HTTP más conocidos como: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 b="1"/>
              <a:t>C </a:t>
            </a:r>
            <a:r>
              <a:rPr lang="en" sz="1500"/>
              <a:t>reate (Crear)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 b="1"/>
              <a:t>R </a:t>
            </a:r>
            <a:r>
              <a:rPr lang="en" sz="1500"/>
              <a:t>ead (Leer)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 b="1"/>
              <a:t>U </a:t>
            </a:r>
            <a:r>
              <a:rPr lang="en" sz="1500"/>
              <a:t>pdate (Actualizar) </a:t>
            </a:r>
            <a:endParaRPr sz="1500"/>
          </a:p>
          <a:p>
            <a:pPr marL="914400" lvl="1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 b="1"/>
              <a:t>D </a:t>
            </a:r>
            <a:r>
              <a:rPr lang="en" sz="1500"/>
              <a:t>elete (Eliminar)</a:t>
            </a:r>
            <a:endParaRPr sz="1500"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17" name="Google Shape;117;p1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REST </a:t>
            </a:r>
            <a:r>
              <a:rPr lang="en"/>
              <a:t>API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Los clientes de API se comunican con el servidor a través del protocolo </a:t>
            </a:r>
            <a:r>
              <a:rPr lang="en" sz="1600" i="1"/>
              <a:t>HTTP</a:t>
            </a:r>
            <a:r>
              <a:rPr lang="en" sz="1600"/>
              <a:t>, y los dos intercambian información mediante un formato de datos como </a:t>
            </a:r>
            <a:r>
              <a:rPr lang="en" sz="1600" b="1"/>
              <a:t>JSON </a:t>
            </a:r>
            <a:r>
              <a:rPr lang="en" sz="1600"/>
              <a:t>o </a:t>
            </a:r>
            <a:r>
              <a:rPr lang="en" sz="1600" b="1"/>
              <a:t>XML</a:t>
            </a:r>
            <a:r>
              <a:rPr lang="en" sz="1600"/>
              <a:t>. </a:t>
            </a:r>
            <a:endParaRPr sz="16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30200" algn="just" rtl="0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Las API se suelen usar en aplicaciones de página única (</a:t>
            </a:r>
            <a:r>
              <a:rPr lang="en" sz="1600" i="1"/>
              <a:t>SPA</a:t>
            </a:r>
            <a:r>
              <a:rPr lang="en" sz="1600"/>
              <a:t>) que ejecutan la mayor parte de la lógica de la interfaz de usuario en un explorador web, y se comunican con el servidor web principalmente por medio de una </a:t>
            </a:r>
            <a:r>
              <a:rPr lang="en" sz="1600" b="1"/>
              <a:t>API</a:t>
            </a:r>
            <a:r>
              <a:rPr lang="en" sz="1600"/>
              <a:t>.</a:t>
            </a:r>
            <a:endParaRPr sz="160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32" name="Google Shape;132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REST </a:t>
            </a:r>
            <a:r>
              <a:rPr lang="en"/>
              <a:t>API - Verbos HTTP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 i="1"/>
              <a:t>REST </a:t>
            </a:r>
            <a:r>
              <a:rPr lang="en" sz="1400"/>
              <a:t>es una arquitectura para compilar servicios web. </a:t>
            </a:r>
            <a:endParaRPr sz="14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Las solicitudes REST se realizan a través de HTTP con los siguientes verbos:</a:t>
            </a:r>
            <a:endParaRPr sz="14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914400" lvl="1" indent="-317500" algn="just" rtl="0">
              <a:spcBef>
                <a:spcPts val="48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GET</a:t>
            </a:r>
            <a:r>
              <a:rPr lang="en" sz="1400"/>
              <a:t>: esta operación se usa para </a:t>
            </a:r>
            <a:r>
              <a:rPr lang="en" sz="1400" b="1"/>
              <a:t>leer </a:t>
            </a:r>
            <a:r>
              <a:rPr lang="en" sz="1400"/>
              <a:t>datos del servicio web.</a:t>
            </a:r>
            <a:endParaRPr sz="140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POST</a:t>
            </a:r>
            <a:r>
              <a:rPr lang="en" sz="1400"/>
              <a:t>: esta operación se usa para </a:t>
            </a:r>
            <a:r>
              <a:rPr lang="en" sz="1400" b="1"/>
              <a:t>crear </a:t>
            </a:r>
            <a:r>
              <a:rPr lang="en" sz="1400"/>
              <a:t>un objeto en el servicio web.</a:t>
            </a:r>
            <a:endParaRPr sz="140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PUT</a:t>
            </a:r>
            <a:r>
              <a:rPr lang="en" sz="1400"/>
              <a:t>: esta operación es para </a:t>
            </a:r>
            <a:r>
              <a:rPr lang="en" sz="1400" b="1"/>
              <a:t>actualizar </a:t>
            </a:r>
            <a:r>
              <a:rPr lang="en" sz="1400"/>
              <a:t>un objeto en el servicio web.</a:t>
            </a:r>
            <a:endParaRPr sz="140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PATCH</a:t>
            </a:r>
            <a:r>
              <a:rPr lang="en" sz="1400"/>
              <a:t>: esta operación se usa para </a:t>
            </a:r>
            <a:r>
              <a:rPr lang="en" sz="1400" b="1"/>
              <a:t>actualizar </a:t>
            </a:r>
            <a:r>
              <a:rPr lang="en" sz="1400"/>
              <a:t>un elemento de datos en el servicio web describiendo un conjunto de instrucciones sobre </a:t>
            </a:r>
            <a:r>
              <a:rPr lang="en" sz="1400" i="1"/>
              <a:t>cómo se debe modificar el elemento</a:t>
            </a:r>
            <a:r>
              <a:rPr lang="en" sz="1400"/>
              <a:t>. (Modifica solo una parte). Para modificar ciertos atributos también se puede usar POST. </a:t>
            </a:r>
            <a:endParaRPr sz="140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 b="1"/>
              <a:t>DELETE</a:t>
            </a:r>
            <a:r>
              <a:rPr lang="en" sz="1400"/>
              <a:t>: se usa para </a:t>
            </a:r>
            <a:r>
              <a:rPr lang="en" sz="1400" b="1"/>
              <a:t>eliminar </a:t>
            </a:r>
            <a:r>
              <a:rPr lang="en" sz="1400"/>
              <a:t>un objeto en el servicio web.</a:t>
            </a:r>
            <a:endParaRPr sz="1400"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47" name="Google Shape;147;p1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</a:rPr>
              <a:t>REST </a:t>
            </a:r>
            <a:r>
              <a:rPr lang="en"/>
              <a:t>API - Verbos HTTP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Las API de servicio web que se adhieren a REST se denominan API de </a:t>
            </a:r>
            <a:r>
              <a:rPr lang="en" sz="1400" i="1"/>
              <a:t>RESTful </a:t>
            </a:r>
            <a:r>
              <a:rPr lang="en" sz="1400"/>
              <a:t>y se definen mediante:</a:t>
            </a:r>
            <a:endParaRPr sz="1400"/>
          </a:p>
          <a:p>
            <a:pPr marL="4572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00"/>
          </a:p>
          <a:p>
            <a:pPr marL="914400" lvl="1" indent="-317500" algn="just" rtl="0">
              <a:spcBef>
                <a:spcPts val="48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Identificador URI.</a:t>
            </a:r>
            <a:endParaRPr sz="140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Métodos HTTP, como </a:t>
            </a:r>
            <a:r>
              <a:rPr lang="en" sz="1400" i="1"/>
              <a:t>GET, POST, PUT, PATCH </a:t>
            </a:r>
            <a:r>
              <a:rPr lang="en" sz="1400"/>
              <a:t>o </a:t>
            </a:r>
            <a:r>
              <a:rPr lang="en" sz="1400" i="1"/>
              <a:t>DELETE</a:t>
            </a:r>
            <a:r>
              <a:rPr lang="en" sz="1400"/>
              <a:t>.</a:t>
            </a:r>
            <a:endParaRPr sz="140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Un tipo de medio para los datos, como </a:t>
            </a:r>
            <a:r>
              <a:rPr lang="en" sz="1400" i="1"/>
              <a:t>JSON </a:t>
            </a:r>
            <a:r>
              <a:rPr lang="en" sz="1400"/>
              <a:t>o </a:t>
            </a:r>
            <a:r>
              <a:rPr lang="en" sz="1400" i="1"/>
              <a:t>XML</a:t>
            </a:r>
            <a:endParaRPr sz="1400" i="1"/>
          </a:p>
          <a:p>
            <a:pPr marL="9144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Una API normalmente tiene que proporcionar servicios para diferentes acciones. Por ejemplo, una API de pizzas puede administrar pizzas, clientes y pedidos. 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Por ejemplo, las solicitudes a http://localhost:5000/Pizza se van a dirigir al PizzaController, mientras que las solicitudes a http://localhost:5000/orden lo harán a OrdenesController.</a:t>
            </a:r>
            <a:endParaRPr sz="1400"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62" name="Google Shape;16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la API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 dirty="0"/>
              <a:t>Creamos y abrimos una carpeta en el Visual Studio Code llamada PizzaAPI</a:t>
            </a:r>
            <a:endParaRPr sz="1400" dirty="0"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 dirty="0"/>
              <a:t>Abrimos la terminal (Terminal -&gt; New Terminal) y escribimos :</a:t>
            </a:r>
            <a:endParaRPr sz="14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100" b="1" dirty="0">
              <a:solidFill>
                <a:srgbClr val="0101F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dotnet</a:t>
            </a:r>
            <a:r>
              <a:rPr lang="en" sz="1400" b="1" dirty="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b="1" dirty="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webapi</a:t>
            </a:r>
            <a:r>
              <a:rPr lang="en" sz="1400" b="1" dirty="0">
                <a:solidFill>
                  <a:srgbClr val="006881"/>
                </a:solidFill>
                <a:latin typeface="Courier New"/>
                <a:ea typeface="Courier New"/>
                <a:cs typeface="Courier New"/>
                <a:sym typeface="Courier New"/>
              </a:rPr>
              <a:t> --no-https -n </a:t>
            </a:r>
            <a:r>
              <a:rPr lang="en" sz="1400" b="1" dirty="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Pizza.API</a:t>
            </a:r>
            <a:endParaRPr sz="1200" dirty="0">
              <a:solidFill>
                <a:srgbClr val="00688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La marca --no-https crea una aplicación que se ejecuta sin certificado HTTPS, para que todo sea lo más sencillo posible en el desarrollo local.</a:t>
            </a:r>
            <a:endParaRPr sz="12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 dirty="0"/>
              <a:t>El comando ejecutado usa una plantilla de proyecto de ASP.NET Core, con el alias </a:t>
            </a:r>
            <a:r>
              <a:rPr lang="en" sz="1400" i="1" dirty="0"/>
              <a:t>webapi</a:t>
            </a:r>
            <a:r>
              <a:rPr lang="en" sz="1400" dirty="0"/>
              <a:t>, para aplicar </a:t>
            </a:r>
            <a:r>
              <a:rPr lang="en" sz="1400" i="1" dirty="0"/>
              <a:t>scaffolding</a:t>
            </a:r>
            <a:r>
              <a:rPr lang="en" sz="1400" dirty="0"/>
              <a:t> a un proyecto de API web basado en C#. Se crea un directorio PizzaAPI que contiene un proyecto de ASP.NET Core que se ejecuta en .NET.</a:t>
            </a:r>
          </a:p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lang="en" sz="1400" dirty="0"/>
          </a:p>
          <a:p>
            <a:pPr marL="0" indent="0" algn="ctr">
              <a:buNone/>
            </a:pPr>
            <a:r>
              <a:rPr lang="en" sz="1400" b="1" dirty="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dotnet</a:t>
            </a:r>
            <a:r>
              <a:rPr lang="en" sz="1400" b="1" dirty="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b="1" dirty="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 b="1" dirty="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gitignore</a:t>
            </a:r>
            <a:endParaRPr lang="en-US" sz="1400" b="1" dirty="0">
              <a:solidFill>
                <a:srgbClr val="0101FD"/>
              </a:solidFill>
              <a:latin typeface="Courier New"/>
              <a:cs typeface="Courier New"/>
              <a:sym typeface="Arial"/>
            </a:endParaRPr>
          </a:p>
          <a:p>
            <a:pPr marL="139700" lvl="0" indent="0" algn="just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  <p:grpSp>
        <p:nvGrpSpPr>
          <p:cNvPr id="176" name="Google Shape;176;p21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77" name="Google Shape;177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8476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Explorando la API creada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73000" y="1530800"/>
            <a:ext cx="6786900" cy="10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Este template que utilizamos para la creación de APIs cuenta con archivos y carpetas muy similares a los que veníamos utilizando en los proyectos MVC, como Program.cs , Startup.cs, la carpeta Controllers y otros archivos de configuración de extensión .json.</a:t>
            </a:r>
            <a:endParaRPr sz="1400"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92" name="Google Shape;192;p2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500" y="1103550"/>
            <a:ext cx="1136375" cy="10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550" y="2829974"/>
            <a:ext cx="1935000" cy="19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301525" y="2879500"/>
            <a:ext cx="4820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▸"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Cuando creamos el proyecto, nos genera un controlador llamado </a:t>
            </a:r>
            <a:r>
              <a:rPr lang="en" i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WeatherForecastController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que genera una lista ficticia de previsiones meteorológicas, a partir de objetos </a:t>
            </a:r>
            <a:r>
              <a:rPr lang="en" i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WeatherForecast 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(esta clase también se encuentra en el proyecto.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2634</Words>
  <Application>Microsoft Office PowerPoint</Application>
  <PresentationFormat>Presentación en pantalla (16:9)</PresentationFormat>
  <Paragraphs>279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Montserrat</vt:lpstr>
      <vt:lpstr>Karla</vt:lpstr>
      <vt:lpstr>Arviragus template</vt:lpstr>
      <vt:lpstr>API REST Servicio RESTful mediante la API de ASP.NET Core.</vt:lpstr>
      <vt:lpstr>¿Qué es una API?</vt:lpstr>
      <vt:lpstr>Introducción</vt:lpstr>
      <vt:lpstr>¿Qué es CRUD?</vt:lpstr>
      <vt:lpstr>REST API</vt:lpstr>
      <vt:lpstr>REST API - Verbos HTTP</vt:lpstr>
      <vt:lpstr>REST API - Verbos HTTP</vt:lpstr>
      <vt:lpstr>Creación de la API</vt:lpstr>
      <vt:lpstr>Explorando la API creada</vt:lpstr>
      <vt:lpstr>Compilando y ejecutando la API</vt:lpstr>
      <vt:lpstr>Probando la API con Postman</vt:lpstr>
      <vt:lpstr>Probando la API con Postman</vt:lpstr>
      <vt:lpstr>Probando la API con Postman</vt:lpstr>
      <vt:lpstr>Probando la API con Postman</vt:lpstr>
      <vt:lpstr>Controller - ControllerBase</vt:lpstr>
      <vt:lpstr>Controller - Get</vt:lpstr>
      <vt:lpstr>Comenzando con Pizzas</vt:lpstr>
      <vt:lpstr>El servicio de las Pizzas</vt:lpstr>
      <vt:lpstr>PizzaController - GetAll</vt:lpstr>
      <vt:lpstr>PizzaController - GetAll</vt:lpstr>
      <vt:lpstr>PizzaController - Get(Id)</vt:lpstr>
      <vt:lpstr>PizzaController - Get(Id)</vt:lpstr>
      <vt:lpstr>Sigamos armando ese CRUD</vt:lpstr>
      <vt:lpstr>Entendiendo el Create</vt:lpstr>
      <vt:lpstr>Probando el Create con Postman</vt:lpstr>
      <vt:lpstr>Es hora de saber cómo actualizar</vt:lpstr>
      <vt:lpstr>Definición del método Update</vt:lpstr>
      <vt:lpstr>Probando el Update con Postman</vt:lpstr>
      <vt:lpstr>Por último… eliminar !!</vt:lpstr>
      <vt:lpstr>Probando el Delete, y finalizando...</vt:lpstr>
      <vt:lpstr>Ventajas de crear una API en .NET</vt:lpstr>
      <vt:lpstr>Links y documentación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 Servicio RESTful mediante la API de ASP.NET Core.</dc:title>
  <cp:lastModifiedBy>Polshu</cp:lastModifiedBy>
  <cp:revision>2</cp:revision>
  <dcterms:modified xsi:type="dcterms:W3CDTF">2022-03-08T18:41:46Z</dcterms:modified>
</cp:coreProperties>
</file>