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64" r:id="rId3"/>
    <p:sldId id="332" r:id="rId4"/>
    <p:sldId id="275" r:id="rId5"/>
    <p:sldId id="310" r:id="rId6"/>
    <p:sldId id="306" r:id="rId7"/>
    <p:sldId id="315" r:id="rId8"/>
    <p:sldId id="307" r:id="rId9"/>
    <p:sldId id="316" r:id="rId10"/>
    <p:sldId id="317" r:id="rId11"/>
    <p:sldId id="328" r:id="rId12"/>
    <p:sldId id="298" r:id="rId13"/>
    <p:sldId id="311" r:id="rId14"/>
    <p:sldId id="314" r:id="rId15"/>
    <p:sldId id="331" r:id="rId16"/>
    <p:sldId id="330" r:id="rId17"/>
    <p:sldId id="312" r:id="rId18"/>
    <p:sldId id="308" r:id="rId19"/>
    <p:sldId id="323" r:id="rId20"/>
    <p:sldId id="325" r:id="rId21"/>
    <p:sldId id="326" r:id="rId22"/>
    <p:sldId id="327" r:id="rId23"/>
    <p:sldId id="324" r:id="rId24"/>
    <p:sldId id="309" r:id="rId25"/>
    <p:sldId id="329" r:id="rId26"/>
    <p:sldId id="333" r:id="rId27"/>
    <p:sldId id="335" r:id="rId28"/>
    <p:sldId id="337" r:id="rId29"/>
    <p:sldId id="338" r:id="rId30"/>
    <p:sldId id="334" r:id="rId31"/>
    <p:sldId id="336" r:id="rId32"/>
    <p:sldId id="313" r:id="rId33"/>
    <p:sldId id="339" r:id="rId34"/>
    <p:sldId id="305" r:id="rId35"/>
    <p:sldId id="31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79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0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8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33808-4D66-4A18-AEB5-16F5EA9B7D5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B5F94-58F5-4AF2-B96D-50BF38728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63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68D-AF1E-4D7C-8B80-1EBA83E160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8E03E-740F-40A2-9648-911BD2A57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0FAB3-5E54-4713-ACF2-7D575CD57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896DB-CFFB-41B1-83A7-6CC043115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98D79-8D3D-4467-9F20-1F8CF96C1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48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1C8AF-C1F0-4A6B-9793-04418B177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047BC-F31B-4178-8D9B-F1DAA577A8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3A79-7EB4-4BCE-AFC5-6DFA052D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27B04-8B05-4F4D-9152-0510E4A8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EF10D-9A52-4AFB-9328-9361B612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081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969F1D-A000-437D-A759-B51C4745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BDB6C-A4DB-443C-BF2B-CB0FAF40A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6B90C-ED44-4F2D-B4C5-2110B99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F495A-0C9D-4B46-AB49-C9DF8FE90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BBE1D-22BA-4219-87B5-836CA097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11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FD4FD-06D8-4D18-8E58-A9DBE6459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33489-80F1-4B7C-8457-A4DB917E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8D7FC-5A80-4305-9755-B08237F8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7A358-5698-44CA-81EC-6830595A5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801F5-E506-4F37-A445-1644AD0B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CD6C68B-7F3B-4E26-89A0-9BD722880535}"/>
              </a:ext>
            </a:extLst>
          </p:cNvPr>
          <p:cNvGrpSpPr/>
          <p:nvPr/>
        </p:nvGrpSpPr>
        <p:grpSpPr>
          <a:xfrm>
            <a:off x="888093" y="6482483"/>
            <a:ext cx="3005251" cy="305869"/>
            <a:chOff x="885371" y="3347764"/>
            <a:chExt cx="3005251" cy="305869"/>
          </a:xfrm>
        </p:grpSpPr>
        <p:sp>
          <p:nvSpPr>
            <p:cNvPr id="10" name="Title 1">
              <a:extLst>
                <a:ext uri="{FF2B5EF4-FFF2-40B4-BE49-F238E27FC236}">
                  <a16:creationId xmlns:a16="http://schemas.microsoft.com/office/drawing/2014/main" id="{80B5CB39-C22B-41E0-A354-E85F63046623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9000"/>
              <a:ext cx="850538" cy="224633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Lesson 8:</a:t>
              </a:r>
            </a:p>
          </p:txBody>
        </p:sp>
        <p:sp>
          <p:nvSpPr>
            <p:cNvPr id="11" name="Title 1">
              <a:extLst>
                <a:ext uri="{FF2B5EF4-FFF2-40B4-BE49-F238E27FC236}">
                  <a16:creationId xmlns:a16="http://schemas.microsoft.com/office/drawing/2014/main" id="{B7539477-ACAB-4EEA-84BD-793BDA21D04F}"/>
                </a:ext>
              </a:extLst>
            </p:cNvPr>
            <p:cNvSpPr txBox="1">
              <a:spLocks/>
            </p:cNvSpPr>
            <p:nvPr/>
          </p:nvSpPr>
          <p:spPr>
            <a:xfrm>
              <a:off x="1340046" y="3347764"/>
              <a:ext cx="2550576" cy="30586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800" dirty="0">
                  <a:latin typeface="Bahnschrift" panose="020B0502040204020203" pitchFamily="34" charset="0"/>
                </a:rPr>
                <a:t>Virtual Reality</a:t>
              </a:r>
            </a:p>
          </p:txBody>
        </p:sp>
      </p:grp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0C420FC1-5744-4296-82E1-3811D4173F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72" y="6367069"/>
            <a:ext cx="644183" cy="22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839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0007C-83B4-4CFB-AD8F-A2D13D9B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8C006-1843-40F8-9076-05159366E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92538-6535-458C-814F-B56842336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5CABD-3C96-4F92-8085-D1C145735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F0C6B-4529-4226-8F9E-7A6B22E76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23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534F-6488-490C-BB69-CE7D41A95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C7CF2-2746-4622-847E-9B725459B6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2576C-5B41-4F0D-B2AB-42BEFD608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257AE-D84B-49BC-8E12-C2EDB579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23AD4-DB7A-47AF-B88B-9DC9C401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644F4-F02A-46B5-BCF7-5252BE19C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20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13AD-28C8-48F9-935F-E75758AC2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E42AF-7A26-4D43-9818-CA29C21A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CD3CA-D8C8-4ABE-8896-B678D7902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609894-D087-406C-BE00-C3DC58BE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D1CA42-76E6-4017-B0DF-1D649AB52F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A18B8-A5BD-48EB-B5C8-1990028E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6CB8F-D3E4-4AB3-914F-4507FE2D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D1A1DA-07D8-42D0-A558-503950390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A6712-4141-471F-ADA6-A359E0D40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7A834-7785-4C07-A334-2B81418ED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BF6A1-B283-48DF-909F-09690B4D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0D88B-ECA4-4D27-A6CB-8B157A73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308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41D960-4A9C-40AD-9902-B04D8339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36E6B6-FDB5-4090-910B-0AA137AF9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575CF-8F35-4C21-94AB-858B6A79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246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F4F5-2BB3-4B93-B584-6041DF7F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B155-ABE0-4595-91D3-FEDD67BB5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9DFBB-C938-477D-9D1B-8E9320E29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5276D-3635-446F-9F80-79B768C33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5F93-0775-4BF0-A028-26E44730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914E7F-35A3-4101-91EB-CE46C07A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24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CBD0-0E1E-47EC-B382-90CBD0920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828B3-5B78-42B6-927A-6D132AB3C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718394-56B7-4D1F-9EDA-2C83BFD32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B9347-D3EB-4C4D-B4FD-D83715C9D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E6B54-DC1B-4066-84C8-5E749DE6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03668-B19A-472A-850E-1F0D106A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12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FAC1B0-40B5-4DD8-B818-5D05675FF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28326-9017-4F84-B094-AB3A75B7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93CF-894C-447C-9144-1540DA7348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6B2C3-558B-48FB-A029-22CFB7392BA1}" type="datetimeFigureOut">
              <a:rPr lang="en-US" smtClean="0"/>
              <a:t>11/24/21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AFBC-7E7E-46D7-BCE8-D6FA084F1E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0BC29-9899-41D3-80A7-565389B63A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9A52B-AF45-4FEE-935C-103CE04D3E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405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61482-77F5-47F7-BEC5-67935E5C9C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5371" y="1964284"/>
            <a:ext cx="10421258" cy="238742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Bahnschrift" panose="020B0502040204020203" pitchFamily="34" charset="0"/>
              </a:rPr>
              <a:t>Immersive Technology Development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DAF323A-A780-4FA4-A720-9FFC01DF31E1}"/>
              </a:ext>
            </a:extLst>
          </p:cNvPr>
          <p:cNvGrpSpPr/>
          <p:nvPr/>
        </p:nvGrpSpPr>
        <p:grpSpPr>
          <a:xfrm>
            <a:off x="885371" y="4351711"/>
            <a:ext cx="10121999" cy="606426"/>
            <a:chOff x="885371" y="3428998"/>
            <a:chExt cx="10121999" cy="606426"/>
          </a:xfrm>
        </p:grpSpPr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DE6EFA1D-96F5-415F-9EFD-5D81B64CD0D5}"/>
                </a:ext>
              </a:extLst>
            </p:cNvPr>
            <p:cNvSpPr txBox="1">
              <a:spLocks/>
            </p:cNvSpPr>
            <p:nvPr/>
          </p:nvSpPr>
          <p:spPr>
            <a:xfrm>
              <a:off x="885371" y="3428999"/>
              <a:ext cx="2210304" cy="60642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Lesson 8:</a:t>
              </a:r>
            </a:p>
          </p:txBody>
        </p:sp>
        <p:sp>
          <p:nvSpPr>
            <p:cNvPr id="8" name="Title 1">
              <a:extLst>
                <a:ext uri="{FF2B5EF4-FFF2-40B4-BE49-F238E27FC236}">
                  <a16:creationId xmlns:a16="http://schemas.microsoft.com/office/drawing/2014/main" id="{D5FCAAC2-7467-4595-94FA-FE56AC74343A}"/>
                </a:ext>
              </a:extLst>
            </p:cNvPr>
            <p:cNvSpPr txBox="1">
              <a:spLocks/>
            </p:cNvSpPr>
            <p:nvPr/>
          </p:nvSpPr>
          <p:spPr>
            <a:xfrm>
              <a:off x="2452255" y="3428998"/>
              <a:ext cx="8555115" cy="606424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dirty="0">
                  <a:latin typeface="Bahnschrift" panose="020B0502040204020203" pitchFamily="34" charset="0"/>
                </a:rPr>
                <a:t>Virtual Reality</a:t>
              </a:r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F0700B9-0AEC-4404-9ED7-5A33BC0335D8}"/>
              </a:ext>
            </a:extLst>
          </p:cNvPr>
          <p:cNvSpPr txBox="1">
            <a:spLocks/>
          </p:cNvSpPr>
          <p:nvPr/>
        </p:nvSpPr>
        <p:spPr>
          <a:xfrm>
            <a:off x="885371" y="6162296"/>
            <a:ext cx="956130" cy="6064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800" i="1" dirty="0">
                <a:latin typeface="Bahnschrift" panose="020B0502040204020203" pitchFamily="34" charset="0"/>
              </a:rPr>
              <a:t>Elyas Chua-Aziz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cel9@np.edu.sg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Diploma in IM</a:t>
            </a:r>
          </a:p>
          <a:p>
            <a:pPr algn="l"/>
            <a:r>
              <a:rPr lang="en-US" sz="800" i="1" dirty="0">
                <a:latin typeface="Bahnschrift" panose="020B0502040204020203" pitchFamily="34" charset="0"/>
              </a:rPr>
              <a:t>October 2021</a:t>
            </a:r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278D45F9-5001-4983-8499-CE24112BB9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4" y="1798504"/>
            <a:ext cx="2007458" cy="70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041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Let’s check if the XRTK Package has been installed successfully.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on the ‘</a:t>
            </a:r>
            <a:r>
              <a:rPr lang="en-US" sz="2400" dirty="0" err="1">
                <a:latin typeface="Bahnschrift" panose="020B0502040204020203" pitchFamily="34" charset="0"/>
              </a:rPr>
              <a:t>GameObject</a:t>
            </a:r>
            <a:r>
              <a:rPr lang="en-US" sz="2400" dirty="0">
                <a:latin typeface="Bahnschrift" panose="020B0502040204020203" pitchFamily="34" charset="0"/>
              </a:rPr>
              <a:t>’ option on the toolbar.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Look for the ‘XR’ option and see if you have the XR </a:t>
            </a:r>
            <a:r>
              <a:rPr lang="en-US" sz="2000" dirty="0" err="1">
                <a:latin typeface="Bahnschrift" panose="020B0502040204020203" pitchFamily="34" charset="0"/>
              </a:rPr>
              <a:t>gameobjects</a:t>
            </a:r>
            <a:r>
              <a:rPr lang="en-US" sz="2000" dirty="0">
                <a:latin typeface="Bahnschrift" panose="020B0502040204020203" pitchFamily="34" charset="0"/>
              </a:rPr>
              <a:t> available to create.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0646F-0AFF-4C1E-8098-78455D09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0" y="1423988"/>
            <a:ext cx="638175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77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221E2B-0C00-4443-84DB-FC362D515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378" y="1455862"/>
            <a:ext cx="7099621" cy="5037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the XRTK Package is installed successfully, we need to set our project to be an XR project.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do so, go to the Project Settings window.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Look for the ‘XR Plugin Management’ page and click Install.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5101244" y="5544588"/>
            <a:ext cx="1906385" cy="182881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5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113394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Basics of VR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604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Developing a VR experience will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rely heavily on the physics system </a:t>
            </a:r>
            <a:r>
              <a:rPr lang="en-US" sz="2400" dirty="0">
                <a:latin typeface="Bahnschrift" panose="020B0502040204020203" pitchFamily="34" charset="0"/>
              </a:rPr>
              <a:t>of Unity.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Mechanics of a VR experience typically include: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Picking up &amp; putting down things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Moving objects by grabbing them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Interacting with objects</a:t>
            </a:r>
            <a:endParaRPr lang="en-US" sz="1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XRTK gives us the ability to implement these mechanics with its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Interactors and </a:t>
            </a:r>
            <a:r>
              <a:rPr lang="en-US" sz="2400" dirty="0" err="1">
                <a:solidFill>
                  <a:srgbClr val="00A79D"/>
                </a:solidFill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 system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 err="1">
                <a:latin typeface="Bahnschrift" panose="020B0502040204020203" pitchFamily="34" charset="0"/>
              </a:rPr>
              <a:t>Interactables</a:t>
            </a:r>
            <a:r>
              <a:rPr lang="en-US" sz="2000" dirty="0">
                <a:latin typeface="Bahnschrift" panose="020B0502040204020203" pitchFamily="34" charset="0"/>
              </a:rPr>
              <a:t> will refer to objects in our scene that can be picked up, pressed, moved, etc.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Interactors will refer to what picks up/presses/moves those objects.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Usually our hands/controllers</a:t>
            </a:r>
          </a:p>
        </p:txBody>
      </p:sp>
    </p:spTree>
    <p:extLst>
      <p:ext uri="{BB962C8B-B14F-4D97-AF65-F5344CB8AC3E}">
        <p14:creationId xmlns:p14="http://schemas.microsoft.com/office/powerpoint/2010/main" val="49747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Bahnschrift" panose="020B0502040204020203" pitchFamily="34" charset="0"/>
              </a:rPr>
              <a:t>Setting up a VR Project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204241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a new scene, first add a plane that will act as the ground for your VR experience.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Then create a cube object, and add a </a:t>
            </a:r>
            <a:r>
              <a:rPr lang="en-US" sz="2400" dirty="0" err="1">
                <a:latin typeface="Bahnschrift" panose="020B0502040204020203" pitchFamily="34" charset="0"/>
              </a:rPr>
              <a:t>Rigidibody</a:t>
            </a:r>
            <a:r>
              <a:rPr lang="en-US" sz="2400" dirty="0">
                <a:latin typeface="Bahnschrift" panose="020B0502040204020203" pitchFamily="34" charset="0"/>
              </a:rPr>
              <a:t> component to it.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We will be trying to grab and move this cube later.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75E904-BA60-4B7B-9106-09B957440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7618" y="3935068"/>
            <a:ext cx="7024382" cy="292293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2F79239-CF3B-47DE-91EE-FEB1743C7FCC}"/>
              </a:ext>
            </a:extLst>
          </p:cNvPr>
          <p:cNvSpPr txBox="1">
            <a:spLocks/>
          </p:cNvSpPr>
          <p:nvPr/>
        </p:nvSpPr>
        <p:spPr>
          <a:xfrm>
            <a:off x="838200" y="4015046"/>
            <a:ext cx="4240876" cy="23358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ahnschrift" panose="020B0502040204020203" pitchFamily="34" charset="0"/>
              </a:rPr>
              <a:t>The default Camera can be deleted as well.</a:t>
            </a:r>
          </a:p>
          <a:p>
            <a:pPr marL="0" indent="0">
              <a:buNone/>
            </a:pPr>
            <a:endParaRPr lang="en-US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233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Bahnschrift" panose="020B0502040204020203" pitchFamily="34" charset="0"/>
              </a:rPr>
              <a:t>Setting up a VR Project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389690" cy="4433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Now that we have a basic cube in the scene, we can start to make it an Interactable.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To do so, select the cube and go to its Inspector window.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Click ‘Add Component’ and look for the component called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‘XR Grab Interactable’. </a:t>
            </a:r>
            <a:r>
              <a:rPr lang="en-US" sz="2400" dirty="0">
                <a:latin typeface="Bahnschrift" panose="020B0502040204020203" pitchFamily="34" charset="0"/>
              </a:rPr>
              <a:t>Select it once it is found.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a component provided by XRTK that marks whatever </a:t>
            </a:r>
            <a:r>
              <a:rPr lang="en-US" sz="2000" dirty="0" err="1">
                <a:latin typeface="Bahnschrift" panose="020B0502040204020203" pitchFamily="34" charset="0"/>
              </a:rPr>
              <a:t>GameObject</a:t>
            </a:r>
            <a:r>
              <a:rPr lang="en-US" sz="2000" dirty="0">
                <a:latin typeface="Bahnschrift" panose="020B0502040204020203" pitchFamily="34" charset="0"/>
              </a:rPr>
              <a:t> it is on as something that can be grabbed by a user.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C5082-0B09-D043-9788-C637A10B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890" y="1448498"/>
            <a:ext cx="2964110" cy="540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83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Bahnschrift" panose="020B0502040204020203" pitchFamily="34" charset="0"/>
              </a:rPr>
              <a:t>Setting up a VR Project</a:t>
            </a:r>
            <a:endParaRPr lang="en-US" dirty="0">
              <a:latin typeface="Bahnschrift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7855"/>
            <a:ext cx="7657407" cy="5087389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Hierarchy window, right click and select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XR &gt; XR Rig (Action-based)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adds 2 objects in your scene: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XR Rig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XR Interaction Manager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XR Rig is a default set-up from XRTK that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our users will use to interact with objects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It comes with 2 Interactors (our controllers) that we can use to act on </a:t>
            </a:r>
            <a:r>
              <a:rPr lang="en-US" sz="2000" dirty="0" err="1">
                <a:latin typeface="Bahnschrift" panose="020B0502040204020203" pitchFamily="34" charset="0"/>
              </a:rPr>
              <a:t>Interactables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lvl="1"/>
            <a:endParaRPr lang="en-US" sz="20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XR Interaction Manager handles the interactions between Interactor and Interactable.</a:t>
            </a:r>
          </a:p>
          <a:p>
            <a:pPr lvl="1"/>
            <a:r>
              <a:rPr lang="en-US" sz="2200" dirty="0">
                <a:latin typeface="Bahnschrift" panose="020B0502040204020203" pitchFamily="34" charset="0"/>
              </a:rPr>
              <a:t>This object is absolutely necessary and must be in the scene for your interactions to work.</a:t>
            </a:r>
            <a:br>
              <a:rPr lang="en-US" sz="2200" dirty="0">
                <a:latin typeface="Bahnschrift" panose="020B0502040204020203" pitchFamily="34" charset="0"/>
              </a:rPr>
            </a:br>
            <a:endParaRPr lang="en-US" sz="1500" dirty="0">
              <a:latin typeface="Bahnschrift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64C19F-F0B4-4BE1-A373-434A7BE4D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0034" y="1537855"/>
            <a:ext cx="3601966" cy="532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260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2759515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Types of VR Headset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There are 2 broad types of VR headsets available now.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Tethered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Untethered</a:t>
            </a: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MIT is using millimeter wave technology to make VR headsets wireless |  TechSpot">
            <a:extLst>
              <a:ext uri="{FF2B5EF4-FFF2-40B4-BE49-F238E27FC236}">
                <a16:creationId xmlns:a16="http://schemas.microsoft.com/office/drawing/2014/main" id="{08E05B53-6D46-49EC-B335-BA39EE72F2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056" y="3017520"/>
            <a:ext cx="3355034" cy="302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[webp-to-jpg output image]">
            <a:extLst>
              <a:ext uri="{FF2B5EF4-FFF2-40B4-BE49-F238E27FC236}">
                <a16:creationId xmlns:a16="http://schemas.microsoft.com/office/drawing/2014/main" id="{FB6F44BF-0822-4352-B395-050732D16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17520"/>
            <a:ext cx="5376197" cy="3025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0272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Tethered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Tethered headsets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must be connected to a computer</a:t>
            </a:r>
            <a:r>
              <a:rPr lang="en-US" sz="2400" dirty="0">
                <a:latin typeface="Bahnschrift" panose="020B0502040204020203" pitchFamily="34" charset="0"/>
              </a:rPr>
              <a:t> to be used.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this way, the computer usually handles the backend work and leaves the headset to only display graphics.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generally results in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tethered headsets being able to run higher end applications</a:t>
            </a:r>
            <a:r>
              <a:rPr lang="en-US" sz="2400" dirty="0">
                <a:latin typeface="Bahnschrift" panose="020B0502040204020203" pitchFamily="34" charset="0"/>
              </a:rPr>
              <a:t> (with more intense graphics, effects, physics, etc.) with lesser lag.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because the connected computer will handle most of the calculations and workload.</a:t>
            </a:r>
          </a:p>
        </p:txBody>
      </p:sp>
    </p:spTree>
    <p:extLst>
      <p:ext uri="{BB962C8B-B14F-4D97-AF65-F5344CB8AC3E}">
        <p14:creationId xmlns:p14="http://schemas.microsoft.com/office/powerpoint/2010/main" val="61167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Virtual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Virtual Reality (VR) refers to using technology to create virtual environments and placing users in those environments.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Specialized headsets are worn by users to block out the real world and increase the immersion of the experience.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3F7BDA0-1BBF-4033-A38C-D3E93E626048}"/>
              </a:ext>
            </a:extLst>
          </p:cNvPr>
          <p:cNvGrpSpPr/>
          <p:nvPr/>
        </p:nvGrpSpPr>
        <p:grpSpPr>
          <a:xfrm>
            <a:off x="729653" y="3893830"/>
            <a:ext cx="10732693" cy="2288552"/>
            <a:chOff x="118203" y="3893830"/>
            <a:chExt cx="10732693" cy="228855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01C85325-F547-4EEC-B628-8CDF00979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3598" y="3898860"/>
              <a:ext cx="3423087" cy="227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IMSH 2018: Year of the VR – A Breakdown of New Virtual Training  Opportunities From the Exhibit Floor | HealthySimulation.com">
              <a:extLst>
                <a:ext uri="{FF2B5EF4-FFF2-40B4-BE49-F238E27FC236}">
                  <a16:creationId xmlns:a16="http://schemas.microsoft.com/office/drawing/2014/main" id="{549020AD-420C-4AF3-8A67-8EB00E549C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990" r="10824"/>
            <a:stretch/>
          </p:blipFill>
          <p:spPr bwMode="auto">
            <a:xfrm>
              <a:off x="7599800" y="3898856"/>
              <a:ext cx="3251096" cy="22835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oogle Shape;201;p21">
              <a:extLst>
                <a:ext uri="{FF2B5EF4-FFF2-40B4-BE49-F238E27FC236}">
                  <a16:creationId xmlns:a16="http://schemas.microsoft.com/office/drawing/2014/main" id="{F586D6DF-0FA3-48A3-A077-271DEBDA9025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203" y="3893830"/>
              <a:ext cx="4052280" cy="2283526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4595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Tethered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However, that is one of the main cons of tethered headsets.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More cost (because of the computer) to run a VR experience.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Tethered headsets also typically come with additional hardware called base stations.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These base stations are used to track the position of the user in the real world.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means more physical space is needed.</a:t>
            </a:r>
          </a:p>
        </p:txBody>
      </p:sp>
      <p:pic>
        <p:nvPicPr>
          <p:cNvPr id="2050" name="Picture 2" descr="How to Set Up Your Vive Base Stations for Cabled Sync | Tom&amp;#39;s Guide Forum">
            <a:extLst>
              <a:ext uri="{FF2B5EF4-FFF2-40B4-BE49-F238E27FC236}">
                <a16:creationId xmlns:a16="http://schemas.microsoft.com/office/drawing/2014/main" id="{8AFAD7CE-DB15-4599-AD0A-08A66AA42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997" y="4235284"/>
            <a:ext cx="4318895" cy="2460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120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Untethered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Untethered headsets are standalone, and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do not need a computer to be connected</a:t>
            </a:r>
            <a:r>
              <a:rPr lang="en-US" sz="2400" dirty="0">
                <a:latin typeface="Bahnschrift" panose="020B0502040204020203" pitchFamily="34" charset="0"/>
              </a:rPr>
              <a:t> to run.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means that the headsets will handle all the work when running a VR application.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An untethered headset also saves on space and cost because no additional hardware is needed to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05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Untethered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Because an untethered headset will handle all the work, it also means that it will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not be able to handle more intense applications</a:t>
            </a:r>
            <a:r>
              <a:rPr lang="en-US" sz="24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partly due to ergonomics. Untethered headsets must be lightweight enough that users do not get fatigued when using them.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For it to be lightweight and compact, the hardware used must be much smaller and thus not as powerful.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Untethered headsets run on battery power and need to be charged regularly so that it does not run out of power while in use.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Battery issues (e.g. leaks, short lifespan) might also surface in the long run.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845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Available Headsets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 this assignment, the school has both kinds of headsets available for loan.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headsets available are: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Untethered: Oculus Quest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Tethered: Samsung Odyssey+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However, both headsets will not be able to be used with Mac devices.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A workaround would be to install Windows OS using bootcamp.</a:t>
            </a:r>
          </a:p>
        </p:txBody>
      </p:sp>
    </p:spTree>
    <p:extLst>
      <p:ext uri="{BB962C8B-B14F-4D97-AF65-F5344CB8AC3E}">
        <p14:creationId xmlns:p14="http://schemas.microsoft.com/office/powerpoint/2010/main" val="2031532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5 People, 1 Headset?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Because of the physical limitations, not every group member will have the chance to work with the headset.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makes it hard to test features that are developed by a member who does not have the headset.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No, this does not mean that the headset carrier tanks the whole project.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order to test VR features without a VR headset, we can use the XRTK Device Simulator.</a:t>
            </a:r>
          </a:p>
        </p:txBody>
      </p:sp>
    </p:spTree>
    <p:extLst>
      <p:ext uri="{BB962C8B-B14F-4D97-AF65-F5344CB8AC3E}">
        <p14:creationId xmlns:p14="http://schemas.microsoft.com/office/powerpoint/2010/main" val="3420341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FFDACB-15D3-4C4B-BF02-9A324DAC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82" y="1455862"/>
            <a:ext cx="7101218" cy="5037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use the Simulator Rig, we must first set up the Input Actions that it needs.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Look for ‘XR Interaction Toolkit’ in the Package Manager.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Expand the ‘Samples’ option, then import the ‘Default Input Actions’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Once the import is complete, we can set up our </a:t>
            </a:r>
            <a:r>
              <a:rPr lang="en-US" sz="2400">
                <a:latin typeface="Bahnschrift" panose="020B0502040204020203" pitchFamily="34" charset="0"/>
              </a:rPr>
              <a:t>Input Actions.</a:t>
            </a:r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8268393" y="4305993"/>
            <a:ext cx="1989512" cy="86452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64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33095B-9573-2D44-860E-714739760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3844" y="1451856"/>
            <a:ext cx="7708156" cy="5037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3389851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Go back to your Project Settings window, and navigate to Preset Manager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should two new presets labeled “XRI Default Right/Left Controller”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Add “Right” and ”Left” as the filters for each preset.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6598984" y="2703697"/>
            <a:ext cx="5593016" cy="651900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364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What the ”Default Input Actions” package does is link certain VR actions (e.g. grabbing, triggering, moving, etc.) to traditional mouse and keyboard input (instead of the VR headset &amp; controllers).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By importing it into our project, we can link the XR Rig to our keyboard and mouse and control it in that way.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However, Unity requires us to delete the existing XR Rig and XR Input Manager and recreate them. </a:t>
            </a:r>
          </a:p>
        </p:txBody>
      </p:sp>
    </p:spTree>
    <p:extLst>
      <p:ext uri="{BB962C8B-B14F-4D97-AF65-F5344CB8AC3E}">
        <p14:creationId xmlns:p14="http://schemas.microsoft.com/office/powerpoint/2010/main" val="2614608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9AB9560-72ED-1D45-AE00-C6B13EF74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976" y="1657654"/>
            <a:ext cx="5526024" cy="5200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5827776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After recreating the XR Rig and XR Interaction Manager objects, select the XR Rig object.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Go to its Inspector window and click Add Component.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Search for “Input Action Manager”, and select it.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8213528" y="5421561"/>
            <a:ext cx="2448375" cy="143643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04444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9421368" cy="147313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After the component is added, you will notice a variable named “Action Assets”.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Click on the ‘+’ icon, and look for “XRI Default Input Actions”.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129BC-F99A-C646-B12A-DE511BE10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314" y="3163824"/>
            <a:ext cx="4353850" cy="3694176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E97CFDF-4063-0146-A2CD-4FFD79EBAB3F}"/>
              </a:ext>
            </a:extLst>
          </p:cNvPr>
          <p:cNvGrpSpPr/>
          <p:nvPr/>
        </p:nvGrpSpPr>
        <p:grpSpPr>
          <a:xfrm>
            <a:off x="7846396" y="3163824"/>
            <a:ext cx="4345604" cy="3694176"/>
            <a:chOff x="5499100" y="3163824"/>
            <a:chExt cx="4345604" cy="369417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9346AC7-CE76-FB47-98B7-C4555866E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9100" y="3163824"/>
              <a:ext cx="4345604" cy="369417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258D85-557D-442A-B5F7-A1FEF1A02DA0}"/>
                </a:ext>
              </a:extLst>
            </p:cNvPr>
            <p:cNvSpPr/>
            <p:nvPr/>
          </p:nvSpPr>
          <p:spPr>
            <a:xfrm>
              <a:off x="5625776" y="6309360"/>
              <a:ext cx="4218928" cy="374904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DA4093-EF9F-6943-8015-0B7BD8A59F52}"/>
              </a:ext>
            </a:extLst>
          </p:cNvPr>
          <p:cNvCxnSpPr/>
          <p:nvPr/>
        </p:nvCxnSpPr>
        <p:spPr>
          <a:xfrm>
            <a:off x="7031736" y="5010912"/>
            <a:ext cx="484632" cy="0"/>
          </a:xfrm>
          <a:prstGeom prst="straightConnector1">
            <a:avLst/>
          </a:prstGeom>
          <a:ln w="57150">
            <a:solidFill>
              <a:srgbClr val="00A7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932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Why VR?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VR is quickly gaining a foothold in household entertainment and is no longer just a niche field.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This is because the hardware is getting more accessible and portable, and is now more “digestible” to the everyman.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development process for VR apps is also becoming more streamlined, making it a good time to enter the industry.</a:t>
            </a:r>
          </a:p>
        </p:txBody>
      </p:sp>
    </p:spTree>
    <p:extLst>
      <p:ext uri="{BB962C8B-B14F-4D97-AF65-F5344CB8AC3E}">
        <p14:creationId xmlns:p14="http://schemas.microsoft.com/office/powerpoint/2010/main" val="231826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5FFDACB-15D3-4C4B-BF02-9A324DAC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782" y="1455862"/>
            <a:ext cx="7101218" cy="50370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After setting up Input Actions, we need to import the ‘XR Device Simulator’ package.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device simulator will read the input from our keyboard and mouse, and tell the XR Rig what to do.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8268393" y="4305993"/>
            <a:ext cx="1989512" cy="864523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99469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2A8E2E-3025-1046-B57D-B2E776B1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3369"/>
            <a:ext cx="8881872" cy="2862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7407"/>
            <a:ext cx="10515600" cy="176955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Once the import is completed, go to the Project window and look for a prefab named “XR Device Simulator”.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Drag this prefab into your scene.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will be able to control the XR Rig now with your keyboard and mouse on pressing Play.</a:t>
            </a:r>
            <a:endParaRPr lang="en-US" sz="1200" dirty="0">
              <a:latin typeface="Bahnschrift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3056313" y="1945141"/>
            <a:ext cx="665295" cy="752339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45837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AFBCB11E-07F3-48B7-8B47-7E50039C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9340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rgbClr val="00A79D"/>
                </a:solidFill>
                <a:latin typeface="Bahnschrift" panose="020B0502040204020203" pitchFamily="34" charset="0"/>
              </a:rPr>
              <a:t>Demo Time!</a:t>
            </a:r>
          </a:p>
        </p:txBody>
      </p:sp>
    </p:spTree>
    <p:extLst>
      <p:ext uri="{BB962C8B-B14F-4D97-AF65-F5344CB8AC3E}">
        <p14:creationId xmlns:p14="http://schemas.microsoft.com/office/powerpoint/2010/main" val="778279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Controlling the XRTK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Controlling the Camera: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Moving along X and Y: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Click and drag right mouse button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Moving along Z: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Scroll up/down</a:t>
            </a:r>
          </a:p>
          <a:p>
            <a:pPr lvl="2"/>
            <a:endParaRPr lang="en-US" sz="16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Controlling the Hands: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Moving along the X and Y: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Hold shift(left hand)/spacebar(right hand) and move the mouse.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Moving along Z: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Hold shift(left hand)/spacebar(right hand) and scroll the </a:t>
            </a:r>
            <a:r>
              <a:rPr lang="en-US" sz="1600" dirty="0" err="1">
                <a:latin typeface="Bahnschrift" panose="020B0502040204020203" pitchFamily="34" charset="0"/>
              </a:rPr>
              <a:t>mousewheel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Rotating the ‘Hand’: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Hold shift(left hand)/spacebar(right hand) and move the mouse while holding the </a:t>
            </a:r>
            <a:r>
              <a:rPr lang="en-US" sz="1600" dirty="0" err="1">
                <a:latin typeface="Bahnschrift" panose="020B0502040204020203" pitchFamily="34" charset="0"/>
              </a:rPr>
              <a:t>mousewheel</a:t>
            </a:r>
            <a:r>
              <a:rPr lang="en-US" sz="16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Grabbing an object: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Press and hold G while the Interactor Ray intersects the Interactable.</a:t>
            </a:r>
          </a:p>
          <a:p>
            <a:pPr lvl="2"/>
            <a:endParaRPr lang="en-US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234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Summary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F36D6E1-16B7-427F-89CC-C213C8C6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We can create VR experiences in Unity with the help of the XRTK package.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The XRTK Package gives us Interactors (e.g. XR Rig), and </a:t>
            </a:r>
            <a:r>
              <a:rPr lang="en-US" sz="2400" dirty="0" err="1">
                <a:latin typeface="Bahnschrift" panose="020B0502040204020203" pitchFamily="34" charset="0"/>
              </a:rPr>
              <a:t>Interactables</a:t>
            </a:r>
            <a:r>
              <a:rPr lang="en-US" sz="2400" dirty="0">
                <a:latin typeface="Bahnschrift" panose="020B0502040204020203" pitchFamily="34" charset="0"/>
              </a:rPr>
              <a:t> (e.g. Grab Interactable) that allows us to build simple VR Interactions.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XRTK also provides a XR Device Simulator that allows us to test features without the use of a VR Headset.</a:t>
            </a:r>
          </a:p>
          <a:p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350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Moving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Discuss within your groups, which VR headset you would like to try.</a:t>
            </a:r>
          </a:p>
          <a:p>
            <a:pPr lvl="1"/>
            <a:r>
              <a:rPr lang="en-US" sz="2000">
                <a:latin typeface="Bahnschrift" panose="020B0502040204020203" pitchFamily="34" charset="0"/>
              </a:rPr>
              <a:t>First come first serve!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Start coming up with some ideas for Assignment 2.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Some guidelines: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experience should be educational in nature.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There must be some form of assessment to know whether the user has learned what you want them to learn.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The assignment will be combined with DDA. This means that you must use databases in some form to affect the user experience.</a:t>
            </a:r>
          </a:p>
          <a:p>
            <a:pPr lvl="3"/>
            <a:r>
              <a:rPr lang="en-US" sz="1400" dirty="0">
                <a:latin typeface="Bahnschrift" panose="020B0502040204020203" pitchFamily="34" charset="0"/>
              </a:rPr>
              <a:t>E.g. letting users create a profile, then saving what objects are active in the scene.</a:t>
            </a:r>
          </a:p>
        </p:txBody>
      </p:sp>
    </p:spTree>
    <p:extLst>
      <p:ext uri="{BB962C8B-B14F-4D97-AF65-F5344CB8AC3E}">
        <p14:creationId xmlns:p14="http://schemas.microsoft.com/office/powerpoint/2010/main" val="3751043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Lesson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Form groups for Assignment 2.</a:t>
            </a:r>
            <a:endParaRPr lang="en-US" sz="2000" dirty="0">
              <a:latin typeface="Bahnschrift" panose="020B0502040204020203" pitchFamily="34" charset="0"/>
            </a:endParaRP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Set up Unity with XRTK.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Use XRTK Simulator to create basic VR interactions.</a:t>
            </a:r>
          </a:p>
        </p:txBody>
      </p:sp>
    </p:spTree>
    <p:extLst>
      <p:ext uri="{BB962C8B-B14F-4D97-AF65-F5344CB8AC3E}">
        <p14:creationId xmlns:p14="http://schemas.microsoft.com/office/powerpoint/2010/main" val="128917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Assignment 2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Assignment 2 will be done in groups, and the size allocation for each class is as follows: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M01: 5, 5, 6, 6 (2 groups of 5, 2 groups of 6)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M02: 5, 5, 5, 5 (4 groups of 5)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M03: 5, 5, 4 (2 groups of 5, 1 group of 4)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Group sizes are larger this time around because of the hardware limitations.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Take a few minutes to form and sit in your groups.</a:t>
            </a:r>
          </a:p>
        </p:txBody>
      </p:sp>
    </p:spTree>
    <p:extLst>
      <p:ext uri="{BB962C8B-B14F-4D97-AF65-F5344CB8AC3E}">
        <p14:creationId xmlns:p14="http://schemas.microsoft.com/office/powerpoint/2010/main" val="8680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Virtual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To create a VR experience, we need to have a project that can communicate with VR headsets. 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In order to do that, we will have to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install the XRTK plugin </a:t>
            </a:r>
            <a:r>
              <a:rPr lang="en-US" sz="2400" dirty="0">
                <a:latin typeface="Bahnschrift" panose="020B0502040204020203" pitchFamily="34" charset="0"/>
              </a:rPr>
              <a:t>to Unity.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XRTK stands for Extended Reality Toolkit.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This toolkit will give Unity the necessary </a:t>
            </a:r>
            <a:r>
              <a:rPr lang="en-US" sz="2400" dirty="0">
                <a:solidFill>
                  <a:srgbClr val="00A79D"/>
                </a:solidFill>
                <a:latin typeface="Bahnschrift" panose="020B0502040204020203" pitchFamily="34" charset="0"/>
              </a:rPr>
              <a:t>tools to communicate with a VR headset</a:t>
            </a:r>
            <a:r>
              <a:rPr lang="en-US" sz="2400" dirty="0">
                <a:latin typeface="Bahnschrift" panose="020B0502040204020203" pitchFamily="34" charset="0"/>
              </a:rPr>
              <a:t>, which lets us create our VR project.</a:t>
            </a:r>
          </a:p>
        </p:txBody>
      </p:sp>
    </p:spTree>
    <p:extLst>
      <p:ext uri="{BB962C8B-B14F-4D97-AF65-F5344CB8AC3E}">
        <p14:creationId xmlns:p14="http://schemas.microsoft.com/office/powerpoint/2010/main" val="258619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Create a new 3D Unity Project.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Navigate to the Package Manager window.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Click on the gear icon and access </a:t>
            </a:r>
            <a:r>
              <a:rPr lang="en-US" sz="2000" dirty="0">
                <a:solidFill>
                  <a:srgbClr val="00A79D"/>
                </a:solidFill>
                <a:latin typeface="Bahnschrift" panose="020B0502040204020203" pitchFamily="34" charset="0"/>
              </a:rPr>
              <a:t>Advanced settings</a:t>
            </a:r>
            <a:r>
              <a:rPr lang="en-US" sz="2000" dirty="0">
                <a:latin typeface="Bahnschrift" panose="020B0502040204020203" pitchFamily="34" charset="0"/>
              </a:rPr>
              <a:t>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The Project Settings window will appear.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EDF45A3-A5A8-5845-ABAA-9169BFA546B5}"/>
              </a:ext>
            </a:extLst>
          </p:cNvPr>
          <p:cNvGrpSpPr/>
          <p:nvPr/>
        </p:nvGrpSpPr>
        <p:grpSpPr>
          <a:xfrm>
            <a:off x="5092379" y="1458437"/>
            <a:ext cx="7099621" cy="5034438"/>
            <a:chOff x="5092379" y="1458437"/>
            <a:chExt cx="7099621" cy="503443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F82661-7A64-4D13-B4AC-0726B91AA6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2379" y="1458437"/>
              <a:ext cx="7099621" cy="50344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258D85-557D-442A-B5F7-A1FEF1A02DA0}"/>
                </a:ext>
              </a:extLst>
            </p:cNvPr>
            <p:cNvSpPr/>
            <p:nvPr/>
          </p:nvSpPr>
          <p:spPr>
            <a:xfrm>
              <a:off x="10141528" y="1606926"/>
              <a:ext cx="2050472" cy="546070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27315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21FDCC-6F90-416A-A54A-C45C578D4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162" y="1458438"/>
            <a:ext cx="7104838" cy="50344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258D85-557D-442A-B5F7-A1FEF1A02DA0}"/>
              </a:ext>
            </a:extLst>
          </p:cNvPr>
          <p:cNvSpPr/>
          <p:nvPr/>
        </p:nvSpPr>
        <p:spPr>
          <a:xfrm>
            <a:off x="7182197" y="5112326"/>
            <a:ext cx="1620981" cy="287235"/>
          </a:xfrm>
          <a:prstGeom prst="rect">
            <a:avLst/>
          </a:prstGeom>
          <a:noFill/>
          <a:ln w="28575">
            <a:solidFill>
              <a:srgbClr val="00A7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15C157-6EBC-4386-B634-92DCF10F5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803" y="3070244"/>
            <a:ext cx="3714750" cy="1495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5253CB-ECE4-4FB3-9E49-1B7D0BDA9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7162" y="1458438"/>
            <a:ext cx="7104838" cy="50741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602046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In the Project Settings window, make sure you’re at the Package Manager page.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Look for the ‘Enable Preview Packages’ option.</a:t>
            </a:r>
          </a:p>
          <a:p>
            <a:pPr lvl="1"/>
            <a:r>
              <a:rPr lang="en-US" sz="1800" dirty="0">
                <a:latin typeface="Bahnschrift" panose="020B0502040204020203" pitchFamily="34" charset="0"/>
              </a:rPr>
              <a:t>Toggle the checkbox to enable preview packages.</a:t>
            </a:r>
          </a:p>
          <a:p>
            <a:pPr lvl="1"/>
            <a:r>
              <a:rPr lang="en-US" sz="1800" dirty="0">
                <a:solidFill>
                  <a:srgbClr val="00A79D"/>
                </a:solidFill>
                <a:latin typeface="Bahnschrift" panose="020B0502040204020203" pitchFamily="34" charset="0"/>
              </a:rPr>
              <a:t>Click ‘I understand</a:t>
            </a:r>
            <a:r>
              <a:rPr lang="en-US" sz="1800" dirty="0">
                <a:latin typeface="Bahnschrift" panose="020B0502040204020203" pitchFamily="34" charset="0"/>
              </a:rPr>
              <a:t>’ in the pop up window.</a:t>
            </a:r>
          </a:p>
          <a:p>
            <a:endParaRPr lang="en-US" sz="2200" dirty="0">
              <a:latin typeface="Bahnschrift" panose="020B0502040204020203" pitchFamily="34" charset="0"/>
            </a:endParaRPr>
          </a:p>
          <a:p>
            <a:r>
              <a:rPr lang="en-US" sz="2200" dirty="0">
                <a:latin typeface="Bahnschrift" panose="020B0502040204020203" pitchFamily="34" charset="0"/>
              </a:rPr>
              <a:t>Go back to the Package Manager window</a:t>
            </a:r>
          </a:p>
        </p:txBody>
      </p:sp>
    </p:spTree>
    <p:extLst>
      <p:ext uri="{BB962C8B-B14F-4D97-AF65-F5344CB8AC3E}">
        <p14:creationId xmlns:p14="http://schemas.microsoft.com/office/powerpoint/2010/main" val="137368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382397C-84C9-6B4B-BA54-D72D1EA49EDB}"/>
              </a:ext>
            </a:extLst>
          </p:cNvPr>
          <p:cNvGrpSpPr/>
          <p:nvPr/>
        </p:nvGrpSpPr>
        <p:grpSpPr>
          <a:xfrm>
            <a:off x="5092379" y="1458437"/>
            <a:ext cx="7099621" cy="5034438"/>
            <a:chOff x="5092379" y="1458437"/>
            <a:chExt cx="7099621" cy="503443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6D8550-1A1E-4958-B8DE-E5F267CCF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2379" y="1458437"/>
              <a:ext cx="7099621" cy="503443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258D85-557D-442A-B5F7-A1FEF1A02DA0}"/>
                </a:ext>
              </a:extLst>
            </p:cNvPr>
            <p:cNvSpPr/>
            <p:nvPr/>
          </p:nvSpPr>
          <p:spPr>
            <a:xfrm>
              <a:off x="5361710" y="1598613"/>
              <a:ext cx="1504603" cy="462943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EAAE24-C871-E24C-8E7E-49ACBBAD294E}"/>
              </a:ext>
            </a:extLst>
          </p:cNvPr>
          <p:cNvGrpSpPr/>
          <p:nvPr/>
        </p:nvGrpSpPr>
        <p:grpSpPr>
          <a:xfrm>
            <a:off x="5092378" y="1163754"/>
            <a:ext cx="7099622" cy="5329121"/>
            <a:chOff x="5092378" y="1163754"/>
            <a:chExt cx="7099622" cy="532912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405EA5F-F2C0-4EA6-9E6A-5197215E1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2378" y="1163754"/>
              <a:ext cx="7099622" cy="5329121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7CC31D1-5FB1-438F-85A4-1A8218515380}"/>
                </a:ext>
              </a:extLst>
            </p:cNvPr>
            <p:cNvSpPr/>
            <p:nvPr/>
          </p:nvSpPr>
          <p:spPr>
            <a:xfrm>
              <a:off x="9745288" y="5945491"/>
              <a:ext cx="2446712" cy="547384"/>
            </a:xfrm>
            <a:prstGeom prst="rect">
              <a:avLst/>
            </a:prstGeom>
            <a:noFill/>
            <a:ln w="28575">
              <a:solidFill>
                <a:srgbClr val="00A7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64E5970-3812-4B23-BF67-26CB2C14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Setting up 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D8C2D-32F9-4E05-B1D6-A27CCD110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4263044" cy="448627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Select Unity Registry as the source of Packages.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You will see new Preview Packages being listed.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Look for XR Interaction Toolkit.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Select it and click ‘Install’</a:t>
            </a:r>
          </a:p>
          <a:p>
            <a:pPr lvl="1"/>
            <a:r>
              <a:rPr lang="en-US" sz="2000" dirty="0">
                <a:latin typeface="Bahnschrift" panose="020B0502040204020203" pitchFamily="34" charset="0"/>
              </a:rPr>
              <a:t>Click on ‘Yes’ in the Warning window.</a:t>
            </a:r>
          </a:p>
          <a:p>
            <a:pPr lvl="2"/>
            <a:r>
              <a:rPr lang="en-US" sz="1600" dirty="0">
                <a:latin typeface="Bahnschrift" panose="020B0502040204020203" pitchFamily="34" charset="0"/>
              </a:rPr>
              <a:t>Unity should close and restart.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4D551A-D1D7-4807-8CD1-905E25E90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247" y="2607165"/>
            <a:ext cx="37147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06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NP Slide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P Slides" id="{81099FB7-B8E4-493E-A78F-1C1AA39232D5}" vid="{4421FC03-C720-421B-87F2-A29498A9B2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8537</TotalTime>
  <Words>2033</Words>
  <Application>Microsoft Macintosh PowerPoint</Application>
  <PresentationFormat>Widescreen</PresentationFormat>
  <Paragraphs>221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Bahnschrift</vt:lpstr>
      <vt:lpstr>Calibri</vt:lpstr>
      <vt:lpstr>Calibri Light</vt:lpstr>
      <vt:lpstr>NP Slides</vt:lpstr>
      <vt:lpstr>Immersive Technology Development</vt:lpstr>
      <vt:lpstr>Virtual Reality</vt:lpstr>
      <vt:lpstr>Why VR?</vt:lpstr>
      <vt:lpstr>Lesson Objectives</vt:lpstr>
      <vt:lpstr>Assignment 2 Groups</vt:lpstr>
      <vt:lpstr>Virtual Reality</vt:lpstr>
      <vt:lpstr>Setting up Unity</vt:lpstr>
      <vt:lpstr>Setting up Unity</vt:lpstr>
      <vt:lpstr>Setting up Unity</vt:lpstr>
      <vt:lpstr>Setting up Unity</vt:lpstr>
      <vt:lpstr>Setting up Unity</vt:lpstr>
      <vt:lpstr>Demo Time!</vt:lpstr>
      <vt:lpstr>Basics of VR Development</vt:lpstr>
      <vt:lpstr>Setting up a VR Project</vt:lpstr>
      <vt:lpstr>Setting up a VR Project</vt:lpstr>
      <vt:lpstr>Setting up a VR Project</vt:lpstr>
      <vt:lpstr>Demo Time!</vt:lpstr>
      <vt:lpstr>Types of VR Headset</vt:lpstr>
      <vt:lpstr>Tethered Headsets</vt:lpstr>
      <vt:lpstr>Tethered Headsets</vt:lpstr>
      <vt:lpstr>Untethered Headsets</vt:lpstr>
      <vt:lpstr>Untethered Headsets</vt:lpstr>
      <vt:lpstr>Available Headsets</vt:lpstr>
      <vt:lpstr>5 People, 1 Headset?</vt:lpstr>
      <vt:lpstr>Setting up XRTK Simulator</vt:lpstr>
      <vt:lpstr>Setting up XRTK Simulator</vt:lpstr>
      <vt:lpstr>Setting up XRTK Simulator</vt:lpstr>
      <vt:lpstr>Setting up XRTK Simulator</vt:lpstr>
      <vt:lpstr>Setting up XRTK Simulator</vt:lpstr>
      <vt:lpstr>Setting up XRTK Simulator</vt:lpstr>
      <vt:lpstr>Setting up XRTK Simulator</vt:lpstr>
      <vt:lpstr>Demo Time!</vt:lpstr>
      <vt:lpstr>Controlling the XRTK Simulator</vt:lpstr>
      <vt:lpstr>Summary</vt:lpstr>
      <vt:lpstr>Moving forward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3D Experience</dc:title>
  <dc:creator>Elyas Chua Aziz</dc:creator>
  <cp:lastModifiedBy>Elyas CHUA-AZIZ (NP)</cp:lastModifiedBy>
  <cp:revision>433</cp:revision>
  <dcterms:created xsi:type="dcterms:W3CDTF">2020-11-09T15:05:45Z</dcterms:created>
  <dcterms:modified xsi:type="dcterms:W3CDTF">2021-11-24T01:27:18Z</dcterms:modified>
</cp:coreProperties>
</file>