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1" r:id="rId4"/>
    <p:sldId id="258" r:id="rId5"/>
    <p:sldId id="274" r:id="rId6"/>
    <p:sldId id="273" r:id="rId7"/>
    <p:sldId id="261" r:id="rId8"/>
    <p:sldId id="260" r:id="rId9"/>
    <p:sldId id="269" r:id="rId10"/>
    <p:sldId id="270" r:id="rId11"/>
    <p:sldId id="271" r:id="rId12"/>
    <p:sldId id="275" r:id="rId13"/>
    <p:sldId id="272" r:id="rId14"/>
    <p:sldId id="276" r:id="rId15"/>
    <p:sldId id="277" r:id="rId16"/>
    <p:sldId id="264" r:id="rId17"/>
    <p:sldId id="278" r:id="rId18"/>
    <p:sldId id="279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5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3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2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4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FE099EA-6FC0-40D2-BDD1-7070F83457C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8C7C3F3-1635-4C30-A4A6-5C90A5B79E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6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3764-3E12-4450-B756-0D4702539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Edible Wedding Cake </a:t>
            </a:r>
            <a:br>
              <a:rPr lang="en-GB" sz="4000" dirty="0"/>
            </a:br>
            <a:r>
              <a:rPr lang="en-GB" sz="4000" dirty="0"/>
              <a:t>Structured Note (EWC)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3CD1A-40D1-4B6B-ADF0-C756307A7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49" y="4960137"/>
            <a:ext cx="2518099" cy="1463040"/>
          </a:xfrm>
        </p:spPr>
        <p:txBody>
          <a:bodyPr/>
          <a:lstStyle/>
          <a:p>
            <a:r>
              <a:rPr lang="en-GB" sz="1200" dirty="0"/>
              <a:t>Introduction to Financial Engineering</a:t>
            </a:r>
          </a:p>
          <a:p>
            <a:r>
              <a:rPr lang="en-GB" dirty="0"/>
              <a:t>Final Project 2018</a:t>
            </a:r>
          </a:p>
        </p:txBody>
      </p:sp>
    </p:spTree>
    <p:extLst>
      <p:ext uri="{BB962C8B-B14F-4D97-AF65-F5344CB8AC3E}">
        <p14:creationId xmlns:p14="http://schemas.microsoft.com/office/powerpoint/2010/main" val="24161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For EWC with large number of layer </a:t>
            </a:r>
            <a:r>
              <a:rPr lang="en-US" sz="2400" dirty="0">
                <a:sym typeface="Wingdings" panose="05000000000000000000" pitchFamily="2" charset="2"/>
              </a:rPr>
              <a:t> Gaussian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4B79B-FC7D-4EBD-9D30-551BE8872C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0" y="3152884"/>
            <a:ext cx="7177559" cy="27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8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Delta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F106C-A230-4DFA-A5F2-ADB8AEEBE46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 bwMode="auto">
          <a:xfrm>
            <a:off x="-100543" y="3004304"/>
            <a:ext cx="9345086" cy="3180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E0EA09-4209-8E42-B510-18FE82A6D87B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E0EA09-4209-8E42-B510-18FE82A6D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82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201A1D-292F-460A-B048-E3A22DD31E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r="5892"/>
          <a:stretch/>
        </p:blipFill>
        <p:spPr bwMode="auto">
          <a:xfrm>
            <a:off x="938727" y="2671692"/>
            <a:ext cx="7266546" cy="4277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F53742-CFB9-BA44-AB95-0C161A0C75C2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0.05−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0.05−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F53742-CFB9-BA44-AB95-0C161A0C7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B96D74-5E01-A34E-A4DC-38FCA61D8D7F}"/>
                  </a:ext>
                </a:extLst>
              </p:cNvPr>
              <p:cNvSpPr/>
              <p:nvPr/>
            </p:nvSpPr>
            <p:spPr>
              <a:xfrm>
                <a:off x="5043057" y="1736821"/>
                <a:ext cx="4572000" cy="9348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=100,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𝑟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=0.05,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𝑁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=5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  <m:t>0.03, 0.05, 0.07, 0.09, 0.11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 fontAlgn="base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PSK" panose="020B05000402000200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PSK" panose="020B0500040200020003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PSK" panose="020B0500040200020003" pitchFamily="34" charset="-34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PSK" panose="020B0500040200020003" pitchFamily="34" charset="-34"/>
                        </a:rPr>
                        <m:t>={0.15, 0.13, 0.11, 0.09, 0.07}</m:t>
                      </m:r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9B96D74-5E01-A34E-A4DC-38FCA61D8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57" y="1736821"/>
                <a:ext cx="4572000" cy="934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19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56619-E191-4EA6-90D5-8B49DACD3E5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21931" b="3617"/>
          <a:stretch/>
        </p:blipFill>
        <p:spPr bwMode="auto">
          <a:xfrm>
            <a:off x="468150" y="2630747"/>
            <a:ext cx="8207699" cy="4095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7E9862-0A23-C84A-B292-1C6A88C2DF18}"/>
                  </a:ext>
                </a:extLst>
              </p:cNvPr>
              <p:cNvSpPr/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sz="1400" i="0">
                          <a:latin typeface="Cambria Math" panose="02040503050406030204" pitchFamily="18" charset="0"/>
                        </a:rPr>
                        <m:t>−1~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7E9862-0A23-C84A-B292-1C6A88C2D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" y="1948282"/>
                <a:ext cx="5375565" cy="899605"/>
              </a:xfrm>
              <a:prstGeom prst="rect">
                <a:avLst/>
              </a:prstGeom>
              <a:blipFill>
                <a:blip r:embed="rId3"/>
                <a:stretch>
                  <a:fillRect t="-583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02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Vega and Optimal Volatility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533572-180C-4256-AC3B-1D370E9442F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6236"/>
          <a:stretch/>
        </p:blipFill>
        <p:spPr bwMode="auto">
          <a:xfrm>
            <a:off x="1141910" y="2174033"/>
            <a:ext cx="6860180" cy="4032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517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Duration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0ABD71-57A6-499C-A16D-70E8BA9E26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518" y="2612573"/>
            <a:ext cx="9439035" cy="30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theta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8A65D9-C4E5-4FC5-A452-DD637DE5FC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3" y="2315642"/>
            <a:ext cx="8412234" cy="31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7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Kappa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199259-38A4-4397-B086-23332D9C9F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0" y="2332652"/>
            <a:ext cx="8739379" cy="33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0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AB52-7421-4D96-8DC9-56984EB3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Heston Model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 vs Rho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05751-FB52-4A4F-8CDA-DA776237F4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" y="2439395"/>
            <a:ext cx="9041665" cy="32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50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45EA-5923-4F2F-9E8A-045FDD36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Real-World Implications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EBE1-8867-4D05-9573-B79AA04E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Risk-Neutral Measure</a:t>
            </a:r>
            <a:r>
              <a:rPr lang="th-TH" sz="2400" dirty="0"/>
              <a:t>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Actual Measure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Implied Volatility of stock price </a:t>
            </a:r>
          </a:p>
        </p:txBody>
      </p:sp>
    </p:spTree>
    <p:extLst>
      <p:ext uri="{BB962C8B-B14F-4D97-AF65-F5344CB8AC3E}">
        <p14:creationId xmlns:p14="http://schemas.microsoft.com/office/powerpoint/2010/main" val="426662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E96-476F-41B3-BDB8-68032175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CC7A-D770-4DEC-8C05-7E605937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sz="2400" dirty="0" err="1"/>
              <a:t>Jasarin</a:t>
            </a:r>
            <a:r>
              <a:rPr lang="en-US" sz="2400" dirty="0"/>
              <a:t> </a:t>
            </a:r>
            <a:r>
              <a:rPr lang="en-US" sz="2400" dirty="0" err="1"/>
              <a:t>Vorawathanabuncha</a:t>
            </a:r>
            <a:r>
              <a:rPr lang="en-US" sz="2400" dirty="0"/>
              <a:t>	5842722526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Pol </a:t>
            </a:r>
            <a:r>
              <a:rPr lang="en-US" sz="2400" dirty="0" err="1"/>
              <a:t>Surakitkoson</a:t>
            </a:r>
            <a:r>
              <a:rPr lang="en-US" sz="2400" dirty="0"/>
              <a:t>		  	5830362221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Thanyaporn Phinthuphan	  	5830242621</a:t>
            </a:r>
          </a:p>
        </p:txBody>
      </p:sp>
    </p:spTree>
    <p:extLst>
      <p:ext uri="{BB962C8B-B14F-4D97-AF65-F5344CB8AC3E}">
        <p14:creationId xmlns:p14="http://schemas.microsoft.com/office/powerpoint/2010/main" val="295285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61B-8F4D-4FB8-A136-DE585E1F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6622B-F4F9-4F62-B499-16B9F74878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1" y="1931435"/>
            <a:ext cx="7724418" cy="402335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E1B38-6D7B-4556-BE0C-1FAC51FD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3B5A-8FA8-4A99-BF8D-AF9CA249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GB" sz="3200" dirty="0">
                <a:solidFill>
                  <a:schemeClr val="bg1">
                    <a:lumMod val="65000"/>
                  </a:schemeClr>
                </a:solidFill>
              </a:rPr>
              <a:t>Edible Wedding Cake Structured Note (EWC)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F72B-3D09-4092-9146-13B35AB0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Background and motivation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EWC on Geometric Brownian Motion (GBM)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EWC on Heston Model</a:t>
            </a:r>
          </a:p>
        </p:txBody>
      </p:sp>
    </p:spTree>
    <p:extLst>
      <p:ext uri="{BB962C8B-B14F-4D97-AF65-F5344CB8AC3E}">
        <p14:creationId xmlns:p14="http://schemas.microsoft.com/office/powerpoint/2010/main" val="18040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DA6-BBF5-4E5E-BD8F-09AA0EE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588C-886B-4890-8E5E-7BFC8E0F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Inspired from Multi-Double-Lock-Out Warrant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By Warburg Dillon Read (1998)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Known as Onion option / Wedding Cake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Edible Wedding Cake (EWC)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968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6DA6-BBF5-4E5E-BD8F-09AA0EE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EWC’s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588C-886B-4890-8E5E-7BFC8E0F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Returns per period of Stock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Coupon paying bond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Modify structure after paid coupon</a:t>
            </a:r>
          </a:p>
        </p:txBody>
      </p:sp>
    </p:spTree>
    <p:extLst>
      <p:ext uri="{BB962C8B-B14F-4D97-AF65-F5344CB8AC3E}">
        <p14:creationId xmlns:p14="http://schemas.microsoft.com/office/powerpoint/2010/main" val="193050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1129-030D-446C-B8A8-1D6BCE47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dirty="0"/>
              <a:t>EWC’s Payoff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6AC1D-EC36-44EC-AE6F-97B2AADD024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8601" r="3601" b="2172"/>
          <a:stretch/>
        </p:blipFill>
        <p:spPr bwMode="auto">
          <a:xfrm>
            <a:off x="749433" y="3527786"/>
            <a:ext cx="3873157" cy="1809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47576-E34D-4D53-8599-AB6CFC60D6B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6" t="9000" r="5072" b="2479"/>
          <a:stretch/>
        </p:blipFill>
        <p:spPr bwMode="auto">
          <a:xfrm>
            <a:off x="4916331" y="3481132"/>
            <a:ext cx="3582114" cy="1809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DFB74-37D3-45D9-A6BD-2CCF1294D8B6}"/>
                  </a:ext>
                </a:extLst>
              </p:cNvPr>
              <p:cNvSpPr txBox="1"/>
              <p:nvPr/>
            </p:nvSpPr>
            <p:spPr>
              <a:xfrm>
                <a:off x="1082352" y="5604929"/>
                <a:ext cx="2929812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at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with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DFB74-37D3-45D9-A6BD-2CCF1294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2" y="5604929"/>
                <a:ext cx="2929812" cy="394660"/>
              </a:xfrm>
              <a:prstGeom prst="rect">
                <a:avLst/>
              </a:prstGeom>
              <a:blipFill>
                <a:blip r:embed="rId4"/>
                <a:stretch>
                  <a:fillRect l="-1875" t="-6154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EC0C0F-A4E1-4A3D-9E53-8434B596F201}"/>
                  </a:ext>
                </a:extLst>
              </p:cNvPr>
              <p:cNvSpPr txBox="1"/>
              <p:nvPr/>
            </p:nvSpPr>
            <p:spPr>
              <a:xfrm>
                <a:off x="5278482" y="5606468"/>
                <a:ext cx="3219963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</a:t>
                </a:r>
                <a:r>
                  <a:rPr lang="th-TH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|∈(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EC0C0F-A4E1-4A3D-9E53-8434B596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2" y="5606468"/>
                <a:ext cx="3219963" cy="393121"/>
              </a:xfrm>
              <a:prstGeom prst="rect">
                <a:avLst/>
              </a:prstGeom>
              <a:blipFill>
                <a:blip r:embed="rId5"/>
                <a:stretch>
                  <a:fillRect l="-1705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6C5FC2-BD64-46F4-9AF7-A4A1E7427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281" y="1853868"/>
            <a:ext cx="4570100" cy="15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D53E-F156-4AFA-B9B6-44FDADF4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for EWC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8C2A-12FB-4FCF-B7B3-F188D2D8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Volatility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Discrete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Predictable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Eating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Adaptable</a:t>
            </a:r>
          </a:p>
        </p:txBody>
      </p:sp>
    </p:spTree>
    <p:extLst>
      <p:ext uri="{BB962C8B-B14F-4D97-AF65-F5344CB8AC3E}">
        <p14:creationId xmlns:p14="http://schemas.microsoft.com/office/powerpoint/2010/main" val="138825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9EF2-696B-4081-A6BF-4A8F3A50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Zero-</a:t>
            </a:r>
            <a:r>
              <a:rPr lang="en-GB" dirty="0" err="1"/>
              <a:t>Centered</a:t>
            </a:r>
            <a:r>
              <a:rPr lang="en-GB" dirty="0"/>
              <a:t> Layers?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4A1E-CFD2-4714-B8DB-3840A3AE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Historical reason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To study growth rate vs volatility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To offset Leverage Effect / Panic Selling </a:t>
            </a:r>
          </a:p>
        </p:txBody>
      </p:sp>
    </p:spTree>
    <p:extLst>
      <p:ext uri="{BB962C8B-B14F-4D97-AF65-F5344CB8AC3E}">
        <p14:creationId xmlns:p14="http://schemas.microsoft.com/office/powerpoint/2010/main" val="56854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14C3-EC81-48CA-8C8D-F72C5934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Brownian Motion (GBM)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Payoff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EBC9-8C2A-4550-BB99-93AA6FB2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 For EWC with few layer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  <a:r>
              <a:rPr lang="en-US" sz="2400" dirty="0"/>
              <a:t>luster of discounted payoff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CD463-4F75-413C-BFF6-25648F207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6" y="2775857"/>
            <a:ext cx="5425447" cy="1845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5599A-1671-4823-BDB0-326511B613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6" y="4810711"/>
            <a:ext cx="5425447" cy="18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2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</TotalTime>
  <Words>320</Words>
  <Application>Microsoft Office PowerPoint</Application>
  <PresentationFormat>On-screen Show (4:3)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Cambria Math</vt:lpstr>
      <vt:lpstr>Times New Roman</vt:lpstr>
      <vt:lpstr>Tw Cen MT</vt:lpstr>
      <vt:lpstr>Tw Cen MT Condensed</vt:lpstr>
      <vt:lpstr>Wingdings</vt:lpstr>
      <vt:lpstr>Wingdings 3</vt:lpstr>
      <vt:lpstr>Integral</vt:lpstr>
      <vt:lpstr>Edible Wedding Cake  Structured Note (EWC)</vt:lpstr>
      <vt:lpstr>Team Member</vt:lpstr>
      <vt:lpstr>AGENDA Edible Wedding Cake Structured Note (EWC)</vt:lpstr>
      <vt:lpstr>Background</vt:lpstr>
      <vt:lpstr>EWC’s Characteristics</vt:lpstr>
      <vt:lpstr>EWC’s Payoff</vt:lpstr>
      <vt:lpstr>Motivations for EWC</vt:lpstr>
      <vt:lpstr>WHY Zero-Centered Layers?</vt:lpstr>
      <vt:lpstr>Geometric Brownian Motion (GBM) Payoff</vt:lpstr>
      <vt:lpstr>Geometric Brownian Motion (GBM) Payoff</vt:lpstr>
      <vt:lpstr>Geometric Brownian Motion (GBM) Delta</vt:lpstr>
      <vt:lpstr>Geometric Brownian Motion (GBM) Vega and Optimal Volatility</vt:lpstr>
      <vt:lpstr>Geometric Brownian Motion (GBM) Vega and Optimal Volatility</vt:lpstr>
      <vt:lpstr>Geometric Brownian Motion (GBM) Vega and Optimal Volatility</vt:lpstr>
      <vt:lpstr>Geometric Brownian Motion (GBM) Duration</vt:lpstr>
      <vt:lpstr>Heston Model Payoff vs theta</vt:lpstr>
      <vt:lpstr>Heston Model Payoff vs Kappa</vt:lpstr>
      <vt:lpstr>Heston Model Payoff vs Rho</vt:lpstr>
      <vt:lpstr>Real-World Implications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Edible Wedding Cake  Structured Note (EWC)</dc:title>
  <dc:creator>Thanyaporn Phinthuphan</dc:creator>
  <cp:lastModifiedBy>Thanyaporn Phinthuphan</cp:lastModifiedBy>
  <cp:revision>16</cp:revision>
  <dcterms:created xsi:type="dcterms:W3CDTF">2018-12-19T18:15:31Z</dcterms:created>
  <dcterms:modified xsi:type="dcterms:W3CDTF">2018-12-20T06:51:20Z</dcterms:modified>
</cp:coreProperties>
</file>