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59" r:id="rId5"/>
    <p:sldId id="260" r:id="rId6"/>
    <p:sldId id="261" r:id="rId7"/>
    <p:sldId id="263" r:id="rId8"/>
    <p:sldId id="264" r:id="rId9"/>
    <p:sldId id="265" r:id="rId10"/>
    <p:sldId id="266" r:id="rId11"/>
    <p:sldId id="267" r:id="rId12"/>
    <p:sldId id="268" r:id="rId13"/>
    <p:sldId id="269" r:id="rId14"/>
    <p:sldId id="271" r:id="rId15"/>
    <p:sldId id="270" r:id="rId16"/>
    <p:sldId id="272" r:id="rId17"/>
    <p:sldId id="275" r:id="rId18"/>
    <p:sldId id="277" r:id="rId19"/>
    <p:sldId id="274" r:id="rId20"/>
    <p:sldId id="273" r:id="rId21"/>
    <p:sldId id="278" r:id="rId22"/>
    <p:sldId id="279" r:id="rId23"/>
    <p:sldId id="280" r:id="rId24"/>
    <p:sldId id="281" r:id="rId25"/>
    <p:sldId id="282" r:id="rId26"/>
    <p:sldId id="285" r:id="rId27"/>
    <p:sldId id="286" r:id="rId28"/>
    <p:sldId id="284" r:id="rId29"/>
    <p:sldId id="287" r:id="rId30"/>
    <p:sldId id="288" r:id="rId31"/>
    <p:sldId id="289" r:id="rId32"/>
    <p:sldId id="283" r:id="rId33"/>
    <p:sldId id="290" r:id="rId34"/>
    <p:sldId id="291" r:id="rId35"/>
    <p:sldId id="292" r:id="rId36"/>
    <p:sldId id="293" r:id="rId37"/>
    <p:sldId id="294" r:id="rId38"/>
    <p:sldId id="295" r:id="rId39"/>
    <p:sldId id="296" r:id="rId40"/>
    <p:sldId id="297" r:id="rId41"/>
    <p:sldId id="300" r:id="rId42"/>
    <p:sldId id="298" r:id="rId43"/>
    <p:sldId id="301" r:id="rId44"/>
    <p:sldId id="303" r:id="rId45"/>
    <p:sldId id="302" r:id="rId46"/>
    <p:sldId id="304" r:id="rId47"/>
    <p:sldId id="305" r:id="rId48"/>
    <p:sldId id="306" r:id="rId49"/>
    <p:sldId id="309" r:id="rId50"/>
    <p:sldId id="307" r:id="rId51"/>
    <p:sldId id="308" r:id="rId52"/>
    <p:sldId id="310" r:id="rId53"/>
    <p:sldId id="311" r:id="rId54"/>
    <p:sldId id="312" r:id="rId55"/>
    <p:sldId id="313" r:id="rId56"/>
    <p:sldId id="314" r:id="rId57"/>
    <p:sldId id="315" r:id="rId58"/>
    <p:sldId id="256" r:id="rId59"/>
    <p:sldId id="299" r:id="rId60"/>
    <p:sldId id="316" r:id="rId61"/>
    <p:sldId id="317" r:id="rId62"/>
    <p:sldId id="318" r:id="rId63"/>
    <p:sldId id="332"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3" r:id="rId78"/>
    <p:sldId id="334" r:id="rId79"/>
    <p:sldId id="335" r:id="rId80"/>
    <p:sldId id="336" r:id="rId81"/>
    <p:sldId id="337" r:id="rId82"/>
    <p:sldId id="338" r:id="rId83"/>
    <p:sldId id="339" r:id="rId84"/>
    <p:sldId id="342" r:id="rId85"/>
    <p:sldId id="340" r:id="rId86"/>
    <p:sldId id="341" r:id="rId87"/>
    <p:sldId id="343" r:id="rId88"/>
    <p:sldId id="344" r:id="rId89"/>
    <p:sldId id="345" r:id="rId90"/>
    <p:sldId id="346" r:id="rId91"/>
    <p:sldId id="347" r:id="rId92"/>
    <p:sldId id="348" r:id="rId93"/>
    <p:sldId id="349" r:id="rId94"/>
    <p:sldId id="350" r:id="rId95"/>
    <p:sldId id="352" r:id="rId96"/>
    <p:sldId id="351"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54928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44959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201298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5436A-2611-492F-BCBA-EB6694E7A6AE}"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2019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5436A-2611-492F-BCBA-EB6694E7A6AE}" type="datetimeFigureOut">
              <a:rPr lang="en-US" smtClean="0"/>
              <a:t>5/26/2016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82985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95436A-2611-492F-BCBA-EB6694E7A6AE}" type="datetimeFigureOut">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42904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95436A-2611-492F-BCBA-EB6694E7A6AE}" type="datetimeFigureOut">
              <a:rPr lang="en-US" smtClean="0"/>
              <a:t>5/26/2016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557534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95436A-2611-492F-BCBA-EB6694E7A6AE}" type="datetimeFigureOut">
              <a:rPr lang="en-US" smtClean="0"/>
              <a:t>5/26/2016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68054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5436A-2611-492F-BCBA-EB6694E7A6AE}" type="datetimeFigureOut">
              <a:rPr lang="en-US" smtClean="0"/>
              <a:t>5/26/2016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367660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5436A-2611-492F-BCBA-EB6694E7A6AE}" type="datetimeFigureOut">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116819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5436A-2611-492F-BCBA-EB6694E7A6AE}" type="datetimeFigureOut">
              <a:rPr lang="en-US" smtClean="0"/>
              <a:t>5/26/2016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DACB0-A1EE-4ABD-9F82-9E736BCDB78B}" type="slidenum">
              <a:rPr lang="en-US" smtClean="0"/>
              <a:t>‹#›</a:t>
            </a:fld>
            <a:endParaRPr lang="en-US"/>
          </a:p>
        </p:txBody>
      </p:sp>
    </p:spTree>
    <p:extLst>
      <p:ext uri="{BB962C8B-B14F-4D97-AF65-F5344CB8AC3E}">
        <p14:creationId xmlns:p14="http://schemas.microsoft.com/office/powerpoint/2010/main" val="410526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5436A-2611-492F-BCBA-EB6694E7A6AE}" type="datetimeFigureOut">
              <a:rPr lang="en-US" smtClean="0"/>
              <a:t>5/26/2016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DACB0-A1EE-4ABD-9F82-9E736BCDB78B}" type="slidenum">
              <a:rPr lang="en-US" smtClean="0"/>
              <a:t>‹#›</a:t>
            </a:fld>
            <a:endParaRPr lang="en-US"/>
          </a:p>
        </p:txBody>
      </p:sp>
    </p:spTree>
    <p:extLst>
      <p:ext uri="{BB962C8B-B14F-4D97-AF65-F5344CB8AC3E}">
        <p14:creationId xmlns:p14="http://schemas.microsoft.com/office/powerpoint/2010/main" val="370327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tlassian.com/git/tutorials/undoing-changes/git-reset"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atlassian.com/git/tutorials/undoing-changes/git-reset" TargetMode="Externa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0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08.xml.rels><?xml version="1.0" encoding="UTF-8" standalone="yes"?>
<Relationships xmlns="http://schemas.openxmlformats.org/package/2006/relationships"><Relationship Id="rId2" Type="http://schemas.openxmlformats.org/officeDocument/2006/relationships/hyperlink" Target="https://www.atlassian.com/git/tutorials/undoing-changes/git-checkout"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www.atlassian.com/git/tutorials/undoing-changes/git-revert" TargetMode="Externa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www.atlassian.com/git/tutorials/undoing-changes/git-reset"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hyperlink" Target="https://www.atlassian.com/software/sourcetree" TargetMode="External"/><Relationship Id="rId1" Type="http://schemas.openxmlformats.org/officeDocument/2006/relationships/slideLayout" Target="../slideLayouts/slideLayout2.xml"/><Relationship Id="rId4" Type="http://schemas.openxmlformats.org/officeDocument/2006/relationships/hyperlink" Target="https://www.atlassian.com/software/bitbuck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tlassian.com/software/jir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tlassian.com/software/bitbuck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atlassian.com/git/tutorials/syncing/git-push" TargetMode="External"/><Relationship Id="rId2" Type="http://schemas.openxmlformats.org/officeDocument/2006/relationships/hyperlink" Target="https://www.atlassian.com/git/tutorials/setting-up-a-repository/git-init" TargetMode="External"/><Relationship Id="rId1" Type="http://schemas.openxmlformats.org/officeDocument/2006/relationships/slideLayout" Target="../slideLayouts/slideLayout2.xml"/><Relationship Id="rId4" Type="http://schemas.openxmlformats.org/officeDocument/2006/relationships/hyperlink" Target="https://www.atlassian.com/git/tutorials/syncing/git-pull"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atlassian.com/git/tutorials/syncing/git-pull" TargetMode="External"/><Relationship Id="rId2" Type="http://schemas.openxmlformats.org/officeDocument/2006/relationships/hyperlink" Target="https://www.atlassian.com/git/tutorials/syncing/git-push" TargetMode="External"/><Relationship Id="rId1" Type="http://schemas.openxmlformats.org/officeDocument/2006/relationships/slideLayout" Target="../slideLayouts/slideLayout2.xml"/><Relationship Id="rId6" Type="http://schemas.openxmlformats.org/officeDocument/2006/relationships/hyperlink" Target="https://www.atlassian.com/git/tutorials/comparing-workflows/centralized-workflow"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tackoverflow.com/questions/26159274/is-it-possible-to-have-a-trailing-period-in-user-name-in-git/26219423#26219423" TargetMode="External"/><Relationship Id="rId2" Type="http://schemas.openxmlformats.org/officeDocument/2006/relationships/hyperlink" Target="https://www.atlassian.com/git/tutorials/setting-up-a-repository/git-config"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atlassian.com/software/jira"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www.atlassian.com/git/tutorials/inspecting-a-repository/git-status" TargetMode="External"/><Relationship Id="rId2" Type="http://schemas.openxmlformats.org/officeDocument/2006/relationships/hyperlink" Target="https://www.atlassian.com/git/tutorials/saving-changes/git-commit"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hyperlink" Target="https://www.atlassian.com/git/tutorials/inspecting-a-repository/git-log"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atlassian.com/git/tutorials/using-branches/git-merge"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www.kernel.org/pub/software/scm/git/docs/gitrevisions.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www.atlassian.com/git/tutorials/using-branches"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www.atlassian.com/git/tutorials/using-branch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endParaRPr lang="en-US" dirty="0"/>
          </a:p>
        </p:txBody>
      </p:sp>
      <p:sp>
        <p:nvSpPr>
          <p:cNvPr id="3" name="Subtitle 2"/>
          <p:cNvSpPr>
            <a:spLocks noGrp="1"/>
          </p:cNvSpPr>
          <p:nvPr>
            <p:ph type="subTitle" idx="1"/>
          </p:nvPr>
        </p:nvSpPr>
        <p:spPr/>
        <p:txBody>
          <a:bodyPr/>
          <a:lstStyle/>
          <a:p>
            <a:r>
              <a:rPr lang="en-US" dirty="0" smtClean="0"/>
              <a:t>Distributed Version Control System</a:t>
            </a:r>
            <a:endParaRPr lang="en-US" dirty="0"/>
          </a:p>
        </p:txBody>
      </p:sp>
    </p:spTree>
    <p:extLst>
      <p:ext uri="{BB962C8B-B14F-4D97-AF65-F5344CB8AC3E}">
        <p14:creationId xmlns:p14="http://schemas.microsoft.com/office/powerpoint/2010/main" val="1244066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Performanc</a:t>
            </a:r>
            <a:r>
              <a:rPr lang="en-US" dirty="0"/>
              <a:t>e</a:t>
            </a:r>
          </a:p>
        </p:txBody>
      </p:sp>
      <p:sp>
        <p:nvSpPr>
          <p:cNvPr id="3" name="Content Placeholder 2"/>
          <p:cNvSpPr>
            <a:spLocks noGrp="1"/>
          </p:cNvSpPr>
          <p:nvPr>
            <p:ph idx="1"/>
          </p:nvPr>
        </p:nvSpPr>
        <p:spPr/>
        <p:txBody>
          <a:bodyPr>
            <a:normAutofit fontScale="92500" lnSpcReduction="10000"/>
          </a:bodyPr>
          <a:lstStyle/>
          <a:p>
            <a:r>
              <a:rPr lang="en-US" dirty="0"/>
              <a:t>The raw performance characteristics of </a:t>
            </a:r>
            <a:r>
              <a:rPr lang="en-US" dirty="0" err="1"/>
              <a:t>Git</a:t>
            </a:r>
            <a:r>
              <a:rPr lang="en-US" dirty="0"/>
              <a:t> are very strong when compared to many alternatives. </a:t>
            </a:r>
            <a:endParaRPr lang="en-US" dirty="0" smtClean="0"/>
          </a:p>
          <a:p>
            <a:r>
              <a:rPr lang="en-US" dirty="0" smtClean="0"/>
              <a:t>Committing </a:t>
            </a:r>
            <a:r>
              <a:rPr lang="en-US" dirty="0"/>
              <a:t>new changes, branching, merging and comparing past versions are all optimized for performance. </a:t>
            </a:r>
            <a:endParaRPr lang="en-US" dirty="0" smtClean="0"/>
          </a:p>
          <a:p>
            <a:r>
              <a:rPr lang="en-US" dirty="0" smtClean="0"/>
              <a:t>The </a:t>
            </a:r>
            <a:r>
              <a:rPr lang="en-US" dirty="0"/>
              <a:t>algorithms implemented inside </a:t>
            </a:r>
            <a:r>
              <a:rPr lang="en-US" dirty="0" err="1"/>
              <a:t>Git</a:t>
            </a:r>
            <a:r>
              <a:rPr lang="en-US" dirty="0"/>
              <a:t> take advantage of deep knowledge about common attributes of real source code file trees, how they are usually modified over time and what the access patterns are.</a:t>
            </a:r>
          </a:p>
        </p:txBody>
      </p:sp>
    </p:spTree>
    <p:extLst>
      <p:ext uri="{BB962C8B-B14F-4D97-AF65-F5344CB8AC3E}">
        <p14:creationId xmlns:p14="http://schemas.microsoft.com/office/powerpoint/2010/main" val="337478629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0"/>
            <a:ext cx="8229600" cy="1143000"/>
          </a:xfrm>
        </p:spPr>
        <p:txBody>
          <a:bodyPr/>
          <a:lstStyle/>
          <a:p>
            <a:r>
              <a:rPr lang="en-US" dirty="0" err="1" smtClean="0"/>
              <a:t>Git</a:t>
            </a:r>
            <a:r>
              <a:rPr lang="en-US" dirty="0" smtClean="0"/>
              <a:t> checkout - discussion</a:t>
            </a:r>
            <a:endParaRPr lang="en-US" dirty="0"/>
          </a:p>
        </p:txBody>
      </p:sp>
      <p:sp>
        <p:nvSpPr>
          <p:cNvPr id="3" name="Content Placeholder 2"/>
          <p:cNvSpPr>
            <a:spLocks noGrp="1"/>
          </p:cNvSpPr>
          <p:nvPr>
            <p:ph idx="1"/>
          </p:nvPr>
        </p:nvSpPr>
        <p:spPr>
          <a:xfrm>
            <a:off x="457200" y="914400"/>
            <a:ext cx="8229600" cy="2362200"/>
          </a:xfrm>
        </p:spPr>
        <p:txBody>
          <a:bodyPr/>
          <a:lstStyle/>
          <a:p>
            <a:r>
              <a:rPr lang="en-US" sz="1800" dirty="0"/>
              <a:t>During 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209800"/>
            <a:ext cx="2514600" cy="1459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81025" y="3810002"/>
            <a:ext cx="8229600" cy="1295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On the other hand, checking out an old file does affect the current state of your repository. You can re-commit the old version in a new snapshot as you would any other file. So, in effect, this usage of </a:t>
            </a:r>
            <a:r>
              <a:rPr lang="en-US" sz="1800" dirty="0" err="1"/>
              <a:t>git</a:t>
            </a:r>
            <a:r>
              <a:rPr lang="en-US" sz="1800" dirty="0"/>
              <a:t> checkout</a:t>
            </a:r>
            <a:r>
              <a:rPr lang="en-US" sz="1800" dirty="0"/>
              <a:t> serves as a way to revert back to an old version of an individual file.</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5029200"/>
            <a:ext cx="2609850" cy="1598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7084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a:t>
            </a:r>
            <a:endParaRPr lang="en-US" dirty="0"/>
          </a:p>
        </p:txBody>
      </p:sp>
      <p:sp>
        <p:nvSpPr>
          <p:cNvPr id="3" name="Content Placeholder 2"/>
          <p:cNvSpPr>
            <a:spLocks noGrp="1"/>
          </p:cNvSpPr>
          <p:nvPr>
            <p:ph idx="1"/>
          </p:nvPr>
        </p:nvSpPr>
        <p:spPr/>
        <p:txBody>
          <a:bodyPr/>
          <a:lstStyle/>
          <a:p>
            <a:r>
              <a:rPr lang="en-US" sz="1800" b="1" dirty="0"/>
              <a:t>Viewing an Old Revision</a:t>
            </a:r>
          </a:p>
          <a:p>
            <a:r>
              <a:rPr lang="en-US" sz="1800" dirty="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33725"/>
            <a:ext cx="55530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3724274"/>
            <a:ext cx="8229600" cy="1381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p>
          <a:p>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5105399"/>
            <a:ext cx="5486400"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87370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 (cont.)</a:t>
            </a:r>
            <a:endParaRPr lang="en-US" dirty="0"/>
          </a:p>
        </p:txBody>
      </p:sp>
      <p:sp>
        <p:nvSpPr>
          <p:cNvPr id="3" name="Content Placeholder 2"/>
          <p:cNvSpPr>
            <a:spLocks noGrp="1"/>
          </p:cNvSpPr>
          <p:nvPr>
            <p:ph idx="1"/>
          </p:nvPr>
        </p:nvSpPr>
        <p:spPr>
          <a:xfrm>
            <a:off x="457200" y="1219200"/>
            <a:ext cx="8229600" cy="1447800"/>
          </a:xfrm>
        </p:spPr>
        <p:txBody>
          <a:bodyPr>
            <a:normAutofit lnSpcReduction="10000"/>
          </a:bodyPr>
          <a:lstStyle/>
          <a:p>
            <a:r>
              <a:rPr lang="en-US" sz="1800" dirty="0"/>
              <a:t>This makes your working directory match the exact state of the a1e8fb5 commit. You can look at files, compile the project, run tests, and even edit files without worrying about losing the current state of the project. </a:t>
            </a:r>
            <a:r>
              <a:rPr lang="en-US" sz="1800" i="1" dirty="0"/>
              <a:t>Nothing</a:t>
            </a:r>
            <a:r>
              <a:rPr lang="en-US" sz="1800" dirty="0"/>
              <a:t> you do in here will be saved in your repository. To continue developing, you need to get back to the “current” state of your project</a:t>
            </a:r>
            <a:r>
              <a:rPr lang="en-US" sz="1800" dirty="0" smtClean="0"/>
              <a:t>:</a:t>
            </a:r>
            <a:endParaRPr lang="en-US" sz="1800"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47938"/>
            <a:ext cx="563880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txBox="1">
            <a:spLocks/>
          </p:cNvSpPr>
          <p:nvPr/>
        </p:nvSpPr>
        <p:spPr>
          <a:xfrm>
            <a:off x="533400" y="3205163"/>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This assumes that you're developing on the default master branch, which will be thoroughly discussed in the Branches Module.</a:t>
            </a:r>
          </a:p>
          <a:p>
            <a:r>
              <a:rPr lang="en-US" sz="1800" dirty="0"/>
              <a:t>Once you’re back in the master branch, you can use either </a:t>
            </a:r>
            <a:r>
              <a:rPr lang="en-US" sz="1800" dirty="0" err="1"/>
              <a:t>git</a:t>
            </a:r>
            <a:r>
              <a:rPr lang="en-US" sz="1800" dirty="0"/>
              <a:t> revert or </a:t>
            </a:r>
            <a:r>
              <a:rPr lang="en-US" sz="1800" dirty="0" err="1"/>
              <a:t>git</a:t>
            </a:r>
            <a:r>
              <a:rPr lang="en-US" sz="1800" dirty="0"/>
              <a:t> reset to undo any undesired changes.</a:t>
            </a:r>
          </a:p>
        </p:txBody>
      </p:sp>
    </p:spTree>
    <p:extLst>
      <p:ext uri="{BB962C8B-B14F-4D97-AF65-F5344CB8AC3E}">
        <p14:creationId xmlns:p14="http://schemas.microsoft.com/office/powerpoint/2010/main" val="37946016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 continued</a:t>
            </a:r>
            <a:endParaRPr lang="en-US" dirty="0"/>
          </a:p>
        </p:txBody>
      </p:sp>
      <p:sp>
        <p:nvSpPr>
          <p:cNvPr id="3" name="Content Placeholder 2"/>
          <p:cNvSpPr>
            <a:spLocks noGrp="1"/>
          </p:cNvSpPr>
          <p:nvPr>
            <p:ph idx="1"/>
          </p:nvPr>
        </p:nvSpPr>
        <p:spPr>
          <a:xfrm>
            <a:off x="457200" y="1600201"/>
            <a:ext cx="8229600" cy="1752600"/>
          </a:xfrm>
        </p:spPr>
        <p:txBody>
          <a:bodyPr>
            <a:normAutofit/>
          </a:bodyPr>
          <a:lstStyle/>
          <a:p>
            <a:r>
              <a:rPr lang="en-US" sz="2000" dirty="0"/>
              <a:t>If you’re only interested in a single file, you can also use </a:t>
            </a:r>
            <a:r>
              <a:rPr lang="en-US" sz="2000" dirty="0" err="1"/>
              <a:t>git</a:t>
            </a:r>
            <a:r>
              <a:rPr lang="en-US" sz="2000" dirty="0"/>
              <a:t> checkout</a:t>
            </a:r>
            <a:r>
              <a:rPr lang="en-US" sz="2000" dirty="0"/>
              <a:t> to fetch an old version of it. For example, if you only wanted to see the </a:t>
            </a:r>
            <a:r>
              <a:rPr lang="en-US" sz="2000" dirty="0"/>
              <a:t>hello.py</a:t>
            </a:r>
            <a:r>
              <a:rPr lang="en-US" sz="2000" dirty="0"/>
              <a:t> file from the old commit, you could use the following command:</a:t>
            </a:r>
            <a:endParaRPr lang="en-US" sz="20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56197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09575" y="3438527"/>
            <a:ext cx="8229600" cy="1752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Remember, unlike checking out a commit, this </a:t>
            </a:r>
            <a:r>
              <a:rPr lang="en-US" sz="2400" i="1" dirty="0"/>
              <a:t>does</a:t>
            </a:r>
            <a:r>
              <a:rPr lang="en-US" sz="24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endParaRPr lang="en-US" sz="2400"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191127"/>
            <a:ext cx="55149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005366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a:t>
            </a:r>
            <a:endParaRPr lang="en-US" dirty="0"/>
          </a:p>
        </p:txBody>
      </p:sp>
      <p:sp>
        <p:nvSpPr>
          <p:cNvPr id="3" name="Content Placeholder 2"/>
          <p:cNvSpPr>
            <a:spLocks noGrp="1"/>
          </p:cNvSpPr>
          <p:nvPr>
            <p:ph idx="1"/>
          </p:nvPr>
        </p:nvSpPr>
        <p:spPr>
          <a:xfrm>
            <a:off x="514350" y="1447800"/>
            <a:ext cx="8077200" cy="4038600"/>
          </a:xfrm>
        </p:spPr>
        <p:txBody>
          <a:bodyPr>
            <a:normAutofit fontScale="92500" lnSpcReduction="10000"/>
          </a:bodyPr>
          <a:lstStyle/>
          <a:p>
            <a:r>
              <a:rPr lang="en-US" dirty="0"/>
              <a:t>The </a:t>
            </a:r>
            <a:r>
              <a:rPr lang="en-US" dirty="0" err="1">
                <a:solidFill>
                  <a:srgbClr val="00B0F0"/>
                </a:solidFill>
              </a:rPr>
              <a:t>git</a:t>
            </a:r>
            <a:r>
              <a:rPr lang="en-US" dirty="0">
                <a:solidFill>
                  <a:srgbClr val="00B0F0"/>
                </a:solidFill>
              </a:rPr>
              <a:t> revert</a:t>
            </a:r>
            <a:r>
              <a:rPr lang="en-US" dirty="0"/>
              <a:t> command undoes a committed snapshot. </a:t>
            </a:r>
            <a:endParaRPr lang="en-US" dirty="0" smtClean="0"/>
          </a:p>
          <a:p>
            <a:r>
              <a:rPr lang="en-US" dirty="0" smtClean="0"/>
              <a:t>But</a:t>
            </a:r>
            <a:r>
              <a:rPr lang="en-US" dirty="0"/>
              <a:t>, instead of removing the commit from the project history, it figures out how to undo the changes introduced by the commit and appends a</a:t>
            </a:r>
            <a:r>
              <a:rPr lang="en-US" i="1" dirty="0"/>
              <a:t>new</a:t>
            </a:r>
            <a:r>
              <a:rPr lang="en-US" dirty="0"/>
              <a:t> commit with the resulting content. </a:t>
            </a:r>
            <a:endParaRPr lang="en-US" dirty="0" smtClean="0"/>
          </a:p>
          <a:p>
            <a:r>
              <a:rPr lang="en-US" dirty="0" smtClean="0"/>
              <a:t>This </a:t>
            </a:r>
            <a:r>
              <a:rPr lang="en-US" dirty="0"/>
              <a:t>prevents </a:t>
            </a:r>
            <a:r>
              <a:rPr lang="en-US" dirty="0" err="1"/>
              <a:t>Git</a:t>
            </a:r>
            <a:r>
              <a:rPr lang="en-US" dirty="0"/>
              <a:t> from losing history, which is important for the integrity of your revision history and for reliable collaboration.</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5410200"/>
            <a:ext cx="26193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43093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a:t>
            </a:r>
            <a:endParaRPr lang="en-US" dirty="0"/>
          </a:p>
        </p:txBody>
      </p:sp>
      <p:sp>
        <p:nvSpPr>
          <p:cNvPr id="3" name="Content Placeholder 2"/>
          <p:cNvSpPr>
            <a:spLocks noGrp="1"/>
          </p:cNvSpPr>
          <p:nvPr>
            <p:ph idx="1"/>
          </p:nvPr>
        </p:nvSpPr>
        <p:spPr>
          <a:xfrm>
            <a:off x="514350" y="1447800"/>
            <a:ext cx="8077200" cy="685800"/>
          </a:xfrm>
        </p:spPr>
        <p:txBody>
          <a:bodyPr>
            <a:normAutofit/>
          </a:bodyPr>
          <a:lstStyle/>
          <a:p>
            <a:r>
              <a:rPr lang="en-US" sz="2000" dirty="0" smtClean="0"/>
              <a:t>Usage:</a:t>
            </a:r>
          </a:p>
          <a:p>
            <a:pPr marL="0" indent="0">
              <a:buNone/>
            </a:pPr>
            <a:endParaRPr lang="en-US" dirty="0"/>
          </a:p>
        </p:txBody>
      </p:sp>
      <p:sp>
        <p:nvSpPr>
          <p:cNvPr id="5" name="TextBox 4"/>
          <p:cNvSpPr txBox="1"/>
          <p:nvPr/>
        </p:nvSpPr>
        <p:spPr>
          <a:xfrm>
            <a:off x="685800" y="1844159"/>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master</a:t>
            </a:r>
            <a:endParaRPr lang="en-US" dirty="0">
              <a:solidFill>
                <a:schemeClr val="bg1">
                  <a:lumMod val="50000"/>
                </a:schemeClr>
              </a:solidFill>
            </a:endParaRPr>
          </a:p>
        </p:txBody>
      </p:sp>
      <p:sp>
        <p:nvSpPr>
          <p:cNvPr id="6" name="Content Placeholder 2"/>
          <p:cNvSpPr txBox="1">
            <a:spLocks/>
          </p:cNvSpPr>
          <p:nvPr/>
        </p:nvSpPr>
        <p:spPr>
          <a:xfrm>
            <a:off x="533400" y="2314574"/>
            <a:ext cx="8305800" cy="27908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00" dirty="0"/>
              <a:t>Generate a new commit that undoes all of the changes introduced in </a:t>
            </a:r>
            <a:r>
              <a:rPr lang="en-US" sz="2600" dirty="0"/>
              <a:t>&lt;commit&gt;</a:t>
            </a:r>
            <a:r>
              <a:rPr lang="en-US" sz="2600" dirty="0"/>
              <a:t>, then apply it to the current branch</a:t>
            </a:r>
            <a:r>
              <a:rPr lang="en-US" sz="2600" dirty="0" smtClean="0"/>
              <a:t>.</a:t>
            </a:r>
          </a:p>
          <a:p>
            <a:r>
              <a:rPr lang="en-US" sz="2600" b="1" dirty="0"/>
              <a:t>Discussion</a:t>
            </a:r>
          </a:p>
          <a:p>
            <a:r>
              <a:rPr lang="en-US" sz="2600" dirty="0"/>
              <a:t>Reverting should be used when you want to remove an entire commit from your project history. This can be useful, for example, if you’re tracking down a bug and find that it was introduced by a single commit. Instead of manually going in, fixing it, and committing a new snapshot, you can use </a:t>
            </a:r>
            <a:r>
              <a:rPr lang="en-US" sz="2600" dirty="0" err="1"/>
              <a:t>git</a:t>
            </a:r>
            <a:r>
              <a:rPr lang="en-US" sz="2600" dirty="0"/>
              <a:t> revert to automatically do all of this for you.</a:t>
            </a:r>
          </a:p>
          <a:p>
            <a:r>
              <a:rPr lang="en-US" sz="2600" b="1" dirty="0"/>
              <a:t>Reverting vs. Resetting</a:t>
            </a:r>
          </a:p>
          <a:p>
            <a:r>
              <a:rPr lang="en-US" sz="2600" dirty="0"/>
              <a:t>It's important to understand that </a:t>
            </a:r>
            <a:r>
              <a:rPr lang="en-US" sz="2600" dirty="0" err="1"/>
              <a:t>git</a:t>
            </a:r>
            <a:r>
              <a:rPr lang="en-US" sz="2600" dirty="0"/>
              <a:t> revert undoes a single commit—it does not “revert” back to the previous state of a project by removing all subsequent commits. In </a:t>
            </a:r>
            <a:r>
              <a:rPr lang="en-US" sz="2600" dirty="0" err="1"/>
              <a:t>Git</a:t>
            </a:r>
            <a:r>
              <a:rPr lang="en-US" sz="2600" dirty="0"/>
              <a:t>, this is actually called a </a:t>
            </a:r>
            <a:r>
              <a:rPr lang="en-US" sz="2600" dirty="0">
                <a:hlinkClick r:id="rId2"/>
              </a:rPr>
              <a:t>reset</a:t>
            </a:r>
            <a:r>
              <a:rPr lang="en-US" sz="2600" dirty="0"/>
              <a:t>, not a revert.</a:t>
            </a: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773997"/>
            <a:ext cx="3409950" cy="190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95825"/>
            <a:ext cx="4067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800524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vs reset </a:t>
            </a:r>
            <a:endParaRPr lang="en-US" dirty="0"/>
          </a:p>
        </p:txBody>
      </p:sp>
      <p:sp>
        <p:nvSpPr>
          <p:cNvPr id="6" name="Content Placeholder 2"/>
          <p:cNvSpPr txBox="1">
            <a:spLocks/>
          </p:cNvSpPr>
          <p:nvPr/>
        </p:nvSpPr>
        <p:spPr>
          <a:xfrm>
            <a:off x="542925" y="1371600"/>
            <a:ext cx="8305800" cy="279082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Reverting has two important advantages over resetting. First, it doesn’t change the project history, which makes it a “safe” operation for commits that have already been published to a shared repository. For details about why altering shared history is dangerous, please see the </a:t>
            </a:r>
            <a:r>
              <a:rPr lang="en-US" sz="1800" dirty="0" err="1">
                <a:hlinkClick r:id="rId2"/>
              </a:rPr>
              <a:t>git</a:t>
            </a:r>
            <a:r>
              <a:rPr lang="en-US" sz="1800" dirty="0">
                <a:hlinkClick r:id="rId2"/>
              </a:rPr>
              <a:t> reset</a:t>
            </a:r>
            <a:r>
              <a:rPr lang="en-US" sz="1800" dirty="0"/>
              <a:t> page</a:t>
            </a:r>
            <a:r>
              <a:rPr lang="en-US" sz="1800" dirty="0" smtClean="0"/>
              <a:t>.</a:t>
            </a:r>
          </a:p>
          <a:p>
            <a:r>
              <a:rPr lang="en-US" sz="1800" dirty="0"/>
              <a:t>Second, </a:t>
            </a:r>
            <a:r>
              <a:rPr lang="en-US" sz="1800" dirty="0" err="1"/>
              <a:t>git</a:t>
            </a:r>
            <a:r>
              <a:rPr lang="en-US" sz="1800" dirty="0"/>
              <a:t> revert</a:t>
            </a:r>
            <a:r>
              <a:rPr lang="en-US" sz="1800" dirty="0"/>
              <a:t> is able to target an individual commit at an arbitrary point in the history, whereas </a:t>
            </a:r>
            <a:r>
              <a:rPr lang="en-US" sz="1800" dirty="0" err="1"/>
              <a:t>git</a:t>
            </a:r>
            <a:r>
              <a:rPr lang="en-US" sz="1800" dirty="0"/>
              <a:t> reset</a:t>
            </a:r>
            <a:r>
              <a:rPr lang="en-US" sz="1800" dirty="0"/>
              <a:t> can only work backwards from the current commit. For example, if you wanted to undo an old commit with </a:t>
            </a:r>
            <a:r>
              <a:rPr lang="en-US" sz="1800" dirty="0" err="1"/>
              <a:t>git</a:t>
            </a:r>
            <a:r>
              <a:rPr lang="en-US" sz="1800" dirty="0"/>
              <a:t> reset</a:t>
            </a:r>
            <a:r>
              <a:rPr lang="en-US" sz="1800" dirty="0"/>
              <a:t>, you would have to remove all of the commits that occurred after the target commit, remove it, then re-commit all of the subsequent commits. Needless to say, this is not an elegant undo solution.</a:t>
            </a:r>
            <a:endParaRPr lang="en-US" sz="18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4773997"/>
            <a:ext cx="3409950" cy="1903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95825"/>
            <a:ext cx="4067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5392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revert - Example</a:t>
            </a:r>
            <a:endParaRPr lang="en-US" dirty="0"/>
          </a:p>
        </p:txBody>
      </p:sp>
      <p:sp>
        <p:nvSpPr>
          <p:cNvPr id="3" name="Content Placeholder 2"/>
          <p:cNvSpPr>
            <a:spLocks noGrp="1"/>
          </p:cNvSpPr>
          <p:nvPr>
            <p:ph idx="1"/>
          </p:nvPr>
        </p:nvSpPr>
        <p:spPr>
          <a:xfrm>
            <a:off x="457200" y="1219200"/>
            <a:ext cx="8229600" cy="1066800"/>
          </a:xfrm>
        </p:spPr>
        <p:txBody>
          <a:bodyPr>
            <a:normAutofit/>
          </a:bodyPr>
          <a:lstStyle/>
          <a:p>
            <a:r>
              <a:rPr lang="en-US" sz="1800" dirty="0"/>
              <a:t>The following example is a simple demonstration of </a:t>
            </a:r>
            <a:r>
              <a:rPr lang="en-US" sz="1800" dirty="0" err="1"/>
              <a:t>git</a:t>
            </a:r>
            <a:r>
              <a:rPr lang="en-US" sz="1800" dirty="0"/>
              <a:t> revert</a:t>
            </a:r>
            <a:r>
              <a:rPr lang="en-US" sz="1800" dirty="0"/>
              <a:t>. It commits a snapshot, then immediately undoes it with a revert.</a:t>
            </a:r>
            <a:endParaRPr lang="en-US" sz="18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4724400" cy="1410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315758"/>
            <a:ext cx="8229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This can be visualized as the following:</a:t>
            </a:r>
            <a:endParaRPr lang="en-US" sz="1800" dirty="0"/>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49158"/>
            <a:ext cx="371475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3733799"/>
            <a:ext cx="319087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447675" y="5638800"/>
            <a:ext cx="82296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Note that the 4th commit is still in the project history after the revert. Instead of deleting it, </a:t>
            </a:r>
            <a:r>
              <a:rPr lang="en-US" sz="1800" dirty="0" err="1"/>
              <a:t>git</a:t>
            </a:r>
            <a:r>
              <a:rPr lang="en-US" sz="1800" dirty="0"/>
              <a:t> revert</a:t>
            </a:r>
            <a:r>
              <a:rPr lang="en-US" sz="1800" dirty="0"/>
              <a:t> added a new commit to undo its changes. As a result, the 3rd and 5th commits represent the exact same code base, and the 4th commit is still in our history just in case we want to go back to it down the road.</a:t>
            </a:r>
            <a:endParaRPr lang="en-US" sz="1800" dirty="0"/>
          </a:p>
        </p:txBody>
      </p:sp>
      <p:sp>
        <p:nvSpPr>
          <p:cNvPr id="4" name="TextBox 3"/>
          <p:cNvSpPr txBox="1"/>
          <p:nvPr/>
        </p:nvSpPr>
        <p:spPr>
          <a:xfrm>
            <a:off x="6648450" y="1905000"/>
            <a:ext cx="2362200" cy="2031325"/>
          </a:xfrm>
          <a:prstGeom prst="rect">
            <a:avLst/>
          </a:prstGeom>
          <a:solidFill>
            <a:srgbClr val="FF0000"/>
          </a:solidFill>
        </p:spPr>
        <p:txBody>
          <a:bodyPr wrap="square" rtlCol="0">
            <a:spAutoFit/>
          </a:bodyPr>
          <a:lstStyle/>
          <a:p>
            <a:r>
              <a:rPr lang="en-US" dirty="0" smtClean="0"/>
              <a:t>Note: the after image revert is confusing, I think it’s missing two circles to show prior commits.  Need to do some experiments to see how this works.</a:t>
            </a:r>
            <a:endParaRPr lang="en-US" dirty="0"/>
          </a:p>
        </p:txBody>
      </p:sp>
    </p:spTree>
    <p:extLst>
      <p:ext uri="{BB962C8B-B14F-4D97-AF65-F5344CB8AC3E}">
        <p14:creationId xmlns:p14="http://schemas.microsoft.com/office/powerpoint/2010/main" val="29066774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5334000"/>
          </a:xfrm>
        </p:spPr>
        <p:txBody>
          <a:bodyPr>
            <a:noAutofit/>
          </a:bodyPr>
          <a:lstStyle/>
          <a:p>
            <a:r>
              <a:rPr lang="en-US" sz="1800" dirty="0"/>
              <a:t>If </a:t>
            </a:r>
            <a:r>
              <a:rPr lang="en-US" sz="1800" dirty="0" err="1"/>
              <a:t>git</a:t>
            </a:r>
            <a:r>
              <a:rPr lang="en-US" sz="1800" dirty="0"/>
              <a:t> revert</a:t>
            </a:r>
            <a:r>
              <a:rPr lang="en-US" sz="1800" dirty="0"/>
              <a:t> is a “safe” way to undo changes, you can think of </a:t>
            </a:r>
            <a:r>
              <a:rPr lang="en-US" sz="1800" dirty="0" err="1"/>
              <a:t>git</a:t>
            </a:r>
            <a:r>
              <a:rPr lang="en-US" sz="1800" dirty="0"/>
              <a:t> reset</a:t>
            </a:r>
            <a:r>
              <a:rPr lang="en-US" sz="1800" dirty="0"/>
              <a:t> as the </a:t>
            </a:r>
            <a:r>
              <a:rPr lang="en-US" sz="1800" i="1" dirty="0"/>
              <a:t>dangerous</a:t>
            </a:r>
            <a:r>
              <a:rPr lang="en-US" sz="1800" dirty="0"/>
              <a:t> method. </a:t>
            </a:r>
            <a:endParaRPr lang="en-US" sz="1800" dirty="0" smtClean="0"/>
          </a:p>
          <a:p>
            <a:r>
              <a:rPr lang="en-US" sz="1800" dirty="0" smtClean="0"/>
              <a:t>When </a:t>
            </a:r>
            <a:r>
              <a:rPr lang="en-US" sz="1800" dirty="0"/>
              <a:t>you undo with </a:t>
            </a:r>
            <a:r>
              <a:rPr lang="en-US" sz="1800" dirty="0" err="1"/>
              <a:t>git</a:t>
            </a:r>
            <a:r>
              <a:rPr lang="en-US" sz="1800" dirty="0"/>
              <a:t> reset</a:t>
            </a:r>
            <a:r>
              <a:rPr lang="en-US" sz="1800" dirty="0"/>
              <a:t>(and the commits are no longer referenced by any ref or the </a:t>
            </a:r>
            <a:r>
              <a:rPr lang="en-US" sz="1800" dirty="0" err="1"/>
              <a:t>reflog</a:t>
            </a:r>
            <a:r>
              <a:rPr lang="en-US" sz="1800" dirty="0"/>
              <a:t>), there is no way to retrieve the original copy—it is </a:t>
            </a:r>
            <a:r>
              <a:rPr lang="en-US" sz="1800" dirty="0" smtClean="0"/>
              <a:t>a </a:t>
            </a:r>
            <a:r>
              <a:rPr lang="en-US" sz="1800" i="1" dirty="0" smtClean="0"/>
              <a:t>permanent</a:t>
            </a:r>
            <a:r>
              <a:rPr lang="en-US" sz="1800" dirty="0"/>
              <a:t> undo. </a:t>
            </a:r>
            <a:endParaRPr lang="en-US" sz="1800" dirty="0" smtClean="0"/>
          </a:p>
          <a:p>
            <a:r>
              <a:rPr lang="en-US" sz="1800" dirty="0" smtClean="0"/>
              <a:t>Care </a:t>
            </a:r>
            <a:r>
              <a:rPr lang="en-US" sz="1800" dirty="0"/>
              <a:t>must be taken when using this tool, as it’s one of the only </a:t>
            </a:r>
            <a:r>
              <a:rPr lang="en-US" sz="1800" dirty="0" err="1"/>
              <a:t>Git</a:t>
            </a:r>
            <a:r>
              <a:rPr lang="en-US" sz="1800" dirty="0"/>
              <a:t> commands that has the potential to lose your work</a:t>
            </a:r>
            <a:r>
              <a:rPr lang="en-US" sz="1800" dirty="0" smtClean="0"/>
              <a:t>.</a:t>
            </a:r>
          </a:p>
          <a:p>
            <a:r>
              <a:rPr lang="en-US" sz="1800" dirty="0"/>
              <a:t>Like </a:t>
            </a:r>
            <a:r>
              <a:rPr lang="en-US" sz="1800" dirty="0" err="1">
                <a:hlinkClick r:id="rId2"/>
              </a:rPr>
              <a:t>git</a:t>
            </a:r>
            <a:r>
              <a:rPr lang="en-US" sz="1800" dirty="0">
                <a:hlinkClick r:id="rId2"/>
              </a:rPr>
              <a:t> checkout</a:t>
            </a:r>
            <a:r>
              <a:rPr lang="en-US" sz="1800" dirty="0"/>
              <a:t>, </a:t>
            </a:r>
            <a:r>
              <a:rPr lang="en-US" sz="1800" dirty="0" err="1"/>
              <a:t>git</a:t>
            </a:r>
            <a:r>
              <a:rPr lang="en-US" sz="1800" dirty="0"/>
              <a:t> reset</a:t>
            </a:r>
            <a:r>
              <a:rPr lang="en-US" sz="1800" dirty="0"/>
              <a:t> is a versatile command with many configurations. </a:t>
            </a:r>
            <a:endParaRPr lang="en-US" sz="1800" dirty="0" smtClean="0"/>
          </a:p>
          <a:p>
            <a:r>
              <a:rPr lang="en-US" sz="1800" dirty="0" smtClean="0"/>
              <a:t>It </a:t>
            </a:r>
            <a:r>
              <a:rPr lang="en-US" sz="1800" dirty="0"/>
              <a:t>can be used to remove committed snapshots, although it’s more often used to undo changes in the staging area and the working directory. </a:t>
            </a:r>
            <a:endParaRPr lang="en-US" sz="1800" dirty="0" smtClean="0"/>
          </a:p>
          <a:p>
            <a:r>
              <a:rPr lang="en-US" sz="1800" dirty="0" smtClean="0"/>
              <a:t>In </a:t>
            </a:r>
            <a:r>
              <a:rPr lang="en-US" sz="1800" dirty="0"/>
              <a:t>either case, it should only be used to undo </a:t>
            </a:r>
            <a:r>
              <a:rPr lang="en-US" sz="1800" i="1" dirty="0"/>
              <a:t>local</a:t>
            </a:r>
            <a:r>
              <a:rPr lang="en-US" sz="1800" dirty="0"/>
              <a:t> changes—you should never reset snapshots that have been shared with other developers.</a:t>
            </a:r>
            <a:endParaRPr lang="en-US" sz="1800" dirty="0"/>
          </a:p>
        </p:txBody>
      </p:sp>
    </p:spTree>
    <p:extLst>
      <p:ext uri="{BB962C8B-B14F-4D97-AF65-F5344CB8AC3E}">
        <p14:creationId xmlns:p14="http://schemas.microsoft.com/office/powerpoint/2010/main" val="116817138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381000"/>
          </a:xfrm>
        </p:spPr>
        <p:txBody>
          <a:bodyPr>
            <a:noAutofit/>
          </a:bodyPr>
          <a:lstStyle/>
          <a:p>
            <a:r>
              <a:rPr lang="en-US" sz="1800" dirty="0" smtClean="0"/>
              <a:t>Usage:</a:t>
            </a:r>
            <a:endParaRPr lang="en-US" sz="1800" dirty="0"/>
          </a:p>
        </p:txBody>
      </p:sp>
      <p:sp>
        <p:nvSpPr>
          <p:cNvPr id="4" name="TextBox 3"/>
          <p:cNvSpPr txBox="1"/>
          <p:nvPr/>
        </p:nvSpPr>
        <p:spPr>
          <a:xfrm>
            <a:off x="609600" y="1600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&lt;file&gt;</a:t>
            </a:r>
            <a:endParaRPr lang="en-US" dirty="0">
              <a:solidFill>
                <a:schemeClr val="bg1">
                  <a:lumMod val="50000"/>
                </a:schemeClr>
              </a:solidFill>
            </a:endParaRPr>
          </a:p>
        </p:txBody>
      </p:sp>
      <p:sp>
        <p:nvSpPr>
          <p:cNvPr id="5" name="Content Placeholder 2"/>
          <p:cNvSpPr txBox="1">
            <a:spLocks/>
          </p:cNvSpPr>
          <p:nvPr/>
        </p:nvSpPr>
        <p:spPr>
          <a:xfrm>
            <a:off x="457200" y="1921907"/>
            <a:ext cx="8610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the specified file from the staging area, but leave the working directory unchanged. This </a:t>
            </a:r>
            <a:r>
              <a:rPr lang="en-US" sz="1800" dirty="0" err="1"/>
              <a:t>unstages</a:t>
            </a:r>
            <a:r>
              <a:rPr lang="en-US" sz="1800" dirty="0"/>
              <a:t> a file without overwriting any changes.</a:t>
            </a:r>
            <a:endParaRPr lang="en-US" sz="1800" dirty="0"/>
          </a:p>
        </p:txBody>
      </p:sp>
      <p:sp>
        <p:nvSpPr>
          <p:cNvPr id="7" name="TextBox 6"/>
          <p:cNvSpPr txBox="1"/>
          <p:nvPr/>
        </p:nvSpPr>
        <p:spPr>
          <a:xfrm>
            <a:off x="457200" y="2743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a:t>
            </a:r>
            <a:r>
              <a:rPr lang="en-US" dirty="0" smtClean="0">
                <a:solidFill>
                  <a:schemeClr val="bg1">
                    <a:lumMod val="50000"/>
                  </a:schemeClr>
                </a:solidFill>
              </a:rPr>
              <a:t>reset</a:t>
            </a:r>
            <a:endParaRPr lang="en-US" dirty="0">
              <a:solidFill>
                <a:schemeClr val="bg1">
                  <a:lumMod val="50000"/>
                </a:schemeClr>
              </a:solidFill>
            </a:endParaRPr>
          </a:p>
        </p:txBody>
      </p:sp>
      <p:sp>
        <p:nvSpPr>
          <p:cNvPr id="8" name="Content Placeholder 2"/>
          <p:cNvSpPr txBox="1">
            <a:spLocks/>
          </p:cNvSpPr>
          <p:nvPr/>
        </p:nvSpPr>
        <p:spPr>
          <a:xfrm>
            <a:off x="457200" y="3078122"/>
            <a:ext cx="8610600" cy="960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Reset the staging area to match the most recent commit, but leave the working directory unchanged. This </a:t>
            </a:r>
            <a:r>
              <a:rPr lang="en-US" sz="1800" dirty="0" err="1"/>
              <a:t>unstages</a:t>
            </a:r>
            <a:r>
              <a:rPr lang="en-US" sz="1800" dirty="0"/>
              <a:t> </a:t>
            </a:r>
            <a:r>
              <a:rPr lang="en-US" sz="1800" i="1" dirty="0"/>
              <a:t>all</a:t>
            </a:r>
            <a:r>
              <a:rPr lang="en-US" sz="1800" dirty="0"/>
              <a:t> files without overwriting any changes, giving you the opportunity to re-build the staged snapshot from scratch.</a:t>
            </a:r>
            <a:endParaRPr lang="en-US" sz="1800" dirty="0"/>
          </a:p>
        </p:txBody>
      </p:sp>
      <p:sp>
        <p:nvSpPr>
          <p:cNvPr id="9" name="TextBox 8"/>
          <p:cNvSpPr txBox="1"/>
          <p:nvPr/>
        </p:nvSpPr>
        <p:spPr>
          <a:xfrm>
            <a:off x="457200" y="4114801"/>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a:t>
            </a:r>
            <a:r>
              <a:rPr lang="en-US" dirty="0" smtClean="0">
                <a:solidFill>
                  <a:schemeClr val="bg1">
                    <a:lumMod val="50000"/>
                  </a:schemeClr>
                </a:solidFill>
              </a:rPr>
              <a:t>--hard</a:t>
            </a:r>
            <a:endParaRPr lang="en-US" dirty="0">
              <a:solidFill>
                <a:schemeClr val="bg1">
                  <a:lumMod val="50000"/>
                </a:schemeClr>
              </a:solidFill>
            </a:endParaRPr>
          </a:p>
        </p:txBody>
      </p:sp>
      <p:sp>
        <p:nvSpPr>
          <p:cNvPr id="10" name="Content Placeholder 2"/>
          <p:cNvSpPr txBox="1">
            <a:spLocks/>
          </p:cNvSpPr>
          <p:nvPr/>
        </p:nvSpPr>
        <p:spPr>
          <a:xfrm>
            <a:off x="457200" y="4449723"/>
            <a:ext cx="8610600" cy="15700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Reset the staging area and the working directory to match the most recent commit. In addition to </a:t>
            </a:r>
            <a:r>
              <a:rPr lang="en-US" sz="1800" dirty="0" err="1"/>
              <a:t>unstaging</a:t>
            </a:r>
            <a:r>
              <a:rPr lang="en-US" sz="1800" dirty="0"/>
              <a:t> changes, the </a:t>
            </a:r>
            <a:r>
              <a:rPr lang="en-US" sz="1800" dirty="0"/>
              <a:t>--hard</a:t>
            </a:r>
            <a:r>
              <a:rPr lang="en-US" sz="1800" dirty="0"/>
              <a:t> flag tells </a:t>
            </a:r>
            <a:r>
              <a:rPr lang="en-US" sz="1800" dirty="0" err="1"/>
              <a:t>Git</a:t>
            </a:r>
            <a:r>
              <a:rPr lang="en-US" sz="1800" dirty="0"/>
              <a:t> to overwrite all changes in the working directory, too. </a:t>
            </a:r>
            <a:endParaRPr lang="en-US" sz="1800" dirty="0" smtClean="0"/>
          </a:p>
          <a:p>
            <a:r>
              <a:rPr lang="en-US" sz="1800" dirty="0" smtClean="0"/>
              <a:t>Put </a:t>
            </a:r>
            <a:r>
              <a:rPr lang="en-US" sz="1800" dirty="0"/>
              <a:t>another way: this </a:t>
            </a:r>
            <a:r>
              <a:rPr lang="en-US" sz="1800" i="1" dirty="0"/>
              <a:t>obliterates</a:t>
            </a:r>
            <a:r>
              <a:rPr lang="en-US" sz="1800" dirty="0"/>
              <a:t> all uncommitted changes, so make sure you really want to throw away your local developments before using it.</a:t>
            </a:r>
            <a:endParaRPr lang="en-US" sz="1800" dirty="0"/>
          </a:p>
        </p:txBody>
      </p:sp>
    </p:spTree>
    <p:extLst>
      <p:ext uri="{BB962C8B-B14F-4D97-AF65-F5344CB8AC3E}">
        <p14:creationId xmlns:p14="http://schemas.microsoft.com/office/powerpoint/2010/main" val="872442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(File 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Unlike some version control software, </a:t>
            </a:r>
            <a:r>
              <a:rPr lang="en-US" dirty="0" err="1"/>
              <a:t>Git</a:t>
            </a:r>
            <a:r>
              <a:rPr lang="en-US" dirty="0"/>
              <a:t> is not fooled by the names of the files when determining what the storage and version history of the file tree should be, instead, </a:t>
            </a:r>
            <a:r>
              <a:rPr lang="en-US" dirty="0" err="1"/>
              <a:t>Git</a:t>
            </a:r>
            <a:r>
              <a:rPr lang="en-US" dirty="0"/>
              <a:t> focuses on the file content itself. </a:t>
            </a:r>
            <a:endParaRPr lang="en-US" dirty="0" smtClean="0"/>
          </a:p>
          <a:p>
            <a:r>
              <a:rPr lang="en-US" dirty="0" smtClean="0"/>
              <a:t>After </a:t>
            </a:r>
            <a:r>
              <a:rPr lang="en-US" dirty="0"/>
              <a:t>all, source code files are frequently renamed, split, and rearranged. </a:t>
            </a:r>
            <a:endParaRPr lang="en-US" dirty="0" smtClean="0"/>
          </a:p>
          <a:p>
            <a:r>
              <a:rPr lang="en-US" dirty="0" smtClean="0"/>
              <a:t>The </a:t>
            </a:r>
            <a:r>
              <a:rPr lang="en-US" dirty="0"/>
              <a:t>object format of </a:t>
            </a:r>
            <a:r>
              <a:rPr lang="en-US" dirty="0" err="1"/>
              <a:t>Git's</a:t>
            </a:r>
            <a:r>
              <a:rPr lang="en-US" dirty="0"/>
              <a:t> repository files uses a combination of delta encoding (storing content differences), compression and explicitly stores directory contents and version metadata objects.</a:t>
            </a:r>
          </a:p>
        </p:txBody>
      </p:sp>
    </p:spTree>
    <p:extLst>
      <p:ext uri="{BB962C8B-B14F-4D97-AF65-F5344CB8AC3E}">
        <p14:creationId xmlns:p14="http://schemas.microsoft.com/office/powerpoint/2010/main" val="35090807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a:t>
            </a:r>
            <a:endParaRPr lang="en-US" dirty="0"/>
          </a:p>
        </p:txBody>
      </p:sp>
      <p:sp>
        <p:nvSpPr>
          <p:cNvPr id="3" name="Content Placeholder 2"/>
          <p:cNvSpPr>
            <a:spLocks noGrp="1"/>
          </p:cNvSpPr>
          <p:nvPr>
            <p:ph idx="1"/>
          </p:nvPr>
        </p:nvSpPr>
        <p:spPr>
          <a:xfrm>
            <a:off x="457200" y="1219200"/>
            <a:ext cx="8534400" cy="381000"/>
          </a:xfrm>
        </p:spPr>
        <p:txBody>
          <a:bodyPr>
            <a:noAutofit/>
          </a:bodyPr>
          <a:lstStyle/>
          <a:p>
            <a:r>
              <a:rPr lang="en-US" sz="1800" dirty="0" smtClean="0"/>
              <a:t>Usage:</a:t>
            </a:r>
            <a:endParaRPr lang="en-US" sz="1800" dirty="0"/>
          </a:p>
        </p:txBody>
      </p:sp>
      <p:sp>
        <p:nvSpPr>
          <p:cNvPr id="4" name="TextBox 3"/>
          <p:cNvSpPr txBox="1"/>
          <p:nvPr/>
        </p:nvSpPr>
        <p:spPr>
          <a:xfrm>
            <a:off x="609600" y="16002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a:t>
            </a:r>
            <a:r>
              <a:rPr lang="en-US" dirty="0" smtClean="0">
                <a:solidFill>
                  <a:schemeClr val="bg1">
                    <a:lumMod val="50000"/>
                  </a:schemeClr>
                </a:solidFill>
              </a:rPr>
              <a:t>&lt;commit&gt;</a:t>
            </a:r>
            <a:endParaRPr lang="en-US" dirty="0">
              <a:solidFill>
                <a:schemeClr val="bg1">
                  <a:lumMod val="50000"/>
                </a:schemeClr>
              </a:solidFill>
            </a:endParaRPr>
          </a:p>
        </p:txBody>
      </p:sp>
      <p:sp>
        <p:nvSpPr>
          <p:cNvPr id="5" name="Content Placeholder 2"/>
          <p:cNvSpPr txBox="1">
            <a:spLocks/>
          </p:cNvSpPr>
          <p:nvPr/>
        </p:nvSpPr>
        <p:spPr>
          <a:xfrm>
            <a:off x="457200" y="1921907"/>
            <a:ext cx="8610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Move the current branch tip backward to </a:t>
            </a:r>
            <a:r>
              <a:rPr lang="en-US" sz="1800" dirty="0"/>
              <a:t>&lt;commit&gt;</a:t>
            </a:r>
            <a:r>
              <a:rPr lang="en-US" sz="1800" dirty="0"/>
              <a:t>, reset the staging area to match, but leave the working directory alone. </a:t>
            </a:r>
            <a:endParaRPr lang="en-US" sz="1800" dirty="0" smtClean="0"/>
          </a:p>
          <a:p>
            <a:r>
              <a:rPr lang="en-US" sz="1800" dirty="0" smtClean="0"/>
              <a:t>All </a:t>
            </a:r>
            <a:r>
              <a:rPr lang="en-US" sz="1800" dirty="0"/>
              <a:t>changes made since </a:t>
            </a:r>
            <a:r>
              <a:rPr lang="en-US" sz="1800" dirty="0"/>
              <a:t>&lt;commit&gt;</a:t>
            </a:r>
            <a:r>
              <a:rPr lang="en-US" sz="1800" dirty="0"/>
              <a:t> will reside in the working directory, which lets you re-commit the project history using cleaner, more atomic snapshots.</a:t>
            </a:r>
            <a:endParaRPr lang="en-US" sz="1800" dirty="0"/>
          </a:p>
        </p:txBody>
      </p:sp>
      <p:sp>
        <p:nvSpPr>
          <p:cNvPr id="7" name="TextBox 6"/>
          <p:cNvSpPr txBox="1"/>
          <p:nvPr/>
        </p:nvSpPr>
        <p:spPr>
          <a:xfrm>
            <a:off x="457200" y="3352801"/>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reset --hard &lt;commit&gt;</a:t>
            </a:r>
            <a:endParaRPr lang="en-US" dirty="0">
              <a:solidFill>
                <a:schemeClr val="bg1">
                  <a:lumMod val="50000"/>
                </a:schemeClr>
              </a:solidFill>
            </a:endParaRPr>
          </a:p>
        </p:txBody>
      </p:sp>
      <p:sp>
        <p:nvSpPr>
          <p:cNvPr id="8" name="Content Placeholder 2"/>
          <p:cNvSpPr txBox="1">
            <a:spLocks/>
          </p:cNvSpPr>
          <p:nvPr/>
        </p:nvSpPr>
        <p:spPr>
          <a:xfrm>
            <a:off x="457200" y="3687723"/>
            <a:ext cx="8610600" cy="9604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Move the current branch tip backward to </a:t>
            </a:r>
            <a:r>
              <a:rPr lang="en-US" sz="1800" dirty="0"/>
              <a:t>&lt;commit&gt;</a:t>
            </a:r>
            <a:r>
              <a:rPr lang="en-US" sz="1800" dirty="0"/>
              <a:t> and reset both the staging area and the working directory to match. </a:t>
            </a:r>
            <a:endParaRPr lang="en-US" sz="1800" dirty="0" smtClean="0"/>
          </a:p>
          <a:p>
            <a:r>
              <a:rPr lang="en-US" sz="1800" dirty="0" smtClean="0"/>
              <a:t>This </a:t>
            </a:r>
            <a:r>
              <a:rPr lang="en-US" sz="1800" dirty="0"/>
              <a:t>obliterates not only the uncommitted changes, but all commits after </a:t>
            </a:r>
            <a:r>
              <a:rPr lang="en-US" sz="1800" dirty="0"/>
              <a:t>&lt;commit&gt;</a:t>
            </a:r>
            <a:r>
              <a:rPr lang="en-US" sz="1800" dirty="0"/>
              <a:t>, as well.</a:t>
            </a:r>
            <a:endParaRPr lang="en-US" sz="1800" dirty="0"/>
          </a:p>
        </p:txBody>
      </p:sp>
    </p:spTree>
    <p:extLst>
      <p:ext uri="{BB962C8B-B14F-4D97-AF65-F5344CB8AC3E}">
        <p14:creationId xmlns:p14="http://schemas.microsoft.com/office/powerpoint/2010/main" val="18316763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 - discussion</a:t>
            </a:r>
            <a:endParaRPr lang="en-US" dirty="0"/>
          </a:p>
        </p:txBody>
      </p:sp>
      <p:sp>
        <p:nvSpPr>
          <p:cNvPr id="3" name="Content Placeholder 2"/>
          <p:cNvSpPr>
            <a:spLocks noGrp="1"/>
          </p:cNvSpPr>
          <p:nvPr>
            <p:ph idx="1"/>
          </p:nvPr>
        </p:nvSpPr>
        <p:spPr/>
        <p:txBody>
          <a:bodyPr>
            <a:normAutofit/>
          </a:bodyPr>
          <a:lstStyle/>
          <a:p>
            <a:r>
              <a:rPr lang="en-US" sz="1800" dirty="0"/>
              <a:t>All of the above invocations are used to remove changes from a repository. Without the </a:t>
            </a:r>
            <a:r>
              <a:rPr lang="en-US" sz="1800" dirty="0"/>
              <a:t>--hard</a:t>
            </a:r>
            <a:r>
              <a:rPr lang="en-US" sz="1800" dirty="0"/>
              <a:t> flag, </a:t>
            </a:r>
            <a:r>
              <a:rPr lang="en-US" sz="1800" dirty="0" err="1"/>
              <a:t>git</a:t>
            </a:r>
            <a:r>
              <a:rPr lang="en-US" sz="1800" dirty="0"/>
              <a:t> reset</a:t>
            </a:r>
            <a:r>
              <a:rPr lang="en-US" sz="1800" dirty="0"/>
              <a:t> is a way to clean up a repository by </a:t>
            </a:r>
            <a:r>
              <a:rPr lang="en-US" sz="1800" dirty="0" err="1"/>
              <a:t>unstaging</a:t>
            </a:r>
            <a:r>
              <a:rPr lang="en-US" sz="1800" dirty="0"/>
              <a:t> changes or </a:t>
            </a:r>
            <a:r>
              <a:rPr lang="en-US" sz="1800" dirty="0" err="1"/>
              <a:t>uncommitting</a:t>
            </a:r>
            <a:r>
              <a:rPr lang="en-US" sz="1800" dirty="0"/>
              <a:t> a series of snapshots and re-building them from scratch. The </a:t>
            </a:r>
            <a:r>
              <a:rPr lang="en-US" sz="1800" dirty="0"/>
              <a:t>--hard</a:t>
            </a:r>
            <a:r>
              <a:rPr lang="en-US" sz="1800" dirty="0"/>
              <a:t> flag comes in handy when an experiment has gone horribly wrong and you need a clean slate to work with</a:t>
            </a:r>
            <a:r>
              <a:rPr lang="en-US" sz="1800" dirty="0" smtClean="0"/>
              <a:t>.</a:t>
            </a:r>
          </a:p>
          <a:p>
            <a:r>
              <a:rPr lang="en-US" sz="1800" dirty="0"/>
              <a:t>Whereas reverting is designed to safely undo a </a:t>
            </a:r>
            <a:r>
              <a:rPr lang="en-US" sz="1800" i="1" dirty="0"/>
              <a:t>public</a:t>
            </a:r>
            <a:r>
              <a:rPr lang="en-US" sz="1800" dirty="0"/>
              <a:t> commit, </a:t>
            </a:r>
            <a:r>
              <a:rPr lang="en-US" sz="1800" dirty="0" err="1"/>
              <a:t>git</a:t>
            </a:r>
            <a:r>
              <a:rPr lang="en-US" sz="1800" dirty="0"/>
              <a:t> reset</a:t>
            </a:r>
            <a:r>
              <a:rPr lang="en-US" sz="1800" dirty="0"/>
              <a:t> is designed to undo </a:t>
            </a:r>
            <a:r>
              <a:rPr lang="en-US" sz="1800" i="1" dirty="0"/>
              <a:t>local</a:t>
            </a:r>
            <a:r>
              <a:rPr lang="en-US" sz="1800" dirty="0"/>
              <a:t> changes. Because of their distinct goals, the two commands are implemented differently: resetting completely removes a </a:t>
            </a:r>
            <a:r>
              <a:rPr lang="en-US" sz="1800" dirty="0" err="1"/>
              <a:t>changeset</a:t>
            </a:r>
            <a:r>
              <a:rPr lang="en-US" sz="1800" dirty="0"/>
              <a:t>, whereas </a:t>
            </a:r>
            <a:r>
              <a:rPr lang="en-US" sz="1800" dirty="0" smtClean="0">
                <a:hlinkClick r:id="rId2"/>
              </a:rPr>
              <a:t>reverting</a:t>
            </a:r>
            <a:r>
              <a:rPr lang="en-US" sz="1800" dirty="0" smtClean="0"/>
              <a:t> maintains </a:t>
            </a:r>
            <a:r>
              <a:rPr lang="en-US" sz="1800" dirty="0"/>
              <a:t>the original </a:t>
            </a:r>
            <a:r>
              <a:rPr lang="en-US" sz="1800" dirty="0" err="1"/>
              <a:t>changeset</a:t>
            </a:r>
            <a:r>
              <a:rPr lang="en-US" sz="1800" dirty="0"/>
              <a:t> and uses a new commit to apply the undo.</a:t>
            </a:r>
            <a:endParaRPr lang="en-US" sz="18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0"/>
            <a:ext cx="35433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500563"/>
            <a:ext cx="39719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977537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reset - discussion</a:t>
            </a:r>
            <a:endParaRPr lang="en-US" dirty="0"/>
          </a:p>
        </p:txBody>
      </p:sp>
      <p:sp>
        <p:nvSpPr>
          <p:cNvPr id="3" name="Content Placeholder 2"/>
          <p:cNvSpPr>
            <a:spLocks noGrp="1"/>
          </p:cNvSpPr>
          <p:nvPr>
            <p:ph idx="1"/>
          </p:nvPr>
        </p:nvSpPr>
        <p:spPr/>
        <p:txBody>
          <a:bodyPr>
            <a:normAutofit/>
          </a:bodyPr>
          <a:lstStyle/>
          <a:p>
            <a:r>
              <a:rPr lang="en-US" sz="2000" dirty="0"/>
              <a:t>You should never use </a:t>
            </a:r>
            <a:r>
              <a:rPr lang="en-US" sz="2000" dirty="0" err="1"/>
              <a:t>git</a:t>
            </a:r>
            <a:r>
              <a:rPr lang="en-US" sz="2000" dirty="0"/>
              <a:t> reset &lt;commit&gt;</a:t>
            </a:r>
            <a:r>
              <a:rPr lang="en-US" sz="2000" dirty="0"/>
              <a:t> when any snapshots after&lt;commit&gt; have been pushed to a public repository. After publishing a commit, you have to assume that other developers are reliant upon it</a:t>
            </a:r>
            <a:r>
              <a:rPr lang="en-US" sz="2000" dirty="0" smtClean="0"/>
              <a:t>.</a:t>
            </a:r>
          </a:p>
          <a:p>
            <a:r>
              <a:rPr lang="en-US" sz="2000" dirty="0"/>
              <a:t>Removing a commit that other team members have continued developing poses serious problems for collaboration. When they try to sync up with your repository, it will look like a chunk of the project history abruptly disappeared. The sequence below demonstrates what happens when you try to reset a public commit. </a:t>
            </a:r>
            <a:endParaRPr lang="en-US" sz="2000" dirty="0" smtClean="0"/>
          </a:p>
          <a:p>
            <a:r>
              <a:rPr lang="en-US" sz="2000" dirty="0" smtClean="0"/>
              <a:t>The</a:t>
            </a:r>
            <a:r>
              <a:rPr lang="en-US" sz="2000" dirty="0"/>
              <a:t> </a:t>
            </a:r>
            <a:r>
              <a:rPr lang="en-US" sz="2000" dirty="0"/>
              <a:t>origin/master</a:t>
            </a:r>
            <a:r>
              <a:rPr lang="en-US" sz="2000" dirty="0"/>
              <a:t> branch is the central repository’s version of </a:t>
            </a:r>
            <a:r>
              <a:rPr lang="en-US" sz="2000" dirty="0" smtClean="0"/>
              <a:t>your local</a:t>
            </a:r>
            <a:r>
              <a:rPr lang="en-US" sz="2000" dirty="0"/>
              <a:t> </a:t>
            </a:r>
            <a:r>
              <a:rPr lang="en-US" sz="2000" dirty="0"/>
              <a:t>master</a:t>
            </a:r>
            <a:r>
              <a:rPr lang="en-US" sz="2000" dirty="0"/>
              <a:t> branch</a:t>
            </a:r>
            <a:r>
              <a:rPr lang="en-US" dirty="0"/>
              <a:t>.</a:t>
            </a:r>
            <a:endParaRPr lang="en-US" dirty="0"/>
          </a:p>
        </p:txBody>
      </p:sp>
    </p:spTree>
    <p:extLst>
      <p:ext uri="{BB962C8B-B14F-4D97-AF65-F5344CB8AC3E}">
        <p14:creationId xmlns:p14="http://schemas.microsoft.com/office/powerpoint/2010/main" val="42628642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discussion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3514725"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828800"/>
            <a:ext cx="43243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800600"/>
            <a:ext cx="44767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3733800" y="2819400"/>
            <a:ext cx="53340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5943600" y="4095750"/>
            <a:ext cx="381000" cy="590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3520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a:t>
            </a:r>
            <a:r>
              <a:rPr lang="en-US" dirty="0" smtClean="0"/>
              <a:t>example</a:t>
            </a:r>
            <a:endParaRPr lang="en-US" dirty="0"/>
          </a:p>
        </p:txBody>
      </p:sp>
      <p:sp>
        <p:nvSpPr>
          <p:cNvPr id="3" name="Content Placeholder 2"/>
          <p:cNvSpPr>
            <a:spLocks noGrp="1"/>
          </p:cNvSpPr>
          <p:nvPr>
            <p:ph idx="1"/>
          </p:nvPr>
        </p:nvSpPr>
        <p:spPr>
          <a:xfrm>
            <a:off x="457200" y="1600201"/>
            <a:ext cx="8229600" cy="1524000"/>
          </a:xfrm>
        </p:spPr>
        <p:txBody>
          <a:bodyPr>
            <a:normAutofit lnSpcReduction="10000"/>
          </a:bodyPr>
          <a:lstStyle/>
          <a:p>
            <a:r>
              <a:rPr lang="en-US" sz="1800" b="1" dirty="0" err="1"/>
              <a:t>Unstaging</a:t>
            </a:r>
            <a:r>
              <a:rPr lang="en-US" sz="1800" b="1" dirty="0"/>
              <a:t> a File</a:t>
            </a:r>
          </a:p>
          <a:p>
            <a:r>
              <a:rPr lang="en-US" sz="1800" dirty="0"/>
              <a:t>The </a:t>
            </a:r>
            <a:r>
              <a:rPr lang="en-US" sz="1800" dirty="0" err="1"/>
              <a:t>git</a:t>
            </a:r>
            <a:r>
              <a:rPr lang="en-US" sz="1800" dirty="0"/>
              <a:t> reset</a:t>
            </a:r>
            <a:r>
              <a:rPr lang="en-US" sz="1800" dirty="0"/>
              <a:t> command is frequently encountered while preparing the staged snapshot. </a:t>
            </a:r>
            <a:endParaRPr lang="en-US" sz="1800" dirty="0" smtClean="0"/>
          </a:p>
          <a:p>
            <a:r>
              <a:rPr lang="en-US" sz="1800" dirty="0" smtClean="0"/>
              <a:t>The </a:t>
            </a:r>
            <a:r>
              <a:rPr lang="en-US" sz="1800" dirty="0"/>
              <a:t>next example assumes you have two files called </a:t>
            </a:r>
            <a:r>
              <a:rPr lang="en-US" sz="1800" dirty="0"/>
              <a:t>hello.py</a:t>
            </a:r>
            <a:r>
              <a:rPr lang="en-US" sz="1800" dirty="0"/>
              <a:t> and </a:t>
            </a:r>
            <a:r>
              <a:rPr lang="en-US" sz="1800" dirty="0"/>
              <a:t>main.py</a:t>
            </a:r>
            <a:r>
              <a:rPr lang="en-US" sz="1800" dirty="0"/>
              <a:t> that you’ve already added to the repository.</a:t>
            </a:r>
            <a:endParaRPr lang="en-US" sz="18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00400"/>
            <a:ext cx="55149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26129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reset - </a:t>
            </a:r>
            <a:r>
              <a:rPr lang="en-US" dirty="0" smtClean="0"/>
              <a:t>example</a:t>
            </a:r>
            <a:endParaRPr lang="en-US" dirty="0"/>
          </a:p>
        </p:txBody>
      </p:sp>
      <p:sp>
        <p:nvSpPr>
          <p:cNvPr id="3" name="Content Placeholder 2"/>
          <p:cNvSpPr>
            <a:spLocks noGrp="1"/>
          </p:cNvSpPr>
          <p:nvPr>
            <p:ph idx="1"/>
          </p:nvPr>
        </p:nvSpPr>
        <p:spPr>
          <a:xfrm>
            <a:off x="457200" y="1143000"/>
            <a:ext cx="8229600" cy="1524000"/>
          </a:xfrm>
        </p:spPr>
        <p:txBody>
          <a:bodyPr>
            <a:normAutofit lnSpcReduction="10000"/>
          </a:bodyPr>
          <a:lstStyle/>
          <a:p>
            <a:r>
              <a:rPr lang="en-US" sz="1800" b="1" dirty="0" err="1"/>
              <a:t>Unstaging</a:t>
            </a:r>
            <a:r>
              <a:rPr lang="en-US" sz="1800" b="1" dirty="0"/>
              <a:t> a File</a:t>
            </a:r>
          </a:p>
          <a:p>
            <a:r>
              <a:rPr lang="en-US" sz="1800" dirty="0"/>
              <a:t>The </a:t>
            </a:r>
            <a:r>
              <a:rPr lang="en-US" sz="1800" dirty="0" err="1"/>
              <a:t>git</a:t>
            </a:r>
            <a:r>
              <a:rPr lang="en-US" sz="1800" dirty="0"/>
              <a:t> reset</a:t>
            </a:r>
            <a:r>
              <a:rPr lang="en-US" sz="1800" dirty="0"/>
              <a:t> command is frequently encountered while preparing the staged snapshot. </a:t>
            </a:r>
            <a:endParaRPr lang="en-US" sz="1800" dirty="0" smtClean="0"/>
          </a:p>
          <a:p>
            <a:r>
              <a:rPr lang="en-US" sz="1800" dirty="0" smtClean="0"/>
              <a:t>The </a:t>
            </a:r>
            <a:r>
              <a:rPr lang="en-US" sz="1800" dirty="0"/>
              <a:t>next example assumes you have two files called </a:t>
            </a:r>
            <a:r>
              <a:rPr lang="en-US" sz="1800" dirty="0"/>
              <a:t>hello.py</a:t>
            </a:r>
            <a:r>
              <a:rPr lang="en-US" sz="1800" dirty="0"/>
              <a:t> and </a:t>
            </a:r>
            <a:r>
              <a:rPr lang="en-US" sz="1800" dirty="0"/>
              <a:t>main.py</a:t>
            </a:r>
            <a:r>
              <a:rPr lang="en-US" sz="1800" dirty="0"/>
              <a:t> that you’ve already added to the repository.</a:t>
            </a:r>
            <a:endParaRPr lang="en-US" sz="18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55149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95287" y="5791200"/>
            <a:ext cx="8229600" cy="152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As you can see, </a:t>
            </a:r>
            <a:r>
              <a:rPr lang="en-US" sz="1800" dirty="0" err="1"/>
              <a:t>git</a:t>
            </a:r>
            <a:r>
              <a:rPr lang="en-US" sz="1800" dirty="0"/>
              <a:t> reset</a:t>
            </a:r>
            <a:r>
              <a:rPr lang="en-US" sz="1800" dirty="0"/>
              <a:t> helps you keep your commits highly-focused by letting you </a:t>
            </a:r>
            <a:r>
              <a:rPr lang="en-US" sz="1800" dirty="0" err="1"/>
              <a:t>unstage</a:t>
            </a:r>
            <a:r>
              <a:rPr lang="en-US" sz="1800" dirty="0"/>
              <a:t> changes that aren’t related to the next commit.</a:t>
            </a:r>
            <a:endParaRPr lang="en-US" sz="1800" dirty="0"/>
          </a:p>
        </p:txBody>
      </p:sp>
    </p:spTree>
    <p:extLst>
      <p:ext uri="{BB962C8B-B14F-4D97-AF65-F5344CB8AC3E}">
        <p14:creationId xmlns:p14="http://schemas.microsoft.com/office/powerpoint/2010/main" val="286908846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a:t>
            </a:r>
            <a:endParaRPr lang="en-US" dirty="0"/>
          </a:p>
        </p:txBody>
      </p:sp>
      <p:sp>
        <p:nvSpPr>
          <p:cNvPr id="3" name="Content Placeholder 2"/>
          <p:cNvSpPr>
            <a:spLocks noGrp="1"/>
          </p:cNvSpPr>
          <p:nvPr>
            <p:ph idx="1"/>
          </p:nvPr>
        </p:nvSpPr>
        <p:spPr/>
        <p:txBody>
          <a:bodyPr>
            <a:normAutofit/>
          </a:bodyPr>
          <a:lstStyle/>
          <a:p>
            <a:r>
              <a:rPr lang="en-US" sz="1800" dirty="0"/>
              <a:t>The </a:t>
            </a:r>
            <a:r>
              <a:rPr lang="en-US" sz="1800" dirty="0" err="1"/>
              <a:t>git</a:t>
            </a:r>
            <a:r>
              <a:rPr lang="en-US" sz="1800" dirty="0"/>
              <a:t> clean</a:t>
            </a:r>
            <a:r>
              <a:rPr lang="en-US" sz="1800" dirty="0"/>
              <a:t> command removes untracked files from your working directory. This is really more of a convenience command, since it’s trivial to see which files are untracked with </a:t>
            </a:r>
            <a:r>
              <a:rPr lang="en-US" sz="1800" dirty="0" err="1"/>
              <a:t>git</a:t>
            </a:r>
            <a:r>
              <a:rPr lang="en-US" sz="1800" dirty="0"/>
              <a:t> status</a:t>
            </a:r>
            <a:r>
              <a:rPr lang="en-US" sz="1800" dirty="0"/>
              <a:t> and remove them manually. Like an ordinary </a:t>
            </a:r>
            <a:r>
              <a:rPr lang="en-US" sz="1800" dirty="0" err="1"/>
              <a:t>rm</a:t>
            </a:r>
            <a:r>
              <a:rPr lang="en-US" sz="1800" dirty="0"/>
              <a:t> command, </a:t>
            </a:r>
            <a:r>
              <a:rPr lang="en-US" sz="1800" dirty="0" err="1"/>
              <a:t>git</a:t>
            </a:r>
            <a:r>
              <a:rPr lang="en-US" sz="1800" dirty="0"/>
              <a:t> clean</a:t>
            </a:r>
            <a:r>
              <a:rPr lang="en-US" sz="1800" dirty="0"/>
              <a:t> is </a:t>
            </a:r>
            <a:r>
              <a:rPr lang="en-US" sz="1800" i="1" dirty="0" smtClean="0"/>
              <a:t>not </a:t>
            </a:r>
            <a:r>
              <a:rPr lang="en-US" sz="1800" dirty="0" smtClean="0"/>
              <a:t>undoable</a:t>
            </a:r>
            <a:r>
              <a:rPr lang="en-US" sz="1800" dirty="0"/>
              <a:t>, so make sure you really want to delete the untracked files before you run it</a:t>
            </a:r>
            <a:r>
              <a:rPr lang="en-US" sz="1800" dirty="0" smtClean="0"/>
              <a:t>.</a:t>
            </a:r>
          </a:p>
          <a:p>
            <a:r>
              <a:rPr lang="en-US" sz="1800" dirty="0"/>
              <a:t>The </a:t>
            </a:r>
            <a:r>
              <a:rPr lang="en-US" sz="1800" dirty="0" err="1"/>
              <a:t>git</a:t>
            </a:r>
            <a:r>
              <a:rPr lang="en-US" sz="1800" dirty="0"/>
              <a:t> clean</a:t>
            </a:r>
            <a:r>
              <a:rPr lang="en-US" sz="1800" dirty="0"/>
              <a:t> command is often executed in conjunction with </a:t>
            </a:r>
            <a:r>
              <a:rPr lang="en-US" sz="1800" dirty="0" err="1"/>
              <a:t>git</a:t>
            </a:r>
            <a:r>
              <a:rPr lang="en-US" sz="1800" dirty="0"/>
              <a:t> reset --hard</a:t>
            </a:r>
            <a:r>
              <a:rPr lang="en-US" sz="1800" dirty="0"/>
              <a:t>. Remember that resetting only affects tracked files, so a separate command is required for cleaning up untracked ones. Combined, these two commands let you return the working directory to the exact state of a particular commit</a:t>
            </a:r>
            <a:r>
              <a:rPr lang="en-US" sz="1800" dirty="0" smtClean="0"/>
              <a:t>.</a:t>
            </a:r>
          </a:p>
          <a:p>
            <a:endParaRPr lang="en-US" sz="1800" dirty="0"/>
          </a:p>
        </p:txBody>
      </p:sp>
    </p:spTree>
    <p:extLst>
      <p:ext uri="{BB962C8B-B14F-4D97-AF65-F5344CB8AC3E}">
        <p14:creationId xmlns:p14="http://schemas.microsoft.com/office/powerpoint/2010/main" val="15745488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Usage</a:t>
            </a:r>
            <a:endParaRPr lang="en-US" dirty="0"/>
          </a:p>
        </p:txBody>
      </p:sp>
      <p:sp>
        <p:nvSpPr>
          <p:cNvPr id="3" name="Content Placeholder 2"/>
          <p:cNvSpPr>
            <a:spLocks noGrp="1"/>
          </p:cNvSpPr>
          <p:nvPr>
            <p:ph idx="1"/>
          </p:nvPr>
        </p:nvSpPr>
        <p:spPr>
          <a:xfrm>
            <a:off x="457200" y="1676401"/>
            <a:ext cx="8229600" cy="838200"/>
          </a:xfrm>
        </p:spPr>
        <p:txBody>
          <a:bodyPr>
            <a:normAutofit/>
          </a:bodyPr>
          <a:lstStyle/>
          <a:p>
            <a:r>
              <a:rPr lang="en-US" sz="1800" dirty="0"/>
              <a:t>Perform a “dry run” of </a:t>
            </a:r>
            <a:r>
              <a:rPr lang="en-US" sz="1800" dirty="0" err="1"/>
              <a:t>git</a:t>
            </a:r>
            <a:r>
              <a:rPr lang="en-US" sz="1800" dirty="0"/>
              <a:t> clean. This will show you which files are going to be removed without actually doing it.</a:t>
            </a:r>
            <a:endParaRPr lang="en-US" sz="1800" dirty="0"/>
          </a:p>
        </p:txBody>
      </p:sp>
      <p:sp>
        <p:nvSpPr>
          <p:cNvPr id="4" name="TextBox 3"/>
          <p:cNvSpPr txBox="1"/>
          <p:nvPr/>
        </p:nvSpPr>
        <p:spPr>
          <a:xfrm>
            <a:off x="609600" y="1371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-n</a:t>
            </a:r>
            <a:endParaRPr lang="en-US" dirty="0">
              <a:solidFill>
                <a:schemeClr val="bg1">
                  <a:lumMod val="50000"/>
                </a:schemeClr>
              </a:solidFill>
            </a:endParaRPr>
          </a:p>
        </p:txBody>
      </p:sp>
      <p:sp>
        <p:nvSpPr>
          <p:cNvPr id="5" name="TextBox 4"/>
          <p:cNvSpPr txBox="1"/>
          <p:nvPr/>
        </p:nvSpPr>
        <p:spPr>
          <a:xfrm>
            <a:off x="609600" y="2514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-f</a:t>
            </a:r>
            <a:endParaRPr lang="en-US" dirty="0">
              <a:solidFill>
                <a:schemeClr val="bg1">
                  <a:lumMod val="50000"/>
                </a:schemeClr>
              </a:solidFill>
            </a:endParaRPr>
          </a:p>
        </p:txBody>
      </p:sp>
      <p:sp>
        <p:nvSpPr>
          <p:cNvPr id="6" name="Content Placeholder 2"/>
          <p:cNvSpPr txBox="1">
            <a:spLocks/>
          </p:cNvSpPr>
          <p:nvPr/>
        </p:nvSpPr>
        <p:spPr>
          <a:xfrm>
            <a:off x="400050" y="2823092"/>
            <a:ext cx="8229600" cy="83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from the current directory. The </a:t>
            </a:r>
            <a:r>
              <a:rPr lang="en-US" sz="1800" dirty="0"/>
              <a:t>-f</a:t>
            </a:r>
            <a:r>
              <a:rPr lang="en-US" sz="1800" dirty="0"/>
              <a:t> (force) flag is required unless the </a:t>
            </a:r>
            <a:r>
              <a:rPr lang="en-US" sz="1800" dirty="0" err="1"/>
              <a:t>clean.requireForce</a:t>
            </a:r>
            <a:r>
              <a:rPr lang="en-US" sz="1800" dirty="0"/>
              <a:t> configuration option is set to </a:t>
            </a:r>
            <a:r>
              <a:rPr lang="en-US" sz="1800" dirty="0"/>
              <a:t>false</a:t>
            </a:r>
            <a:r>
              <a:rPr lang="en-US" sz="1800" dirty="0"/>
              <a:t> (it's </a:t>
            </a:r>
            <a:r>
              <a:rPr lang="en-US" sz="1800" dirty="0"/>
              <a:t>true</a:t>
            </a:r>
            <a:r>
              <a:rPr lang="en-US" sz="1800" dirty="0"/>
              <a:t> by default). This will </a:t>
            </a:r>
            <a:r>
              <a:rPr lang="en-US" sz="1800" i="1" dirty="0"/>
              <a:t>not</a:t>
            </a:r>
            <a:r>
              <a:rPr lang="en-US" sz="1800" dirty="0"/>
              <a:t> remove untracked folders or files specified by </a:t>
            </a:r>
            <a:r>
              <a:rPr lang="en-US" sz="1800" dirty="0"/>
              <a:t>.</a:t>
            </a:r>
            <a:r>
              <a:rPr lang="en-US" sz="1800" dirty="0" err="1"/>
              <a:t>gitignore</a:t>
            </a:r>
            <a:r>
              <a:rPr lang="en-US" sz="1800" dirty="0"/>
              <a:t>.</a:t>
            </a:r>
          </a:p>
        </p:txBody>
      </p:sp>
      <p:sp>
        <p:nvSpPr>
          <p:cNvPr id="7" name="TextBox 6"/>
          <p:cNvSpPr txBox="1"/>
          <p:nvPr/>
        </p:nvSpPr>
        <p:spPr>
          <a:xfrm>
            <a:off x="609600" y="37338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smtClean="0">
                <a:solidFill>
                  <a:schemeClr val="bg1">
                    <a:lumMod val="50000"/>
                  </a:schemeClr>
                </a:solidFill>
              </a:rPr>
              <a:t>–f &lt;path&gt;</a:t>
            </a:r>
            <a:endParaRPr lang="en-US" dirty="0">
              <a:solidFill>
                <a:schemeClr val="bg1">
                  <a:lumMod val="50000"/>
                </a:schemeClr>
              </a:solidFill>
            </a:endParaRPr>
          </a:p>
        </p:txBody>
      </p:sp>
      <p:sp>
        <p:nvSpPr>
          <p:cNvPr id="8" name="Content Placeholder 2"/>
          <p:cNvSpPr txBox="1">
            <a:spLocks/>
          </p:cNvSpPr>
          <p:nvPr/>
        </p:nvSpPr>
        <p:spPr>
          <a:xfrm>
            <a:off x="381000" y="4103132"/>
            <a:ext cx="8229600" cy="419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but limit the operation to the specified path.</a:t>
            </a:r>
            <a:endParaRPr lang="en-US" sz="1800" dirty="0"/>
          </a:p>
        </p:txBody>
      </p:sp>
      <p:sp>
        <p:nvSpPr>
          <p:cNvPr id="9" name="TextBox 8"/>
          <p:cNvSpPr txBox="1"/>
          <p:nvPr/>
        </p:nvSpPr>
        <p:spPr>
          <a:xfrm>
            <a:off x="609600" y="4545568"/>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err="1">
                <a:solidFill>
                  <a:schemeClr val="bg1">
                    <a:lumMod val="50000"/>
                  </a:schemeClr>
                </a:solidFill>
              </a:rPr>
              <a:t>df</a:t>
            </a:r>
            <a:endParaRPr lang="en-US" dirty="0">
              <a:solidFill>
                <a:schemeClr val="bg1">
                  <a:lumMod val="50000"/>
                </a:schemeClr>
              </a:solidFill>
            </a:endParaRPr>
          </a:p>
        </p:txBody>
      </p:sp>
      <p:sp>
        <p:nvSpPr>
          <p:cNvPr id="10" name="Content Placeholder 2"/>
          <p:cNvSpPr txBox="1">
            <a:spLocks/>
          </p:cNvSpPr>
          <p:nvPr/>
        </p:nvSpPr>
        <p:spPr>
          <a:xfrm>
            <a:off x="381000" y="4914900"/>
            <a:ext cx="8229600" cy="419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a:t>
            </a:r>
            <a:r>
              <a:rPr lang="en-US" sz="1800" i="1" dirty="0"/>
              <a:t>and</a:t>
            </a:r>
            <a:r>
              <a:rPr lang="en-US" sz="1800" dirty="0"/>
              <a:t> untracked directories from the current directory.</a:t>
            </a:r>
            <a:endParaRPr lang="en-US" sz="1800" dirty="0"/>
          </a:p>
        </p:txBody>
      </p:sp>
      <p:sp>
        <p:nvSpPr>
          <p:cNvPr id="11" name="TextBox 10"/>
          <p:cNvSpPr txBox="1"/>
          <p:nvPr/>
        </p:nvSpPr>
        <p:spPr>
          <a:xfrm>
            <a:off x="533400" y="5421868"/>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clean </a:t>
            </a:r>
            <a:r>
              <a:rPr lang="en-US" dirty="0" smtClean="0">
                <a:solidFill>
                  <a:schemeClr val="bg1">
                    <a:lumMod val="50000"/>
                  </a:schemeClr>
                </a:solidFill>
              </a:rPr>
              <a:t>-</a:t>
            </a:r>
            <a:r>
              <a:rPr lang="en-US" dirty="0" err="1" smtClean="0">
                <a:solidFill>
                  <a:schemeClr val="bg1">
                    <a:lumMod val="50000"/>
                  </a:schemeClr>
                </a:solidFill>
              </a:rPr>
              <a:t>xf</a:t>
            </a:r>
            <a:endParaRPr lang="en-US" dirty="0">
              <a:solidFill>
                <a:schemeClr val="bg1">
                  <a:lumMod val="50000"/>
                </a:schemeClr>
              </a:solidFill>
            </a:endParaRPr>
          </a:p>
        </p:txBody>
      </p:sp>
      <p:sp>
        <p:nvSpPr>
          <p:cNvPr id="12" name="Content Placeholder 2"/>
          <p:cNvSpPr txBox="1">
            <a:spLocks/>
          </p:cNvSpPr>
          <p:nvPr/>
        </p:nvSpPr>
        <p:spPr>
          <a:xfrm>
            <a:off x="381000" y="5772150"/>
            <a:ext cx="8248650" cy="55245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Remove untracked files from the current directory as well as any files that </a:t>
            </a:r>
            <a:r>
              <a:rPr lang="en-US" sz="1800" dirty="0" err="1"/>
              <a:t>Git</a:t>
            </a:r>
            <a:r>
              <a:rPr lang="en-US" sz="1800" dirty="0"/>
              <a:t> usually ignores.</a:t>
            </a:r>
            <a:endParaRPr lang="en-US" sz="1800" dirty="0"/>
          </a:p>
        </p:txBody>
      </p:sp>
    </p:spTree>
    <p:extLst>
      <p:ext uri="{BB962C8B-B14F-4D97-AF65-F5344CB8AC3E}">
        <p14:creationId xmlns:p14="http://schemas.microsoft.com/office/powerpoint/2010/main" val="38359871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Discussion</a:t>
            </a:r>
            <a:endParaRPr lang="en-US" dirty="0"/>
          </a:p>
        </p:txBody>
      </p:sp>
      <p:sp>
        <p:nvSpPr>
          <p:cNvPr id="13" name="Content Placeholder 12"/>
          <p:cNvSpPr>
            <a:spLocks noGrp="1"/>
          </p:cNvSpPr>
          <p:nvPr>
            <p:ph idx="1"/>
          </p:nvPr>
        </p:nvSpPr>
        <p:spPr/>
        <p:txBody>
          <a:bodyPr>
            <a:normAutofit fontScale="70000" lnSpcReduction="20000"/>
          </a:bodyPr>
          <a:lstStyle/>
          <a:p>
            <a:r>
              <a:rPr lang="en-US" dirty="0"/>
              <a:t>The </a:t>
            </a:r>
            <a:r>
              <a:rPr lang="en-US" dirty="0" err="1"/>
              <a:t>git</a:t>
            </a:r>
            <a:r>
              <a:rPr lang="en-US" dirty="0"/>
              <a:t> reset --hard</a:t>
            </a:r>
            <a:r>
              <a:rPr lang="en-US" dirty="0"/>
              <a:t> and </a:t>
            </a:r>
            <a:r>
              <a:rPr lang="en-US" dirty="0" err="1"/>
              <a:t>git</a:t>
            </a:r>
            <a:r>
              <a:rPr lang="en-US" dirty="0"/>
              <a:t> clean -f</a:t>
            </a:r>
            <a:r>
              <a:rPr lang="en-US" dirty="0"/>
              <a:t> commands are your best friends after you’ve made some embarrassing developments in your local repository and want to burn the evidence. Running both of them will make your working directory match the most recent commit, giving you a clean slate to work with</a:t>
            </a:r>
            <a:r>
              <a:rPr lang="en-US" dirty="0" smtClean="0"/>
              <a:t>.</a:t>
            </a:r>
          </a:p>
          <a:p>
            <a:r>
              <a:rPr lang="en-US" dirty="0"/>
              <a:t>The </a:t>
            </a:r>
            <a:r>
              <a:rPr lang="en-US" dirty="0" err="1"/>
              <a:t>git</a:t>
            </a:r>
            <a:r>
              <a:rPr lang="en-US" dirty="0"/>
              <a:t> clean</a:t>
            </a:r>
            <a:r>
              <a:rPr lang="en-US" dirty="0"/>
              <a:t> command can also be useful for cleaning up the working directory after a build. For example, it can easily remove the </a:t>
            </a:r>
            <a:r>
              <a:rPr lang="en-US" dirty="0"/>
              <a:t>.o</a:t>
            </a:r>
            <a:r>
              <a:rPr lang="en-US" dirty="0"/>
              <a:t> and </a:t>
            </a:r>
            <a:r>
              <a:rPr lang="en-US" dirty="0"/>
              <a:t>.exe</a:t>
            </a:r>
            <a:r>
              <a:rPr lang="en-US" dirty="0"/>
              <a:t> binaries generated by a C compiler. This is occasionally a necessary step before packaging a project for release. The </a:t>
            </a:r>
            <a:r>
              <a:rPr lang="en-US" dirty="0"/>
              <a:t>-</a:t>
            </a:r>
            <a:r>
              <a:rPr lang="en-US" dirty="0" err="1"/>
              <a:t>x</a:t>
            </a:r>
            <a:r>
              <a:rPr lang="en-US" dirty="0" err="1"/>
              <a:t>option</a:t>
            </a:r>
            <a:r>
              <a:rPr lang="en-US" dirty="0"/>
              <a:t> is particularly convenient for this purpose</a:t>
            </a:r>
            <a:r>
              <a:rPr lang="en-US" dirty="0" smtClean="0"/>
              <a:t>.</a:t>
            </a:r>
          </a:p>
          <a:p>
            <a:r>
              <a:rPr lang="en-US" dirty="0"/>
              <a:t>Keep in mind that, along with </a:t>
            </a:r>
            <a:r>
              <a:rPr lang="en-US" dirty="0" err="1"/>
              <a:t>git</a:t>
            </a:r>
            <a:r>
              <a:rPr lang="en-US" dirty="0"/>
              <a:t> reset</a:t>
            </a:r>
            <a:r>
              <a:rPr lang="en-US" dirty="0"/>
              <a:t>, </a:t>
            </a:r>
            <a:r>
              <a:rPr lang="en-US" dirty="0" err="1"/>
              <a:t>git</a:t>
            </a:r>
            <a:r>
              <a:rPr lang="en-US" dirty="0"/>
              <a:t> clean</a:t>
            </a:r>
            <a:r>
              <a:rPr lang="en-US" dirty="0"/>
              <a:t> is one of the only </a:t>
            </a:r>
            <a:r>
              <a:rPr lang="en-US" dirty="0" err="1"/>
              <a:t>Git</a:t>
            </a:r>
            <a:r>
              <a:rPr lang="en-US" dirty="0"/>
              <a:t> commands that has the potential to permanently delete commits, so be careful with it. In fact, it’s so easy to lose important additions that the </a:t>
            </a:r>
            <a:r>
              <a:rPr lang="en-US" dirty="0" err="1"/>
              <a:t>Git</a:t>
            </a:r>
            <a:r>
              <a:rPr lang="en-US" dirty="0"/>
              <a:t> maintainers </a:t>
            </a:r>
            <a:r>
              <a:rPr lang="en-US" i="1" dirty="0"/>
              <a:t>require</a:t>
            </a:r>
            <a:r>
              <a:rPr lang="en-US" dirty="0"/>
              <a:t> the </a:t>
            </a:r>
            <a:r>
              <a:rPr lang="en-US" dirty="0"/>
              <a:t>-f</a:t>
            </a:r>
            <a:r>
              <a:rPr lang="en-US" dirty="0"/>
              <a:t> flag for even the most basic operations. This prevents you from accidentally deleting everything with a naive </a:t>
            </a:r>
            <a:r>
              <a:rPr lang="en-US" dirty="0" err="1"/>
              <a:t>git</a:t>
            </a:r>
            <a:r>
              <a:rPr lang="en-US" dirty="0"/>
              <a:t> clean</a:t>
            </a:r>
            <a:r>
              <a:rPr lang="en-US" dirty="0"/>
              <a:t> call.</a:t>
            </a:r>
            <a:endParaRPr lang="en-US" dirty="0"/>
          </a:p>
        </p:txBody>
      </p:sp>
    </p:spTree>
    <p:extLst>
      <p:ext uri="{BB962C8B-B14F-4D97-AF65-F5344CB8AC3E}">
        <p14:creationId xmlns:p14="http://schemas.microsoft.com/office/powerpoint/2010/main" val="27917867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clean - example</a:t>
            </a:r>
            <a:endParaRPr lang="en-US" dirty="0"/>
          </a:p>
        </p:txBody>
      </p:sp>
      <p:sp>
        <p:nvSpPr>
          <p:cNvPr id="13" name="Content Placeholder 12"/>
          <p:cNvSpPr>
            <a:spLocks noGrp="1"/>
          </p:cNvSpPr>
          <p:nvPr>
            <p:ph idx="1"/>
          </p:nvPr>
        </p:nvSpPr>
        <p:spPr>
          <a:xfrm>
            <a:off x="457200" y="1600201"/>
            <a:ext cx="8229600" cy="1219200"/>
          </a:xfrm>
        </p:spPr>
        <p:txBody>
          <a:bodyPr>
            <a:normAutofit/>
          </a:bodyPr>
          <a:lstStyle/>
          <a:p>
            <a:r>
              <a:rPr lang="en-US" sz="1800" dirty="0"/>
              <a:t>The following example obliterates all changes in the working directory, including new files that have been added. It assumes you’ve already committed a few snapshots and are experimenting with some new developments.</a:t>
            </a:r>
            <a:endParaRPr lang="en-US" sz="18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2462213"/>
            <a:ext cx="542925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2"/>
          <p:cNvSpPr txBox="1">
            <a:spLocks/>
          </p:cNvSpPr>
          <p:nvPr/>
        </p:nvSpPr>
        <p:spPr>
          <a:xfrm>
            <a:off x="457200" y="4343400"/>
            <a:ext cx="84582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After running this reset/clean sequence, the working directory and the staging area will look exactly like the most recent commit, and </a:t>
            </a:r>
            <a:r>
              <a:rPr lang="en-US" sz="1800" dirty="0" err="1"/>
              <a:t>git</a:t>
            </a:r>
            <a:r>
              <a:rPr lang="en-US" sz="1800" dirty="0"/>
              <a:t> status will report a clean working directory. You're now ready to begin again.</a:t>
            </a:r>
          </a:p>
          <a:p>
            <a:r>
              <a:rPr lang="en-US" sz="1800" dirty="0"/>
              <a:t>Note that, unlike the second example in </a:t>
            </a:r>
            <a:r>
              <a:rPr lang="en-US" sz="1800" dirty="0" err="1">
                <a:hlinkClick r:id="rId3"/>
              </a:rPr>
              <a:t>git</a:t>
            </a:r>
            <a:r>
              <a:rPr lang="en-US" sz="1800" dirty="0">
                <a:hlinkClick r:id="rId3"/>
              </a:rPr>
              <a:t> reset</a:t>
            </a:r>
            <a:r>
              <a:rPr lang="en-US" sz="1800" dirty="0"/>
              <a:t>, the new files were _not _added to the repository. As a result, they could not be affected by </a:t>
            </a:r>
            <a:r>
              <a:rPr lang="en-US" sz="1800" dirty="0" err="1"/>
              <a:t>git</a:t>
            </a:r>
            <a:r>
              <a:rPr lang="en-US" sz="1800" dirty="0"/>
              <a:t> reset --hard, and </a:t>
            </a:r>
            <a:r>
              <a:rPr lang="en-US" sz="1800" dirty="0" err="1"/>
              <a:t>git</a:t>
            </a:r>
            <a:r>
              <a:rPr lang="en-US" sz="1800" dirty="0"/>
              <a:t> clean was required to delete them.</a:t>
            </a:r>
          </a:p>
        </p:txBody>
      </p:sp>
    </p:spTree>
    <p:extLst>
      <p:ext uri="{BB962C8B-B14F-4D97-AF65-F5344CB8AC3E}">
        <p14:creationId xmlns:p14="http://schemas.microsoft.com/office/powerpoint/2010/main" val="1772275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(Distributed)</a:t>
            </a:r>
            <a:endParaRPr lang="en-US" dirty="0"/>
          </a:p>
        </p:txBody>
      </p:sp>
      <p:sp>
        <p:nvSpPr>
          <p:cNvPr id="3" name="Content Placeholder 2"/>
          <p:cNvSpPr>
            <a:spLocks noGrp="1"/>
          </p:cNvSpPr>
          <p:nvPr>
            <p:ph idx="1"/>
          </p:nvPr>
        </p:nvSpPr>
        <p:spPr/>
        <p:txBody>
          <a:bodyPr>
            <a:normAutofit fontScale="62500" lnSpcReduction="20000"/>
          </a:bodyPr>
          <a:lstStyle/>
          <a:p>
            <a:r>
              <a:rPr lang="en-US" dirty="0"/>
              <a:t>Being distributed enables significant performance benefits as well.</a:t>
            </a:r>
          </a:p>
          <a:p>
            <a:r>
              <a:rPr lang="en-US" dirty="0"/>
              <a:t>For example, say a developer, Alice, makes changes to source code, adding a feature for the upcoming 2.0 release, then commits those changes with descriptive messages. </a:t>
            </a:r>
            <a:endParaRPr lang="en-US" dirty="0" smtClean="0"/>
          </a:p>
          <a:p>
            <a:r>
              <a:rPr lang="en-US" dirty="0" smtClean="0"/>
              <a:t>She </a:t>
            </a:r>
            <a:r>
              <a:rPr lang="en-US" dirty="0"/>
              <a:t>then works on a second feature and commits those changes too. </a:t>
            </a:r>
            <a:endParaRPr lang="en-US" dirty="0" smtClean="0"/>
          </a:p>
          <a:p>
            <a:r>
              <a:rPr lang="en-US" dirty="0" smtClean="0"/>
              <a:t>Naturally </a:t>
            </a:r>
            <a:r>
              <a:rPr lang="en-US" dirty="0"/>
              <a:t>these are stored as separate pieces of work in the version history. </a:t>
            </a:r>
            <a:endParaRPr lang="en-US" dirty="0" smtClean="0"/>
          </a:p>
          <a:p>
            <a:r>
              <a:rPr lang="en-US" dirty="0" smtClean="0"/>
              <a:t>Alice </a:t>
            </a:r>
            <a:r>
              <a:rPr lang="en-US" dirty="0"/>
              <a:t>then switches to the version 1.3 branch of the same software to fix a bug that affects only that older version. </a:t>
            </a:r>
            <a:endParaRPr lang="en-US" dirty="0" smtClean="0"/>
          </a:p>
          <a:p>
            <a:r>
              <a:rPr lang="en-US" dirty="0" smtClean="0"/>
              <a:t>The </a:t>
            </a:r>
            <a:r>
              <a:rPr lang="en-US" dirty="0"/>
              <a:t>purpose of this is to enable Alice's team to ship a bug fix release, version 1.3.1, before version 2.0 is ready. </a:t>
            </a:r>
            <a:endParaRPr lang="en-US" dirty="0" smtClean="0"/>
          </a:p>
          <a:p>
            <a:r>
              <a:rPr lang="en-US" dirty="0" smtClean="0"/>
              <a:t>Alice </a:t>
            </a:r>
            <a:r>
              <a:rPr lang="en-US" dirty="0"/>
              <a:t>can then return to the 2.0 branch to continue working on new features for 2.0 and all of this can occur without any network access and is therefore fast and reliable. She could even do it on an airplane. When she is ready to send all of the individually committed changes to the remote repository, Alice can “push” them in one command.</a:t>
            </a:r>
          </a:p>
          <a:p>
            <a:endParaRPr lang="en-US" dirty="0"/>
          </a:p>
        </p:txBody>
      </p:sp>
    </p:spTree>
    <p:extLst>
      <p:ext uri="{BB962C8B-B14F-4D97-AF65-F5344CB8AC3E}">
        <p14:creationId xmlns:p14="http://schemas.microsoft.com/office/powerpoint/2010/main" val="37271333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Rewriting History</a:t>
            </a:r>
            <a:endParaRPr lang="en-US" dirty="0"/>
          </a:p>
        </p:txBody>
      </p:sp>
      <p:sp>
        <p:nvSpPr>
          <p:cNvPr id="5" name="Subtitle 4"/>
          <p:cNvSpPr>
            <a:spLocks noGrp="1"/>
          </p:cNvSpPr>
          <p:nvPr>
            <p:ph type="subTitle" idx="1"/>
          </p:nvPr>
        </p:nvSpPr>
        <p:spPr/>
        <p:txBody>
          <a:bodyPr/>
          <a:lstStyle/>
          <a:p>
            <a:r>
              <a:rPr lang="en-US" dirty="0" err="1" smtClean="0"/>
              <a:t>Git</a:t>
            </a:r>
            <a:r>
              <a:rPr lang="en-US" dirty="0" smtClean="0"/>
              <a:t> rebase</a:t>
            </a:r>
          </a:p>
          <a:p>
            <a:r>
              <a:rPr lang="en-US" dirty="0" err="1" smtClean="0"/>
              <a:t>Git</a:t>
            </a:r>
            <a:r>
              <a:rPr lang="en-US" dirty="0" smtClean="0"/>
              <a:t> </a:t>
            </a:r>
            <a:r>
              <a:rPr lang="en-US" dirty="0" err="1" smtClean="0"/>
              <a:t>reflog</a:t>
            </a:r>
            <a:endParaRPr lang="en-US" dirty="0"/>
          </a:p>
        </p:txBody>
      </p:sp>
    </p:spTree>
    <p:extLst>
      <p:ext uri="{BB962C8B-B14F-4D97-AF65-F5344CB8AC3E}">
        <p14:creationId xmlns:p14="http://schemas.microsoft.com/office/powerpoint/2010/main" val="2552632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(Security)</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Git</a:t>
            </a:r>
            <a:r>
              <a:rPr lang="en-US" dirty="0"/>
              <a:t> has been designed with the integrity of managed source code as a top priority. </a:t>
            </a:r>
            <a:endParaRPr lang="en-US" dirty="0" smtClean="0"/>
          </a:p>
          <a:p>
            <a:r>
              <a:rPr lang="en-US" dirty="0" smtClean="0"/>
              <a:t>The </a:t>
            </a:r>
            <a:r>
              <a:rPr lang="en-US" dirty="0"/>
              <a:t>content of the files as well as the true relationships between files and directories, versions, tags and commits, all of these objects in the </a:t>
            </a:r>
            <a:r>
              <a:rPr lang="en-US" dirty="0" err="1"/>
              <a:t>Git</a:t>
            </a:r>
            <a:r>
              <a:rPr lang="en-US" dirty="0"/>
              <a:t> repository are secured with a cryptographically secure hashing algorithm called SHA1. </a:t>
            </a:r>
            <a:endParaRPr lang="en-US" dirty="0" smtClean="0"/>
          </a:p>
          <a:p>
            <a:r>
              <a:rPr lang="en-US" dirty="0" smtClean="0"/>
              <a:t>This </a:t>
            </a:r>
            <a:r>
              <a:rPr lang="en-US" dirty="0"/>
              <a:t>protects the code and the change history against both accidental and malicious change and ensures that the history is fully traceable</a:t>
            </a:r>
            <a:r>
              <a:rPr lang="en-US" dirty="0" smtClean="0"/>
              <a:t>.</a:t>
            </a:r>
          </a:p>
          <a:p>
            <a:r>
              <a:rPr lang="en-US" dirty="0"/>
              <a:t>With </a:t>
            </a:r>
            <a:r>
              <a:rPr lang="en-US" dirty="0" err="1"/>
              <a:t>Git</a:t>
            </a:r>
            <a:r>
              <a:rPr lang="en-US" dirty="0"/>
              <a:t>, you can be sure you have an authentic content history of your source code.</a:t>
            </a:r>
          </a:p>
          <a:p>
            <a:r>
              <a:rPr lang="en-US" dirty="0"/>
              <a:t>Some other version control systems have no protections against secret alteration at a later date. This can be a serious information security vulnerability for any organization that relies on software development</a:t>
            </a:r>
            <a:r>
              <a:rPr lang="en-US" dirty="0" smtClean="0"/>
              <a:t>.</a:t>
            </a:r>
            <a:endParaRPr lang="en-US" dirty="0"/>
          </a:p>
        </p:txBody>
      </p:sp>
    </p:spTree>
    <p:extLst>
      <p:ext uri="{BB962C8B-B14F-4D97-AF65-F5344CB8AC3E}">
        <p14:creationId xmlns:p14="http://schemas.microsoft.com/office/powerpoint/2010/main" val="1183258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Performance (Flexibility)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One of </a:t>
            </a:r>
            <a:r>
              <a:rPr lang="en-US" dirty="0" err="1"/>
              <a:t>Git's</a:t>
            </a:r>
            <a:r>
              <a:rPr lang="en-US" dirty="0"/>
              <a:t> key design objectives is flexibility. </a:t>
            </a:r>
            <a:r>
              <a:rPr lang="en-US" dirty="0" err="1"/>
              <a:t>Git</a:t>
            </a:r>
            <a:r>
              <a:rPr lang="en-US" dirty="0"/>
              <a:t> is flexible in several respects: </a:t>
            </a:r>
            <a:endParaRPr lang="en-US" dirty="0" smtClean="0"/>
          </a:p>
          <a:p>
            <a:pPr lvl="1"/>
            <a:r>
              <a:rPr lang="en-US" dirty="0" smtClean="0"/>
              <a:t>in </a:t>
            </a:r>
            <a:r>
              <a:rPr lang="en-US" dirty="0"/>
              <a:t>support for various kinds of nonlinear development workflows, </a:t>
            </a:r>
            <a:r>
              <a:rPr lang="en-US" dirty="0" smtClean="0"/>
              <a:t>in </a:t>
            </a:r>
            <a:r>
              <a:rPr lang="en-US" dirty="0"/>
              <a:t>its efficiency in both small and large projects and in its compatibility with many existing systems and protocols.</a:t>
            </a:r>
          </a:p>
          <a:p>
            <a:r>
              <a:rPr lang="en-US" dirty="0" err="1"/>
              <a:t>Git</a:t>
            </a:r>
            <a:r>
              <a:rPr lang="en-US" dirty="0"/>
              <a:t> has been designed to support branching and tagging as first-class citizens (unlike SVN) and operations that affect branches and tags (such as merging or reverting) are also stored as part of the change history. Not all version control systems feature this level of tracking.</a:t>
            </a:r>
          </a:p>
        </p:txBody>
      </p:sp>
    </p:spTree>
    <p:extLst>
      <p:ext uri="{BB962C8B-B14F-4D97-AF65-F5344CB8AC3E}">
        <p14:creationId xmlns:p14="http://schemas.microsoft.com/office/powerpoint/2010/main" val="253910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lstStyle/>
          <a:p>
            <a:r>
              <a:rPr lang="en-US" dirty="0" err="1"/>
              <a:t>Git</a:t>
            </a:r>
            <a:r>
              <a:rPr lang="en-US" dirty="0"/>
              <a:t> is good</a:t>
            </a:r>
          </a:p>
          <a:p>
            <a:r>
              <a:rPr lang="en-US" dirty="0" err="1"/>
              <a:t>Git</a:t>
            </a:r>
            <a:r>
              <a:rPr lang="en-US" dirty="0"/>
              <a:t> has the functionality, performance, security and flexibility that most teams and individual developers need. </a:t>
            </a:r>
            <a:endParaRPr lang="en-US" dirty="0" smtClean="0"/>
          </a:p>
          <a:p>
            <a:r>
              <a:rPr lang="en-US" dirty="0" smtClean="0"/>
              <a:t>These </a:t>
            </a:r>
            <a:r>
              <a:rPr lang="en-US" dirty="0"/>
              <a:t>attributes of </a:t>
            </a:r>
            <a:r>
              <a:rPr lang="en-US" dirty="0" err="1"/>
              <a:t>Git</a:t>
            </a:r>
            <a:r>
              <a:rPr lang="en-US" dirty="0"/>
              <a:t> are detailed above. </a:t>
            </a:r>
            <a:endParaRPr lang="en-US" dirty="0" smtClean="0"/>
          </a:p>
          <a:p>
            <a:r>
              <a:rPr lang="en-US" dirty="0" smtClean="0"/>
              <a:t>In </a:t>
            </a:r>
            <a:r>
              <a:rPr lang="en-US" dirty="0"/>
              <a:t>side-by-side comparisons with most other alternatives, many teams find that </a:t>
            </a:r>
            <a:r>
              <a:rPr lang="en-US" dirty="0" err="1"/>
              <a:t>Git</a:t>
            </a:r>
            <a:r>
              <a:rPr lang="en-US" dirty="0"/>
              <a:t> is very favorable.</a:t>
            </a:r>
          </a:p>
          <a:p>
            <a:endParaRPr lang="en-US" dirty="0"/>
          </a:p>
        </p:txBody>
      </p:sp>
    </p:spTree>
    <p:extLst>
      <p:ext uri="{BB962C8B-B14F-4D97-AF65-F5344CB8AC3E}">
        <p14:creationId xmlns:p14="http://schemas.microsoft.com/office/powerpoint/2010/main" val="402609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Git</a:t>
            </a:r>
            <a:r>
              <a:rPr lang="en-US" dirty="0"/>
              <a:t> is a de facto standard</a:t>
            </a:r>
          </a:p>
          <a:p>
            <a:r>
              <a:rPr lang="en-US" dirty="0" err="1"/>
              <a:t>Git</a:t>
            </a:r>
            <a:r>
              <a:rPr lang="en-US" dirty="0"/>
              <a:t> is the most broadly adopted tool of its kind. This is makes </a:t>
            </a:r>
            <a:r>
              <a:rPr lang="en-US" dirty="0" err="1"/>
              <a:t>Git</a:t>
            </a:r>
            <a:r>
              <a:rPr lang="en-US" dirty="0"/>
              <a:t> attractive for the following reasons. At </a:t>
            </a:r>
            <a:r>
              <a:rPr lang="en-US" dirty="0" err="1"/>
              <a:t>Atlassian</a:t>
            </a:r>
            <a:r>
              <a:rPr lang="en-US" dirty="0"/>
              <a:t>, nearly all of our project source code is managed in </a:t>
            </a:r>
            <a:r>
              <a:rPr lang="en-US" dirty="0" err="1"/>
              <a:t>Git</a:t>
            </a:r>
            <a:r>
              <a:rPr lang="en-US" dirty="0"/>
              <a:t>.</a:t>
            </a:r>
          </a:p>
          <a:p>
            <a:r>
              <a:rPr lang="en-US" dirty="0"/>
              <a:t>Vast numbers of developers already have </a:t>
            </a:r>
            <a:r>
              <a:rPr lang="en-US" dirty="0" err="1"/>
              <a:t>Git</a:t>
            </a:r>
            <a:r>
              <a:rPr lang="en-US" dirty="0"/>
              <a:t> experience and a significant proportion of college graduates may have experience with only </a:t>
            </a:r>
            <a:r>
              <a:rPr lang="en-US" dirty="0" err="1"/>
              <a:t>Git</a:t>
            </a:r>
            <a:r>
              <a:rPr lang="en-US" dirty="0"/>
              <a:t>. While some organizations may need to climb the learning curve when migrating to </a:t>
            </a:r>
            <a:r>
              <a:rPr lang="en-US" dirty="0" err="1"/>
              <a:t>Git</a:t>
            </a:r>
            <a:r>
              <a:rPr lang="en-US" dirty="0"/>
              <a:t> from another version control system, many of their existing and future developers do not need to be trained on </a:t>
            </a:r>
            <a:r>
              <a:rPr lang="en-US" dirty="0" err="1"/>
              <a:t>Git</a:t>
            </a:r>
            <a:r>
              <a:rPr lang="en-US" dirty="0"/>
              <a:t>.</a:t>
            </a:r>
          </a:p>
          <a:p>
            <a:r>
              <a:rPr lang="en-US" dirty="0"/>
              <a:t>In addition to the benefits of a large talent pool, the predominance of </a:t>
            </a:r>
            <a:r>
              <a:rPr lang="en-US" dirty="0" err="1"/>
              <a:t>Git</a:t>
            </a:r>
            <a:r>
              <a:rPr lang="en-US" dirty="0"/>
              <a:t> also means that many third party software tools and services are already integrated with </a:t>
            </a:r>
            <a:r>
              <a:rPr lang="en-US" dirty="0" err="1"/>
              <a:t>Git</a:t>
            </a:r>
            <a:r>
              <a:rPr lang="en-US" dirty="0"/>
              <a:t> including IDEs, and our own tools like DVCS desktop client </a:t>
            </a:r>
            <a:r>
              <a:rPr lang="en-US" dirty="0" err="1">
                <a:hlinkClick r:id="rId2" tooltip="SourceTree"/>
              </a:rPr>
              <a:t>SourceTree</a:t>
            </a:r>
            <a:r>
              <a:rPr lang="en-US" dirty="0"/>
              <a:t>, issue and project tracking software, </a:t>
            </a:r>
            <a:r>
              <a:rPr lang="en-US" dirty="0">
                <a:hlinkClick r:id="rId3" tooltip="JIRA"/>
              </a:rPr>
              <a:t>JIRA</a:t>
            </a:r>
            <a:r>
              <a:rPr lang="en-US" dirty="0"/>
              <a:t>, and code hosting service, </a:t>
            </a:r>
            <a:r>
              <a:rPr lang="en-US" dirty="0" err="1">
                <a:hlinkClick r:id="rId4" tooltip="Bitbucket"/>
              </a:rPr>
              <a:t>Bitbucket</a:t>
            </a:r>
            <a:r>
              <a:rPr lang="en-US" dirty="0"/>
              <a:t>.</a:t>
            </a:r>
          </a:p>
          <a:p>
            <a:r>
              <a:rPr lang="en-US" dirty="0"/>
              <a:t>If you are an inexperienced developer wanting to build up valuable skills in software development tools, when it comes to version control, </a:t>
            </a:r>
            <a:r>
              <a:rPr lang="en-US" dirty="0" err="1"/>
              <a:t>Git</a:t>
            </a:r>
            <a:r>
              <a:rPr lang="en-US" dirty="0"/>
              <a:t> should be on your list.</a:t>
            </a:r>
          </a:p>
        </p:txBody>
      </p:sp>
    </p:spTree>
    <p:extLst>
      <p:ext uri="{BB962C8B-B14F-4D97-AF65-F5344CB8AC3E}">
        <p14:creationId xmlns:p14="http://schemas.microsoft.com/office/powerpoint/2010/main" val="2856150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Git</a:t>
            </a:r>
            <a:r>
              <a:rPr lang="en-US" dirty="0"/>
              <a:t> is a quality open source project</a:t>
            </a:r>
          </a:p>
          <a:p>
            <a:r>
              <a:rPr lang="en-US" dirty="0" err="1"/>
              <a:t>Git</a:t>
            </a:r>
            <a:r>
              <a:rPr lang="en-US" dirty="0"/>
              <a:t> is a very well supported open source project with over a decade of solid stewardship. The project maintainers have shown balanced judgment and a mature approach to meeting the long term needs of its users with regular releases that improve usability and functionality. The quality of the open source software is easily scrutinized and countless businesses rely heavily on that quality.</a:t>
            </a:r>
          </a:p>
          <a:p>
            <a:r>
              <a:rPr lang="en-US" dirty="0" err="1"/>
              <a:t>Git</a:t>
            </a:r>
            <a:r>
              <a:rPr lang="en-US" dirty="0"/>
              <a:t> enjoys great community support and a vast user base. Documentation is excellent and plentiful, including books, tutorials and dedicated web sites. There are also podcasts and video tutorials.</a:t>
            </a:r>
          </a:p>
          <a:p>
            <a:r>
              <a:rPr lang="en-US" dirty="0"/>
              <a:t>Being open source lowers the cost for hobbyist developers as they can use </a:t>
            </a:r>
            <a:r>
              <a:rPr lang="en-US" dirty="0" err="1"/>
              <a:t>Git</a:t>
            </a:r>
            <a:r>
              <a:rPr lang="en-US" dirty="0"/>
              <a:t> without paying a fee. For use in open-source projects, </a:t>
            </a:r>
            <a:r>
              <a:rPr lang="en-US" dirty="0" err="1"/>
              <a:t>Git</a:t>
            </a:r>
            <a:r>
              <a:rPr lang="en-US" dirty="0"/>
              <a:t> is undoubtedly the successor to the previous generations of successful open source version control systems, SVN and CVS.</a:t>
            </a:r>
          </a:p>
          <a:p>
            <a:pPr marL="0" indent="0">
              <a:buNone/>
            </a:pPr>
            <a:endParaRPr lang="en-US" dirty="0"/>
          </a:p>
        </p:txBody>
      </p:sp>
    </p:spTree>
    <p:extLst>
      <p:ext uri="{BB962C8B-B14F-4D97-AF65-F5344CB8AC3E}">
        <p14:creationId xmlns:p14="http://schemas.microsoft.com/office/powerpoint/2010/main" val="408841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Git</a:t>
            </a:r>
            <a:r>
              <a:rPr lang="en-US" dirty="0" smtClean="0"/>
              <a:t> - </a:t>
            </a:r>
            <a:r>
              <a:rPr lang="en-US" dirty="0"/>
              <a:t>Version control with </a:t>
            </a:r>
            <a:r>
              <a:rPr lang="en-US" dirty="0" err="1" smtClean="0"/>
              <a:t>Git</a:t>
            </a:r>
            <a:endParaRPr lang="en-US" dirty="0"/>
          </a:p>
        </p:txBody>
      </p:sp>
      <p:sp>
        <p:nvSpPr>
          <p:cNvPr id="3" name="Content Placeholder 2"/>
          <p:cNvSpPr>
            <a:spLocks noGrp="1"/>
          </p:cNvSpPr>
          <p:nvPr>
            <p:ph idx="1"/>
          </p:nvPr>
        </p:nvSpPr>
        <p:spPr>
          <a:xfrm>
            <a:off x="457200" y="1600200"/>
            <a:ext cx="8610600" cy="5105400"/>
          </a:xfrm>
        </p:spPr>
        <p:txBody>
          <a:bodyPr>
            <a:normAutofit fontScale="55000" lnSpcReduction="20000"/>
          </a:bodyPr>
          <a:lstStyle/>
          <a:p>
            <a:r>
              <a:rPr lang="en-US" dirty="0"/>
              <a:t>Criticism of </a:t>
            </a:r>
            <a:r>
              <a:rPr lang="en-US" dirty="0" err="1"/>
              <a:t>Git</a:t>
            </a:r>
            <a:endParaRPr lang="en-US" dirty="0"/>
          </a:p>
          <a:p>
            <a:r>
              <a:rPr lang="en-US" dirty="0"/>
              <a:t>One common criticism of </a:t>
            </a:r>
            <a:r>
              <a:rPr lang="en-US" dirty="0" err="1"/>
              <a:t>Git</a:t>
            </a:r>
            <a:r>
              <a:rPr lang="en-US" dirty="0"/>
              <a:t> is that it can be difficult to learn. Some of the terminology in </a:t>
            </a:r>
            <a:r>
              <a:rPr lang="en-US" dirty="0" err="1"/>
              <a:t>Git</a:t>
            </a:r>
            <a:r>
              <a:rPr lang="en-US" dirty="0"/>
              <a:t> will be novel to newcomers and for users of other systems, the </a:t>
            </a:r>
            <a:r>
              <a:rPr lang="en-US" dirty="0" err="1"/>
              <a:t>Git</a:t>
            </a:r>
            <a:r>
              <a:rPr lang="en-US" dirty="0"/>
              <a:t> terminology may be different, for example, revert in </a:t>
            </a:r>
            <a:r>
              <a:rPr lang="en-US" dirty="0" err="1"/>
              <a:t>Git</a:t>
            </a:r>
            <a:r>
              <a:rPr lang="en-US" dirty="0"/>
              <a:t> has a different meaning than in SVN or CVS. Nevertheless, </a:t>
            </a:r>
            <a:r>
              <a:rPr lang="en-US" dirty="0" err="1"/>
              <a:t>Git</a:t>
            </a:r>
            <a:r>
              <a:rPr lang="en-US" dirty="0"/>
              <a:t> is very capable and provides a lot of power to its users. Learning to use that power can take some time, however once it has been learned, that power can be used by the team to increase their development speed.</a:t>
            </a:r>
          </a:p>
          <a:p>
            <a:r>
              <a:rPr lang="en-US" dirty="0"/>
              <a:t>For those teams coming from a non-distributed VCS, having a central repository may seem like a good thing that they don‘t want to lose. However, while </a:t>
            </a:r>
            <a:r>
              <a:rPr lang="en-US" dirty="0" err="1"/>
              <a:t>Git</a:t>
            </a:r>
            <a:r>
              <a:rPr lang="en-US" dirty="0"/>
              <a:t> has been designed as a distributed version control system (DVCS), with </a:t>
            </a:r>
            <a:r>
              <a:rPr lang="en-US" dirty="0" err="1"/>
              <a:t>Git</a:t>
            </a:r>
            <a:r>
              <a:rPr lang="en-US" dirty="0"/>
              <a:t>, you can still have an official, canonical repository where all changes to the software must be stored. With </a:t>
            </a:r>
            <a:r>
              <a:rPr lang="en-US" dirty="0" err="1"/>
              <a:t>Git</a:t>
            </a:r>
            <a:r>
              <a:rPr lang="en-US" dirty="0"/>
              <a:t>, because each developer’s repository is complete, their work doesn‘t need to be constrained by the availability and performance of the “central” server. During outages or while offline, developers can still consult the full project history. Because </a:t>
            </a:r>
            <a:r>
              <a:rPr lang="en-US" dirty="0" err="1"/>
              <a:t>Git</a:t>
            </a:r>
            <a:r>
              <a:rPr lang="en-US" dirty="0"/>
              <a:t> is flexible as well as being distributed, you can work the way you are accustomed to but gain the additional benefits of </a:t>
            </a:r>
            <a:r>
              <a:rPr lang="en-US" dirty="0" err="1"/>
              <a:t>Git</a:t>
            </a:r>
            <a:r>
              <a:rPr lang="en-US" dirty="0"/>
              <a:t>, some of which you may not even </a:t>
            </a:r>
            <a:r>
              <a:rPr lang="en-US" dirty="0" err="1"/>
              <a:t>realise</a:t>
            </a:r>
            <a:r>
              <a:rPr lang="en-US" dirty="0"/>
              <a:t> you’re missing.</a:t>
            </a:r>
          </a:p>
          <a:p>
            <a:r>
              <a:rPr lang="en-US" dirty="0"/>
              <a:t>Now that you understand what version control is, what </a:t>
            </a:r>
            <a:r>
              <a:rPr lang="en-US" dirty="0" err="1"/>
              <a:t>Git</a:t>
            </a:r>
            <a:r>
              <a:rPr lang="en-US" dirty="0"/>
              <a:t> is and why software teams should use it, read on to discover the benefits </a:t>
            </a:r>
            <a:r>
              <a:rPr lang="en-US" dirty="0" err="1"/>
              <a:t>Git</a:t>
            </a:r>
            <a:r>
              <a:rPr lang="en-US" dirty="0"/>
              <a:t> can provide across the whole organization.</a:t>
            </a:r>
          </a:p>
        </p:txBody>
      </p:sp>
    </p:spTree>
    <p:extLst>
      <p:ext uri="{BB962C8B-B14F-4D97-AF65-F5344CB8AC3E}">
        <p14:creationId xmlns:p14="http://schemas.microsoft.com/office/powerpoint/2010/main" val="1069661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a:t>
            </a:r>
            <a:endParaRPr lang="en-US" dirty="0"/>
          </a:p>
        </p:txBody>
      </p:sp>
      <p:sp>
        <p:nvSpPr>
          <p:cNvPr id="6" name="TextBox 5"/>
          <p:cNvSpPr txBox="1"/>
          <p:nvPr/>
        </p:nvSpPr>
        <p:spPr>
          <a:xfrm>
            <a:off x="685800" y="1905000"/>
            <a:ext cx="7772400" cy="4524315"/>
          </a:xfrm>
          <a:prstGeom prst="rect">
            <a:avLst/>
          </a:prstGeom>
          <a:noFill/>
        </p:spPr>
        <p:txBody>
          <a:bodyPr wrap="square" rtlCol="0">
            <a:spAutoFit/>
          </a:bodyPr>
          <a:lstStyle/>
          <a:p>
            <a:r>
              <a:rPr lang="en-US" dirty="0"/>
              <a:t>Switching from a centralized version control system to </a:t>
            </a:r>
            <a:r>
              <a:rPr lang="en-US" dirty="0" err="1"/>
              <a:t>Git</a:t>
            </a:r>
            <a:r>
              <a:rPr lang="en-US" dirty="0"/>
              <a:t> changes the way your development team creates software. And, if you’re a company that relies on its software for mission-critical applications, altering your development workflow impacts your entire business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In </a:t>
            </a:r>
            <a:r>
              <a:rPr lang="en-US" dirty="0"/>
              <a:t>this article, we’ll discuss how </a:t>
            </a:r>
            <a:r>
              <a:rPr lang="en-US" dirty="0" err="1"/>
              <a:t>Git</a:t>
            </a:r>
            <a:r>
              <a:rPr lang="en-US" dirty="0"/>
              <a:t> benefits each aspect of your organization, from your development team to your marketing team, and everything in between. </a:t>
            </a:r>
            <a:endParaRPr lang="en-US" dirty="0" smtClean="0"/>
          </a:p>
          <a:p>
            <a:r>
              <a:rPr lang="en-US" dirty="0" smtClean="0"/>
              <a:t>By </a:t>
            </a:r>
            <a:r>
              <a:rPr lang="en-US" dirty="0"/>
              <a:t>the end of this article, it should be clear that </a:t>
            </a:r>
            <a:r>
              <a:rPr lang="en-US" dirty="0" err="1"/>
              <a:t>Git</a:t>
            </a:r>
            <a:r>
              <a:rPr lang="en-US" dirty="0"/>
              <a:t> isn’t just for agile software development—it’s for agile business.</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939859"/>
            <a:ext cx="2266950" cy="1612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8182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Benefits of Version Control</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6177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a:bodyPr>
          <a:lstStyle/>
          <a:p>
            <a:r>
              <a:rPr lang="en-US" sz="2000" dirty="0"/>
              <a:t>Feature Branch Workflow</a:t>
            </a:r>
          </a:p>
          <a:p>
            <a:r>
              <a:rPr lang="en-US" sz="2000" dirty="0"/>
              <a:t>One of the biggest advantages of </a:t>
            </a:r>
            <a:r>
              <a:rPr lang="en-US" sz="2000" dirty="0" err="1"/>
              <a:t>Git</a:t>
            </a:r>
            <a:r>
              <a:rPr lang="en-US" sz="2000" dirty="0"/>
              <a:t> is its branching capabilities. Unlike centralized version control systems, </a:t>
            </a:r>
            <a:r>
              <a:rPr lang="en-US" sz="2000" dirty="0" err="1"/>
              <a:t>Git</a:t>
            </a:r>
            <a:r>
              <a:rPr lang="en-US" sz="2000" dirty="0"/>
              <a:t> branches are cheap and easy to merge. This facilitates the feature branch workflow popular with many </a:t>
            </a:r>
            <a:r>
              <a:rPr lang="en-US" sz="2000" dirty="0" err="1"/>
              <a:t>Git</a:t>
            </a:r>
            <a:r>
              <a:rPr lang="en-US" sz="2000" dirty="0"/>
              <a:t> users</a:t>
            </a:r>
            <a:r>
              <a:rPr lang="en-US" sz="2000" dirty="0" smtClean="0"/>
              <a:t>.</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943225"/>
            <a:ext cx="456247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4838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a:xfrm>
            <a:off x="457200" y="1143001"/>
            <a:ext cx="8229600" cy="1752600"/>
          </a:xfrm>
        </p:spPr>
        <p:txBody>
          <a:bodyPr>
            <a:normAutofit/>
          </a:bodyPr>
          <a:lstStyle/>
          <a:p>
            <a:r>
              <a:rPr lang="en-US" sz="1600" dirty="0"/>
              <a:t>Feature Branch Workflow</a:t>
            </a:r>
          </a:p>
          <a:p>
            <a:r>
              <a:rPr lang="en-US" sz="1600" dirty="0"/>
              <a:t>One of the biggest advantages of </a:t>
            </a:r>
            <a:r>
              <a:rPr lang="en-US" sz="1600" dirty="0" err="1"/>
              <a:t>Git</a:t>
            </a:r>
            <a:r>
              <a:rPr lang="en-US" sz="1600" dirty="0"/>
              <a:t> is its branching capabilities. Unlike centralized version control systems, </a:t>
            </a:r>
            <a:r>
              <a:rPr lang="en-US" sz="1600" dirty="0" err="1"/>
              <a:t>Git</a:t>
            </a:r>
            <a:r>
              <a:rPr lang="en-US" sz="1600" dirty="0"/>
              <a:t> branches are cheap and easy to merge. This facilitates the feature branch workflow popular with many </a:t>
            </a:r>
            <a:r>
              <a:rPr lang="en-US" sz="1600" dirty="0" err="1"/>
              <a:t>Git</a:t>
            </a:r>
            <a:r>
              <a:rPr lang="en-US" sz="1600" dirty="0"/>
              <a:t> users</a:t>
            </a:r>
            <a:r>
              <a:rPr lang="en-US" sz="1600" dirty="0" smtClean="0"/>
              <a:t>.</a:t>
            </a:r>
            <a:endParaRPr lang="en-US" sz="16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2018" y="2370221"/>
            <a:ext cx="1967564" cy="1663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4076700"/>
            <a:ext cx="8458200" cy="2628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Feature branches provide an isolated environment for every change to your codebase. When a developer wants to start working on something—no matter how big or small—they create a new branch. This ensures that the master branch always contains production-quality code.</a:t>
            </a:r>
          </a:p>
          <a:p>
            <a:r>
              <a:rPr lang="en-US" sz="1600" dirty="0"/>
              <a:t>Using feature branches is not only more reliable than directly editing production code, but it also provides organizational benefits. They let you represent development work at the same granularity as the your agile backlog. For example, you might implement a policy where each </a:t>
            </a:r>
            <a:r>
              <a:rPr lang="en-US" sz="1600" dirty="0">
                <a:hlinkClick r:id="rId3" tooltip="JIRA"/>
              </a:rPr>
              <a:t>JIRA</a:t>
            </a:r>
            <a:r>
              <a:rPr lang="en-US" sz="1600" dirty="0"/>
              <a:t> ticket is addressed in its own feature branch</a:t>
            </a:r>
            <a:r>
              <a:rPr lang="en-US" sz="1600" dirty="0" smtClean="0"/>
              <a:t>..</a:t>
            </a:r>
            <a:endParaRPr lang="en-US" sz="1600" dirty="0"/>
          </a:p>
        </p:txBody>
      </p:sp>
    </p:spTree>
    <p:extLst>
      <p:ext uri="{BB962C8B-B14F-4D97-AF65-F5344CB8AC3E}">
        <p14:creationId xmlns:p14="http://schemas.microsoft.com/office/powerpoint/2010/main" val="3952816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a:bodyPr>
          <a:lstStyle/>
          <a:p>
            <a:r>
              <a:rPr lang="en-US" sz="1800" dirty="0"/>
              <a:t>Distributed Development</a:t>
            </a:r>
          </a:p>
          <a:p>
            <a:r>
              <a:rPr lang="en-US" sz="1800" dirty="0"/>
              <a:t>In SVN, each developer gets a working copy that points back to a single central repository. </a:t>
            </a:r>
            <a:r>
              <a:rPr lang="en-US" sz="1800" dirty="0" err="1"/>
              <a:t>Git</a:t>
            </a:r>
            <a:r>
              <a:rPr lang="en-US" sz="1800" dirty="0"/>
              <a:t>, however, is a distributed version control system. Instead of a working copy, each developer gets their own local repository, complete with a full history of commits.</a:t>
            </a:r>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804" y="3276600"/>
            <a:ext cx="5958122"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0757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Distributed Development (continued)</a:t>
            </a:r>
          </a:p>
          <a:p>
            <a:r>
              <a:rPr lang="en-US" dirty="0" smtClean="0"/>
              <a:t>Having </a:t>
            </a:r>
            <a:r>
              <a:rPr lang="en-US" dirty="0"/>
              <a:t>a full local history makes </a:t>
            </a:r>
            <a:r>
              <a:rPr lang="en-US" dirty="0" err="1"/>
              <a:t>Git</a:t>
            </a:r>
            <a:r>
              <a:rPr lang="en-US" dirty="0"/>
              <a:t> fast, since it means you don’t need a network connection to create commits, inspect previous versions of a file, or perform diffs between commits.</a:t>
            </a:r>
          </a:p>
          <a:p>
            <a:r>
              <a:rPr lang="en-US" dirty="0"/>
              <a:t>Distributed development also makes it easier to scale your engineering team. If someone breaks the production branch in SVN, other developers can’t check in their changes until it’s fixed. With </a:t>
            </a:r>
            <a:r>
              <a:rPr lang="en-US" dirty="0" err="1"/>
              <a:t>Git</a:t>
            </a:r>
            <a:r>
              <a:rPr lang="en-US" dirty="0"/>
              <a:t>, this kind of blocking doesn’t exist. Everybody can continue going about their business in their own local repositories.</a:t>
            </a:r>
          </a:p>
          <a:p>
            <a:r>
              <a:rPr lang="en-US" dirty="0"/>
              <a:t>And, similar to feature branches, distributed development creates a more reliable environment. Even if a developer obliterates their own repository, they can simply clone someone else’s and start anew.</a:t>
            </a:r>
          </a:p>
          <a:p>
            <a:endParaRPr lang="en-US" dirty="0"/>
          </a:p>
        </p:txBody>
      </p:sp>
    </p:spTree>
    <p:extLst>
      <p:ext uri="{BB962C8B-B14F-4D97-AF65-F5344CB8AC3E}">
        <p14:creationId xmlns:p14="http://schemas.microsoft.com/office/powerpoint/2010/main" val="3636907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a:xfrm>
            <a:off x="533400" y="1143000"/>
            <a:ext cx="8229600" cy="4525963"/>
          </a:xfrm>
        </p:spPr>
        <p:txBody>
          <a:bodyPr>
            <a:normAutofit/>
          </a:bodyPr>
          <a:lstStyle/>
          <a:p>
            <a:r>
              <a:rPr lang="en-US" sz="2000" dirty="0"/>
              <a:t>Pull Requests</a:t>
            </a:r>
          </a:p>
          <a:p>
            <a:r>
              <a:rPr lang="en-US" sz="2000" dirty="0"/>
              <a:t>Many source code management tools such as </a:t>
            </a:r>
            <a:r>
              <a:rPr lang="en-US" sz="2000" dirty="0" err="1">
                <a:hlinkClick r:id="rId2" tooltip="Bitbucket"/>
              </a:rPr>
              <a:t>Bitbucket</a:t>
            </a:r>
            <a:r>
              <a:rPr lang="en-US" sz="2000" dirty="0"/>
              <a:t> enhance core </a:t>
            </a:r>
            <a:r>
              <a:rPr lang="en-US" sz="2000" dirty="0" err="1"/>
              <a:t>Git</a:t>
            </a:r>
            <a:r>
              <a:rPr lang="en-US" sz="2000" dirty="0"/>
              <a:t> functionality with pull requests. A pull request is a way to ask another developer to merge one of your branches into their repository. This not only makes it easier for project leads to keep track of changes, but also lets developers initiate discussions around their work before integrating it with the rest of the codebase.</a:t>
            </a:r>
          </a:p>
          <a:p>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505200"/>
            <a:ext cx="4038600" cy="3041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88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a:bodyPr>
          <a:lstStyle/>
          <a:p>
            <a:r>
              <a:rPr lang="en-US" dirty="0" smtClean="0"/>
              <a:t>Pull Request (continued)</a:t>
            </a:r>
          </a:p>
          <a:p>
            <a:r>
              <a:rPr lang="en-US" dirty="0" smtClean="0"/>
              <a:t>Since </a:t>
            </a:r>
            <a:r>
              <a:rPr lang="en-US" dirty="0"/>
              <a:t>they’re essentially a comment thread attached to a feature branch, pull requests are extremely versatile. When a developer gets stuck with a hard problem, they can open a pull request to ask for help from the rest of the team. Alternatively, junior developers can be confident that they aren’t destroying the entire project by treating pull requests as a formal code review.</a:t>
            </a:r>
          </a:p>
        </p:txBody>
      </p:sp>
    </p:spTree>
    <p:extLst>
      <p:ext uri="{BB962C8B-B14F-4D97-AF65-F5344CB8AC3E}">
        <p14:creationId xmlns:p14="http://schemas.microsoft.com/office/powerpoint/2010/main" val="3970274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Community</a:t>
            </a:r>
          </a:p>
          <a:p>
            <a:r>
              <a:rPr lang="en-US" dirty="0"/>
              <a:t>In many circles, </a:t>
            </a:r>
            <a:r>
              <a:rPr lang="en-US" dirty="0" err="1"/>
              <a:t>Git</a:t>
            </a:r>
            <a:r>
              <a:rPr lang="en-US" dirty="0"/>
              <a:t> has come to be the expected version control system for new projects. If your team is using </a:t>
            </a:r>
            <a:r>
              <a:rPr lang="en-US" dirty="0" err="1"/>
              <a:t>Git</a:t>
            </a:r>
            <a:r>
              <a:rPr lang="en-US" dirty="0"/>
              <a:t>, odds are you won’t have to train new hires on your workflow, because they’ll already be familiar with distributed development</a:t>
            </a:r>
            <a:r>
              <a:rPr lang="en-US" dirty="0" smtClean="0"/>
              <a:t>.</a:t>
            </a:r>
          </a:p>
          <a:p>
            <a:r>
              <a:rPr lang="en-US" dirty="0"/>
              <a:t>In addition, </a:t>
            </a:r>
            <a:r>
              <a:rPr lang="en-US" dirty="0" err="1"/>
              <a:t>Git</a:t>
            </a:r>
            <a:r>
              <a:rPr lang="en-US" dirty="0"/>
              <a:t> is very popular among open source projects. This means it’s easy to leverage 3rd-party libraries and encourage others to fork your own open source code.</a:t>
            </a:r>
          </a:p>
        </p:txBody>
      </p:sp>
    </p:spTree>
    <p:extLst>
      <p:ext uri="{BB962C8B-B14F-4D97-AF65-F5344CB8AC3E}">
        <p14:creationId xmlns:p14="http://schemas.microsoft.com/office/powerpoint/2010/main" val="1792727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Faster Release Cycle</a:t>
            </a:r>
          </a:p>
          <a:p>
            <a:r>
              <a:rPr lang="en-US" dirty="0"/>
              <a:t>The ultimate result of feature branches, distributed development, pull requests, and a stable community is a faster release cycle. These capabilities facilitate an agile workflow where developers are encouraged to share smaller changes more frequently. In turn, changes can get pushed down the deployment pipeline faster than the monolithic releases common with centralized version control systems.</a:t>
            </a:r>
          </a:p>
        </p:txBody>
      </p:sp>
    </p:spTree>
    <p:extLst>
      <p:ext uri="{BB962C8B-B14F-4D97-AF65-F5344CB8AC3E}">
        <p14:creationId xmlns:p14="http://schemas.microsoft.com/office/powerpoint/2010/main" val="4099991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Developers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810000"/>
            <a:ext cx="3429000" cy="2616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64419" y="1447800"/>
            <a:ext cx="8229600" cy="4525963"/>
          </a:xfrm>
        </p:spPr>
        <p:txBody>
          <a:bodyPr>
            <a:noAutofit/>
          </a:bodyPr>
          <a:lstStyle/>
          <a:p>
            <a:r>
              <a:rPr lang="en-US" sz="1600" dirty="0"/>
              <a:t>As you might expect, </a:t>
            </a:r>
            <a:r>
              <a:rPr lang="en-US" sz="1600" dirty="0" err="1"/>
              <a:t>Git</a:t>
            </a:r>
            <a:r>
              <a:rPr lang="en-US" sz="1600" dirty="0"/>
              <a:t> works very well with continuous integration and continuous delivery environments. </a:t>
            </a:r>
            <a:r>
              <a:rPr lang="en-US" sz="1600" dirty="0" err="1"/>
              <a:t>Git</a:t>
            </a:r>
            <a:r>
              <a:rPr lang="en-US" sz="1600" dirty="0"/>
              <a:t> hooks allow you to run scripts when certain events occur inside of a repository, which lets you automate deployment to your heart’s content. You can even build or deploy code from specific branches to different servers.</a:t>
            </a:r>
          </a:p>
          <a:p>
            <a:r>
              <a:rPr lang="en-US" sz="1600" dirty="0"/>
              <a:t>For example, you might want to configure </a:t>
            </a:r>
            <a:r>
              <a:rPr lang="en-US" sz="1600" dirty="0" err="1"/>
              <a:t>Git</a:t>
            </a:r>
            <a:r>
              <a:rPr lang="en-US" sz="1600" dirty="0"/>
              <a:t> to deploy the most recent commit from the develop branch to a test server whenever anyone merges a pull request into it. Combining this kind of build automation with peer review means you have the highest possible confidence in your code as it moves from development to staging to production.</a:t>
            </a:r>
          </a:p>
        </p:txBody>
      </p:sp>
    </p:spTree>
    <p:extLst>
      <p:ext uri="{BB962C8B-B14F-4D97-AF65-F5344CB8AC3E}">
        <p14:creationId xmlns:p14="http://schemas.microsoft.com/office/powerpoint/2010/main" val="3055807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92500" lnSpcReduction="10000"/>
          </a:bodyPr>
          <a:lstStyle/>
          <a:p>
            <a:r>
              <a:rPr lang="en-US" dirty="0"/>
              <a:t>To understand how switching to </a:t>
            </a:r>
            <a:r>
              <a:rPr lang="en-US" dirty="0" err="1"/>
              <a:t>Git</a:t>
            </a:r>
            <a:r>
              <a:rPr lang="en-US" dirty="0"/>
              <a:t> affects your company’s marketing activities, imagine your development team has three distinct changes scheduled for completion in the next few weeks</a:t>
            </a:r>
            <a:r>
              <a:rPr lang="en-US" dirty="0" smtClean="0"/>
              <a:t>:</a:t>
            </a:r>
          </a:p>
          <a:p>
            <a:pPr lvl="1"/>
            <a:r>
              <a:rPr lang="en-US" dirty="0"/>
              <a:t>The entire team is finishing up a game-changing feature that they’ve been working on for the last 6 months.</a:t>
            </a:r>
          </a:p>
          <a:p>
            <a:pPr lvl="1"/>
            <a:r>
              <a:rPr lang="en-US" dirty="0"/>
              <a:t>Mary is implementing a smaller, unrelated feature that only impacts existing customers.</a:t>
            </a:r>
          </a:p>
          <a:p>
            <a:pPr lvl="1"/>
            <a:r>
              <a:rPr lang="en-US" dirty="0"/>
              <a:t>Rick is making some much-needed updates to the user interface.</a:t>
            </a:r>
          </a:p>
          <a:p>
            <a:endParaRPr lang="en-US" dirty="0"/>
          </a:p>
        </p:txBody>
      </p:sp>
    </p:spTree>
    <p:extLst>
      <p:ext uri="{BB962C8B-B14F-4D97-AF65-F5344CB8AC3E}">
        <p14:creationId xmlns:p14="http://schemas.microsoft.com/office/powerpoint/2010/main" val="173945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Version Control</a:t>
            </a:r>
            <a:endParaRPr lang="en-US" dirty="0"/>
          </a:p>
        </p:txBody>
      </p:sp>
      <p:sp>
        <p:nvSpPr>
          <p:cNvPr id="3" name="Content Placeholder 2"/>
          <p:cNvSpPr>
            <a:spLocks noGrp="1"/>
          </p:cNvSpPr>
          <p:nvPr>
            <p:ph idx="1"/>
          </p:nvPr>
        </p:nvSpPr>
        <p:spPr/>
        <p:txBody>
          <a:bodyPr>
            <a:normAutofit fontScale="70000" lnSpcReduction="20000"/>
          </a:bodyPr>
          <a:lstStyle/>
          <a:p>
            <a:r>
              <a:rPr lang="en-US" dirty="0"/>
              <a:t>Developing software without using version control is risky, like not having backups. Version control can also enable developers to move faster and it allows software teams to preserve efficiency and agility as the team scales to include more developers</a:t>
            </a:r>
            <a:r>
              <a:rPr lang="en-US" dirty="0" smtClean="0"/>
              <a:t>.</a:t>
            </a:r>
          </a:p>
          <a:p>
            <a:endParaRPr lang="en-US" dirty="0" smtClean="0"/>
          </a:p>
          <a:p>
            <a:r>
              <a:rPr lang="en-US" dirty="0" smtClean="0"/>
              <a:t>Version </a:t>
            </a:r>
            <a:r>
              <a:rPr lang="en-US" dirty="0"/>
              <a:t>Control Systems (VCS) have seen great improvements over the past few decades and some are better than others. VCS are sometimes known as SCM (Source Code Management) tools or RCS (Revision Control System). One of the most popular VCS tools in use today is called </a:t>
            </a:r>
            <a:r>
              <a:rPr lang="en-US" dirty="0" err="1"/>
              <a:t>Git</a:t>
            </a:r>
            <a:r>
              <a:rPr lang="en-US" dirty="0"/>
              <a:t>. </a:t>
            </a:r>
            <a:endParaRPr lang="en-US" dirty="0" smtClean="0"/>
          </a:p>
          <a:p>
            <a:r>
              <a:rPr lang="en-US" dirty="0" err="1" smtClean="0"/>
              <a:t>Git</a:t>
            </a:r>
            <a:r>
              <a:rPr lang="en-US" dirty="0" smtClean="0"/>
              <a:t> </a:t>
            </a:r>
            <a:r>
              <a:rPr lang="en-US" dirty="0"/>
              <a:t>is a </a:t>
            </a:r>
            <a:r>
              <a:rPr lang="en-US" i="1" dirty="0"/>
              <a:t>Distributed</a:t>
            </a:r>
            <a:r>
              <a:rPr lang="en-US" dirty="0"/>
              <a:t> VCS, a category known as DVCS, more on that later. Like many of the most popular VCS systems available today, </a:t>
            </a:r>
            <a:r>
              <a:rPr lang="en-US" dirty="0" err="1"/>
              <a:t>Git</a:t>
            </a:r>
            <a:r>
              <a:rPr lang="en-US" dirty="0"/>
              <a:t> is free and open source. Regardless of what they are called, or which system is used, the primary benefits you should expect from version control are as follows.</a:t>
            </a:r>
          </a:p>
        </p:txBody>
      </p:sp>
    </p:spTree>
    <p:extLst>
      <p:ext uri="{BB962C8B-B14F-4D97-AF65-F5344CB8AC3E}">
        <p14:creationId xmlns:p14="http://schemas.microsoft.com/office/powerpoint/2010/main" val="3658999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85000" lnSpcReduction="20000"/>
          </a:bodyPr>
          <a:lstStyle/>
          <a:p>
            <a:r>
              <a:rPr lang="en-US" dirty="0"/>
              <a:t>If you’re using a traditional development workflow that relies on a centralized VCS, all of these changes would probably be rolled up into a single release. Marketing can only make one announcement that focuses primarily on the game-changing feature, and the marketing potential of the other two updates is effectively ignored.</a:t>
            </a:r>
          </a:p>
          <a:p>
            <a:r>
              <a:rPr lang="en-US" dirty="0"/>
              <a:t>The shorter development cycle facilitated by </a:t>
            </a:r>
            <a:r>
              <a:rPr lang="en-US" dirty="0" err="1"/>
              <a:t>Git</a:t>
            </a:r>
            <a:r>
              <a:rPr lang="en-US" dirty="0"/>
              <a:t> makes it much easier to divide these into individual releases. This gives marketers more to talk about, more often. In the above scenario, marketing can build out three campaigns that revolve around each feature, and thus target very specific market segments.</a:t>
            </a:r>
          </a:p>
        </p:txBody>
      </p:sp>
    </p:spTree>
    <p:extLst>
      <p:ext uri="{BB962C8B-B14F-4D97-AF65-F5344CB8AC3E}">
        <p14:creationId xmlns:p14="http://schemas.microsoft.com/office/powerpoint/2010/main" val="18054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a:t>Git</a:t>
            </a:r>
            <a:r>
              <a:rPr lang="en-US" dirty="0"/>
              <a:t> for marketing</a:t>
            </a:r>
          </a:p>
        </p:txBody>
      </p:sp>
      <p:sp>
        <p:nvSpPr>
          <p:cNvPr id="3" name="Content Placeholder 2"/>
          <p:cNvSpPr>
            <a:spLocks noGrp="1"/>
          </p:cNvSpPr>
          <p:nvPr>
            <p:ph idx="1"/>
          </p:nvPr>
        </p:nvSpPr>
        <p:spPr/>
        <p:txBody>
          <a:bodyPr>
            <a:normAutofit fontScale="85000" lnSpcReduction="20000"/>
          </a:bodyPr>
          <a:lstStyle/>
          <a:p>
            <a:r>
              <a:rPr lang="en-US" dirty="0" smtClean="0"/>
              <a:t>If you’re using a traditional development workflow that relies on a centralized VCS, all of these changes would probably be rolled up into a single release. Marketing can only make one announcement that focuses primarily on the game-changing feature, and the marketing potential of the other two updates is effectively ignored.</a:t>
            </a:r>
          </a:p>
          <a:p>
            <a:r>
              <a:rPr lang="en-US" dirty="0" smtClean="0"/>
              <a:t>The shorter development cycle facilitated by </a:t>
            </a:r>
            <a:r>
              <a:rPr lang="en-US" dirty="0" err="1" smtClean="0"/>
              <a:t>Git</a:t>
            </a:r>
            <a:r>
              <a:rPr lang="en-US" dirty="0" smtClean="0"/>
              <a:t> makes it much easier to divide these into individual releases. This gives marketers more to talk about, more often. In the above scenario, marketing can build out three campaigns that revolve around each feature, and thus target very specific market segments.</a:t>
            </a:r>
            <a:endParaRPr lang="en-US" dirty="0"/>
          </a:p>
        </p:txBody>
      </p:sp>
    </p:spTree>
    <p:extLst>
      <p:ext uri="{BB962C8B-B14F-4D97-AF65-F5344CB8AC3E}">
        <p14:creationId xmlns:p14="http://schemas.microsoft.com/office/powerpoint/2010/main" val="60249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marketing</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353050"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1600201"/>
            <a:ext cx="8305800" cy="1981200"/>
          </a:xfrm>
        </p:spPr>
        <p:txBody>
          <a:bodyPr>
            <a:normAutofit fontScale="77500" lnSpcReduction="20000"/>
          </a:bodyPr>
          <a:lstStyle/>
          <a:p>
            <a:r>
              <a:rPr lang="en-US" dirty="0"/>
              <a:t>For instance, they might prepare a big PR push for the game changing feature, a corporate blog post and newsletter blurb for Mary’s feature, and some guest posts about Rick’s underlying UX theory for sending to external design blogs. All of these activities can be synchronized with a separate release.</a:t>
            </a:r>
          </a:p>
        </p:txBody>
      </p:sp>
    </p:spTree>
    <p:extLst>
      <p:ext uri="{BB962C8B-B14F-4D97-AF65-F5344CB8AC3E}">
        <p14:creationId xmlns:p14="http://schemas.microsoft.com/office/powerpoint/2010/main" val="319354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Git</a:t>
            </a:r>
            <a:r>
              <a:rPr lang="en-US" dirty="0" smtClean="0"/>
              <a:t> – </a:t>
            </a:r>
            <a:r>
              <a:rPr lang="en-US" dirty="0" err="1"/>
              <a:t>Git</a:t>
            </a:r>
            <a:r>
              <a:rPr lang="en-US" dirty="0"/>
              <a:t> for product management</a:t>
            </a:r>
          </a:p>
        </p:txBody>
      </p:sp>
      <p:sp>
        <p:nvSpPr>
          <p:cNvPr id="5" name="Content Placeholder 2"/>
          <p:cNvSpPr>
            <a:spLocks noGrp="1"/>
          </p:cNvSpPr>
          <p:nvPr>
            <p:ph idx="1"/>
          </p:nvPr>
        </p:nvSpPr>
        <p:spPr>
          <a:xfrm>
            <a:off x="457200" y="1600201"/>
            <a:ext cx="8305800" cy="1981200"/>
          </a:xfrm>
        </p:spPr>
        <p:txBody>
          <a:bodyPr>
            <a:normAutofit fontScale="77500" lnSpcReduction="20000"/>
          </a:bodyPr>
          <a:lstStyle/>
          <a:p>
            <a:r>
              <a:rPr lang="en-US" dirty="0"/>
              <a:t>The benefits of </a:t>
            </a:r>
            <a:r>
              <a:rPr lang="en-US" dirty="0" err="1"/>
              <a:t>Git</a:t>
            </a:r>
            <a:r>
              <a:rPr lang="en-US" dirty="0"/>
              <a:t> for product management is much the same as for marketing. More frequent releases means more frequent customer feedback and faster updates in reaction to that feedback. Instead of waiting for the next release 8 weeks from now, you can push a solution out to customers as quickly as your developers can write the code.</a:t>
            </a:r>
          </a:p>
        </p:txBody>
      </p:sp>
    </p:spTree>
    <p:extLst>
      <p:ext uri="{BB962C8B-B14F-4D97-AF65-F5344CB8AC3E}">
        <p14:creationId xmlns:p14="http://schemas.microsoft.com/office/powerpoint/2010/main" val="4183310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t>
            </a:r>
            <a:r>
              <a:rPr lang="en-US" dirty="0" err="1" smtClean="0"/>
              <a:t>Git</a:t>
            </a:r>
            <a:r>
              <a:rPr lang="en-US" dirty="0" smtClean="0"/>
              <a:t> – </a:t>
            </a:r>
            <a:r>
              <a:rPr lang="en-US" dirty="0" err="1"/>
              <a:t>Git</a:t>
            </a:r>
            <a:r>
              <a:rPr lang="en-US" dirty="0"/>
              <a:t> for product management</a:t>
            </a:r>
          </a:p>
        </p:txBody>
      </p:sp>
      <p:sp>
        <p:nvSpPr>
          <p:cNvPr id="5" name="Content Placeholder 2"/>
          <p:cNvSpPr>
            <a:spLocks noGrp="1"/>
          </p:cNvSpPr>
          <p:nvPr>
            <p:ph idx="1"/>
          </p:nvPr>
        </p:nvSpPr>
        <p:spPr>
          <a:xfrm>
            <a:off x="457200" y="1600201"/>
            <a:ext cx="8305800" cy="1981200"/>
          </a:xfrm>
        </p:spPr>
        <p:txBody>
          <a:bodyPr>
            <a:normAutofit fontScale="62500" lnSpcReduction="20000"/>
          </a:bodyPr>
          <a:lstStyle/>
          <a:p>
            <a:r>
              <a:rPr lang="en-US" dirty="0"/>
              <a:t>The feature branch workflow also provides flexibility when priorities change. For instance, if you’re halfway through a release cycle and you want to postpone one feature in lieu of another time-critical one, it’s no problem. That initial feature can sit around in its own branch until engineering has time to come back to it.</a:t>
            </a:r>
          </a:p>
          <a:p>
            <a:r>
              <a:rPr lang="en-US" dirty="0"/>
              <a:t>This same functionality makes it easy to manage innovation projects, beta tests, and rapid prototypes as independent codebases.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33800"/>
            <a:ext cx="49815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739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 </a:t>
            </a:r>
            <a:r>
              <a:rPr lang="en-US" dirty="0" err="1"/>
              <a:t>Git</a:t>
            </a:r>
            <a:r>
              <a:rPr lang="en-US" dirty="0"/>
              <a:t> for designers</a:t>
            </a:r>
          </a:p>
        </p:txBody>
      </p:sp>
      <p:sp>
        <p:nvSpPr>
          <p:cNvPr id="5" name="Content Placeholder 2"/>
          <p:cNvSpPr>
            <a:spLocks noGrp="1"/>
          </p:cNvSpPr>
          <p:nvPr>
            <p:ph idx="1"/>
          </p:nvPr>
        </p:nvSpPr>
        <p:spPr>
          <a:xfrm>
            <a:off x="457200" y="1600201"/>
            <a:ext cx="8305800" cy="1981200"/>
          </a:xfrm>
        </p:spPr>
        <p:txBody>
          <a:bodyPr>
            <a:normAutofit fontScale="70000" lnSpcReduction="20000"/>
          </a:bodyPr>
          <a:lstStyle/>
          <a:p>
            <a:r>
              <a:rPr lang="en-US" dirty="0"/>
              <a:t>Feature branches lend themselves to rapid prototyping. Whether your UX/UI designers want to implement an entirely new user flow or simply replace some icons, checking out a new branch gives them a sandboxed environment to play with. This lets designers see how their changes will look in a real working copy of the product without the threat of breaking existing functionality.</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0"/>
            <a:ext cx="51054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970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dirty="0" err="1" smtClean="0"/>
              <a:t>Git</a:t>
            </a:r>
            <a:r>
              <a:rPr lang="en-US" dirty="0" smtClean="0"/>
              <a:t> – </a:t>
            </a:r>
            <a:r>
              <a:rPr lang="en-US" dirty="0" err="1"/>
              <a:t>Git</a:t>
            </a:r>
            <a:r>
              <a:rPr lang="en-US" dirty="0"/>
              <a:t> for designers</a:t>
            </a:r>
          </a:p>
        </p:txBody>
      </p:sp>
      <p:sp>
        <p:nvSpPr>
          <p:cNvPr id="5" name="Content Placeholder 2"/>
          <p:cNvSpPr>
            <a:spLocks noGrp="1"/>
          </p:cNvSpPr>
          <p:nvPr>
            <p:ph idx="1"/>
          </p:nvPr>
        </p:nvSpPr>
        <p:spPr>
          <a:xfrm>
            <a:off x="457200" y="1600201"/>
            <a:ext cx="8305800" cy="1981200"/>
          </a:xfrm>
        </p:spPr>
        <p:txBody>
          <a:bodyPr>
            <a:normAutofit fontScale="70000" lnSpcReduction="20000"/>
          </a:bodyPr>
          <a:lstStyle/>
          <a:p>
            <a:r>
              <a:rPr lang="en-US" dirty="0"/>
              <a:t>Feature branches lend themselves to rapid prototyping. Whether your UX/UI designers want to implement an entirely new user flow or simply replace some icons, checking out a new branch gives them a sandboxed environment to play with. This lets designers see how their changes will look in a real working copy of the product without the threat of breaking existing functionality.</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429000"/>
            <a:ext cx="510540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376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r>
              <a:rPr lang="en-US" dirty="0" smtClean="0"/>
              <a:t> – </a:t>
            </a:r>
            <a:r>
              <a:rPr lang="en-US" dirty="0" err="1" smtClean="0"/>
              <a:t>Git</a:t>
            </a:r>
            <a:r>
              <a:rPr lang="en-US" dirty="0" smtClean="0"/>
              <a:t> for designers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Encapsulating user interface changes like this makes it easy to present updates to other stakeholders. For example, if the director of engineering wants to see what the design team has been working on, all they have to do is tell the director to check out the corresponding branch.</a:t>
            </a:r>
          </a:p>
          <a:p>
            <a:r>
              <a:rPr lang="en-US" dirty="0"/>
              <a:t>Pull requests take this one step further and provide a formal place for interested parties to discuss the new interface. Designers can make any necessary changes, and the resulting commits will show up in the pull request. This invites everybody to participate in the iteration process.</a:t>
            </a:r>
          </a:p>
          <a:p>
            <a:r>
              <a:rPr lang="en-US" dirty="0"/>
              <a:t>Perhaps the best part of prototyping with branches is that it’s just as easy to merge the changes into production as it is to throw them away. There’s no pressure to do either one. This encourages designers and UI developers to experiment while ensuring that only the best ideas make it through to the customer.</a:t>
            </a:r>
          </a:p>
          <a:p>
            <a:endParaRPr lang="en-US" dirty="0"/>
          </a:p>
        </p:txBody>
      </p:sp>
    </p:spTree>
    <p:extLst>
      <p:ext uri="{BB962C8B-B14F-4D97-AF65-F5344CB8AC3E}">
        <p14:creationId xmlns:p14="http://schemas.microsoft.com/office/powerpoint/2010/main" val="1379516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fontScale="55000" lnSpcReduction="20000"/>
          </a:bodyPr>
          <a:lstStyle/>
          <a:p>
            <a:r>
              <a:rPr lang="en-US" sz="3600" b="1" dirty="0" err="1"/>
              <a:t>Git</a:t>
            </a:r>
            <a:r>
              <a:rPr lang="en-US" sz="3600" b="1" dirty="0"/>
              <a:t> for customer support</a:t>
            </a:r>
          </a:p>
          <a:p>
            <a:r>
              <a:rPr lang="en-US" dirty="0"/>
              <a:t>Customer support and customer success often have a different take on updates than product managers. When a customer calls them up, they’re usually experiencing some kind of problem. If that problem is caused by your company’s software, a bug fix needs to be pushed out as soon as possible.</a:t>
            </a:r>
          </a:p>
          <a:p>
            <a:r>
              <a:rPr lang="en-US" dirty="0" err="1"/>
              <a:t>Git’s</a:t>
            </a:r>
            <a:r>
              <a:rPr lang="en-US" dirty="0"/>
              <a:t> streamlined development cycle avoids postponing bug fixes until the next monolithic release. A developer can patch the problem and push it directly to production. Faster fixes means happier customers and fewer repeat support tickets. Instead of being stuck with, “Sorry, we’ll get right on that” your customer support team can start responding with “We’ve already fixed it!</a:t>
            </a:r>
          </a:p>
          <a:p>
            <a:r>
              <a:rPr lang="en-US" sz="3600" b="1" dirty="0" err="1"/>
              <a:t>Git</a:t>
            </a:r>
            <a:r>
              <a:rPr lang="en-US" sz="3600" b="1" dirty="0"/>
              <a:t> for human resources</a:t>
            </a:r>
          </a:p>
          <a:p>
            <a:r>
              <a:rPr lang="en-US" dirty="0"/>
              <a:t>To a certain extent, your software development workflow determines who you hire. It always helps to hire engineers that are familiar with your technologies and workflows, but using </a:t>
            </a:r>
            <a:r>
              <a:rPr lang="en-US" dirty="0" err="1"/>
              <a:t>Git</a:t>
            </a:r>
            <a:r>
              <a:rPr lang="en-US" dirty="0"/>
              <a:t> also provides other advantages.</a:t>
            </a:r>
          </a:p>
          <a:p>
            <a:r>
              <a:rPr lang="en-US" dirty="0"/>
              <a:t>Employees are drawn to companies that provide career growth opportunities, and understanding how to leverage </a:t>
            </a:r>
            <a:r>
              <a:rPr lang="en-US" dirty="0" err="1"/>
              <a:t>Git</a:t>
            </a:r>
            <a:r>
              <a:rPr lang="en-US" dirty="0"/>
              <a:t> in both large and small organizations is a boon to any programmer. By choosing </a:t>
            </a:r>
            <a:r>
              <a:rPr lang="en-US" dirty="0" err="1"/>
              <a:t>Git</a:t>
            </a:r>
            <a:r>
              <a:rPr lang="en-US" dirty="0"/>
              <a:t> as your version control system, you’re making the decision to attract forward-looking developers.</a:t>
            </a:r>
          </a:p>
          <a:p>
            <a:endParaRPr lang="en-US" dirty="0"/>
          </a:p>
        </p:txBody>
      </p:sp>
    </p:spTree>
    <p:extLst>
      <p:ext uri="{BB962C8B-B14F-4D97-AF65-F5344CB8AC3E}">
        <p14:creationId xmlns:p14="http://schemas.microsoft.com/office/powerpoint/2010/main" val="2710016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400" b="1" dirty="0" err="1"/>
              <a:t>Git</a:t>
            </a:r>
            <a:r>
              <a:rPr lang="en-US" sz="2400" b="1" dirty="0"/>
              <a:t> for anyone managing a budget</a:t>
            </a:r>
          </a:p>
          <a:p>
            <a:r>
              <a:rPr lang="en-US" sz="2000" dirty="0" err="1"/>
              <a:t>Git</a:t>
            </a:r>
            <a:r>
              <a:rPr lang="en-US" sz="2000" dirty="0"/>
              <a:t> is all about efficiency. For developers, it eliminates everything from the time wasted passing commits over a network connection to the man hours required to integrate changes in a centralized version control system. It even makes better use of junior developers by giving them a safe environment to work in. All of this affects the bottom line of your engineering department.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038600"/>
            <a:ext cx="3429000" cy="2480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09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History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complete long-term change history of every file. </a:t>
            </a:r>
            <a:endParaRPr lang="en-US" dirty="0" smtClean="0"/>
          </a:p>
          <a:p>
            <a:r>
              <a:rPr lang="en-US" dirty="0" smtClean="0"/>
              <a:t>This </a:t>
            </a:r>
            <a:r>
              <a:rPr lang="en-US" dirty="0"/>
              <a:t>means every change made by many individuals over the years. </a:t>
            </a:r>
          </a:p>
          <a:p>
            <a:r>
              <a:rPr lang="en-US" dirty="0" smtClean="0"/>
              <a:t>Changes </a:t>
            </a:r>
            <a:r>
              <a:rPr lang="en-US" dirty="0"/>
              <a:t>include the creation and deletion of files as well as edits to their contents. </a:t>
            </a:r>
            <a:endParaRPr lang="en-US" dirty="0" smtClean="0"/>
          </a:p>
          <a:p>
            <a:r>
              <a:rPr lang="en-US" dirty="0" smtClean="0"/>
              <a:t>Different </a:t>
            </a:r>
            <a:r>
              <a:rPr lang="en-US" dirty="0"/>
              <a:t>VCS tools differ on how well they handle renaming and moving of files. </a:t>
            </a:r>
            <a:endParaRPr lang="en-US" dirty="0" smtClean="0"/>
          </a:p>
          <a:p>
            <a:r>
              <a:rPr lang="en-US" dirty="0" smtClean="0"/>
              <a:t>This </a:t>
            </a:r>
            <a:r>
              <a:rPr lang="en-US" dirty="0"/>
              <a:t>history should also include the author, date and written notes on the purpose of each change. </a:t>
            </a:r>
            <a:endParaRPr lang="en-US" dirty="0" smtClean="0"/>
          </a:p>
          <a:p>
            <a:r>
              <a:rPr lang="en-US" dirty="0" smtClean="0"/>
              <a:t>Having </a:t>
            </a:r>
            <a:r>
              <a:rPr lang="en-US" dirty="0"/>
              <a:t>the complete history enables going back to previous versions to help in root cause analysis for bugs and it is crucial when needing to fix problems in older versions of software. </a:t>
            </a:r>
            <a:endParaRPr lang="en-US" dirty="0" smtClean="0"/>
          </a:p>
          <a:p>
            <a:r>
              <a:rPr lang="en-US" dirty="0" smtClean="0"/>
              <a:t>If </a:t>
            </a:r>
            <a:r>
              <a:rPr lang="en-US" dirty="0"/>
              <a:t>the software is being actively worked on, almost everything can be considered an “older version” of the software</a:t>
            </a:r>
            <a:r>
              <a:rPr lang="en-US" dirty="0" smtClean="0"/>
              <a:t>.</a:t>
            </a:r>
            <a:endParaRPr lang="en-US" dirty="0"/>
          </a:p>
        </p:txBody>
      </p:sp>
    </p:spTree>
    <p:extLst>
      <p:ext uri="{BB962C8B-B14F-4D97-AF65-F5344CB8AC3E}">
        <p14:creationId xmlns:p14="http://schemas.microsoft.com/office/powerpoint/2010/main" val="3938181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400" dirty="0"/>
              <a:t>But, don’t forget that these efficiencies also extend outside your development team. They prevent marketing from pouring energy into collateral for features that aren’t popular. They let designers test new interfaces on the actual product with little overhead. They let you react to customer complaints immediately.</a:t>
            </a:r>
          </a:p>
          <a:p>
            <a:r>
              <a:rPr lang="en-US" sz="2400" dirty="0"/>
              <a:t>Being agile is all about finding out what works as quickly as possible, magnifying efforts that are successful, and eliminating ones that aren’t. </a:t>
            </a:r>
            <a:r>
              <a:rPr lang="en-US" sz="2400" dirty="0" err="1"/>
              <a:t>Git</a:t>
            </a:r>
            <a:r>
              <a:rPr lang="en-US" sz="2400" dirty="0"/>
              <a:t> serves as a multiplier for all your business activities by making sure every department is doing their job more efficiently.</a:t>
            </a:r>
          </a:p>
        </p:txBody>
      </p:sp>
    </p:spTree>
    <p:extLst>
      <p:ext uri="{BB962C8B-B14F-4D97-AF65-F5344CB8AC3E}">
        <p14:creationId xmlns:p14="http://schemas.microsoft.com/office/powerpoint/2010/main" val="4013103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normAutofit fontScale="85000" lnSpcReduction="20000"/>
          </a:bodyPr>
          <a:lstStyle/>
          <a:p>
            <a:r>
              <a:rPr lang="en-US" dirty="0" smtClean="0"/>
              <a:t>Setting up a Repository</a:t>
            </a:r>
          </a:p>
          <a:p>
            <a:pPr marL="457200" indent="-457200" algn="l">
              <a:buFont typeface="Arial" panose="020B0604020202020204" pitchFamily="34" charset="0"/>
              <a:buChar char="•"/>
            </a:pPr>
            <a:r>
              <a:rPr lang="en-US" dirty="0" err="1"/>
              <a:t>g</a:t>
            </a:r>
            <a:r>
              <a:rPr lang="en-US" dirty="0" err="1" smtClean="0"/>
              <a:t>it</a:t>
            </a:r>
            <a:r>
              <a:rPr lang="en-US" dirty="0" smtClean="0"/>
              <a:t> </a:t>
            </a:r>
            <a:r>
              <a:rPr lang="en-US" dirty="0" err="1" smtClean="0"/>
              <a:t>init</a:t>
            </a:r>
            <a:endParaRPr lang="en-US" dirty="0" smtClean="0"/>
          </a:p>
          <a:p>
            <a:pPr marL="457200" indent="-457200" algn="l">
              <a:buFont typeface="Arial" panose="020B0604020202020204" pitchFamily="34" charset="0"/>
              <a:buChar char="•"/>
            </a:pPr>
            <a:r>
              <a:rPr lang="en-US" dirty="0" err="1"/>
              <a:t>g</a:t>
            </a:r>
            <a:r>
              <a:rPr lang="en-US" dirty="0" err="1" smtClean="0"/>
              <a:t>it</a:t>
            </a:r>
            <a:r>
              <a:rPr lang="en-US" dirty="0" smtClean="0"/>
              <a:t> clone</a:t>
            </a:r>
          </a:p>
          <a:p>
            <a:pPr marL="457200" indent="-457200" algn="l">
              <a:buFont typeface="Arial" panose="020B0604020202020204" pitchFamily="34" charset="0"/>
              <a:buChar char="•"/>
            </a:pPr>
            <a:r>
              <a:rPr lang="en-US" dirty="0" err="1" smtClean="0"/>
              <a:t>Git</a:t>
            </a:r>
            <a:r>
              <a:rPr lang="en-US" dirty="0" smtClean="0"/>
              <a:t> </a:t>
            </a:r>
            <a:r>
              <a:rPr lang="en-US" dirty="0" err="1" smtClean="0"/>
              <a:t>config</a:t>
            </a:r>
            <a:endParaRPr lang="en-US" dirty="0" smtClean="0"/>
          </a:p>
          <a:p>
            <a:pPr marL="457200" indent="-457200" algn="l">
              <a:buFont typeface="Arial" panose="020B0604020202020204" pitchFamily="34" charset="0"/>
              <a:buChar char="•"/>
            </a:pPr>
            <a:endParaRPr lang="en-US" dirty="0" smtClean="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814533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dirty="0" err="1" smtClean="0"/>
              <a:t>git</a:t>
            </a:r>
            <a:r>
              <a:rPr lang="en-US" dirty="0" smtClean="0"/>
              <a:t> </a:t>
            </a:r>
            <a:r>
              <a:rPr lang="en-US" dirty="0" err="1" smtClean="0"/>
              <a:t>init</a:t>
            </a:r>
            <a:r>
              <a:rPr lang="en-US" dirty="0"/>
              <a:t> command creates a new </a:t>
            </a:r>
            <a:r>
              <a:rPr lang="en-US" dirty="0" err="1"/>
              <a:t>Git</a:t>
            </a:r>
            <a:r>
              <a:rPr lang="en-US" dirty="0"/>
              <a:t> repository. It can be used to convert an existing, </a:t>
            </a:r>
            <a:r>
              <a:rPr lang="en-US" dirty="0" err="1"/>
              <a:t>unversioned</a:t>
            </a:r>
            <a:r>
              <a:rPr lang="en-US" dirty="0"/>
              <a:t> project to a </a:t>
            </a:r>
            <a:r>
              <a:rPr lang="en-US" dirty="0" err="1"/>
              <a:t>Git</a:t>
            </a:r>
            <a:r>
              <a:rPr lang="en-US" dirty="0"/>
              <a:t> repository or initialize a new empty repository. </a:t>
            </a:r>
            <a:endParaRPr lang="en-US" dirty="0" smtClean="0"/>
          </a:p>
          <a:p>
            <a:r>
              <a:rPr lang="en-US" dirty="0" smtClean="0"/>
              <a:t>Most </a:t>
            </a:r>
            <a:r>
              <a:rPr lang="en-US" dirty="0"/>
              <a:t>of the other </a:t>
            </a:r>
            <a:r>
              <a:rPr lang="en-US" dirty="0" err="1"/>
              <a:t>Git</a:t>
            </a:r>
            <a:r>
              <a:rPr lang="en-US" dirty="0"/>
              <a:t> commands are not available outside of an initialized repository, so this is usually the first command you’ll run in a new project</a:t>
            </a:r>
            <a:r>
              <a:rPr lang="en-US" dirty="0" smtClean="0"/>
              <a:t>.</a:t>
            </a:r>
          </a:p>
          <a:p>
            <a:r>
              <a:rPr lang="en-US" dirty="0"/>
              <a:t>Executing </a:t>
            </a:r>
            <a:r>
              <a:rPr lang="en-US" dirty="0" err="1" smtClean="0"/>
              <a:t>git</a:t>
            </a:r>
            <a:r>
              <a:rPr lang="en-US" dirty="0" smtClean="0"/>
              <a:t> </a:t>
            </a:r>
            <a:r>
              <a:rPr lang="en-US" dirty="0" err="1" smtClean="0"/>
              <a:t>init</a:t>
            </a:r>
            <a:r>
              <a:rPr lang="en-US" dirty="0"/>
              <a:t> creates a </a:t>
            </a:r>
            <a:r>
              <a:rPr lang="en-US" dirty="0" smtClean="0"/>
              <a:t>.</a:t>
            </a:r>
            <a:r>
              <a:rPr lang="en-US" dirty="0" err="1" smtClean="0"/>
              <a:t>git</a:t>
            </a:r>
            <a:r>
              <a:rPr lang="en-US" dirty="0"/>
              <a:t> subdirectory in the project root, which contains all of the necessary metadata for the repo. Aside from the </a:t>
            </a:r>
            <a:r>
              <a:rPr lang="en-US" dirty="0" smtClean="0"/>
              <a:t>.</a:t>
            </a:r>
            <a:r>
              <a:rPr lang="en-US" dirty="0" err="1" smtClean="0"/>
              <a:t>git</a:t>
            </a:r>
            <a:r>
              <a:rPr lang="en-US" dirty="0"/>
              <a:t> directory, an existing project remains unaltered (unlike SVN, </a:t>
            </a:r>
            <a:r>
              <a:rPr lang="en-US" dirty="0" err="1"/>
              <a:t>Git</a:t>
            </a:r>
            <a:r>
              <a:rPr lang="en-US" dirty="0"/>
              <a:t> doesn't require a </a:t>
            </a:r>
            <a:r>
              <a:rPr lang="en-US" dirty="0" smtClean="0"/>
              <a:t>.</a:t>
            </a:r>
            <a:r>
              <a:rPr lang="en-US" dirty="0" err="1" smtClean="0"/>
              <a:t>git</a:t>
            </a:r>
            <a:r>
              <a:rPr lang="en-US" dirty="0"/>
              <a:t> folder in every subdirectory).</a:t>
            </a:r>
          </a:p>
        </p:txBody>
      </p:sp>
    </p:spTree>
    <p:extLst>
      <p:ext uri="{BB962C8B-B14F-4D97-AF65-F5344CB8AC3E}">
        <p14:creationId xmlns:p14="http://schemas.microsoft.com/office/powerpoint/2010/main" val="16706363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Usage</a:t>
            </a:r>
            <a:endParaRPr lang="en-US" dirty="0"/>
          </a:p>
        </p:txBody>
      </p:sp>
      <p:sp>
        <p:nvSpPr>
          <p:cNvPr id="3" name="Content Placeholder 2"/>
          <p:cNvSpPr>
            <a:spLocks noGrp="1"/>
          </p:cNvSpPr>
          <p:nvPr>
            <p:ph idx="1"/>
          </p:nvPr>
        </p:nvSpPr>
        <p:spPr>
          <a:xfrm>
            <a:off x="457200" y="1828801"/>
            <a:ext cx="8229600" cy="2057400"/>
          </a:xfrm>
        </p:spPr>
        <p:txBody>
          <a:bodyPr/>
          <a:lstStyle/>
          <a:p>
            <a:r>
              <a:rPr lang="en-US" dirty="0"/>
              <a:t>Transform the current directory into a </a:t>
            </a:r>
            <a:r>
              <a:rPr lang="en-US" dirty="0" err="1"/>
              <a:t>Git</a:t>
            </a:r>
            <a:r>
              <a:rPr lang="en-US" dirty="0"/>
              <a:t> repository. This adds a </a:t>
            </a:r>
            <a:r>
              <a:rPr lang="en-US" dirty="0" smtClean="0"/>
              <a:t>.</a:t>
            </a:r>
            <a:r>
              <a:rPr lang="en-US" dirty="0" err="1" smtClean="0"/>
              <a:t>git</a:t>
            </a:r>
            <a:r>
              <a:rPr lang="en-US" dirty="0" err="1"/>
              <a:t>folder</a:t>
            </a:r>
            <a:r>
              <a:rPr lang="en-US" dirty="0"/>
              <a:t> to the current directory and makes it possible to start recording revisions of the project.</a:t>
            </a:r>
          </a:p>
        </p:txBody>
      </p:sp>
      <p:sp>
        <p:nvSpPr>
          <p:cNvPr id="4" name="TextBox 3"/>
          <p:cNvSpPr txBox="1"/>
          <p:nvPr/>
        </p:nvSpPr>
        <p:spPr>
          <a:xfrm>
            <a:off x="838200" y="121581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init</a:t>
            </a:r>
            <a:endParaRPr lang="en-US" dirty="0">
              <a:solidFill>
                <a:schemeClr val="bg1">
                  <a:lumMod val="50000"/>
                </a:schemeClr>
              </a:solidFill>
            </a:endParaRPr>
          </a:p>
        </p:txBody>
      </p:sp>
      <p:sp>
        <p:nvSpPr>
          <p:cNvPr id="5" name="TextBox 4"/>
          <p:cNvSpPr txBox="1"/>
          <p:nvPr/>
        </p:nvSpPr>
        <p:spPr>
          <a:xfrm>
            <a:off x="685800" y="396240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a:t>
            </a:r>
            <a:r>
              <a:rPr lang="en-US" dirty="0" err="1" smtClean="0">
                <a:solidFill>
                  <a:schemeClr val="bg1">
                    <a:lumMod val="50000"/>
                  </a:schemeClr>
                </a:solidFill>
              </a:rPr>
              <a:t>init</a:t>
            </a:r>
            <a:r>
              <a:rPr lang="en-US" dirty="0" smtClean="0">
                <a:solidFill>
                  <a:schemeClr val="bg1">
                    <a:lumMod val="50000"/>
                  </a:schemeClr>
                </a:solidFill>
              </a:rPr>
              <a:t> &lt;directory&gt;</a:t>
            </a:r>
            <a:endParaRPr lang="en-US" dirty="0">
              <a:solidFill>
                <a:schemeClr val="bg1">
                  <a:lumMod val="50000"/>
                </a:schemeClr>
              </a:solidFill>
            </a:endParaRPr>
          </a:p>
        </p:txBody>
      </p:sp>
      <p:sp>
        <p:nvSpPr>
          <p:cNvPr id="6" name="Content Placeholder 2"/>
          <p:cNvSpPr txBox="1">
            <a:spLocks/>
          </p:cNvSpPr>
          <p:nvPr/>
        </p:nvSpPr>
        <p:spPr>
          <a:xfrm>
            <a:off x="457200" y="4495800"/>
            <a:ext cx="8229600" cy="20574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Create an empty </a:t>
            </a:r>
            <a:r>
              <a:rPr lang="en-US" dirty="0" err="1"/>
              <a:t>Git</a:t>
            </a:r>
            <a:r>
              <a:rPr lang="en-US" dirty="0"/>
              <a:t> repository in the specified directory. Running this command will create a new folder called &lt;directory containing nothing but the .</a:t>
            </a:r>
            <a:r>
              <a:rPr lang="en-US" dirty="0" err="1"/>
              <a:t>git</a:t>
            </a:r>
            <a:r>
              <a:rPr lang="en-US" dirty="0"/>
              <a:t> subdirectory</a:t>
            </a:r>
            <a:r>
              <a:rPr lang="en-US" dirty="0" smtClean="0"/>
              <a:t>.</a:t>
            </a:r>
            <a:endParaRPr lang="en-US" dirty="0"/>
          </a:p>
        </p:txBody>
      </p:sp>
    </p:spTree>
    <p:extLst>
      <p:ext uri="{BB962C8B-B14F-4D97-AF65-F5344CB8AC3E}">
        <p14:creationId xmlns:p14="http://schemas.microsoft.com/office/powerpoint/2010/main" val="512599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21"/>
            <a:ext cx="8229600" cy="1143000"/>
          </a:xfrm>
        </p:spPr>
        <p:txBody>
          <a:bodyPr/>
          <a:lstStyle/>
          <a:p>
            <a:r>
              <a:rPr lang="en-US" dirty="0" err="1" smtClean="0"/>
              <a:t>Git</a:t>
            </a:r>
            <a:r>
              <a:rPr lang="en-US" dirty="0" smtClean="0"/>
              <a:t> </a:t>
            </a:r>
            <a:r>
              <a:rPr lang="en-US" dirty="0" err="1" smtClean="0"/>
              <a:t>Init</a:t>
            </a:r>
            <a:r>
              <a:rPr lang="en-US" dirty="0" smtClean="0"/>
              <a:t> - Example </a:t>
            </a:r>
            <a:endParaRPr lang="en-US" dirty="0"/>
          </a:p>
        </p:txBody>
      </p:sp>
      <p:sp>
        <p:nvSpPr>
          <p:cNvPr id="3" name="Content Placeholder 2"/>
          <p:cNvSpPr>
            <a:spLocks noGrp="1"/>
          </p:cNvSpPr>
          <p:nvPr>
            <p:ph idx="1"/>
          </p:nvPr>
        </p:nvSpPr>
        <p:spPr>
          <a:xfrm>
            <a:off x="228600" y="990600"/>
            <a:ext cx="8229600" cy="1295400"/>
          </a:xfrm>
        </p:spPr>
        <p:txBody>
          <a:bodyPr>
            <a:noAutofit/>
          </a:bodyPr>
          <a:lstStyle/>
          <a:p>
            <a:r>
              <a:rPr lang="en-US" sz="2000" dirty="0" smtClean="0"/>
              <a:t>Below is a result of using the ‘</a:t>
            </a:r>
            <a:r>
              <a:rPr lang="en-US" sz="2000" dirty="0" err="1" smtClean="0"/>
              <a:t>git</a:t>
            </a:r>
            <a:r>
              <a:rPr lang="en-US" sz="2000" dirty="0" smtClean="0"/>
              <a:t> </a:t>
            </a:r>
            <a:r>
              <a:rPr lang="en-US" sz="2000" dirty="0" err="1" smtClean="0"/>
              <a:t>init</a:t>
            </a:r>
            <a:r>
              <a:rPr lang="en-US" sz="2000" dirty="0" smtClean="0"/>
              <a:t>’ command to create a </a:t>
            </a:r>
            <a:r>
              <a:rPr lang="en-US" sz="2000" dirty="0" err="1" smtClean="0"/>
              <a:t>git</a:t>
            </a:r>
            <a:r>
              <a:rPr lang="en-US" sz="2000" dirty="0" smtClean="0"/>
              <a:t> project repository from an existing directory using a </a:t>
            </a:r>
            <a:r>
              <a:rPr lang="en-US" sz="2000" dirty="0" err="1" smtClean="0"/>
              <a:t>git</a:t>
            </a:r>
            <a:r>
              <a:rPr lang="en-US" sz="2000" dirty="0" smtClean="0"/>
              <a:t> bash command window.</a:t>
            </a:r>
          </a:p>
          <a:p>
            <a:r>
              <a:rPr lang="en-US" sz="2000" dirty="0" smtClean="0"/>
              <a:t>Notice that in the </a:t>
            </a:r>
            <a:r>
              <a:rPr lang="en-US" sz="2000" dirty="0" err="1" smtClean="0"/>
              <a:t>git</a:t>
            </a:r>
            <a:r>
              <a:rPr lang="en-US" sz="2000" dirty="0" smtClean="0"/>
              <a:t> bash command window the command prompt changes to appends the string “(master)” when your working directory is a </a:t>
            </a:r>
            <a:r>
              <a:rPr lang="en-US" sz="2000" dirty="0" err="1" smtClean="0"/>
              <a:t>git</a:t>
            </a:r>
            <a:r>
              <a:rPr lang="en-US" sz="2000" dirty="0" smtClean="0"/>
              <a:t> repository.</a:t>
            </a:r>
            <a:endParaRPr lang="en-US"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73152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948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24" y="1828800"/>
            <a:ext cx="8216900"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0"/>
            <a:ext cx="833755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8044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command - Discussion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Compared to SVN, the </a:t>
            </a:r>
            <a:r>
              <a:rPr lang="en-US" dirty="0" err="1"/>
              <a:t>git</a:t>
            </a:r>
            <a:r>
              <a:rPr lang="en-US" dirty="0"/>
              <a:t> </a:t>
            </a:r>
            <a:r>
              <a:rPr lang="en-US" dirty="0" err="1"/>
              <a:t>init</a:t>
            </a:r>
            <a:r>
              <a:rPr lang="en-US" dirty="0"/>
              <a:t> command is an incredibly easy way to create new version-controlled projects. </a:t>
            </a:r>
            <a:r>
              <a:rPr lang="en-US" dirty="0" err="1"/>
              <a:t>Git</a:t>
            </a:r>
            <a:r>
              <a:rPr lang="en-US" dirty="0"/>
              <a:t> doesn’t require you to create a repository, import files, and check out a working copy. </a:t>
            </a:r>
            <a:endParaRPr lang="en-US" dirty="0" smtClean="0"/>
          </a:p>
          <a:p>
            <a:r>
              <a:rPr lang="en-US" dirty="0" smtClean="0"/>
              <a:t>All </a:t>
            </a:r>
            <a:r>
              <a:rPr lang="en-US" dirty="0"/>
              <a:t>you have to do is cd into your project folder and run </a:t>
            </a:r>
            <a:r>
              <a:rPr lang="en-US" dirty="0" err="1"/>
              <a:t>git</a:t>
            </a:r>
            <a:r>
              <a:rPr lang="en-US" dirty="0"/>
              <a:t> </a:t>
            </a:r>
            <a:r>
              <a:rPr lang="en-US" dirty="0" err="1"/>
              <a:t>init</a:t>
            </a:r>
            <a:r>
              <a:rPr lang="en-US" dirty="0"/>
              <a:t>, and you’ll have a fully functional </a:t>
            </a:r>
            <a:r>
              <a:rPr lang="en-US" dirty="0" err="1"/>
              <a:t>Git</a:t>
            </a:r>
            <a:r>
              <a:rPr lang="en-US" dirty="0"/>
              <a:t> repository.</a:t>
            </a:r>
          </a:p>
          <a:p>
            <a:r>
              <a:rPr lang="en-US" dirty="0"/>
              <a:t>However, for most projects, </a:t>
            </a:r>
            <a:r>
              <a:rPr lang="en-US" dirty="0" err="1"/>
              <a:t>git</a:t>
            </a:r>
            <a:r>
              <a:rPr lang="en-US" dirty="0"/>
              <a:t> </a:t>
            </a:r>
            <a:r>
              <a:rPr lang="en-US" dirty="0" err="1"/>
              <a:t>init</a:t>
            </a:r>
            <a:r>
              <a:rPr lang="en-US" dirty="0"/>
              <a:t> only needs to be executed once to create a central repository—developers typically don‘t use </a:t>
            </a:r>
            <a:r>
              <a:rPr lang="en-US" dirty="0" err="1"/>
              <a:t>git</a:t>
            </a:r>
            <a:r>
              <a:rPr lang="en-US" dirty="0"/>
              <a:t> </a:t>
            </a:r>
            <a:r>
              <a:rPr lang="en-US" dirty="0" err="1"/>
              <a:t>init</a:t>
            </a:r>
            <a:r>
              <a:rPr lang="en-US" dirty="0"/>
              <a:t> to create their local repositories. Instead, they’ll usually use </a:t>
            </a:r>
            <a:r>
              <a:rPr lang="en-US" dirty="0" err="1"/>
              <a:t>git</a:t>
            </a:r>
            <a:r>
              <a:rPr lang="en-US" dirty="0"/>
              <a:t> clone to copy an existing repository onto their local machine</a:t>
            </a:r>
            <a:r>
              <a:rPr lang="en-US" dirty="0" smtClean="0"/>
              <a:t>.</a:t>
            </a:r>
          </a:p>
          <a:p>
            <a:r>
              <a:rPr lang="en-US" dirty="0" smtClean="0">
                <a:solidFill>
                  <a:srgbClr val="FF0000"/>
                </a:solidFill>
              </a:rPr>
              <a:t>??? Do you need to </a:t>
            </a:r>
            <a:r>
              <a:rPr lang="en-US" dirty="0" err="1" smtClean="0">
                <a:solidFill>
                  <a:srgbClr val="FF0000"/>
                </a:solidFill>
              </a:rPr>
              <a:t>git</a:t>
            </a:r>
            <a:r>
              <a:rPr lang="en-US" dirty="0" smtClean="0">
                <a:solidFill>
                  <a:srgbClr val="FF0000"/>
                </a:solidFill>
              </a:rPr>
              <a:t> </a:t>
            </a:r>
            <a:r>
              <a:rPr lang="en-US" dirty="0" err="1" smtClean="0">
                <a:solidFill>
                  <a:srgbClr val="FF0000"/>
                </a:solidFill>
              </a:rPr>
              <a:t>init</a:t>
            </a:r>
            <a:r>
              <a:rPr lang="en-US" dirty="0" smtClean="0">
                <a:solidFill>
                  <a:srgbClr val="FF0000"/>
                </a:solidFill>
              </a:rPr>
              <a:t> for each subdirectory?</a:t>
            </a:r>
          </a:p>
          <a:p>
            <a:r>
              <a:rPr lang="en-US" dirty="0" smtClean="0">
                <a:solidFill>
                  <a:srgbClr val="FF0000"/>
                </a:solidFill>
              </a:rPr>
              <a:t>??? Wha</a:t>
            </a:r>
            <a:r>
              <a:rPr lang="en-US" dirty="0" smtClean="0">
                <a:solidFill>
                  <a:srgbClr val="FF0000"/>
                </a:solidFill>
              </a:rPr>
              <a:t>t about adding and deleting directories?</a:t>
            </a:r>
            <a:endParaRPr lang="en-US" dirty="0">
              <a:solidFill>
                <a:srgbClr val="FF0000"/>
              </a:solidFill>
            </a:endParaRPr>
          </a:p>
        </p:txBody>
      </p:sp>
    </p:spTree>
    <p:extLst>
      <p:ext uri="{BB962C8B-B14F-4D97-AF65-F5344CB8AC3E}">
        <p14:creationId xmlns:p14="http://schemas.microsoft.com/office/powerpoint/2010/main" val="3288037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Bare Repositories</a:t>
            </a:r>
          </a:p>
          <a:p>
            <a:r>
              <a:rPr lang="en-US" dirty="0"/>
              <a:t>The --bare flag creates a repository that doesn’t have a working directory, making it impossible to edit files and commit changes in that repository. </a:t>
            </a:r>
            <a:endParaRPr lang="en-US" dirty="0" smtClean="0"/>
          </a:p>
          <a:p>
            <a:r>
              <a:rPr lang="en-US" dirty="0" smtClean="0"/>
              <a:t>Central </a:t>
            </a:r>
            <a:r>
              <a:rPr lang="en-US" dirty="0"/>
              <a:t>repositories should always be created as bare repositories because pushing branches to a non-bare repository has the potential to overwrite changes. </a:t>
            </a:r>
            <a:endParaRPr lang="en-US" dirty="0" smtClean="0"/>
          </a:p>
          <a:p>
            <a:r>
              <a:rPr lang="en-US" dirty="0" smtClean="0"/>
              <a:t>Think </a:t>
            </a:r>
            <a:r>
              <a:rPr lang="en-US" dirty="0"/>
              <a:t>of --bare as a way to mark a repository as a storage facility, opposed to a development environment. </a:t>
            </a:r>
            <a:endParaRPr lang="en-US" dirty="0" smtClean="0"/>
          </a:p>
          <a:p>
            <a:r>
              <a:rPr lang="en-US" dirty="0" smtClean="0"/>
              <a:t>This </a:t>
            </a:r>
            <a:r>
              <a:rPr lang="en-US" dirty="0"/>
              <a:t>means that for virtually all </a:t>
            </a:r>
            <a:r>
              <a:rPr lang="en-US" dirty="0" err="1"/>
              <a:t>Git</a:t>
            </a:r>
            <a:r>
              <a:rPr lang="en-US" dirty="0"/>
              <a:t> workflows, the central repository is bare, and developers local repositories are non-bare.</a:t>
            </a:r>
          </a:p>
          <a:p>
            <a:pPr marL="0" indent="0">
              <a:buNone/>
            </a:pPr>
            <a:endParaRPr lang="en-US" dirty="0"/>
          </a:p>
        </p:txBody>
      </p:sp>
    </p:spTree>
    <p:extLst>
      <p:ext uri="{BB962C8B-B14F-4D97-AF65-F5344CB8AC3E}">
        <p14:creationId xmlns:p14="http://schemas.microsoft.com/office/powerpoint/2010/main" val="3581976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a:t>
            </a:r>
            <a:endParaRPr lang="en-US" dirty="0"/>
          </a:p>
        </p:txBody>
      </p:sp>
      <p:sp>
        <p:nvSpPr>
          <p:cNvPr id="5" name="Content Placeholder 2"/>
          <p:cNvSpPr>
            <a:spLocks noGrp="1"/>
          </p:cNvSpPr>
          <p:nvPr>
            <p:ph idx="1"/>
          </p:nvPr>
        </p:nvSpPr>
        <p:spPr>
          <a:xfrm>
            <a:off x="457200" y="1166018"/>
            <a:ext cx="8229600" cy="4525963"/>
          </a:xfrm>
        </p:spPr>
        <p:txBody>
          <a:bodyPr>
            <a:normAutofit/>
          </a:bodyPr>
          <a:lstStyle/>
          <a:p>
            <a:r>
              <a:rPr lang="en-US" sz="2400" dirty="0" smtClean="0"/>
              <a:t>Think </a:t>
            </a:r>
            <a:r>
              <a:rPr lang="en-US" sz="2400" dirty="0"/>
              <a:t>of --bare as a way to mark a repository as a storage facility, opposed to a development environment. </a:t>
            </a:r>
            <a:endParaRPr lang="en-US" sz="2400" dirty="0" smtClean="0"/>
          </a:p>
          <a:p>
            <a:r>
              <a:rPr lang="en-US" sz="2400" dirty="0" smtClean="0"/>
              <a:t>This </a:t>
            </a:r>
            <a:r>
              <a:rPr lang="en-US" sz="2400" dirty="0"/>
              <a:t>means that for virtually all </a:t>
            </a:r>
            <a:r>
              <a:rPr lang="en-US" sz="2400" dirty="0" err="1"/>
              <a:t>Git</a:t>
            </a:r>
            <a:r>
              <a:rPr lang="en-US" sz="2400" dirty="0"/>
              <a:t> workflows, the central repository is bare, and developers local repositories are non-bare.</a:t>
            </a:r>
          </a:p>
          <a:p>
            <a:pPr marL="0" indent="0">
              <a:buNone/>
            </a:pP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38680"/>
            <a:ext cx="3931168" cy="3233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728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--bare </a:t>
            </a:r>
            <a:endParaRPr lang="en-US" dirty="0"/>
          </a:p>
        </p:txBody>
      </p:sp>
      <p:sp>
        <p:nvSpPr>
          <p:cNvPr id="3" name="Content Placeholder 2"/>
          <p:cNvSpPr>
            <a:spLocks noGrp="1"/>
          </p:cNvSpPr>
          <p:nvPr>
            <p:ph idx="1"/>
          </p:nvPr>
        </p:nvSpPr>
        <p:spPr>
          <a:xfrm>
            <a:off x="457200" y="1600201"/>
            <a:ext cx="7848600" cy="2667000"/>
          </a:xfrm>
        </p:spPr>
        <p:txBody>
          <a:bodyPr>
            <a:normAutofit/>
          </a:bodyPr>
          <a:lstStyle/>
          <a:p>
            <a:r>
              <a:rPr lang="en-US" sz="2400" dirty="0" err="1" smtClean="0"/>
              <a:t>Git</a:t>
            </a:r>
            <a:r>
              <a:rPr lang="en-US" sz="2400" dirty="0" smtClean="0"/>
              <a:t> </a:t>
            </a:r>
            <a:r>
              <a:rPr lang="en-US" sz="2400" dirty="0" err="1" smtClean="0"/>
              <a:t>init</a:t>
            </a:r>
            <a:r>
              <a:rPr lang="en-US" sz="2400" dirty="0" smtClean="0"/>
              <a:t> --bare Example</a:t>
            </a:r>
            <a:endParaRPr lang="en-US" sz="2400" dirty="0"/>
          </a:p>
          <a:p>
            <a:r>
              <a:rPr lang="en-US" sz="2400" dirty="0"/>
              <a:t>Since </a:t>
            </a:r>
            <a:r>
              <a:rPr lang="en-US" sz="2400" dirty="0" err="1"/>
              <a:t>git</a:t>
            </a:r>
            <a:r>
              <a:rPr lang="en-US" sz="2400" dirty="0"/>
              <a:t> clone is a more convenient way to create local copies of a project, the most common use case for </a:t>
            </a:r>
            <a:r>
              <a:rPr lang="en-US" sz="2400" dirty="0" err="1"/>
              <a:t>git</a:t>
            </a:r>
            <a:r>
              <a:rPr lang="en-US" sz="2400" dirty="0"/>
              <a:t> </a:t>
            </a:r>
            <a:r>
              <a:rPr lang="en-US" sz="2400" dirty="0" err="1"/>
              <a:t>init</a:t>
            </a:r>
            <a:r>
              <a:rPr lang="en-US" sz="2400" dirty="0"/>
              <a:t> is to create a central repository</a:t>
            </a:r>
            <a:r>
              <a:rPr lang="en-US" sz="2400" dirty="0" smtClean="0"/>
              <a:t>:</a:t>
            </a:r>
            <a:endParaRPr lang="en-US"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2" y="3401728"/>
            <a:ext cx="56673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4231908"/>
            <a:ext cx="78486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First, you SSH into the server that will contain your central repository. Then, you navigate to wherever you’d like to store the project. Finally, you use the </a:t>
            </a:r>
            <a:r>
              <a:rPr lang="en-US" sz="2400" dirty="0" smtClean="0"/>
              <a:t>--bare</a:t>
            </a:r>
            <a:r>
              <a:rPr lang="en-US" sz="2400" dirty="0"/>
              <a:t> flag to create a central storage repository. Developers would then </a:t>
            </a:r>
            <a:r>
              <a:rPr lang="en-US" sz="2400" dirty="0" smtClean="0"/>
              <a:t>[clone](/tutorials/setting-up-a-repository/</a:t>
            </a:r>
            <a:r>
              <a:rPr lang="en-US" sz="2400" dirty="0" err="1" smtClean="0"/>
              <a:t>git</a:t>
            </a:r>
            <a:r>
              <a:rPr lang="en-US" sz="2400" dirty="0" smtClean="0"/>
              <a:t>-clone) my-</a:t>
            </a:r>
            <a:r>
              <a:rPr lang="en-US" sz="2400" dirty="0" err="1" smtClean="0"/>
              <a:t>project.git</a:t>
            </a:r>
            <a:r>
              <a:rPr lang="en-US" sz="2400" dirty="0" err="1"/>
              <a:t>to</a:t>
            </a:r>
            <a:r>
              <a:rPr lang="en-US" sz="2400" dirty="0"/>
              <a:t> create a local copy on their development machine.</a:t>
            </a:r>
            <a:r>
              <a:rPr lang="en-US" sz="2400" dirty="0" smtClean="0"/>
              <a:t>:</a:t>
            </a:r>
            <a:endParaRPr lang="en-US" sz="2400" dirty="0"/>
          </a:p>
        </p:txBody>
      </p:sp>
    </p:spTree>
    <p:extLst>
      <p:ext uri="{BB962C8B-B14F-4D97-AF65-F5344CB8AC3E}">
        <p14:creationId xmlns:p14="http://schemas.microsoft.com/office/powerpoint/2010/main" val="1420393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Branching and Merging</a:t>
            </a:r>
            <a:endParaRPr lang="en-US" dirty="0"/>
          </a:p>
        </p:txBody>
      </p:sp>
      <p:sp>
        <p:nvSpPr>
          <p:cNvPr id="3" name="Content Placeholder 2"/>
          <p:cNvSpPr>
            <a:spLocks noGrp="1"/>
          </p:cNvSpPr>
          <p:nvPr>
            <p:ph idx="1"/>
          </p:nvPr>
        </p:nvSpPr>
        <p:spPr>
          <a:xfrm>
            <a:off x="457200" y="1752600"/>
            <a:ext cx="8229600" cy="4525963"/>
          </a:xfrm>
        </p:spPr>
        <p:txBody>
          <a:bodyPr>
            <a:normAutofit fontScale="77500" lnSpcReduction="20000"/>
          </a:bodyPr>
          <a:lstStyle/>
          <a:p>
            <a:r>
              <a:rPr lang="en-US" dirty="0" smtClean="0"/>
              <a:t>Having </a:t>
            </a:r>
            <a:r>
              <a:rPr lang="en-US" dirty="0"/>
              <a:t>team members work concurrently is a no-brainer, but even individuals working on their own can benefit from the ability to work on independent streams of changes. </a:t>
            </a:r>
            <a:endParaRPr lang="en-US" dirty="0" smtClean="0"/>
          </a:p>
          <a:p>
            <a:r>
              <a:rPr lang="en-US" dirty="0" smtClean="0"/>
              <a:t>Creating </a:t>
            </a:r>
            <a:r>
              <a:rPr lang="en-US" dirty="0"/>
              <a:t>a “branch” in VCS tools keeps multiple streams of work independent from each other while also providing the facility to merge that work back together, enabling developers to verify that the changes on each branch do not conflict. </a:t>
            </a:r>
            <a:endParaRPr lang="en-US" dirty="0" smtClean="0"/>
          </a:p>
          <a:p>
            <a:r>
              <a:rPr lang="en-US" dirty="0" smtClean="0"/>
              <a:t>Many </a:t>
            </a:r>
            <a:r>
              <a:rPr lang="en-US" dirty="0"/>
              <a:t>software teams adopt a practice of branching for each feature or perhaps branching for each release, or both. There are many different workflows that teams can choose from when they decide how to make use of branching and merging facilities in VCS.</a:t>
            </a:r>
          </a:p>
        </p:txBody>
      </p:sp>
    </p:spTree>
    <p:extLst>
      <p:ext uri="{BB962C8B-B14F-4D97-AF65-F5344CB8AC3E}">
        <p14:creationId xmlns:p14="http://schemas.microsoft.com/office/powerpoint/2010/main" val="241335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 bare example</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78" y="2737246"/>
            <a:ext cx="7285522" cy="3904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228600" y="990600"/>
            <a:ext cx="8229600" cy="1295400"/>
          </a:xfrm>
        </p:spPr>
        <p:txBody>
          <a:bodyPr>
            <a:noAutofit/>
          </a:bodyPr>
          <a:lstStyle/>
          <a:p>
            <a:r>
              <a:rPr lang="en-US" sz="2000" dirty="0" smtClean="0"/>
              <a:t>Below is a result of using the ‘</a:t>
            </a:r>
            <a:r>
              <a:rPr lang="en-US" sz="2000" dirty="0" err="1" smtClean="0"/>
              <a:t>git</a:t>
            </a:r>
            <a:r>
              <a:rPr lang="en-US" sz="2000" dirty="0" smtClean="0"/>
              <a:t> </a:t>
            </a:r>
            <a:r>
              <a:rPr lang="en-US" sz="2000" dirty="0" err="1" smtClean="0"/>
              <a:t>init</a:t>
            </a:r>
            <a:r>
              <a:rPr lang="en-US" sz="2000" dirty="0" smtClean="0"/>
              <a:t> --bare ’ command to create a </a:t>
            </a:r>
            <a:r>
              <a:rPr lang="en-US" sz="2000" dirty="0" err="1" smtClean="0"/>
              <a:t>git</a:t>
            </a:r>
            <a:r>
              <a:rPr lang="en-US" sz="2000" dirty="0" smtClean="0"/>
              <a:t> project bare repository from an existing directory using a </a:t>
            </a:r>
            <a:r>
              <a:rPr lang="en-US" sz="2000" dirty="0" err="1" smtClean="0"/>
              <a:t>git</a:t>
            </a:r>
            <a:r>
              <a:rPr lang="en-US" sz="2000" dirty="0" smtClean="0"/>
              <a:t> bash command window.</a:t>
            </a:r>
          </a:p>
          <a:p>
            <a:r>
              <a:rPr lang="en-US" sz="2000" dirty="0"/>
              <a:t>N</a:t>
            </a:r>
            <a:r>
              <a:rPr lang="en-US" sz="2000" dirty="0" smtClean="0"/>
              <a:t>otice that the prompt is changed to note that we are in a bare repository</a:t>
            </a:r>
            <a:r>
              <a:rPr lang="en-US" sz="2000" dirty="0" smtClean="0"/>
              <a:t>.</a:t>
            </a:r>
          </a:p>
          <a:p>
            <a:r>
              <a:rPr lang="en-US" sz="2000" dirty="0" smtClean="0"/>
              <a:t>Note to change drive to a mapped drive use this ‘cd /z/’</a:t>
            </a:r>
          </a:p>
          <a:p>
            <a:endParaRPr lang="en-US" sz="2000" dirty="0" smtClean="0"/>
          </a:p>
        </p:txBody>
      </p:sp>
    </p:spTree>
    <p:extLst>
      <p:ext uri="{BB962C8B-B14F-4D97-AF65-F5344CB8AC3E}">
        <p14:creationId xmlns:p14="http://schemas.microsoft.com/office/powerpoint/2010/main" val="3266250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Bare Repository example</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86000"/>
            <a:ext cx="8737600" cy="339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05935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a:t>
            </a:r>
            <a:endParaRPr lang="en-US" dirty="0"/>
          </a:p>
        </p:txBody>
      </p:sp>
      <p:sp>
        <p:nvSpPr>
          <p:cNvPr id="3" name="Content Placeholder 2"/>
          <p:cNvSpPr>
            <a:spLocks noGrp="1"/>
          </p:cNvSpPr>
          <p:nvPr>
            <p:ph idx="1"/>
          </p:nvPr>
        </p:nvSpPr>
        <p:spPr>
          <a:xfrm>
            <a:off x="457200" y="1600200"/>
            <a:ext cx="8534400" cy="4525963"/>
          </a:xfrm>
        </p:spPr>
        <p:txBody>
          <a:bodyPr>
            <a:normAutofit fontScale="92500" lnSpcReduction="10000"/>
          </a:bodyPr>
          <a:lstStyle/>
          <a:p>
            <a:r>
              <a:rPr lang="en-US" dirty="0"/>
              <a:t>The </a:t>
            </a:r>
            <a:r>
              <a:rPr lang="en-US" dirty="0" err="1" smtClean="0"/>
              <a:t>git</a:t>
            </a:r>
            <a:r>
              <a:rPr lang="en-US" dirty="0" smtClean="0"/>
              <a:t> clone</a:t>
            </a:r>
            <a:r>
              <a:rPr lang="en-US" dirty="0"/>
              <a:t> command copies an existing </a:t>
            </a:r>
            <a:r>
              <a:rPr lang="en-US" dirty="0" err="1"/>
              <a:t>Git</a:t>
            </a:r>
            <a:r>
              <a:rPr lang="en-US" dirty="0"/>
              <a:t> repository. This is sort of like </a:t>
            </a:r>
            <a:r>
              <a:rPr lang="en-US" dirty="0" err="1" smtClean="0"/>
              <a:t>svn</a:t>
            </a:r>
            <a:r>
              <a:rPr lang="en-US" dirty="0" smtClean="0"/>
              <a:t> checkout</a:t>
            </a:r>
            <a:r>
              <a:rPr lang="en-US" dirty="0"/>
              <a:t>, except the “working copy” is a full-fledged </a:t>
            </a:r>
            <a:r>
              <a:rPr lang="en-US" dirty="0" err="1"/>
              <a:t>Git</a:t>
            </a:r>
            <a:r>
              <a:rPr lang="en-US" dirty="0"/>
              <a:t> repository—it has its own history, manages its own files, and is a completely isolated environment from the original repository</a:t>
            </a:r>
            <a:r>
              <a:rPr lang="en-US" dirty="0" smtClean="0"/>
              <a:t>.</a:t>
            </a:r>
          </a:p>
          <a:p>
            <a:r>
              <a:rPr lang="en-US" dirty="0"/>
              <a:t>As a convenience, cloning automatically creates a remote connection called origin pointing back to the original repository. This makes it very easy to interact with a central repository.</a:t>
            </a:r>
          </a:p>
        </p:txBody>
      </p:sp>
    </p:spTree>
    <p:extLst>
      <p:ext uri="{BB962C8B-B14F-4D97-AF65-F5344CB8AC3E}">
        <p14:creationId xmlns:p14="http://schemas.microsoft.com/office/powerpoint/2010/main" val="17508471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usage</a:t>
            </a:r>
            <a:endParaRPr lang="en-US" dirty="0"/>
          </a:p>
        </p:txBody>
      </p:sp>
      <p:sp>
        <p:nvSpPr>
          <p:cNvPr id="3" name="Content Placeholder 2"/>
          <p:cNvSpPr>
            <a:spLocks noGrp="1"/>
          </p:cNvSpPr>
          <p:nvPr>
            <p:ph idx="1"/>
          </p:nvPr>
        </p:nvSpPr>
        <p:spPr>
          <a:xfrm>
            <a:off x="304800" y="2209800"/>
            <a:ext cx="8229600" cy="1447800"/>
          </a:xfrm>
        </p:spPr>
        <p:txBody>
          <a:bodyPr>
            <a:normAutofit fontScale="85000" lnSpcReduction="20000"/>
          </a:bodyPr>
          <a:lstStyle/>
          <a:p>
            <a:r>
              <a:rPr lang="en-US" dirty="0"/>
              <a:t>Clone the repository located at </a:t>
            </a:r>
            <a:r>
              <a:rPr lang="en-US" dirty="0" smtClean="0"/>
              <a:t>&lt;repo&gt;</a:t>
            </a:r>
            <a:r>
              <a:rPr lang="en-US" dirty="0"/>
              <a:t> onto the local machine. The original repository can be located on the local </a:t>
            </a:r>
            <a:r>
              <a:rPr lang="en-US" dirty="0" err="1"/>
              <a:t>filesystem</a:t>
            </a:r>
            <a:r>
              <a:rPr lang="en-US" dirty="0"/>
              <a:t> or on a remote machine accessible via HTTP or SSH.</a:t>
            </a:r>
          </a:p>
        </p:txBody>
      </p:sp>
      <p:sp>
        <p:nvSpPr>
          <p:cNvPr id="4" name="TextBox 3"/>
          <p:cNvSpPr txBox="1"/>
          <p:nvPr/>
        </p:nvSpPr>
        <p:spPr>
          <a:xfrm>
            <a:off x="533400" y="1585142"/>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clone &lt;repo&gt;</a:t>
            </a:r>
            <a:endParaRPr lang="en-US" dirty="0">
              <a:solidFill>
                <a:schemeClr val="bg1">
                  <a:lumMod val="50000"/>
                </a:schemeClr>
              </a:solidFill>
            </a:endParaRPr>
          </a:p>
        </p:txBody>
      </p:sp>
      <p:sp>
        <p:nvSpPr>
          <p:cNvPr id="5" name="TextBox 4"/>
          <p:cNvSpPr txBox="1"/>
          <p:nvPr/>
        </p:nvSpPr>
        <p:spPr>
          <a:xfrm>
            <a:off x="381000" y="3733800"/>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clone &lt;repo&gt; &lt;directory&gt;</a:t>
            </a:r>
            <a:endParaRPr lang="en-US" dirty="0">
              <a:solidFill>
                <a:schemeClr val="bg1">
                  <a:lumMod val="50000"/>
                </a:schemeClr>
              </a:solidFill>
            </a:endParaRPr>
          </a:p>
        </p:txBody>
      </p:sp>
      <p:sp>
        <p:nvSpPr>
          <p:cNvPr id="6" name="Content Placeholder 2"/>
          <p:cNvSpPr txBox="1">
            <a:spLocks/>
          </p:cNvSpPr>
          <p:nvPr/>
        </p:nvSpPr>
        <p:spPr>
          <a:xfrm>
            <a:off x="381000" y="4267200"/>
            <a:ext cx="8229600" cy="14478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Clone the repository located at &lt;repo&gt; onto the local machine. The original repository can be located on the local </a:t>
            </a:r>
            <a:r>
              <a:rPr lang="en-US" dirty="0" err="1" smtClean="0"/>
              <a:t>filesystem</a:t>
            </a:r>
            <a:r>
              <a:rPr lang="en-US" dirty="0" smtClean="0"/>
              <a:t> or on a remote machine accessible via HTTP or SSH.</a:t>
            </a:r>
            <a:endParaRPr lang="en-US" dirty="0"/>
          </a:p>
        </p:txBody>
      </p:sp>
    </p:spTree>
    <p:extLst>
      <p:ext uri="{BB962C8B-B14F-4D97-AF65-F5344CB8AC3E}">
        <p14:creationId xmlns:p14="http://schemas.microsoft.com/office/powerpoint/2010/main" val="2320035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 discussion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If </a:t>
            </a:r>
            <a:r>
              <a:rPr lang="en-US" dirty="0"/>
              <a:t>a project has already been set up in a central repository, the </a:t>
            </a:r>
            <a:r>
              <a:rPr lang="en-US" dirty="0" err="1"/>
              <a:t>git</a:t>
            </a:r>
            <a:r>
              <a:rPr lang="en-US" dirty="0"/>
              <a:t> clone command is the most common way for users to obtain a development copy. Like </a:t>
            </a:r>
            <a:r>
              <a:rPr lang="en-US" dirty="0" err="1">
                <a:hlinkClick r:id="rId2"/>
              </a:rPr>
              <a:t>git</a:t>
            </a:r>
            <a:r>
              <a:rPr lang="en-US" dirty="0">
                <a:hlinkClick r:id="rId2"/>
              </a:rPr>
              <a:t> </a:t>
            </a:r>
            <a:r>
              <a:rPr lang="en-US" dirty="0" err="1">
                <a:hlinkClick r:id="rId2"/>
              </a:rPr>
              <a:t>init</a:t>
            </a:r>
            <a:r>
              <a:rPr lang="en-US" dirty="0"/>
              <a:t>, cloning is generally a one-time operation—once a developer has obtained a working copy, all version control operations and collaborations are managed through their local repository</a:t>
            </a:r>
            <a:r>
              <a:rPr lang="en-US" dirty="0" smtClean="0"/>
              <a:t>.</a:t>
            </a:r>
          </a:p>
          <a:p>
            <a:r>
              <a:rPr lang="en-US" b="1" dirty="0"/>
              <a:t>Repo-To-Repo Collaboration</a:t>
            </a:r>
          </a:p>
          <a:p>
            <a:r>
              <a:rPr lang="en-US" dirty="0"/>
              <a:t>It’s important to understand that </a:t>
            </a:r>
            <a:r>
              <a:rPr lang="en-US" dirty="0" err="1"/>
              <a:t>Git’s</a:t>
            </a:r>
            <a:r>
              <a:rPr lang="en-US" dirty="0"/>
              <a:t> idea of a “working copy” is very different from the working copy you get by checking out code from an SVN repository. Unlike SVN, </a:t>
            </a:r>
            <a:r>
              <a:rPr lang="en-US" dirty="0" err="1"/>
              <a:t>Git</a:t>
            </a:r>
            <a:r>
              <a:rPr lang="en-US" dirty="0"/>
              <a:t> makes no distinction between the working copy and the central repository—they are all full-fledged </a:t>
            </a:r>
            <a:r>
              <a:rPr lang="en-US" dirty="0" err="1"/>
              <a:t>Git</a:t>
            </a:r>
            <a:r>
              <a:rPr lang="en-US" dirty="0"/>
              <a:t> repositories.</a:t>
            </a:r>
          </a:p>
          <a:p>
            <a:r>
              <a:rPr lang="en-US" dirty="0"/>
              <a:t>This makes collaborating with </a:t>
            </a:r>
            <a:r>
              <a:rPr lang="en-US" dirty="0" err="1"/>
              <a:t>Git</a:t>
            </a:r>
            <a:r>
              <a:rPr lang="en-US" dirty="0"/>
              <a:t> fundamentally different than with SVN. Whereas SVN depends on the relationship between the central repository and the working copy, </a:t>
            </a:r>
            <a:r>
              <a:rPr lang="en-US" dirty="0" err="1"/>
              <a:t>Git’s</a:t>
            </a:r>
            <a:r>
              <a:rPr lang="en-US" dirty="0"/>
              <a:t> collaboration model is based on repository-to-repository interaction. Instead of checking a working copy into SVN’s central repository, you </a:t>
            </a:r>
            <a:r>
              <a:rPr lang="en-US" dirty="0">
                <a:hlinkClick r:id="rId3"/>
              </a:rPr>
              <a:t>push</a:t>
            </a:r>
            <a:r>
              <a:rPr lang="en-US" dirty="0"/>
              <a:t> or </a:t>
            </a:r>
            <a:r>
              <a:rPr lang="en-US" dirty="0">
                <a:hlinkClick r:id="rId4"/>
              </a:rPr>
              <a:t>pull</a:t>
            </a:r>
            <a:r>
              <a:rPr lang="en-US" dirty="0"/>
              <a:t> commits from one repository to another.</a:t>
            </a:r>
          </a:p>
          <a:p>
            <a:endParaRPr lang="en-US" dirty="0"/>
          </a:p>
        </p:txBody>
      </p:sp>
    </p:spTree>
    <p:extLst>
      <p:ext uri="{BB962C8B-B14F-4D97-AF65-F5344CB8AC3E}">
        <p14:creationId xmlns:p14="http://schemas.microsoft.com/office/powerpoint/2010/main" val="16101577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 discussion</a:t>
            </a:r>
            <a:endParaRPr lang="en-US" dirty="0"/>
          </a:p>
        </p:txBody>
      </p:sp>
      <p:sp>
        <p:nvSpPr>
          <p:cNvPr id="3" name="Content Placeholder 2"/>
          <p:cNvSpPr>
            <a:spLocks noGrp="1"/>
          </p:cNvSpPr>
          <p:nvPr>
            <p:ph idx="1"/>
          </p:nvPr>
        </p:nvSpPr>
        <p:spPr>
          <a:xfrm>
            <a:off x="381000" y="1219200"/>
            <a:ext cx="8229600" cy="914400"/>
          </a:xfrm>
        </p:spPr>
        <p:txBody>
          <a:bodyPr>
            <a:normAutofit fontScale="47500" lnSpcReduction="20000"/>
          </a:bodyPr>
          <a:lstStyle/>
          <a:p>
            <a:r>
              <a:rPr lang="en-US" dirty="0"/>
              <a:t>This makes collaborating with </a:t>
            </a:r>
            <a:r>
              <a:rPr lang="en-US" dirty="0" err="1"/>
              <a:t>Git</a:t>
            </a:r>
            <a:r>
              <a:rPr lang="en-US" dirty="0"/>
              <a:t> fundamentally different than with SVN. Whereas SVN depends on the relationship between the central repository and the working copy, </a:t>
            </a:r>
            <a:r>
              <a:rPr lang="en-US" dirty="0" err="1"/>
              <a:t>Git’s</a:t>
            </a:r>
            <a:r>
              <a:rPr lang="en-US" dirty="0"/>
              <a:t> collaboration model is based on repository-to-repository interaction. Instead of checking a working copy into SVN’s central repository, you </a:t>
            </a:r>
            <a:r>
              <a:rPr lang="en-US" dirty="0">
                <a:hlinkClick r:id="rId2"/>
              </a:rPr>
              <a:t>push</a:t>
            </a:r>
            <a:r>
              <a:rPr lang="en-US" dirty="0"/>
              <a:t> or </a:t>
            </a:r>
            <a:r>
              <a:rPr lang="en-US" dirty="0">
                <a:hlinkClick r:id="rId3"/>
              </a:rPr>
              <a:t>pull</a:t>
            </a:r>
            <a:r>
              <a:rPr lang="en-US" dirty="0"/>
              <a:t> commits from one repository to another.</a:t>
            </a: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33612"/>
            <a:ext cx="25717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1" y="2057400"/>
            <a:ext cx="3429000" cy="3521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04800" y="5638800"/>
            <a:ext cx="8229600" cy="9144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Of course, there’s nothing stopping you from giving certain </a:t>
            </a:r>
            <a:r>
              <a:rPr lang="en-US" dirty="0" err="1"/>
              <a:t>Git</a:t>
            </a:r>
            <a:r>
              <a:rPr lang="en-US" dirty="0"/>
              <a:t> repos special meaning. For example, by simply designating one </a:t>
            </a:r>
            <a:r>
              <a:rPr lang="en-US" dirty="0" err="1"/>
              <a:t>Git</a:t>
            </a:r>
            <a:r>
              <a:rPr lang="en-US" dirty="0"/>
              <a:t> repo as the “central” repository, it’s possible to replicate a </a:t>
            </a:r>
            <a:r>
              <a:rPr lang="en-US" dirty="0">
                <a:hlinkClick r:id="rId6"/>
              </a:rPr>
              <a:t>Centralized workflow</a:t>
            </a:r>
            <a:r>
              <a:rPr lang="en-US" dirty="0"/>
              <a:t> using </a:t>
            </a:r>
            <a:r>
              <a:rPr lang="en-US" dirty="0" err="1"/>
              <a:t>Git</a:t>
            </a:r>
            <a:r>
              <a:rPr lang="en-US" dirty="0"/>
              <a:t>. The point is, this is accomplished through conventions rather than being hardwired into the VCS itself.</a:t>
            </a:r>
          </a:p>
        </p:txBody>
      </p:sp>
    </p:spTree>
    <p:extLst>
      <p:ext uri="{BB962C8B-B14F-4D97-AF65-F5344CB8AC3E}">
        <p14:creationId xmlns:p14="http://schemas.microsoft.com/office/powerpoint/2010/main" val="3998875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clone example</a:t>
            </a:r>
            <a:endParaRPr lang="en-US" dirty="0"/>
          </a:p>
        </p:txBody>
      </p:sp>
      <p:sp>
        <p:nvSpPr>
          <p:cNvPr id="3" name="Content Placeholder 2"/>
          <p:cNvSpPr>
            <a:spLocks noGrp="1"/>
          </p:cNvSpPr>
          <p:nvPr>
            <p:ph idx="1"/>
          </p:nvPr>
        </p:nvSpPr>
        <p:spPr>
          <a:xfrm>
            <a:off x="457200" y="1412508"/>
            <a:ext cx="8229600" cy="1142999"/>
          </a:xfrm>
        </p:spPr>
        <p:txBody>
          <a:bodyPr/>
          <a:lstStyle/>
          <a:p>
            <a:r>
              <a:rPr lang="en-US" sz="2000" dirty="0"/>
              <a:t>The example below demonstrates how to obtain a local copy of a central repository stored on a server accessible at </a:t>
            </a:r>
            <a:r>
              <a:rPr lang="en-US" sz="2000" dirty="0" smtClean="0"/>
              <a:t>example.com</a:t>
            </a:r>
            <a:r>
              <a:rPr lang="en-US" sz="2000" dirty="0"/>
              <a:t> using the SSH username </a:t>
            </a:r>
            <a:r>
              <a:rPr lang="en-US" sz="2000" dirty="0" smtClean="0"/>
              <a:t>john:</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4387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607468"/>
            <a:ext cx="8229600" cy="22599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first command initializes a new </a:t>
            </a:r>
            <a:r>
              <a:rPr lang="en-US" sz="2000" dirty="0" err="1"/>
              <a:t>Git</a:t>
            </a:r>
            <a:r>
              <a:rPr lang="en-US" sz="2000" dirty="0"/>
              <a:t> repository in the </a:t>
            </a:r>
            <a:r>
              <a:rPr lang="en-US" sz="2000" dirty="0" smtClean="0"/>
              <a:t>my-</a:t>
            </a:r>
            <a:r>
              <a:rPr lang="en-US" sz="2000" dirty="0" err="1" smtClean="0"/>
              <a:t>project</a:t>
            </a:r>
            <a:r>
              <a:rPr lang="en-US" sz="2000" dirty="0" err="1"/>
              <a:t>folder</a:t>
            </a:r>
            <a:r>
              <a:rPr lang="en-US" sz="2000" dirty="0"/>
              <a:t> on your local machine and populates it with the contents of the central repository. Then, you can </a:t>
            </a:r>
            <a:r>
              <a:rPr lang="en-US" sz="2000" dirty="0" smtClean="0"/>
              <a:t>cd</a:t>
            </a:r>
            <a:r>
              <a:rPr lang="en-US" sz="2000" dirty="0"/>
              <a:t> into the project and start editing files, committing snapshots, and interacting with other repositories. Also note that the </a:t>
            </a:r>
            <a:r>
              <a:rPr lang="en-US" sz="2000" dirty="0" smtClean="0"/>
              <a:t>.</a:t>
            </a:r>
            <a:r>
              <a:rPr lang="en-US" sz="2000" dirty="0" err="1" smtClean="0"/>
              <a:t>git</a:t>
            </a:r>
            <a:r>
              <a:rPr lang="en-US" sz="2000" dirty="0"/>
              <a:t> extension is omitted from the cloned repository. </a:t>
            </a:r>
            <a:endParaRPr lang="en-US" sz="2000" dirty="0" smtClean="0"/>
          </a:p>
          <a:p>
            <a:r>
              <a:rPr lang="en-US" sz="2000" dirty="0" smtClean="0"/>
              <a:t>This </a:t>
            </a:r>
            <a:r>
              <a:rPr lang="en-US" sz="2000" dirty="0"/>
              <a:t>reflects the non-bare status of the local copy.</a:t>
            </a:r>
            <a:endParaRPr lang="en-US" dirty="0"/>
          </a:p>
        </p:txBody>
      </p:sp>
    </p:spTree>
    <p:extLst>
      <p:ext uri="{BB962C8B-B14F-4D97-AF65-F5344CB8AC3E}">
        <p14:creationId xmlns:p14="http://schemas.microsoft.com/office/powerpoint/2010/main" val="19627783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4648200" cy="2491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69900" y="25667"/>
            <a:ext cx="8229600" cy="1143000"/>
          </a:xfrm>
        </p:spPr>
        <p:txBody>
          <a:bodyPr/>
          <a:lstStyle/>
          <a:p>
            <a:r>
              <a:rPr lang="en-US" dirty="0" err="1" smtClean="0"/>
              <a:t>Git</a:t>
            </a:r>
            <a:r>
              <a:rPr lang="en-US" dirty="0" smtClean="0"/>
              <a:t> clone example</a:t>
            </a:r>
            <a:endParaRPr lang="en-US" dirty="0"/>
          </a:p>
        </p:txBody>
      </p:sp>
      <p:sp>
        <p:nvSpPr>
          <p:cNvPr id="4" name="Rectangle 3"/>
          <p:cNvSpPr/>
          <p:nvPr/>
        </p:nvSpPr>
        <p:spPr>
          <a:xfrm>
            <a:off x="1600200" y="2667000"/>
            <a:ext cx="5715000" cy="1424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a:spLocks noGrp="1"/>
          </p:cNvSpPr>
          <p:nvPr>
            <p:ph idx="1"/>
          </p:nvPr>
        </p:nvSpPr>
        <p:spPr>
          <a:xfrm>
            <a:off x="469900" y="762001"/>
            <a:ext cx="8229600" cy="1142999"/>
          </a:xfrm>
        </p:spPr>
        <p:txBody>
          <a:bodyPr/>
          <a:lstStyle/>
          <a:p>
            <a:r>
              <a:rPr lang="en-US" sz="2000" dirty="0"/>
              <a:t>The example below demonstrates </a:t>
            </a:r>
            <a:r>
              <a:rPr lang="en-US" sz="2000" dirty="0" smtClean="0"/>
              <a:t>how to create a new cloned repository from an existing repository.</a:t>
            </a:r>
            <a:endParaRPr lang="en-US" dirty="0"/>
          </a:p>
        </p:txBody>
      </p:sp>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6745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0000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a:t>
            </a:r>
            <a:r>
              <a:rPr lang="en-US" dirty="0" err="1" smtClean="0"/>
              <a:t>it</a:t>
            </a:r>
            <a:r>
              <a:rPr lang="en-US" dirty="0" smtClean="0"/>
              <a:t> </a:t>
            </a:r>
            <a:r>
              <a:rPr lang="en-US" dirty="0" err="1" smtClean="0"/>
              <a:t>config</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7921332"/>
              </p:ext>
            </p:extLst>
          </p:nvPr>
        </p:nvGraphicFramePr>
        <p:xfrm>
          <a:off x="609600" y="3696240"/>
          <a:ext cx="8001001" cy="2625864"/>
        </p:xfrm>
        <a:graphic>
          <a:graphicData uri="http://schemas.openxmlformats.org/drawingml/2006/table">
            <a:tbl>
              <a:tblPr/>
              <a:tblGrid>
                <a:gridCol w="1894974"/>
                <a:gridCol w="1894974"/>
                <a:gridCol w="4211053"/>
              </a:tblGrid>
              <a:tr h="181571">
                <a:tc>
                  <a:txBody>
                    <a:bodyPr/>
                    <a:lstStyle/>
                    <a:p>
                      <a:pPr algn="l" fontAlgn="t"/>
                      <a:r>
                        <a:rPr lang="en-US" sz="1600" dirty="0" err="1">
                          <a:solidFill>
                            <a:srgbClr val="333333"/>
                          </a:solidFill>
                          <a:effectLst/>
                        </a:rPr>
                        <a:t>Git</a:t>
                      </a:r>
                      <a:r>
                        <a:rPr lang="en-US" sz="1600" dirty="0">
                          <a:solidFill>
                            <a:srgbClr val="333333"/>
                          </a:solidFill>
                          <a:effectLst/>
                        </a:rPr>
                        <a:t> task</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Notes</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solidFill>
                            <a:srgbClr val="333333"/>
                          </a:solidFill>
                          <a:effectLst/>
                        </a:rPr>
                        <a:t>Git commands</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54333">
                <a:tc>
                  <a:txBody>
                    <a:bodyPr/>
                    <a:lstStyle/>
                    <a:p>
                      <a:pPr algn="l" fontAlgn="t"/>
                      <a:r>
                        <a:rPr lang="en-US" sz="1600" b="1" u="none" strike="noStrike">
                          <a:solidFill>
                            <a:srgbClr val="3572B0"/>
                          </a:solidFill>
                          <a:effectLst/>
                          <a:hlinkClick r:id="rId2"/>
                        </a:rPr>
                        <a:t>Tell Git who you are</a:t>
                      </a:r>
                      <a:endParaRPr lang="en-US" sz="1600">
                        <a:effectLst/>
                      </a:endParaRP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Configure the author name and email address to be used with your commits.</a:t>
                      </a:r>
                    </a:p>
                    <a:p>
                      <a:pPr algn="l" fontAlgn="t"/>
                      <a:r>
                        <a:rPr lang="en-US" sz="1600">
                          <a:effectLst/>
                        </a:rPr>
                        <a:t>Note that Git </a:t>
                      </a:r>
                      <a:r>
                        <a:rPr lang="en-US" sz="1600" u="sng">
                          <a:solidFill>
                            <a:srgbClr val="3572B0"/>
                          </a:solidFill>
                          <a:effectLst/>
                          <a:hlinkClick r:id="rId3"/>
                        </a:rPr>
                        <a:t>strips some characters</a:t>
                      </a:r>
                      <a:r>
                        <a:rPr lang="en-US" sz="1600">
                          <a:effectLst/>
                        </a:rPr>
                        <a:t>(for example trailing periods) fromuser.name.</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err="1">
                          <a:effectLst/>
                        </a:rPr>
                        <a:t>git</a:t>
                      </a:r>
                      <a:r>
                        <a:rPr lang="en-US" sz="1600" dirty="0">
                          <a:effectLst/>
                        </a:rPr>
                        <a:t> </a:t>
                      </a:r>
                      <a:r>
                        <a:rPr lang="en-US" sz="1600" dirty="0" err="1">
                          <a:effectLst/>
                        </a:rPr>
                        <a:t>config</a:t>
                      </a:r>
                      <a:r>
                        <a:rPr lang="en-US" sz="1600" dirty="0">
                          <a:effectLst/>
                        </a:rPr>
                        <a:t> --global user.name "Sam Smith"</a:t>
                      </a:r>
                    </a:p>
                    <a:p>
                      <a:pPr algn="l" fontAlgn="t"/>
                      <a:r>
                        <a:rPr lang="en-US" sz="1600" dirty="0" err="1">
                          <a:effectLst/>
                        </a:rPr>
                        <a:t>git</a:t>
                      </a:r>
                      <a:r>
                        <a:rPr lang="en-US" sz="1600" dirty="0">
                          <a:effectLst/>
                        </a:rPr>
                        <a:t> </a:t>
                      </a:r>
                      <a:r>
                        <a:rPr lang="en-US" sz="1600" dirty="0" err="1">
                          <a:effectLst/>
                        </a:rPr>
                        <a:t>config</a:t>
                      </a:r>
                      <a:r>
                        <a:rPr lang="en-US" sz="1600" dirty="0">
                          <a:effectLst/>
                        </a:rPr>
                        <a:t> --global </a:t>
                      </a:r>
                      <a:r>
                        <a:rPr lang="en-US" sz="1600" dirty="0" err="1">
                          <a:effectLst/>
                        </a:rPr>
                        <a:t>user.email</a:t>
                      </a:r>
                      <a:r>
                        <a:rPr lang="en-US" sz="1600" dirty="0">
                          <a:effectLst/>
                        </a:rPr>
                        <a:t> sam@example.com</a:t>
                      </a:r>
                    </a:p>
                  </a:txBody>
                  <a:tcPr marL="66952" marR="66952" marT="46866" marB="46866">
                    <a:lnL>
                      <a:noFill/>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304800" y="1219200"/>
            <a:ext cx="7620000" cy="1754326"/>
          </a:xfrm>
          <a:prstGeom prst="rect">
            <a:avLst/>
          </a:prstGeom>
          <a:noFill/>
        </p:spPr>
        <p:txBody>
          <a:bodyPr wrap="square" rtlCol="0">
            <a:spAutoFit/>
          </a:bodyPr>
          <a:lstStyle/>
          <a:p>
            <a:r>
              <a:rPr lang="en-US" dirty="0"/>
              <a:t>The </a:t>
            </a:r>
            <a:r>
              <a:rPr lang="en-US" dirty="0" err="1"/>
              <a:t>git</a:t>
            </a:r>
            <a:r>
              <a:rPr lang="en-US" dirty="0"/>
              <a:t> </a:t>
            </a:r>
            <a:r>
              <a:rPr lang="en-US" dirty="0" err="1"/>
              <a:t>config</a:t>
            </a:r>
            <a:r>
              <a:rPr lang="en-US" dirty="0"/>
              <a:t> command lets you configure your </a:t>
            </a:r>
            <a:r>
              <a:rPr lang="en-US" dirty="0" err="1"/>
              <a:t>Git</a:t>
            </a:r>
            <a:r>
              <a:rPr lang="en-US" dirty="0"/>
              <a:t> installation (or an individual repository) from the command line. This command can define everything from user info to preferences to the behavior of a repository. Several common configuration options are listed below.</a:t>
            </a:r>
          </a:p>
          <a:p>
            <a:r>
              <a:rPr lang="en-US" dirty="0"/>
              <a:t>Usage</a:t>
            </a:r>
          </a:p>
          <a:p>
            <a:endParaRPr lang="en-US" dirty="0"/>
          </a:p>
        </p:txBody>
      </p:sp>
    </p:spTree>
    <p:extLst>
      <p:ext uri="{BB962C8B-B14F-4D97-AF65-F5344CB8AC3E}">
        <p14:creationId xmlns:p14="http://schemas.microsoft.com/office/powerpoint/2010/main" val="3711438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sp>
        <p:nvSpPr>
          <p:cNvPr id="3" name="TextBox 2"/>
          <p:cNvSpPr txBox="1"/>
          <p:nvPr/>
        </p:nvSpPr>
        <p:spPr>
          <a:xfrm>
            <a:off x="152400" y="1143000"/>
            <a:ext cx="8686800" cy="2862322"/>
          </a:xfrm>
          <a:prstGeom prst="rect">
            <a:avLst/>
          </a:prstGeom>
          <a:noFill/>
        </p:spPr>
        <p:txBody>
          <a:bodyPr wrap="square" rtlCol="0">
            <a:spAutoFit/>
          </a:bodyPr>
          <a:lstStyle/>
          <a:p>
            <a:r>
              <a:rPr lang="en-US" dirty="0"/>
              <a:t>The </a:t>
            </a:r>
            <a:r>
              <a:rPr lang="en-US" dirty="0" err="1" smtClean="0"/>
              <a:t>git</a:t>
            </a:r>
            <a:r>
              <a:rPr lang="en-US" dirty="0" smtClean="0"/>
              <a:t> </a:t>
            </a:r>
            <a:r>
              <a:rPr lang="en-US" dirty="0" err="1" smtClean="0"/>
              <a:t>config</a:t>
            </a:r>
            <a:r>
              <a:rPr lang="en-US" dirty="0"/>
              <a:t> command lets you configure your </a:t>
            </a:r>
            <a:r>
              <a:rPr lang="en-US" dirty="0" err="1"/>
              <a:t>Git</a:t>
            </a:r>
            <a:r>
              <a:rPr lang="en-US" dirty="0"/>
              <a:t> installation (or an individual repository) from the command line. This command can define everything from user info to preferences to the behavior of a repository. Several common configuration options are listed below</a:t>
            </a:r>
            <a:r>
              <a:rPr lang="en-US" dirty="0" smtClean="0"/>
              <a:t>.</a:t>
            </a:r>
          </a:p>
          <a:p>
            <a:endParaRPr lang="en-US" dirty="0" smtClean="0"/>
          </a:p>
          <a:p>
            <a:r>
              <a:rPr lang="en-US" dirty="0" smtClean="0"/>
              <a:t>Usage</a:t>
            </a:r>
            <a:endParaRPr lang="en-US" dirty="0"/>
          </a:p>
          <a:p>
            <a:r>
              <a:rPr lang="en-US" dirty="0" err="1"/>
              <a:t>git</a:t>
            </a:r>
            <a:r>
              <a:rPr lang="en-US" dirty="0"/>
              <a:t> </a:t>
            </a:r>
            <a:r>
              <a:rPr lang="en-US" dirty="0" err="1"/>
              <a:t>config</a:t>
            </a:r>
            <a:r>
              <a:rPr lang="en-US" dirty="0"/>
              <a:t> user.name &lt;name</a:t>
            </a:r>
            <a:r>
              <a:rPr lang="en-US" dirty="0" smtClean="0"/>
              <a:t>&gt;</a:t>
            </a:r>
          </a:p>
          <a:p>
            <a:endParaRPr lang="en-US" dirty="0"/>
          </a:p>
          <a:p>
            <a:r>
              <a:rPr lang="en-US" dirty="0"/>
              <a:t>Define the author name to be used for all commits in the current repository. Typically, you’ll want to use the </a:t>
            </a:r>
            <a:r>
              <a:rPr lang="en-US" dirty="0" smtClean="0"/>
              <a:t>--global</a:t>
            </a:r>
            <a:r>
              <a:rPr lang="en-US" dirty="0"/>
              <a:t> flag to set configuration options for the current user.</a:t>
            </a:r>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3757672"/>
            <a:ext cx="5505450"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49192" y="4268212"/>
            <a:ext cx="8686800" cy="369332"/>
          </a:xfrm>
          <a:prstGeom prst="rect">
            <a:avLst/>
          </a:prstGeom>
          <a:noFill/>
        </p:spPr>
        <p:txBody>
          <a:bodyPr wrap="square" rtlCol="0">
            <a:spAutoFit/>
          </a:bodyPr>
          <a:lstStyle/>
          <a:p>
            <a:r>
              <a:rPr lang="en-US" dirty="0" smtClean="0"/>
              <a:t>Define the author email to be used for all commits by the current user.</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190" y="4637544"/>
            <a:ext cx="59912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920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Version Control – Traceability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Being </a:t>
            </a:r>
            <a:r>
              <a:rPr lang="en-US" dirty="0"/>
              <a:t>able to trace each change made to the software and connect it to project management and bug tracking software such as </a:t>
            </a:r>
            <a:r>
              <a:rPr lang="en-US" dirty="0">
                <a:hlinkClick r:id="rId2" tooltip="JIRA"/>
              </a:rPr>
              <a:t>JIRA</a:t>
            </a:r>
            <a:r>
              <a:rPr lang="en-US" dirty="0"/>
              <a:t>, and being able to annotate each change with a message describing the purpose and intent of the change can help not only with root cause analysis and other forensics. </a:t>
            </a:r>
            <a:endParaRPr lang="en-US" dirty="0" smtClean="0"/>
          </a:p>
          <a:p>
            <a:r>
              <a:rPr lang="en-US" dirty="0" smtClean="0"/>
              <a:t>Having </a:t>
            </a:r>
            <a:r>
              <a:rPr lang="en-US" dirty="0"/>
              <a:t>the annotated history of the code at your fingertips when you are reading the code, trying to understand what it is doing and why it is so designed can enable developers to make correct and harmonious changes that are in accord with the intended long-term design of the system. </a:t>
            </a:r>
            <a:endParaRPr lang="en-US" dirty="0" smtClean="0"/>
          </a:p>
          <a:p>
            <a:r>
              <a:rPr lang="en-US" dirty="0" smtClean="0"/>
              <a:t>This </a:t>
            </a:r>
            <a:r>
              <a:rPr lang="en-US" dirty="0"/>
              <a:t>can be especially important for working effectively with legacy code and is crucial in enabling developers to estimate future work with any accuracy.</a:t>
            </a:r>
          </a:p>
        </p:txBody>
      </p:sp>
    </p:spTree>
    <p:extLst>
      <p:ext uri="{BB962C8B-B14F-4D97-AF65-F5344CB8AC3E}">
        <p14:creationId xmlns:p14="http://schemas.microsoft.com/office/powerpoint/2010/main" val="9173342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config</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2209800"/>
            <a:ext cx="57721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1752600"/>
            <a:ext cx="8686800" cy="369332"/>
          </a:xfrm>
          <a:prstGeom prst="rect">
            <a:avLst/>
          </a:prstGeom>
          <a:noFill/>
        </p:spPr>
        <p:txBody>
          <a:bodyPr wrap="square" rtlCol="0">
            <a:spAutoFit/>
          </a:bodyPr>
          <a:lstStyle/>
          <a:p>
            <a:r>
              <a:rPr lang="en-US" dirty="0"/>
              <a:t>Create a shortcut for a </a:t>
            </a:r>
            <a:r>
              <a:rPr lang="en-US" dirty="0" err="1"/>
              <a:t>Git</a:t>
            </a:r>
            <a:r>
              <a:rPr lang="en-US" dirty="0"/>
              <a:t> command.</a:t>
            </a:r>
            <a:endParaRPr lang="en-US" dirty="0" smtClean="0"/>
          </a:p>
        </p:txBody>
      </p:sp>
      <p:sp>
        <p:nvSpPr>
          <p:cNvPr id="5" name="TextBox 4"/>
          <p:cNvSpPr txBox="1"/>
          <p:nvPr/>
        </p:nvSpPr>
        <p:spPr>
          <a:xfrm>
            <a:off x="228600" y="3048000"/>
            <a:ext cx="8686800" cy="923330"/>
          </a:xfrm>
          <a:prstGeom prst="rect">
            <a:avLst/>
          </a:prstGeom>
          <a:noFill/>
        </p:spPr>
        <p:txBody>
          <a:bodyPr wrap="square" rtlCol="0">
            <a:spAutoFit/>
          </a:bodyPr>
          <a:lstStyle/>
          <a:p>
            <a:r>
              <a:rPr lang="en-US" dirty="0"/>
              <a:t>Define the text editor used by commands like </a:t>
            </a:r>
            <a:r>
              <a:rPr lang="en-US" dirty="0" err="1"/>
              <a:t>git</a:t>
            </a:r>
            <a:r>
              <a:rPr lang="en-US" dirty="0"/>
              <a:t> commit for all users on the current machine. The &lt;editor&gt; argument should be the command that launches the desired editor (e.g., vi).</a:t>
            </a:r>
            <a:endParaRPr lang="en-US" dirty="0" smtClean="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971330"/>
            <a:ext cx="66675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28600" y="4601290"/>
            <a:ext cx="8686800" cy="369332"/>
          </a:xfrm>
          <a:prstGeom prst="rect">
            <a:avLst/>
          </a:prstGeom>
          <a:noFill/>
        </p:spPr>
        <p:txBody>
          <a:bodyPr wrap="square" rtlCol="0">
            <a:spAutoFit/>
          </a:bodyPr>
          <a:lstStyle/>
          <a:p>
            <a:r>
              <a:rPr lang="en-US" dirty="0"/>
              <a:t>Open the global configuration file in a text editor for manual editing.</a:t>
            </a:r>
            <a:endParaRPr lang="en-US" dirty="0" smtClean="0"/>
          </a:p>
        </p:txBody>
      </p: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05400"/>
            <a:ext cx="62769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0750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42"/>
            <a:ext cx="8229600" cy="1143000"/>
          </a:xfrm>
        </p:spPr>
        <p:txBody>
          <a:bodyPr/>
          <a:lstStyle/>
          <a:p>
            <a:r>
              <a:rPr lang="en-US" dirty="0" err="1" smtClean="0"/>
              <a:t>Git</a:t>
            </a:r>
            <a:r>
              <a:rPr lang="en-US" dirty="0" smtClean="0"/>
              <a:t> </a:t>
            </a:r>
            <a:r>
              <a:rPr lang="en-US" dirty="0" err="1" smtClean="0"/>
              <a:t>config</a:t>
            </a:r>
            <a:r>
              <a:rPr lang="en-US" dirty="0"/>
              <a:t> </a:t>
            </a:r>
            <a:r>
              <a:rPr lang="en-US" dirty="0" smtClean="0"/>
              <a:t>- discussion</a:t>
            </a:r>
            <a:endParaRPr lang="en-US" dirty="0"/>
          </a:p>
        </p:txBody>
      </p:sp>
      <p:sp>
        <p:nvSpPr>
          <p:cNvPr id="3" name="TextBox 2"/>
          <p:cNvSpPr txBox="1"/>
          <p:nvPr/>
        </p:nvSpPr>
        <p:spPr>
          <a:xfrm>
            <a:off x="304800" y="838200"/>
            <a:ext cx="8686800" cy="4247317"/>
          </a:xfrm>
          <a:prstGeom prst="rect">
            <a:avLst/>
          </a:prstGeom>
          <a:noFill/>
        </p:spPr>
        <p:txBody>
          <a:bodyPr wrap="square" rtlCol="0">
            <a:spAutoFit/>
          </a:bodyPr>
          <a:lstStyle/>
          <a:p>
            <a:r>
              <a:rPr lang="en-US" dirty="0"/>
              <a:t>All configuration options are stored in plaintext files, so the </a:t>
            </a:r>
            <a:r>
              <a:rPr lang="en-US" dirty="0" err="1" smtClean="0"/>
              <a:t>git</a:t>
            </a:r>
            <a:r>
              <a:rPr lang="en-US" dirty="0" smtClean="0"/>
              <a:t> </a:t>
            </a:r>
            <a:r>
              <a:rPr lang="en-US" dirty="0" err="1" smtClean="0"/>
              <a:t>config</a:t>
            </a:r>
            <a:r>
              <a:rPr lang="en-US" dirty="0" err="1"/>
              <a:t>command</a:t>
            </a:r>
            <a:r>
              <a:rPr lang="en-US" dirty="0"/>
              <a:t> is really just a convenient command-line interface. Typically, you’ll only need to configure a </a:t>
            </a:r>
            <a:r>
              <a:rPr lang="en-US" dirty="0" err="1"/>
              <a:t>Git</a:t>
            </a:r>
            <a:r>
              <a:rPr lang="en-US" dirty="0"/>
              <a:t> installation the first time you start working on a new development machine, and for virtually all cases, you’ll want to use the </a:t>
            </a:r>
            <a:r>
              <a:rPr lang="en-US" dirty="0" smtClean="0"/>
              <a:t>--global</a:t>
            </a:r>
            <a:r>
              <a:rPr lang="en-US" dirty="0"/>
              <a:t> flag</a:t>
            </a:r>
            <a:r>
              <a:rPr lang="en-US" dirty="0" smtClean="0"/>
              <a:t>.</a:t>
            </a:r>
          </a:p>
          <a:p>
            <a:endParaRPr lang="en-US" dirty="0"/>
          </a:p>
          <a:p>
            <a:r>
              <a:rPr lang="en-US" dirty="0" err="1"/>
              <a:t>Git</a:t>
            </a:r>
            <a:r>
              <a:rPr lang="en-US" dirty="0"/>
              <a:t> stores configuration options in three separate files, which lets you scope options to individual repositories, users, or the entire system:</a:t>
            </a:r>
          </a:p>
          <a:p>
            <a:pPr marL="285750" indent="-285750">
              <a:buFont typeface="Arial" panose="020B0604020202020204" pitchFamily="34" charset="0"/>
              <a:buChar char="•"/>
            </a:pPr>
            <a:r>
              <a:rPr lang="en-US" dirty="0"/>
              <a:t>&lt;repo&gt;/.</a:t>
            </a:r>
            <a:r>
              <a:rPr lang="en-US" dirty="0" err="1"/>
              <a:t>git</a:t>
            </a:r>
            <a:r>
              <a:rPr lang="en-US" dirty="0"/>
              <a:t>/</a:t>
            </a:r>
            <a:r>
              <a:rPr lang="en-US" dirty="0" err="1"/>
              <a:t>config</a:t>
            </a:r>
            <a:r>
              <a:rPr lang="en-US" dirty="0"/>
              <a:t> – Repository-specific settings.</a:t>
            </a:r>
          </a:p>
          <a:p>
            <a:pPr marL="285750" indent="-285750">
              <a:buFont typeface="Arial" panose="020B0604020202020204" pitchFamily="34" charset="0"/>
              <a:buChar char="•"/>
            </a:pPr>
            <a:r>
              <a:rPr lang="en-US" dirty="0"/>
              <a:t>~/.</a:t>
            </a:r>
            <a:r>
              <a:rPr lang="en-US" dirty="0" err="1"/>
              <a:t>gitconfig</a:t>
            </a:r>
            <a:r>
              <a:rPr lang="en-US" dirty="0"/>
              <a:t> – User-specific settings. This is where options set with the --global flag are stored.</a:t>
            </a:r>
          </a:p>
          <a:p>
            <a:pPr marL="285750" indent="-285750">
              <a:buFont typeface="Arial" panose="020B0604020202020204" pitchFamily="34" charset="0"/>
              <a:buChar char="•"/>
            </a:pPr>
            <a:r>
              <a:rPr lang="en-US" dirty="0"/>
              <a:t>$(prefix)/</a:t>
            </a:r>
            <a:r>
              <a:rPr lang="en-US" dirty="0" err="1"/>
              <a:t>etc</a:t>
            </a:r>
            <a:r>
              <a:rPr lang="en-US" dirty="0"/>
              <a:t>/</a:t>
            </a:r>
            <a:r>
              <a:rPr lang="en-US" dirty="0" err="1"/>
              <a:t>gitconfig</a:t>
            </a:r>
            <a:r>
              <a:rPr lang="en-US" dirty="0"/>
              <a:t> – System-wide settings.</a:t>
            </a:r>
          </a:p>
          <a:p>
            <a:endParaRPr lang="en-US" dirty="0" smtClean="0"/>
          </a:p>
          <a:p>
            <a:r>
              <a:rPr lang="en-US" dirty="0" smtClean="0"/>
              <a:t>When </a:t>
            </a:r>
            <a:r>
              <a:rPr lang="en-US" dirty="0"/>
              <a:t>options in these files conflict, local settings override user settings, which override system-wide. If you open any of these files, you’ll see something like the following:</a:t>
            </a:r>
          </a:p>
          <a:p>
            <a:endParaRPr lang="en-US" dirty="0" smtClean="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876800"/>
            <a:ext cx="4405312" cy="176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01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config</a:t>
            </a:r>
            <a:r>
              <a:rPr lang="en-US" dirty="0" smtClean="0"/>
              <a:t> - example</a:t>
            </a:r>
            <a:endParaRPr lang="en-US" dirty="0"/>
          </a:p>
        </p:txBody>
      </p:sp>
      <p:sp>
        <p:nvSpPr>
          <p:cNvPr id="3" name="TextBox 2"/>
          <p:cNvSpPr txBox="1"/>
          <p:nvPr/>
        </p:nvSpPr>
        <p:spPr>
          <a:xfrm>
            <a:off x="152400" y="1219200"/>
            <a:ext cx="8686800" cy="1754326"/>
          </a:xfrm>
          <a:prstGeom prst="rect">
            <a:avLst/>
          </a:prstGeom>
          <a:noFill/>
        </p:spPr>
        <p:txBody>
          <a:bodyPr wrap="square" rtlCol="0">
            <a:spAutoFit/>
          </a:bodyPr>
          <a:lstStyle/>
          <a:p>
            <a:r>
              <a:rPr lang="en-US" b="1" dirty="0"/>
              <a:t>Example</a:t>
            </a:r>
          </a:p>
          <a:p>
            <a:endParaRPr lang="en-US" dirty="0" smtClean="0"/>
          </a:p>
          <a:p>
            <a:r>
              <a:rPr lang="en-US" dirty="0" smtClean="0"/>
              <a:t>The </a:t>
            </a:r>
            <a:r>
              <a:rPr lang="en-US" dirty="0"/>
              <a:t>first thing you’ll want to do after installing </a:t>
            </a:r>
            <a:r>
              <a:rPr lang="en-US" dirty="0" err="1"/>
              <a:t>Git</a:t>
            </a:r>
            <a:r>
              <a:rPr lang="en-US" dirty="0"/>
              <a:t> is tell it your name/email and customize some of the default settings. A typical initial configuration might look something like the following:</a:t>
            </a:r>
          </a:p>
          <a:p>
            <a:endParaRPr lang="en-US" dirty="0" smtClean="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016" y="2395087"/>
            <a:ext cx="5111567" cy="301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22446" y="5380672"/>
            <a:ext cx="8686800" cy="646331"/>
          </a:xfrm>
          <a:prstGeom prst="rect">
            <a:avLst/>
          </a:prstGeom>
          <a:noFill/>
        </p:spPr>
        <p:txBody>
          <a:bodyPr wrap="square" rtlCol="0">
            <a:spAutoFit/>
          </a:bodyPr>
          <a:lstStyle/>
          <a:p>
            <a:endParaRPr lang="en-US" dirty="0" smtClean="0"/>
          </a:p>
          <a:p>
            <a:r>
              <a:rPr lang="en-US" dirty="0"/>
              <a:t>This will produce the </a:t>
            </a:r>
            <a:r>
              <a:rPr lang="en-US" dirty="0" smtClean="0"/>
              <a:t>~/.</a:t>
            </a:r>
            <a:r>
              <a:rPr lang="en-US" dirty="0" err="1" smtClean="0"/>
              <a:t>gitconfig</a:t>
            </a:r>
            <a:r>
              <a:rPr lang="en-US" dirty="0"/>
              <a:t> file from the previous section.</a:t>
            </a:r>
            <a:endParaRPr lang="en-US" dirty="0" smtClean="0"/>
          </a:p>
        </p:txBody>
      </p:sp>
    </p:spTree>
    <p:extLst>
      <p:ext uri="{BB962C8B-B14F-4D97-AF65-F5344CB8AC3E}">
        <p14:creationId xmlns:p14="http://schemas.microsoft.com/office/powerpoint/2010/main" val="17327600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lstStyle/>
          <a:p>
            <a:r>
              <a:rPr lang="en-US" dirty="0" smtClean="0"/>
              <a:t>Saving Changes</a:t>
            </a:r>
          </a:p>
          <a:p>
            <a:pPr marL="457200" indent="-457200" algn="l">
              <a:buFont typeface="Arial" panose="020B0604020202020204" pitchFamily="34" charset="0"/>
              <a:buChar char="•"/>
            </a:pPr>
            <a:r>
              <a:rPr lang="en-US" dirty="0" err="1"/>
              <a:t>g</a:t>
            </a:r>
            <a:r>
              <a:rPr lang="en-US" dirty="0" err="1" smtClean="0"/>
              <a:t>it</a:t>
            </a:r>
            <a:r>
              <a:rPr lang="en-US" dirty="0" smtClean="0"/>
              <a:t> add</a:t>
            </a:r>
          </a:p>
          <a:p>
            <a:pPr marL="457200" indent="-457200" algn="l">
              <a:buFont typeface="Arial" panose="020B0604020202020204" pitchFamily="34" charset="0"/>
              <a:buChar char="•"/>
            </a:pPr>
            <a:r>
              <a:rPr lang="en-US" dirty="0" err="1"/>
              <a:t>g</a:t>
            </a:r>
            <a:r>
              <a:rPr lang="en-US" dirty="0" err="1" smtClean="0"/>
              <a:t>it</a:t>
            </a:r>
            <a:r>
              <a:rPr lang="en-US" dirty="0" smtClean="0"/>
              <a:t> commit</a:t>
            </a:r>
            <a:endParaRPr lang="en-US" dirty="0"/>
          </a:p>
        </p:txBody>
      </p:sp>
    </p:spTree>
    <p:extLst>
      <p:ext uri="{BB962C8B-B14F-4D97-AF65-F5344CB8AC3E}">
        <p14:creationId xmlns:p14="http://schemas.microsoft.com/office/powerpoint/2010/main" val="29639935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Changes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git</a:t>
            </a:r>
            <a:r>
              <a:rPr lang="en-US" b="1" dirty="0"/>
              <a:t> add</a:t>
            </a:r>
          </a:p>
          <a:p>
            <a:r>
              <a:rPr lang="en-US" dirty="0"/>
              <a:t>The </a:t>
            </a:r>
            <a:r>
              <a:rPr lang="en-US" dirty="0" err="1"/>
              <a:t>git</a:t>
            </a:r>
            <a:r>
              <a:rPr lang="en-US" dirty="0"/>
              <a:t> add command adds a change in the working directory to the staging area. </a:t>
            </a:r>
            <a:endParaRPr lang="en-US" dirty="0" smtClean="0"/>
          </a:p>
          <a:p>
            <a:r>
              <a:rPr lang="en-US" dirty="0" smtClean="0"/>
              <a:t>It </a:t>
            </a:r>
            <a:r>
              <a:rPr lang="en-US" dirty="0"/>
              <a:t>tells </a:t>
            </a:r>
            <a:r>
              <a:rPr lang="en-US" dirty="0" err="1"/>
              <a:t>Git</a:t>
            </a:r>
            <a:r>
              <a:rPr lang="en-US" dirty="0"/>
              <a:t> that you want to include updates to a particular file in the next commit. </a:t>
            </a:r>
            <a:endParaRPr lang="en-US" dirty="0" smtClean="0"/>
          </a:p>
          <a:p>
            <a:r>
              <a:rPr lang="en-US" dirty="0" smtClean="0"/>
              <a:t>However</a:t>
            </a:r>
            <a:r>
              <a:rPr lang="en-US" dirty="0"/>
              <a:t>, </a:t>
            </a:r>
            <a:r>
              <a:rPr lang="en-US" dirty="0" err="1"/>
              <a:t>git</a:t>
            </a:r>
            <a:r>
              <a:rPr lang="en-US" dirty="0"/>
              <a:t> add doesn't really affect the repository in any significant way—changes are not actually recorded until you run </a:t>
            </a:r>
            <a:r>
              <a:rPr lang="en-US" dirty="0" err="1">
                <a:hlinkClick r:id="rId2"/>
              </a:rPr>
              <a:t>git</a:t>
            </a:r>
            <a:r>
              <a:rPr lang="en-US" dirty="0">
                <a:hlinkClick r:id="rId2"/>
              </a:rPr>
              <a:t> commit</a:t>
            </a:r>
            <a:r>
              <a:rPr lang="en-US" dirty="0"/>
              <a:t>.</a:t>
            </a:r>
          </a:p>
          <a:p>
            <a:r>
              <a:rPr lang="en-US" dirty="0"/>
              <a:t>In conjunction with these commands, you'll also need </a:t>
            </a:r>
            <a:r>
              <a:rPr lang="en-US" dirty="0" err="1">
                <a:hlinkClick r:id="rId3"/>
              </a:rPr>
              <a:t>git</a:t>
            </a:r>
            <a:r>
              <a:rPr lang="en-US" dirty="0">
                <a:hlinkClick r:id="rId3"/>
              </a:rPr>
              <a:t> status</a:t>
            </a:r>
            <a:r>
              <a:rPr lang="en-US" dirty="0"/>
              <a:t> to view the state of the working directory and the staging area</a:t>
            </a:r>
            <a:r>
              <a:rPr lang="en-US" dirty="0" smtClean="0"/>
              <a:t>.</a:t>
            </a:r>
            <a:endParaRPr lang="en-US" dirty="0"/>
          </a:p>
        </p:txBody>
      </p:sp>
    </p:spTree>
    <p:extLst>
      <p:ext uri="{BB962C8B-B14F-4D97-AF65-F5344CB8AC3E}">
        <p14:creationId xmlns:p14="http://schemas.microsoft.com/office/powerpoint/2010/main" val="40019969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3" name="Content Placeholder 2"/>
          <p:cNvSpPr>
            <a:spLocks noGrp="1"/>
          </p:cNvSpPr>
          <p:nvPr>
            <p:ph idx="1"/>
          </p:nvPr>
        </p:nvSpPr>
        <p:spPr>
          <a:xfrm>
            <a:off x="609600" y="1600201"/>
            <a:ext cx="8229600" cy="838200"/>
          </a:xfrm>
        </p:spPr>
        <p:txBody>
          <a:bodyPr>
            <a:normAutofit fontScale="85000" lnSpcReduction="20000"/>
          </a:bodyPr>
          <a:lstStyle/>
          <a:p>
            <a:pPr marL="0" indent="0">
              <a:buNone/>
            </a:pPr>
            <a:endParaRPr lang="en-US" dirty="0" smtClean="0"/>
          </a:p>
          <a:p>
            <a:r>
              <a:rPr lang="en-US" dirty="0"/>
              <a:t>Stage all changes in </a:t>
            </a:r>
            <a:r>
              <a:rPr lang="en-US" dirty="0" smtClean="0"/>
              <a:t>&lt;file&gt;</a:t>
            </a:r>
            <a:r>
              <a:rPr lang="en-US" dirty="0"/>
              <a:t> for the next commit</a:t>
            </a:r>
            <a:r>
              <a:rPr lang="en-US" dirty="0" smtClean="0"/>
              <a:t>. </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4" y="1337910"/>
            <a:ext cx="54387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927" y="2667000"/>
            <a:ext cx="57912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81575"/>
            <a:ext cx="56864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33400" y="2928937"/>
            <a:ext cx="8229600" cy="8382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Stage all changes in </a:t>
            </a:r>
            <a:r>
              <a:rPr lang="en-US" dirty="0" smtClean="0"/>
              <a:t>&lt;directory&gt;</a:t>
            </a:r>
            <a:r>
              <a:rPr lang="en-US" dirty="0"/>
              <a:t> for the next commit.</a:t>
            </a:r>
          </a:p>
        </p:txBody>
      </p:sp>
      <p:sp>
        <p:nvSpPr>
          <p:cNvPr id="8" name="Content Placeholder 2"/>
          <p:cNvSpPr txBox="1">
            <a:spLocks/>
          </p:cNvSpPr>
          <p:nvPr/>
        </p:nvSpPr>
        <p:spPr>
          <a:xfrm>
            <a:off x="500514" y="4343400"/>
            <a:ext cx="8525577" cy="230294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Begin an interactive staging session that lets you choose portions of a file to add to the next commit. This will present you with a chunk of changes and prompt you for a command. Use y to stage the chunk, n to ignore the chunk, s to split it into smaller chunks, e to manually edit the chunk, and q to exit</a:t>
            </a:r>
            <a:r>
              <a:rPr lang="en-US" dirty="0" smtClean="0"/>
              <a:t>.</a:t>
            </a:r>
            <a:endParaRPr lang="en-US" dirty="0"/>
          </a:p>
        </p:txBody>
      </p:sp>
    </p:spTree>
    <p:extLst>
      <p:ext uri="{BB962C8B-B14F-4D97-AF65-F5344CB8AC3E}">
        <p14:creationId xmlns:p14="http://schemas.microsoft.com/office/powerpoint/2010/main" val="10572435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8" name="Content Placeholder 2"/>
          <p:cNvSpPr txBox="1">
            <a:spLocks/>
          </p:cNvSpPr>
          <p:nvPr/>
        </p:nvSpPr>
        <p:spPr>
          <a:xfrm>
            <a:off x="304800" y="1219200"/>
            <a:ext cx="8915400" cy="55626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r>
              <a:rPr lang="en-US" dirty="0"/>
              <a:t>Discussion</a:t>
            </a:r>
          </a:p>
          <a:p>
            <a:r>
              <a:rPr lang="en-US" dirty="0"/>
              <a:t>The </a:t>
            </a:r>
            <a:r>
              <a:rPr lang="en-US" dirty="0" err="1"/>
              <a:t>git</a:t>
            </a:r>
            <a:r>
              <a:rPr lang="en-US" dirty="0"/>
              <a:t> add and </a:t>
            </a:r>
            <a:r>
              <a:rPr lang="en-US" dirty="0" err="1"/>
              <a:t>git</a:t>
            </a:r>
            <a:r>
              <a:rPr lang="en-US" dirty="0"/>
              <a:t> commit commands compose the fundamental </a:t>
            </a:r>
            <a:r>
              <a:rPr lang="en-US" dirty="0" err="1"/>
              <a:t>Git</a:t>
            </a:r>
            <a:r>
              <a:rPr lang="en-US" dirty="0"/>
              <a:t> workflow. </a:t>
            </a:r>
            <a:endParaRPr lang="en-US" dirty="0" smtClean="0"/>
          </a:p>
          <a:p>
            <a:r>
              <a:rPr lang="en-US" dirty="0" smtClean="0"/>
              <a:t>These </a:t>
            </a:r>
            <a:r>
              <a:rPr lang="en-US" dirty="0"/>
              <a:t>are the two commands that every </a:t>
            </a:r>
            <a:r>
              <a:rPr lang="en-US" dirty="0" err="1"/>
              <a:t>Git</a:t>
            </a:r>
            <a:r>
              <a:rPr lang="en-US" dirty="0"/>
              <a:t> user needs to understand, regardless of their team’s collaboration model. </a:t>
            </a:r>
            <a:endParaRPr lang="en-US" dirty="0" smtClean="0"/>
          </a:p>
          <a:p>
            <a:r>
              <a:rPr lang="en-US" dirty="0" smtClean="0"/>
              <a:t>They </a:t>
            </a:r>
            <a:r>
              <a:rPr lang="en-US" dirty="0"/>
              <a:t>are the means to record versions of a project into the repository’s history</a:t>
            </a:r>
            <a:r>
              <a:rPr lang="en-US" dirty="0" smtClean="0"/>
              <a:t>.</a:t>
            </a:r>
          </a:p>
          <a:p>
            <a:r>
              <a:rPr lang="en-US" dirty="0"/>
              <a:t>Developing a project revolves around the basic edit/stage/commit pattern. </a:t>
            </a:r>
            <a:endParaRPr lang="en-US" dirty="0" smtClean="0"/>
          </a:p>
          <a:p>
            <a:r>
              <a:rPr lang="en-US" dirty="0" smtClean="0"/>
              <a:t>First</a:t>
            </a:r>
            <a:r>
              <a:rPr lang="en-US" dirty="0"/>
              <a:t>, you edit your files in the working directory. </a:t>
            </a:r>
            <a:endParaRPr lang="en-US" dirty="0" smtClean="0"/>
          </a:p>
          <a:p>
            <a:r>
              <a:rPr lang="en-US" dirty="0" smtClean="0"/>
              <a:t>When </a:t>
            </a:r>
            <a:r>
              <a:rPr lang="en-US" dirty="0"/>
              <a:t>you’re ready to save a copy of the current state of the project, you stage changes with </a:t>
            </a:r>
            <a:r>
              <a:rPr lang="en-US" dirty="0" err="1" smtClean="0"/>
              <a:t>git</a:t>
            </a:r>
            <a:r>
              <a:rPr lang="en-US" dirty="0" smtClean="0"/>
              <a:t> add</a:t>
            </a:r>
            <a:r>
              <a:rPr lang="en-US" dirty="0"/>
              <a:t>. </a:t>
            </a:r>
            <a:endParaRPr lang="en-US" dirty="0" smtClean="0"/>
          </a:p>
          <a:p>
            <a:r>
              <a:rPr lang="en-US" dirty="0" smtClean="0"/>
              <a:t>After </a:t>
            </a:r>
            <a:r>
              <a:rPr lang="en-US" dirty="0"/>
              <a:t>you’re happy with the staged snapshot, you commit it to the project history with </a:t>
            </a:r>
            <a:r>
              <a:rPr lang="en-US" dirty="0" err="1" smtClean="0"/>
              <a:t>git</a:t>
            </a:r>
            <a:r>
              <a:rPr lang="en-US" dirty="0" smtClean="0"/>
              <a:t> commit</a:t>
            </a:r>
            <a:endParaRPr lang="en-US" dirty="0"/>
          </a:p>
        </p:txBody>
      </p:sp>
    </p:spTree>
    <p:extLst>
      <p:ext uri="{BB962C8B-B14F-4D97-AF65-F5344CB8AC3E}">
        <p14:creationId xmlns:p14="http://schemas.microsoft.com/office/powerpoint/2010/main" val="9456643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a:t>
            </a:r>
            <a:endParaRPr lang="en-US" dirty="0"/>
          </a:p>
        </p:txBody>
      </p:sp>
      <p:sp>
        <p:nvSpPr>
          <p:cNvPr id="8" name="Content Placeholder 2"/>
          <p:cNvSpPr txBox="1">
            <a:spLocks/>
          </p:cNvSpPr>
          <p:nvPr/>
        </p:nvSpPr>
        <p:spPr>
          <a:xfrm>
            <a:off x="304800" y="1219200"/>
            <a:ext cx="8686800" cy="495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The</a:t>
            </a:r>
            <a:r>
              <a:rPr lang="en-US" dirty="0"/>
              <a:t> </a:t>
            </a:r>
            <a:r>
              <a:rPr lang="en-US" dirty="0" err="1" smtClean="0"/>
              <a:t>git</a:t>
            </a:r>
            <a:r>
              <a:rPr lang="en-US" dirty="0" smtClean="0"/>
              <a:t> add</a:t>
            </a:r>
            <a:r>
              <a:rPr lang="en-US" dirty="0"/>
              <a:t> command should not be confused with </a:t>
            </a:r>
            <a:r>
              <a:rPr lang="en-US" dirty="0" err="1" smtClean="0"/>
              <a:t>svn</a:t>
            </a:r>
            <a:r>
              <a:rPr lang="en-US" dirty="0" smtClean="0"/>
              <a:t> add</a:t>
            </a:r>
            <a:r>
              <a:rPr lang="en-US" dirty="0"/>
              <a:t>, which adds a file to the repository. Instead, </a:t>
            </a:r>
            <a:r>
              <a:rPr lang="en-US" dirty="0" err="1" smtClean="0"/>
              <a:t>git</a:t>
            </a:r>
            <a:r>
              <a:rPr lang="en-US" dirty="0" smtClean="0"/>
              <a:t> add</a:t>
            </a:r>
            <a:r>
              <a:rPr lang="en-US" dirty="0"/>
              <a:t> works on the more abstract level of </a:t>
            </a:r>
            <a:r>
              <a:rPr lang="en-US" i="1" dirty="0"/>
              <a:t>changes</a:t>
            </a:r>
            <a:r>
              <a:rPr lang="en-US" dirty="0"/>
              <a:t>. </a:t>
            </a:r>
            <a:endParaRPr lang="en-US" dirty="0" smtClean="0"/>
          </a:p>
          <a:p>
            <a:r>
              <a:rPr lang="en-US" dirty="0" smtClean="0"/>
              <a:t>This </a:t>
            </a:r>
            <a:r>
              <a:rPr lang="en-US" dirty="0"/>
              <a:t>means that </a:t>
            </a:r>
            <a:r>
              <a:rPr lang="en-US" dirty="0" err="1" smtClean="0"/>
              <a:t>git</a:t>
            </a:r>
            <a:r>
              <a:rPr lang="en-US" dirty="0" smtClean="0"/>
              <a:t> add</a:t>
            </a:r>
            <a:r>
              <a:rPr lang="en-US" dirty="0"/>
              <a:t> needs to be called every time you alter a file, whereas </a:t>
            </a:r>
            <a:r>
              <a:rPr lang="en-US" dirty="0" err="1" smtClean="0"/>
              <a:t>svn</a:t>
            </a:r>
            <a:r>
              <a:rPr lang="en-US" dirty="0" smtClean="0"/>
              <a:t> add</a:t>
            </a:r>
            <a:r>
              <a:rPr lang="en-US" dirty="0"/>
              <a:t> only needs to be called once for each file. It may sound redundant, but this workflow makes it much easier to keep a project organized.</a:t>
            </a:r>
          </a:p>
        </p:txBody>
      </p:sp>
    </p:spTree>
    <p:extLst>
      <p:ext uri="{BB962C8B-B14F-4D97-AF65-F5344CB8AC3E}">
        <p14:creationId xmlns:p14="http://schemas.microsoft.com/office/powerpoint/2010/main" val="11594659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 Staging Area</a:t>
            </a:r>
            <a:endParaRPr lang="en-US" dirty="0"/>
          </a:p>
        </p:txBody>
      </p:sp>
      <p:sp>
        <p:nvSpPr>
          <p:cNvPr id="8" name="Content Placeholder 2"/>
          <p:cNvSpPr txBox="1">
            <a:spLocks/>
          </p:cNvSpPr>
          <p:nvPr/>
        </p:nvSpPr>
        <p:spPr>
          <a:xfrm>
            <a:off x="304800" y="1219200"/>
            <a:ext cx="8686800" cy="49530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The staging area is one of </a:t>
            </a:r>
            <a:r>
              <a:rPr lang="en-US" dirty="0" err="1"/>
              <a:t>Git's</a:t>
            </a:r>
            <a:r>
              <a:rPr lang="en-US" dirty="0"/>
              <a:t> more unique features, and it can take some time to wrap your head around it if you’re coming from an SVN (or even a Mercurial) background. It helps to think of it as a buffer between the working directory and the project history</a:t>
            </a:r>
            <a:r>
              <a:rPr lang="en-US" dirty="0" smtClean="0"/>
              <a:t>.</a:t>
            </a:r>
          </a:p>
          <a:p>
            <a:r>
              <a:rPr lang="en-US" dirty="0" smtClean="0"/>
              <a:t>Instead </a:t>
            </a:r>
            <a:r>
              <a:rPr lang="en-US" dirty="0"/>
              <a:t>of committing all of the changes you've made since the last commit, the stage lets you group related changes into highly focused snapshots before actually committing it to the project history. This means you can make all sorts of edits to unrelated files, then go back and split them up into logical commits by adding related changes to the stage and commit them piece-by-piece. </a:t>
            </a:r>
            <a:endParaRPr lang="en-US" dirty="0" smtClean="0"/>
          </a:p>
          <a:p>
            <a:r>
              <a:rPr lang="en-US" dirty="0" smtClean="0"/>
              <a:t>As </a:t>
            </a:r>
            <a:r>
              <a:rPr lang="en-US" dirty="0"/>
              <a:t>in any revision control system, it’s important to create atomic commits so that it’s easy to track down bugs and revert changes with minimal impact on the rest of the project</a:t>
            </a:r>
            <a:r>
              <a:rPr lang="en-US" dirty="0" smtClean="0"/>
              <a:t>.</a:t>
            </a:r>
            <a:endParaRPr lang="en-US" dirty="0"/>
          </a:p>
        </p:txBody>
      </p:sp>
    </p:spTree>
    <p:extLst>
      <p:ext uri="{BB962C8B-B14F-4D97-AF65-F5344CB8AC3E}">
        <p14:creationId xmlns:p14="http://schemas.microsoft.com/office/powerpoint/2010/main" val="28222624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example</a:t>
            </a:r>
            <a:endParaRPr lang="en-US" dirty="0"/>
          </a:p>
        </p:txBody>
      </p:sp>
      <p:sp>
        <p:nvSpPr>
          <p:cNvPr id="3" name="Content Placeholder 2"/>
          <p:cNvSpPr>
            <a:spLocks noGrp="1"/>
          </p:cNvSpPr>
          <p:nvPr>
            <p:ph idx="1"/>
          </p:nvPr>
        </p:nvSpPr>
        <p:spPr>
          <a:xfrm>
            <a:off x="381000" y="1371600"/>
            <a:ext cx="8229600" cy="1524000"/>
          </a:xfrm>
        </p:spPr>
        <p:txBody>
          <a:bodyPr>
            <a:normAutofit/>
          </a:bodyPr>
          <a:lstStyle/>
          <a:p>
            <a:r>
              <a:rPr lang="en-US" sz="2400" dirty="0"/>
              <a:t>When you’re starting a new project, </a:t>
            </a:r>
            <a:r>
              <a:rPr lang="en-US" sz="2400" dirty="0" err="1" smtClean="0"/>
              <a:t>git</a:t>
            </a:r>
            <a:r>
              <a:rPr lang="en-US" sz="2400" dirty="0" smtClean="0"/>
              <a:t> add</a:t>
            </a:r>
            <a:r>
              <a:rPr lang="en-US" sz="2400" dirty="0"/>
              <a:t> serves the same function as </a:t>
            </a:r>
            <a:r>
              <a:rPr lang="en-US" sz="2400" dirty="0" err="1" smtClean="0"/>
              <a:t>svn</a:t>
            </a:r>
            <a:r>
              <a:rPr lang="en-US" sz="2400" dirty="0" smtClean="0"/>
              <a:t> import</a:t>
            </a:r>
            <a:r>
              <a:rPr lang="en-US" sz="2400" dirty="0"/>
              <a:t>. To create an initial commit of the current directory, use the following two commands:</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55721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3571875"/>
            <a:ext cx="8229600" cy="1000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Once you’ve got your project up-and-running, new files can be added by passing the path to </a:t>
            </a:r>
            <a:r>
              <a:rPr lang="en-US" sz="2400" dirty="0" err="1" smtClean="0"/>
              <a:t>git</a:t>
            </a:r>
            <a:r>
              <a:rPr lang="en-US" sz="2400" dirty="0" smtClean="0"/>
              <a:t> add:</a:t>
            </a:r>
            <a:endParaRPr lang="en-US" sz="2400" dirty="0"/>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419600"/>
            <a:ext cx="555307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400251" y="5163753"/>
            <a:ext cx="8229600" cy="1000125"/>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The above commands can also be used to record changes to existing files. Again, </a:t>
            </a:r>
            <a:r>
              <a:rPr lang="en-US" sz="2400" dirty="0" err="1"/>
              <a:t>Git</a:t>
            </a:r>
            <a:r>
              <a:rPr lang="en-US" sz="2400" dirty="0"/>
              <a:t> doesn’t differentiate between staging changes in new files vs. changes in files that have already been added to the repository.</a:t>
            </a:r>
          </a:p>
        </p:txBody>
      </p:sp>
    </p:spTree>
    <p:extLst>
      <p:ext uri="{BB962C8B-B14F-4D97-AF65-F5344CB8AC3E}">
        <p14:creationId xmlns:p14="http://schemas.microsoft.com/office/powerpoint/2010/main" val="2917108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is </a:t>
            </a:r>
            <a:r>
              <a:rPr lang="en-US" dirty="0" err="1" smtClean="0"/>
              <a:t>Git</a:t>
            </a:r>
            <a:r>
              <a:rPr lang="en-US" dirty="0" smtClean="0"/>
              <a: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195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git</a:t>
            </a:r>
            <a:r>
              <a:rPr lang="en-US" dirty="0"/>
              <a:t> commit command commits the staged snapshot to the project history. Committed snapshots can be thought of as “safe” versions of a project—</a:t>
            </a:r>
            <a:r>
              <a:rPr lang="en-US" dirty="0" err="1"/>
              <a:t>Git</a:t>
            </a:r>
            <a:r>
              <a:rPr lang="en-US" dirty="0"/>
              <a:t> will never change them unless you </a:t>
            </a:r>
            <a:r>
              <a:rPr lang="en-US" dirty="0" err="1"/>
              <a:t>explicity</a:t>
            </a:r>
            <a:r>
              <a:rPr lang="en-US" dirty="0"/>
              <a:t> ask it to. Along with </a:t>
            </a:r>
            <a:r>
              <a:rPr lang="en-US" dirty="0" err="1"/>
              <a:t>git</a:t>
            </a:r>
            <a:r>
              <a:rPr lang="en-US" dirty="0"/>
              <a:t> add, this is one of the most important </a:t>
            </a:r>
            <a:r>
              <a:rPr lang="en-US" dirty="0" err="1"/>
              <a:t>Git</a:t>
            </a:r>
            <a:r>
              <a:rPr lang="en-US" dirty="0"/>
              <a:t> commands.</a:t>
            </a:r>
          </a:p>
          <a:p>
            <a:r>
              <a:rPr lang="en-US" dirty="0"/>
              <a:t>While they share the same name, this command is nothing like </a:t>
            </a:r>
            <a:r>
              <a:rPr lang="en-US" dirty="0" err="1"/>
              <a:t>svn</a:t>
            </a:r>
            <a:r>
              <a:rPr lang="en-US" dirty="0"/>
              <a:t> commit. Snapshots are committed to the local repository, and this requires absolutely no interaction with other </a:t>
            </a:r>
            <a:r>
              <a:rPr lang="en-US" dirty="0" err="1"/>
              <a:t>Git</a:t>
            </a:r>
            <a:r>
              <a:rPr lang="en-US" dirty="0"/>
              <a:t> repositories.</a:t>
            </a:r>
          </a:p>
          <a:p>
            <a:pPr marL="0" indent="0">
              <a:buNone/>
            </a:pPr>
            <a:endParaRPr lang="en-US" dirty="0"/>
          </a:p>
        </p:txBody>
      </p:sp>
    </p:spTree>
    <p:extLst>
      <p:ext uri="{BB962C8B-B14F-4D97-AF65-F5344CB8AC3E}">
        <p14:creationId xmlns:p14="http://schemas.microsoft.com/office/powerpoint/2010/main" val="40477287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a:t>
            </a:r>
            <a:endParaRPr lang="en-US" dirty="0"/>
          </a:p>
        </p:txBody>
      </p:sp>
      <p:sp>
        <p:nvSpPr>
          <p:cNvPr id="3" name="Content Placeholder 2"/>
          <p:cNvSpPr>
            <a:spLocks noGrp="1"/>
          </p:cNvSpPr>
          <p:nvPr>
            <p:ph idx="1"/>
          </p:nvPr>
        </p:nvSpPr>
        <p:spPr>
          <a:xfrm>
            <a:off x="457200" y="1600201"/>
            <a:ext cx="8229600" cy="533400"/>
          </a:xfrm>
        </p:spPr>
        <p:txBody>
          <a:bodyPr>
            <a:normAutofit/>
          </a:bodyPr>
          <a:lstStyle/>
          <a:p>
            <a:r>
              <a:rPr lang="en-US" sz="1800" dirty="0" smtClean="0"/>
              <a:t>Usage</a:t>
            </a:r>
            <a:endParaRPr lang="en-US" sz="1800" dirty="0"/>
          </a:p>
          <a:p>
            <a:pPr marL="0" indent="0">
              <a:buNone/>
            </a:pPr>
            <a:endParaRPr lang="en-US" sz="1800" dirty="0"/>
          </a:p>
        </p:txBody>
      </p:sp>
      <p:sp>
        <p:nvSpPr>
          <p:cNvPr id="4" name="TextBox 3"/>
          <p:cNvSpPr txBox="1"/>
          <p:nvPr/>
        </p:nvSpPr>
        <p:spPr>
          <a:xfrm>
            <a:off x="533400" y="1939491"/>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a:t>
            </a:r>
            <a:endParaRPr lang="en-US" dirty="0">
              <a:solidFill>
                <a:schemeClr val="bg1">
                  <a:lumMod val="50000"/>
                </a:schemeClr>
              </a:solidFill>
            </a:endParaRPr>
          </a:p>
        </p:txBody>
      </p:sp>
      <p:sp>
        <p:nvSpPr>
          <p:cNvPr id="5" name="Content Placeholder 2"/>
          <p:cNvSpPr txBox="1">
            <a:spLocks/>
          </p:cNvSpPr>
          <p:nvPr/>
        </p:nvSpPr>
        <p:spPr>
          <a:xfrm>
            <a:off x="457200" y="2438400"/>
            <a:ext cx="8305800"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Commit the staged snapshot. This will launch a text editor prompting you for a commit message. After you’ve entered a message, save the file and close the editor to create the actual commit. </a:t>
            </a:r>
            <a:endParaRPr lang="en-US" sz="1800" dirty="0" smtClean="0"/>
          </a:p>
        </p:txBody>
      </p:sp>
      <p:sp>
        <p:nvSpPr>
          <p:cNvPr id="6" name="TextBox 5"/>
          <p:cNvSpPr txBox="1"/>
          <p:nvPr/>
        </p:nvSpPr>
        <p:spPr>
          <a:xfrm>
            <a:off x="422709" y="3358415"/>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 –m “&lt;message&gt;”</a:t>
            </a:r>
            <a:endParaRPr lang="en-US" dirty="0">
              <a:solidFill>
                <a:schemeClr val="bg1">
                  <a:lumMod val="50000"/>
                </a:schemeClr>
              </a:solidFill>
            </a:endParaRPr>
          </a:p>
        </p:txBody>
      </p:sp>
      <p:sp>
        <p:nvSpPr>
          <p:cNvPr id="7" name="Content Placeholder 2"/>
          <p:cNvSpPr txBox="1">
            <a:spLocks/>
          </p:cNvSpPr>
          <p:nvPr/>
        </p:nvSpPr>
        <p:spPr>
          <a:xfrm>
            <a:off x="478857" y="3727747"/>
            <a:ext cx="8305800" cy="920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Commit </a:t>
            </a:r>
            <a:r>
              <a:rPr lang="en-US" sz="1800" dirty="0"/>
              <a:t>the staged snapshot, but instead of launching a text editor, use &lt;message&gt; as the commit message.</a:t>
            </a:r>
          </a:p>
          <a:p>
            <a:pPr marL="0" indent="0">
              <a:buFont typeface="Arial" panose="020B0604020202020204" pitchFamily="34" charset="0"/>
              <a:buNone/>
            </a:pPr>
            <a:endParaRPr lang="en-US" sz="1800" dirty="0"/>
          </a:p>
        </p:txBody>
      </p:sp>
      <p:sp>
        <p:nvSpPr>
          <p:cNvPr id="8" name="TextBox 7"/>
          <p:cNvSpPr txBox="1"/>
          <p:nvPr/>
        </p:nvSpPr>
        <p:spPr>
          <a:xfrm>
            <a:off x="407469" y="4463534"/>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commit –a</a:t>
            </a:r>
            <a:endParaRPr lang="en-US" dirty="0">
              <a:solidFill>
                <a:schemeClr val="bg1">
                  <a:lumMod val="50000"/>
                </a:schemeClr>
              </a:solidFill>
            </a:endParaRPr>
          </a:p>
        </p:txBody>
      </p:sp>
      <p:sp>
        <p:nvSpPr>
          <p:cNvPr id="9" name="Content Placeholder 2"/>
          <p:cNvSpPr txBox="1">
            <a:spLocks/>
          </p:cNvSpPr>
          <p:nvPr/>
        </p:nvSpPr>
        <p:spPr>
          <a:xfrm>
            <a:off x="407469" y="4853282"/>
            <a:ext cx="8305800" cy="9204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Commit a snapshot of all changes in the working directory. This only includes modifications to tracked files (those that have been added with </a:t>
            </a:r>
            <a:r>
              <a:rPr lang="en-US" sz="1800" dirty="0" err="1" smtClean="0"/>
              <a:t>git</a:t>
            </a:r>
            <a:r>
              <a:rPr lang="en-US" sz="1800" dirty="0" smtClean="0"/>
              <a:t> add</a:t>
            </a:r>
            <a:r>
              <a:rPr lang="en-US" sz="1800" dirty="0"/>
              <a:t> at some point in their history).</a:t>
            </a:r>
          </a:p>
        </p:txBody>
      </p:sp>
    </p:spTree>
    <p:extLst>
      <p:ext uri="{BB962C8B-B14F-4D97-AF65-F5344CB8AC3E}">
        <p14:creationId xmlns:p14="http://schemas.microsoft.com/office/powerpoint/2010/main" val="24794888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discussion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dirty="0"/>
              <a:t>Snapshots are always committed to the </a:t>
            </a:r>
            <a:r>
              <a:rPr lang="en-US" sz="1800" i="1" dirty="0"/>
              <a:t>local</a:t>
            </a:r>
            <a:r>
              <a:rPr lang="en-US" sz="1800" dirty="0"/>
              <a:t> repository. This is fundamentally different from SVN, wherein the working copy is committed to the central repository. In contrast, </a:t>
            </a:r>
            <a:r>
              <a:rPr lang="en-US" sz="1800" dirty="0" err="1"/>
              <a:t>Git</a:t>
            </a:r>
            <a:r>
              <a:rPr lang="en-US" sz="1800" dirty="0"/>
              <a:t> doesn’t force you to interact with the central repository until you’re ready. Just as the staging area is a buffer between the working directory and the project history, each developer’s local repository is a buffer between their contributions and the central repository.</a:t>
            </a:r>
          </a:p>
          <a:p>
            <a:r>
              <a:rPr lang="en-US" sz="1800" dirty="0"/>
              <a:t>This changes the basic development model for </a:t>
            </a:r>
            <a:r>
              <a:rPr lang="en-US" sz="1800" dirty="0" err="1"/>
              <a:t>Git</a:t>
            </a:r>
            <a:r>
              <a:rPr lang="en-US" sz="1800" dirty="0"/>
              <a:t> users. Instead of making a change and committing it directly to the central repo, </a:t>
            </a:r>
            <a:r>
              <a:rPr lang="en-US" sz="1800" dirty="0" err="1"/>
              <a:t>Git</a:t>
            </a:r>
            <a:r>
              <a:rPr lang="en-US" sz="1800" dirty="0"/>
              <a:t> developers have the opportunity to accumulate commits in their local repo. This has many advantages over SVN-style collaboration: it makes it easier to split up a feature into atomic commits, keep related commits grouped together, and clean up local history before publishing it to the central repository. It also lets developers work in an isolated environment, deferring integration until they’re at a convenient break point.</a:t>
            </a:r>
          </a:p>
          <a:p>
            <a:pPr marL="0" indent="0">
              <a:buNone/>
            </a:pPr>
            <a:endParaRPr lang="en-US" sz="1800" dirty="0"/>
          </a:p>
        </p:txBody>
      </p:sp>
    </p:spTree>
    <p:extLst>
      <p:ext uri="{BB962C8B-B14F-4D97-AF65-F5344CB8AC3E}">
        <p14:creationId xmlns:p14="http://schemas.microsoft.com/office/powerpoint/2010/main" val="21863917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b="1" dirty="0"/>
              <a:t>Snapshots, Not Differences</a:t>
            </a:r>
          </a:p>
          <a:p>
            <a:r>
              <a:rPr lang="en-US" sz="1800" dirty="0"/>
              <a:t>Aside from the practical distinctions between SVN and </a:t>
            </a:r>
            <a:r>
              <a:rPr lang="en-US" sz="1800" dirty="0" err="1"/>
              <a:t>Git</a:t>
            </a:r>
            <a:r>
              <a:rPr lang="en-US" sz="1800" dirty="0"/>
              <a:t>, their underlying implementation also follow entirely divergent design philosophies. Whereas SVN tracks </a:t>
            </a:r>
            <a:r>
              <a:rPr lang="en-US" sz="1800" i="1" dirty="0"/>
              <a:t>differences</a:t>
            </a:r>
            <a:r>
              <a:rPr lang="en-US" sz="1800" dirty="0"/>
              <a:t> of a file, </a:t>
            </a:r>
            <a:r>
              <a:rPr lang="en-US" sz="1800" dirty="0" err="1"/>
              <a:t>Git’s</a:t>
            </a:r>
            <a:r>
              <a:rPr lang="en-US" sz="1800" dirty="0"/>
              <a:t> version control model is based on </a:t>
            </a:r>
            <a:r>
              <a:rPr lang="en-US" sz="1800" i="1" dirty="0"/>
              <a:t>snapshots</a:t>
            </a:r>
            <a:r>
              <a:rPr lang="en-US" sz="1800" dirty="0"/>
              <a:t>. For example, an SVN commit consists of a diff compared to the original file added to the repository. </a:t>
            </a:r>
            <a:r>
              <a:rPr lang="en-US" sz="1800" dirty="0" err="1"/>
              <a:t>Git</a:t>
            </a:r>
            <a:r>
              <a:rPr lang="en-US" sz="1800" dirty="0"/>
              <a:t>, on the other hand, records the </a:t>
            </a:r>
            <a:r>
              <a:rPr lang="en-US" sz="1800" i="1" dirty="0"/>
              <a:t>entire contents</a:t>
            </a:r>
            <a:r>
              <a:rPr lang="en-US" sz="1800" dirty="0"/>
              <a:t> of each file in every commit</a:t>
            </a:r>
            <a:r>
              <a:rPr lang="en-US" sz="1800" dirty="0" smtClean="0"/>
              <a:t>.</a:t>
            </a:r>
            <a:endParaRPr lang="en-US" sz="1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98866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sz="1800" b="1" dirty="0"/>
              <a:t>Snapshots, Not Differences</a:t>
            </a:r>
          </a:p>
          <a:p>
            <a:r>
              <a:rPr lang="en-US" sz="1800" dirty="0"/>
              <a:t>Aside from the practical distinctions between SVN and </a:t>
            </a:r>
            <a:r>
              <a:rPr lang="en-US" sz="1800" dirty="0" err="1"/>
              <a:t>Git</a:t>
            </a:r>
            <a:r>
              <a:rPr lang="en-US" sz="1800" dirty="0"/>
              <a:t>, their underlying implementation also follow entirely divergent design philosophies. Whereas SVN tracks </a:t>
            </a:r>
            <a:r>
              <a:rPr lang="en-US" sz="1800" i="1" dirty="0"/>
              <a:t>differences</a:t>
            </a:r>
            <a:r>
              <a:rPr lang="en-US" sz="1800" dirty="0"/>
              <a:t> of a file, </a:t>
            </a:r>
            <a:r>
              <a:rPr lang="en-US" sz="1800" dirty="0" err="1"/>
              <a:t>Git’s</a:t>
            </a:r>
            <a:r>
              <a:rPr lang="en-US" sz="1800" dirty="0"/>
              <a:t> version control model is based on </a:t>
            </a:r>
            <a:r>
              <a:rPr lang="en-US" sz="1800" i="1" dirty="0"/>
              <a:t>snapshots</a:t>
            </a:r>
            <a:r>
              <a:rPr lang="en-US" sz="1800" dirty="0"/>
              <a:t>. For example, an SVN commit consists of a diff compared to the original file added to the repository. </a:t>
            </a:r>
            <a:r>
              <a:rPr lang="en-US" sz="1800" dirty="0" err="1"/>
              <a:t>Git</a:t>
            </a:r>
            <a:r>
              <a:rPr lang="en-US" sz="1800" dirty="0"/>
              <a:t>, on the other hand, records the </a:t>
            </a:r>
            <a:r>
              <a:rPr lang="en-US" sz="1800" i="1" dirty="0"/>
              <a:t>entire contents</a:t>
            </a:r>
            <a:r>
              <a:rPr lang="en-US" sz="1800" dirty="0"/>
              <a:t> of each file in every commit</a:t>
            </a:r>
            <a:r>
              <a:rPr lang="en-US" sz="1800" dirty="0" smtClean="0"/>
              <a:t>.</a:t>
            </a:r>
            <a:endParaRPr lang="en-US" sz="1800"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3439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Snapshots</a:t>
            </a:r>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30765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801177"/>
            <a:ext cx="31242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
          </p:nvPr>
        </p:nvSpPr>
        <p:spPr>
          <a:xfrm>
            <a:off x="457200" y="1600201"/>
            <a:ext cx="8153400" cy="2286000"/>
          </a:xfrm>
        </p:spPr>
        <p:txBody>
          <a:bodyPr>
            <a:normAutofit fontScale="70000" lnSpcReduction="20000"/>
          </a:bodyPr>
          <a:lstStyle/>
          <a:p>
            <a:r>
              <a:rPr lang="en-US" dirty="0"/>
              <a:t>This makes many </a:t>
            </a:r>
            <a:r>
              <a:rPr lang="en-US" dirty="0" err="1"/>
              <a:t>Git</a:t>
            </a:r>
            <a:r>
              <a:rPr lang="en-US" dirty="0"/>
              <a:t> operations much faster than SVN, since a particular version of a file doesn’t have to be “assembled” from its diffs—the complete revision of each file is immediately available from </a:t>
            </a:r>
            <a:r>
              <a:rPr lang="en-US" dirty="0" err="1"/>
              <a:t>Git's</a:t>
            </a:r>
            <a:r>
              <a:rPr lang="en-US" dirty="0"/>
              <a:t> internal database.</a:t>
            </a:r>
          </a:p>
          <a:p>
            <a:r>
              <a:rPr lang="en-US" dirty="0" err="1"/>
              <a:t>Git's</a:t>
            </a:r>
            <a:r>
              <a:rPr lang="en-US" dirty="0"/>
              <a:t> snapshot model has a far-reaching impact on virtually every aspect of its version control model, affecting everything from its branching and merging tools to its collaboration workflows.</a:t>
            </a:r>
          </a:p>
          <a:p>
            <a:endParaRPr lang="en-US" dirty="0"/>
          </a:p>
        </p:txBody>
      </p:sp>
    </p:spTree>
    <p:extLst>
      <p:ext uri="{BB962C8B-B14F-4D97-AF65-F5344CB8AC3E}">
        <p14:creationId xmlns:p14="http://schemas.microsoft.com/office/powerpoint/2010/main" val="9678548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 example</a:t>
            </a:r>
            <a:endParaRPr lang="en-US" dirty="0"/>
          </a:p>
        </p:txBody>
      </p:sp>
      <p:sp>
        <p:nvSpPr>
          <p:cNvPr id="3" name="Content Placeholder 2"/>
          <p:cNvSpPr>
            <a:spLocks noGrp="1"/>
          </p:cNvSpPr>
          <p:nvPr>
            <p:ph idx="1"/>
          </p:nvPr>
        </p:nvSpPr>
        <p:spPr>
          <a:xfrm>
            <a:off x="381000" y="1219200"/>
            <a:ext cx="8458200" cy="1066800"/>
          </a:xfrm>
        </p:spPr>
        <p:txBody>
          <a:bodyPr/>
          <a:lstStyle/>
          <a:p>
            <a:r>
              <a:rPr lang="en-US" sz="1600" dirty="0"/>
              <a:t>The following example assumes you’ve edited some content in a file called </a:t>
            </a:r>
            <a:r>
              <a:rPr lang="en-US" sz="1600" dirty="0" smtClean="0"/>
              <a:t>hello.py</a:t>
            </a:r>
            <a:r>
              <a:rPr lang="en-US" sz="1600" dirty="0"/>
              <a:t> and are ready to commit it to the project history. First, you need to stage the file with </a:t>
            </a:r>
            <a:r>
              <a:rPr lang="en-US" sz="1600" dirty="0" err="1" smtClean="0"/>
              <a:t>git</a:t>
            </a:r>
            <a:r>
              <a:rPr lang="en-US" sz="1600" dirty="0" smtClean="0"/>
              <a:t> add</a:t>
            </a:r>
            <a:r>
              <a:rPr lang="en-US" sz="1600" dirty="0"/>
              <a:t>, then you can commit the staged snapshot</a:t>
            </a:r>
            <a:r>
              <a:rPr lang="en-US" sz="1600" dirty="0" smtClean="0"/>
              <a:t>.</a:t>
            </a:r>
          </a:p>
          <a:p>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878" y="2057400"/>
            <a:ext cx="4953000" cy="72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5334000" cy="1667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715000"/>
            <a:ext cx="58293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06805" y="2782606"/>
            <a:ext cx="8458200" cy="6463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will open a text editor (customizable via </a:t>
            </a:r>
            <a:r>
              <a:rPr lang="en-US" sz="1600" dirty="0" err="1" smtClean="0"/>
              <a:t>git</a:t>
            </a:r>
            <a:r>
              <a:rPr lang="en-US" sz="1600" dirty="0" smtClean="0"/>
              <a:t> </a:t>
            </a:r>
            <a:r>
              <a:rPr lang="en-US" sz="1600" dirty="0" err="1" smtClean="0"/>
              <a:t>config</a:t>
            </a:r>
            <a:r>
              <a:rPr lang="en-US" sz="1600" dirty="0"/>
              <a:t>) asking for a commit message, along with a list of what’s being committed:</a:t>
            </a:r>
            <a:endParaRPr lang="en-US" dirty="0"/>
          </a:p>
        </p:txBody>
      </p:sp>
      <p:sp>
        <p:nvSpPr>
          <p:cNvPr id="8" name="Content Placeholder 2"/>
          <p:cNvSpPr txBox="1">
            <a:spLocks/>
          </p:cNvSpPr>
          <p:nvPr/>
        </p:nvSpPr>
        <p:spPr>
          <a:xfrm>
            <a:off x="240230" y="5068606"/>
            <a:ext cx="8458200" cy="64639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err="1"/>
              <a:t>Git</a:t>
            </a:r>
            <a:r>
              <a:rPr lang="en-US" sz="1600" dirty="0"/>
              <a:t> doesn't require commit messages to follow any specific formatting constraints, but the canonical format is to summarize the entire commit on the first line in less than 50 characters, leave a blank line, then a detailed explanation of what’s been changed. For example:</a:t>
            </a:r>
            <a:endParaRPr lang="en-US" dirty="0"/>
          </a:p>
        </p:txBody>
      </p:sp>
    </p:spTree>
    <p:extLst>
      <p:ext uri="{BB962C8B-B14F-4D97-AF65-F5344CB8AC3E}">
        <p14:creationId xmlns:p14="http://schemas.microsoft.com/office/powerpoint/2010/main" val="30682406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Git</a:t>
            </a:r>
            <a:r>
              <a:rPr lang="en-US" dirty="0" smtClean="0"/>
              <a:t> Commands</a:t>
            </a:r>
            <a:endParaRPr lang="en-US" dirty="0"/>
          </a:p>
        </p:txBody>
      </p:sp>
      <p:sp>
        <p:nvSpPr>
          <p:cNvPr id="5" name="Subtitle 4"/>
          <p:cNvSpPr>
            <a:spLocks noGrp="1"/>
          </p:cNvSpPr>
          <p:nvPr>
            <p:ph type="subTitle" idx="1"/>
          </p:nvPr>
        </p:nvSpPr>
        <p:spPr/>
        <p:txBody>
          <a:bodyPr/>
          <a:lstStyle/>
          <a:p>
            <a:r>
              <a:rPr lang="en-US" dirty="0" smtClean="0"/>
              <a:t>Inspecting a Repository</a:t>
            </a:r>
          </a:p>
          <a:p>
            <a:pPr marL="457200" indent="-457200" algn="l">
              <a:buFont typeface="Arial" panose="020B0604020202020204" pitchFamily="34" charset="0"/>
              <a:buChar char="•"/>
            </a:pPr>
            <a:r>
              <a:rPr lang="en-US" dirty="0" err="1"/>
              <a:t>g</a:t>
            </a:r>
            <a:r>
              <a:rPr lang="en-US" dirty="0" err="1" smtClean="0"/>
              <a:t>it</a:t>
            </a:r>
            <a:r>
              <a:rPr lang="en-US" dirty="0" smtClean="0"/>
              <a:t> status</a:t>
            </a:r>
          </a:p>
          <a:p>
            <a:pPr marL="457200" indent="-457200" algn="l">
              <a:buFont typeface="Arial" panose="020B0604020202020204" pitchFamily="34" charset="0"/>
              <a:buChar char="•"/>
            </a:pPr>
            <a:r>
              <a:rPr lang="en-US" dirty="0" err="1"/>
              <a:t>g</a:t>
            </a:r>
            <a:r>
              <a:rPr lang="en-US" dirty="0" err="1" smtClean="0"/>
              <a:t>it</a:t>
            </a:r>
            <a:r>
              <a:rPr lang="en-US" dirty="0" smtClean="0"/>
              <a:t> log</a:t>
            </a:r>
            <a:endParaRPr lang="en-US" dirty="0"/>
          </a:p>
        </p:txBody>
      </p:sp>
    </p:spTree>
    <p:extLst>
      <p:ext uri="{BB962C8B-B14F-4D97-AF65-F5344CB8AC3E}">
        <p14:creationId xmlns:p14="http://schemas.microsoft.com/office/powerpoint/2010/main" val="14799472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b="1" dirty="0" err="1"/>
              <a:t>git</a:t>
            </a:r>
            <a:r>
              <a:rPr lang="en-US" b="1" dirty="0"/>
              <a:t> status</a:t>
            </a:r>
          </a:p>
          <a:p>
            <a:r>
              <a:rPr lang="en-US" sz="2400" dirty="0"/>
              <a:t>The </a:t>
            </a:r>
            <a:r>
              <a:rPr lang="en-US" sz="2400" dirty="0" err="1" smtClean="0">
                <a:solidFill>
                  <a:schemeClr val="tx2">
                    <a:lumMod val="60000"/>
                    <a:lumOff val="40000"/>
                  </a:schemeClr>
                </a:solidFill>
              </a:rPr>
              <a:t>git</a:t>
            </a:r>
            <a:r>
              <a:rPr lang="en-US" sz="2400" dirty="0" smtClean="0">
                <a:solidFill>
                  <a:schemeClr val="tx2">
                    <a:lumMod val="60000"/>
                    <a:lumOff val="40000"/>
                  </a:schemeClr>
                </a:solidFill>
              </a:rPr>
              <a:t> status</a:t>
            </a:r>
            <a:r>
              <a:rPr lang="en-US" sz="2400" dirty="0"/>
              <a:t> command displays the state of the working directory and the staging area. </a:t>
            </a:r>
            <a:endParaRPr lang="en-US" sz="2400" dirty="0" smtClean="0"/>
          </a:p>
          <a:p>
            <a:r>
              <a:rPr lang="en-US" sz="2400" dirty="0" smtClean="0"/>
              <a:t>It </a:t>
            </a:r>
            <a:r>
              <a:rPr lang="en-US" sz="2400" dirty="0"/>
              <a:t>lets you see which changes have been staged, which haven’t, and which files aren’t being tracked by </a:t>
            </a:r>
            <a:r>
              <a:rPr lang="en-US" sz="2400" dirty="0" err="1"/>
              <a:t>Git</a:t>
            </a:r>
            <a:r>
              <a:rPr lang="en-US" sz="2400" dirty="0"/>
              <a:t>. </a:t>
            </a:r>
            <a:endParaRPr lang="en-US" sz="2400" dirty="0" smtClean="0"/>
          </a:p>
          <a:p>
            <a:r>
              <a:rPr lang="en-US" sz="2400" dirty="0" smtClean="0"/>
              <a:t>Status </a:t>
            </a:r>
            <a:r>
              <a:rPr lang="en-US" sz="2400" dirty="0"/>
              <a:t>output does </a:t>
            </a:r>
            <a:r>
              <a:rPr lang="en-US" sz="2400" i="1" dirty="0"/>
              <a:t>not</a:t>
            </a:r>
            <a:r>
              <a:rPr lang="en-US" sz="2400" dirty="0"/>
              <a:t> show you any information regarding the committed project history. For this, you need to use </a:t>
            </a:r>
            <a:r>
              <a:rPr lang="en-US" sz="2400" dirty="0" err="1">
                <a:hlinkClick r:id="rId2"/>
              </a:rPr>
              <a:t>git</a:t>
            </a:r>
            <a:r>
              <a:rPr lang="en-US" sz="2400" dirty="0">
                <a:hlinkClick r:id="rId2"/>
              </a:rPr>
              <a:t> log</a:t>
            </a:r>
            <a:r>
              <a:rPr lang="en-US" sz="2400" dirty="0" smtClean="0"/>
              <a:t>.</a:t>
            </a:r>
          </a:p>
          <a:p>
            <a:r>
              <a:rPr lang="en-US" sz="2400" dirty="0" smtClean="0"/>
              <a:t>Usage</a:t>
            </a:r>
            <a:endParaRPr lang="en-US" sz="2400" dirty="0"/>
          </a:p>
        </p:txBody>
      </p:sp>
      <p:sp>
        <p:nvSpPr>
          <p:cNvPr id="4" name="TextBox 3"/>
          <p:cNvSpPr txBox="1"/>
          <p:nvPr/>
        </p:nvSpPr>
        <p:spPr>
          <a:xfrm>
            <a:off x="906379" y="5152906"/>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status</a:t>
            </a:r>
            <a:endParaRPr lang="en-US" dirty="0">
              <a:solidFill>
                <a:schemeClr val="bg1">
                  <a:lumMod val="50000"/>
                </a:schemeClr>
              </a:solidFill>
            </a:endParaRPr>
          </a:p>
        </p:txBody>
      </p:sp>
      <p:sp>
        <p:nvSpPr>
          <p:cNvPr id="5" name="Content Placeholder 2"/>
          <p:cNvSpPr txBox="1">
            <a:spLocks/>
          </p:cNvSpPr>
          <p:nvPr/>
        </p:nvSpPr>
        <p:spPr>
          <a:xfrm>
            <a:off x="609600" y="5638800"/>
            <a:ext cx="8077200" cy="539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List which files are staged, </a:t>
            </a:r>
            <a:r>
              <a:rPr lang="en-US" sz="2400" dirty="0" err="1"/>
              <a:t>unstaged</a:t>
            </a:r>
            <a:r>
              <a:rPr lang="en-US" sz="2400" dirty="0"/>
              <a:t>, and untracked.</a:t>
            </a:r>
          </a:p>
        </p:txBody>
      </p:sp>
    </p:spTree>
    <p:extLst>
      <p:ext uri="{BB962C8B-B14F-4D97-AF65-F5344CB8AC3E}">
        <p14:creationId xmlns:p14="http://schemas.microsoft.com/office/powerpoint/2010/main" val="32466349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400" b="1" dirty="0" smtClean="0"/>
              <a:t>Discussion</a:t>
            </a:r>
          </a:p>
          <a:p>
            <a:r>
              <a:rPr lang="en-US" sz="2000" dirty="0"/>
              <a:t>The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status</a:t>
            </a:r>
            <a:r>
              <a:rPr lang="en-US" sz="2000" dirty="0"/>
              <a:t> command is a relatively straightforward command. It simply shows you what's been going on with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add</a:t>
            </a:r>
            <a:r>
              <a:rPr lang="en-US" sz="2000" dirty="0"/>
              <a:t> and </a:t>
            </a:r>
            <a:r>
              <a:rPr lang="en-US" sz="2000" dirty="0" err="1" smtClean="0">
                <a:solidFill>
                  <a:schemeClr val="tx2">
                    <a:lumMod val="60000"/>
                    <a:lumOff val="40000"/>
                  </a:schemeClr>
                </a:solidFill>
              </a:rPr>
              <a:t>git</a:t>
            </a:r>
            <a:r>
              <a:rPr lang="en-US" sz="2000" dirty="0" smtClean="0">
                <a:solidFill>
                  <a:schemeClr val="tx2">
                    <a:lumMod val="60000"/>
                    <a:lumOff val="40000"/>
                  </a:schemeClr>
                </a:solidFill>
              </a:rPr>
              <a:t> commit</a:t>
            </a:r>
            <a:r>
              <a:rPr lang="en-US" sz="2000" dirty="0"/>
              <a:t>. </a:t>
            </a:r>
            <a:endParaRPr lang="en-US" sz="2000" dirty="0" smtClean="0"/>
          </a:p>
          <a:p>
            <a:r>
              <a:rPr lang="en-US" sz="2000" dirty="0" smtClean="0"/>
              <a:t>Status </a:t>
            </a:r>
            <a:r>
              <a:rPr lang="en-US" sz="2000" dirty="0"/>
              <a:t>messages also include relevant instructions for staging/</a:t>
            </a:r>
            <a:r>
              <a:rPr lang="en-US" sz="2000" dirty="0" err="1"/>
              <a:t>unstaging</a:t>
            </a:r>
            <a:r>
              <a:rPr lang="en-US" sz="2000" dirty="0"/>
              <a:t> files. </a:t>
            </a:r>
            <a:endParaRPr lang="en-US" sz="2000" dirty="0" smtClean="0"/>
          </a:p>
          <a:p>
            <a:r>
              <a:rPr lang="en-US" sz="2000" dirty="0" smtClean="0"/>
              <a:t>Sample </a:t>
            </a:r>
            <a:r>
              <a:rPr lang="en-US" sz="2000" dirty="0"/>
              <a:t>output showing the three main categories of a </a:t>
            </a:r>
            <a:r>
              <a:rPr lang="en-US" sz="2000" dirty="0" err="1" smtClean="0"/>
              <a:t>git</a:t>
            </a:r>
            <a:r>
              <a:rPr lang="en-US" sz="2000" dirty="0" smtClean="0"/>
              <a:t> status</a:t>
            </a:r>
            <a:r>
              <a:rPr lang="en-US" sz="2000" dirty="0"/>
              <a:t> call is included below:</a:t>
            </a:r>
            <a:endParaRPr lang="en-US" sz="2000" b="1" dirty="0"/>
          </a:p>
        </p:txBody>
      </p:sp>
      <p:sp>
        <p:nvSpPr>
          <p:cNvPr id="5" name="Content Placeholder 2"/>
          <p:cNvSpPr txBox="1">
            <a:spLocks/>
          </p:cNvSpPr>
          <p:nvPr/>
        </p:nvSpPr>
        <p:spPr>
          <a:xfrm>
            <a:off x="381000" y="6104363"/>
            <a:ext cx="8077200" cy="5390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List which files are staged, </a:t>
            </a:r>
            <a:r>
              <a:rPr lang="en-US" sz="2400" dirty="0" err="1"/>
              <a:t>unstaged</a:t>
            </a:r>
            <a:r>
              <a:rPr lang="en-US" sz="2400" dirty="0"/>
              <a:t>, and untracked.</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57599"/>
            <a:ext cx="4548187" cy="2446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a:t>By far, the most widely used modern version control system in the world today is </a:t>
            </a:r>
            <a:r>
              <a:rPr lang="en-US" dirty="0" err="1"/>
              <a:t>Git</a:t>
            </a:r>
            <a:r>
              <a:rPr lang="en-US" dirty="0"/>
              <a:t>. </a:t>
            </a:r>
            <a:endParaRPr lang="en-US" dirty="0" smtClean="0"/>
          </a:p>
          <a:p>
            <a:r>
              <a:rPr lang="en-US" dirty="0" err="1" smtClean="0"/>
              <a:t>Git</a:t>
            </a:r>
            <a:r>
              <a:rPr lang="en-US" dirty="0" smtClean="0"/>
              <a:t> </a:t>
            </a:r>
            <a:r>
              <a:rPr lang="en-US" dirty="0"/>
              <a:t>is a mature, actively maintained open source project originally developed in 2005 by Linus Torvalds, the famous creator of the Linux operating system kernel. </a:t>
            </a:r>
            <a:endParaRPr lang="en-US" dirty="0" smtClean="0"/>
          </a:p>
          <a:p>
            <a:r>
              <a:rPr lang="en-US" dirty="0" smtClean="0"/>
              <a:t>A </a:t>
            </a:r>
            <a:r>
              <a:rPr lang="en-US" dirty="0"/>
              <a:t>staggering number of software projects rely on </a:t>
            </a:r>
            <a:r>
              <a:rPr lang="en-US" dirty="0" err="1"/>
              <a:t>Git</a:t>
            </a:r>
            <a:r>
              <a:rPr lang="en-US" dirty="0"/>
              <a:t> for version control, including commercial projects as well as open source. </a:t>
            </a:r>
            <a:endParaRPr lang="en-US" dirty="0" smtClean="0"/>
          </a:p>
          <a:p>
            <a:r>
              <a:rPr lang="en-US" dirty="0" smtClean="0"/>
              <a:t>Developers </a:t>
            </a:r>
            <a:r>
              <a:rPr lang="en-US" dirty="0"/>
              <a:t>who have worked with </a:t>
            </a:r>
            <a:r>
              <a:rPr lang="en-US" dirty="0" err="1"/>
              <a:t>Git</a:t>
            </a:r>
            <a:r>
              <a:rPr lang="en-US" dirty="0"/>
              <a:t> are well represented in the pool of available software development talent and it works well on a wide range of operating systems and IDEs (Integrated Development Environments).</a:t>
            </a:r>
          </a:p>
        </p:txBody>
      </p:sp>
    </p:spTree>
    <p:extLst>
      <p:ext uri="{BB962C8B-B14F-4D97-AF65-F5344CB8AC3E}">
        <p14:creationId xmlns:p14="http://schemas.microsoft.com/office/powerpoint/2010/main" val="22544960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sz="2000" b="1" dirty="0"/>
              <a:t>Ignoring Files</a:t>
            </a:r>
          </a:p>
          <a:p>
            <a:r>
              <a:rPr lang="en-US" sz="2000" dirty="0"/>
              <a:t>Untracked files typically fall into two categories. They‘re either files that have just been added to the project and haven’t been committed yet, or they're compiled binaries like .</a:t>
            </a:r>
            <a:r>
              <a:rPr lang="en-US" sz="2000" dirty="0" err="1"/>
              <a:t>pyc</a:t>
            </a:r>
            <a:r>
              <a:rPr lang="en-US" sz="2000" dirty="0"/>
              <a:t>, .</a:t>
            </a:r>
            <a:r>
              <a:rPr lang="en-US" sz="2000" dirty="0" err="1"/>
              <a:t>obj</a:t>
            </a:r>
            <a:r>
              <a:rPr lang="en-US" sz="2000" dirty="0"/>
              <a:t>, .exe, etc. While it's definitely beneficial to include the former in the </a:t>
            </a:r>
            <a:r>
              <a:rPr lang="en-US" sz="2000" dirty="0" err="1"/>
              <a:t>git</a:t>
            </a:r>
            <a:r>
              <a:rPr lang="en-US" sz="2000" dirty="0"/>
              <a:t> status output, the latter can make it hard to see what’s actually going on in your repository.</a:t>
            </a:r>
          </a:p>
          <a:p>
            <a:r>
              <a:rPr lang="en-US" sz="2000" dirty="0"/>
              <a:t>For this reason, </a:t>
            </a:r>
            <a:r>
              <a:rPr lang="en-US" sz="2000" dirty="0" err="1"/>
              <a:t>Git</a:t>
            </a:r>
            <a:r>
              <a:rPr lang="en-US" sz="2000" dirty="0"/>
              <a:t> lets you completely ignore files by placing paths in a special file called .</a:t>
            </a:r>
            <a:r>
              <a:rPr lang="en-US" sz="2000" dirty="0" err="1"/>
              <a:t>gitignore</a:t>
            </a:r>
            <a:r>
              <a:rPr lang="en-US" sz="2000" dirty="0"/>
              <a:t>. Any files that you'd like to ignore should be included on a separate line, and the * symbol can be used as a wildcard. For example, adding the following to a .</a:t>
            </a:r>
            <a:r>
              <a:rPr lang="en-US" sz="2000" dirty="0" err="1"/>
              <a:t>gitignore</a:t>
            </a:r>
            <a:r>
              <a:rPr lang="en-US" sz="2000" dirty="0"/>
              <a:t> file in your project root will prevent compiled Python modules from appearing in </a:t>
            </a:r>
            <a:r>
              <a:rPr lang="en-US" sz="2000" dirty="0" err="1"/>
              <a:t>git</a:t>
            </a:r>
            <a:r>
              <a:rPr lang="en-US" sz="2000" dirty="0"/>
              <a:t> status:</a:t>
            </a:r>
          </a:p>
          <a:p>
            <a:endParaRPr lang="en-US" sz="2000" b="1"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05400"/>
            <a:ext cx="56673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2461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 Inspecting a Repository</a:t>
            </a:r>
            <a:endParaRPr lang="en-US" dirty="0"/>
          </a:p>
        </p:txBody>
      </p:sp>
      <p:sp>
        <p:nvSpPr>
          <p:cNvPr id="3" name="Content Placeholder 2"/>
          <p:cNvSpPr>
            <a:spLocks noGrp="1"/>
          </p:cNvSpPr>
          <p:nvPr>
            <p:ph idx="1"/>
          </p:nvPr>
        </p:nvSpPr>
        <p:spPr>
          <a:xfrm>
            <a:off x="444366" y="1281463"/>
            <a:ext cx="8229600" cy="2667000"/>
          </a:xfrm>
        </p:spPr>
        <p:txBody>
          <a:bodyPr>
            <a:normAutofit/>
          </a:bodyPr>
          <a:lstStyle/>
          <a:p>
            <a:r>
              <a:rPr lang="en-US" sz="2000" dirty="0"/>
              <a:t>Example</a:t>
            </a:r>
          </a:p>
          <a:p>
            <a:r>
              <a:rPr lang="en-US" sz="2000" dirty="0"/>
              <a:t>It‘s good practice to check the state of your repository before committing changes so that you don’t accidentally commit something you don't mean to. This example displays the repository status before and after staging and committing a snapshot:</a:t>
            </a:r>
          </a:p>
          <a:p>
            <a:endParaRPr lang="en-US" sz="2000" b="1"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016" y="2971800"/>
            <a:ext cx="54483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04800" y="4881813"/>
            <a:ext cx="8229600" cy="1828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The first status output will show the file as </a:t>
            </a:r>
            <a:r>
              <a:rPr lang="en-US" sz="2000" dirty="0" err="1"/>
              <a:t>unstaged</a:t>
            </a:r>
            <a:r>
              <a:rPr lang="en-US" sz="2000" dirty="0"/>
              <a:t>. The </a:t>
            </a:r>
            <a:r>
              <a:rPr lang="en-US" sz="2000" dirty="0" err="1" smtClean="0"/>
              <a:t>git</a:t>
            </a:r>
            <a:r>
              <a:rPr lang="en-US" sz="2000" dirty="0" smtClean="0"/>
              <a:t> add action </a:t>
            </a:r>
            <a:r>
              <a:rPr lang="en-US" sz="2000" dirty="0"/>
              <a:t>will be reflected in the second </a:t>
            </a:r>
            <a:r>
              <a:rPr lang="en-US" sz="2000" dirty="0" err="1" smtClean="0"/>
              <a:t>git</a:t>
            </a:r>
            <a:r>
              <a:rPr lang="en-US" sz="2000" dirty="0" smtClean="0"/>
              <a:t> status</a:t>
            </a:r>
            <a:r>
              <a:rPr lang="en-US" sz="2000" dirty="0"/>
              <a:t>, and the final status output will tell you that there is nothing to commit—the working directory matches the most recent commit. Some </a:t>
            </a:r>
            <a:r>
              <a:rPr lang="en-US" sz="2000" dirty="0" err="1"/>
              <a:t>Git</a:t>
            </a:r>
            <a:r>
              <a:rPr lang="en-US" sz="2000" dirty="0"/>
              <a:t> commands (e.g., </a:t>
            </a:r>
            <a:r>
              <a:rPr lang="en-US" sz="2000" dirty="0" err="1">
                <a:hlinkClick r:id="rId3"/>
              </a:rPr>
              <a:t>git</a:t>
            </a:r>
            <a:r>
              <a:rPr lang="en-US" sz="2000" dirty="0">
                <a:hlinkClick r:id="rId3"/>
              </a:rPr>
              <a:t> merge</a:t>
            </a:r>
            <a:r>
              <a:rPr lang="en-US" sz="2000" dirty="0"/>
              <a:t>) require the working directory to be clean so that you don't accidentally overwrite changes.</a:t>
            </a:r>
            <a:endParaRPr lang="en-US" sz="2000" b="1" dirty="0"/>
          </a:p>
        </p:txBody>
      </p:sp>
    </p:spTree>
    <p:extLst>
      <p:ext uri="{BB962C8B-B14F-4D97-AF65-F5344CB8AC3E}">
        <p14:creationId xmlns:p14="http://schemas.microsoft.com/office/powerpoint/2010/main" val="21218193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3" name="Content Placeholder 2"/>
          <p:cNvSpPr>
            <a:spLocks noGrp="1"/>
          </p:cNvSpPr>
          <p:nvPr>
            <p:ph idx="1"/>
          </p:nvPr>
        </p:nvSpPr>
        <p:spPr>
          <a:xfrm>
            <a:off x="457200" y="1295400"/>
            <a:ext cx="8001000" cy="1447799"/>
          </a:xfrm>
        </p:spPr>
        <p:txBody>
          <a:bodyPr>
            <a:normAutofit fontScale="70000" lnSpcReduction="20000"/>
          </a:bodyPr>
          <a:lstStyle/>
          <a:p>
            <a:r>
              <a:rPr lang="en-US" dirty="0"/>
              <a:t>The </a:t>
            </a:r>
            <a:r>
              <a:rPr lang="en-US" dirty="0" err="1" smtClean="0">
                <a:solidFill>
                  <a:schemeClr val="tx2">
                    <a:lumMod val="60000"/>
                    <a:lumOff val="40000"/>
                  </a:schemeClr>
                </a:solidFill>
              </a:rPr>
              <a:t>git</a:t>
            </a:r>
            <a:r>
              <a:rPr lang="en-US" dirty="0" smtClean="0">
                <a:solidFill>
                  <a:schemeClr val="tx2">
                    <a:lumMod val="60000"/>
                    <a:lumOff val="40000"/>
                  </a:schemeClr>
                </a:solidFill>
              </a:rPr>
              <a:t> log</a:t>
            </a:r>
            <a:r>
              <a:rPr lang="en-US" dirty="0"/>
              <a:t> command displays committed snapshots. It lets you list the project history, filter it, and search for specific changes. </a:t>
            </a:r>
            <a:endParaRPr lang="en-US" dirty="0" smtClean="0"/>
          </a:p>
          <a:p>
            <a:r>
              <a:rPr lang="en-US" dirty="0" smtClean="0"/>
              <a:t>While</a:t>
            </a:r>
            <a:r>
              <a:rPr lang="en-US" dirty="0"/>
              <a:t> </a:t>
            </a:r>
            <a:r>
              <a:rPr lang="en-US" dirty="0" err="1" smtClean="0"/>
              <a:t>git</a:t>
            </a:r>
            <a:r>
              <a:rPr lang="en-US" dirty="0" smtClean="0"/>
              <a:t> status</a:t>
            </a:r>
            <a:r>
              <a:rPr lang="en-US" dirty="0"/>
              <a:t> lets you inspect the working directory and the staging area, </a:t>
            </a:r>
            <a:r>
              <a:rPr lang="en-US" dirty="0" err="1" smtClean="0"/>
              <a:t>git</a:t>
            </a:r>
            <a:r>
              <a:rPr lang="en-US" dirty="0" smtClean="0"/>
              <a:t> log</a:t>
            </a:r>
            <a:r>
              <a:rPr lang="en-US" dirty="0"/>
              <a:t> only operates on the committed history.</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71800"/>
            <a:ext cx="4114800" cy="1923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33400" y="5029200"/>
            <a:ext cx="8001000" cy="144779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Log output can be customized in several ways, from simply filtering commits to displaying them in a completely user-defined format. Some of the most common configurations of </a:t>
            </a:r>
            <a:r>
              <a:rPr lang="en-US" dirty="0" err="1" smtClean="0">
                <a:solidFill>
                  <a:schemeClr val="tx2">
                    <a:lumMod val="60000"/>
                    <a:lumOff val="40000"/>
                  </a:schemeClr>
                </a:solidFill>
              </a:rPr>
              <a:t>git</a:t>
            </a:r>
            <a:r>
              <a:rPr lang="en-US" dirty="0" smtClean="0">
                <a:solidFill>
                  <a:schemeClr val="tx2">
                    <a:lumMod val="60000"/>
                    <a:lumOff val="40000"/>
                  </a:schemeClr>
                </a:solidFill>
              </a:rPr>
              <a:t> log</a:t>
            </a:r>
            <a:r>
              <a:rPr lang="en-US" dirty="0"/>
              <a:t> are presented below.</a:t>
            </a:r>
          </a:p>
        </p:txBody>
      </p:sp>
    </p:spTree>
    <p:extLst>
      <p:ext uri="{BB962C8B-B14F-4D97-AF65-F5344CB8AC3E}">
        <p14:creationId xmlns:p14="http://schemas.microsoft.com/office/powerpoint/2010/main" val="21355630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3" name="Content Placeholder 2"/>
          <p:cNvSpPr>
            <a:spLocks noGrp="1"/>
          </p:cNvSpPr>
          <p:nvPr>
            <p:ph idx="1"/>
          </p:nvPr>
        </p:nvSpPr>
        <p:spPr>
          <a:xfrm>
            <a:off x="207745" y="1066800"/>
            <a:ext cx="3048000" cy="533399"/>
          </a:xfrm>
        </p:spPr>
        <p:txBody>
          <a:bodyPr>
            <a:normAutofit/>
          </a:bodyPr>
          <a:lstStyle/>
          <a:p>
            <a:r>
              <a:rPr lang="en-US" sz="1800" dirty="0" smtClean="0"/>
              <a:t>Usage</a:t>
            </a:r>
            <a:endParaRPr lang="en-US" sz="1800" dirty="0"/>
          </a:p>
        </p:txBody>
      </p:sp>
      <p:sp>
        <p:nvSpPr>
          <p:cNvPr id="6" name="TextBox 5"/>
          <p:cNvSpPr txBox="1"/>
          <p:nvPr/>
        </p:nvSpPr>
        <p:spPr>
          <a:xfrm>
            <a:off x="533400" y="1447799"/>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log</a:t>
            </a:r>
            <a:endParaRPr lang="en-US" dirty="0">
              <a:solidFill>
                <a:schemeClr val="bg1">
                  <a:lumMod val="50000"/>
                </a:schemeClr>
              </a:solidFill>
            </a:endParaRPr>
          </a:p>
        </p:txBody>
      </p:sp>
      <p:sp>
        <p:nvSpPr>
          <p:cNvPr id="7" name="Content Placeholder 2"/>
          <p:cNvSpPr txBox="1">
            <a:spLocks/>
          </p:cNvSpPr>
          <p:nvPr/>
        </p:nvSpPr>
        <p:spPr>
          <a:xfrm>
            <a:off x="207745" y="1904999"/>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Display the entire commit history using the default formatting. If the output takes up more than one screen, you can use </a:t>
            </a:r>
            <a:r>
              <a:rPr lang="en-US" sz="1800" dirty="0" smtClean="0"/>
              <a:t>Space</a:t>
            </a:r>
            <a:r>
              <a:rPr lang="en-US" sz="1800" dirty="0"/>
              <a:t> to scroll and </a:t>
            </a:r>
            <a:r>
              <a:rPr lang="en-US" sz="1800" dirty="0" smtClean="0"/>
              <a:t>q</a:t>
            </a:r>
            <a:r>
              <a:rPr lang="en-US" sz="1800" dirty="0"/>
              <a:t> to exit.</a:t>
            </a:r>
          </a:p>
        </p:txBody>
      </p:sp>
      <p:sp>
        <p:nvSpPr>
          <p:cNvPr id="8" name="TextBox 7"/>
          <p:cNvSpPr txBox="1"/>
          <p:nvPr/>
        </p:nvSpPr>
        <p:spPr>
          <a:xfrm>
            <a:off x="567088" y="2558533"/>
            <a:ext cx="3352800" cy="369332"/>
          </a:xfrm>
          <a:prstGeom prst="rect">
            <a:avLst/>
          </a:prstGeom>
          <a:noFill/>
          <a:ln w="6350">
            <a:solidFill>
              <a:schemeClr val="tx1"/>
            </a:solidFill>
          </a:ln>
        </p:spPr>
        <p:txBody>
          <a:bodyPr wrap="square" rtlCol="0">
            <a:spAutoFit/>
          </a:bodyPr>
          <a:lstStyle/>
          <a:p>
            <a:r>
              <a:rPr lang="en-US" dirty="0" err="1" smtClean="0">
                <a:solidFill>
                  <a:schemeClr val="bg1">
                    <a:lumMod val="50000"/>
                  </a:schemeClr>
                </a:solidFill>
              </a:rPr>
              <a:t>git</a:t>
            </a:r>
            <a:r>
              <a:rPr lang="en-US" dirty="0" smtClean="0">
                <a:solidFill>
                  <a:schemeClr val="bg1">
                    <a:lumMod val="50000"/>
                  </a:schemeClr>
                </a:solidFill>
              </a:rPr>
              <a:t> log –n &lt;limit&gt;</a:t>
            </a:r>
            <a:endParaRPr lang="en-US" dirty="0">
              <a:solidFill>
                <a:schemeClr val="bg1">
                  <a:lumMod val="50000"/>
                </a:schemeClr>
              </a:solidFill>
            </a:endParaRPr>
          </a:p>
        </p:txBody>
      </p:sp>
      <p:sp>
        <p:nvSpPr>
          <p:cNvPr id="9" name="Content Placeholder 2"/>
          <p:cNvSpPr txBox="1">
            <a:spLocks/>
          </p:cNvSpPr>
          <p:nvPr/>
        </p:nvSpPr>
        <p:spPr>
          <a:xfrm>
            <a:off x="207745" y="2947297"/>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Limit the number of commits by </a:t>
            </a:r>
            <a:r>
              <a:rPr lang="en-US" sz="1800" dirty="0" smtClean="0"/>
              <a:t>&lt;limit&gt;</a:t>
            </a:r>
            <a:r>
              <a:rPr lang="en-US" sz="1800" dirty="0"/>
              <a:t>. For example, </a:t>
            </a:r>
            <a:r>
              <a:rPr lang="en-US" sz="1800" dirty="0" err="1" smtClean="0"/>
              <a:t>git</a:t>
            </a:r>
            <a:r>
              <a:rPr lang="en-US" sz="1800" dirty="0" smtClean="0"/>
              <a:t> log -n 3</a:t>
            </a:r>
            <a:r>
              <a:rPr lang="en-US" sz="1800" dirty="0"/>
              <a:t>will display only 3 commits.</a:t>
            </a:r>
          </a:p>
        </p:txBody>
      </p:sp>
      <p:sp>
        <p:nvSpPr>
          <p:cNvPr id="10" name="TextBox 9"/>
          <p:cNvSpPr txBox="1"/>
          <p:nvPr/>
        </p:nvSpPr>
        <p:spPr>
          <a:xfrm>
            <a:off x="533400" y="3593067"/>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err="1">
                <a:solidFill>
                  <a:schemeClr val="bg1">
                    <a:lumMod val="50000"/>
                  </a:schemeClr>
                </a:solidFill>
              </a:rPr>
              <a:t>oneline</a:t>
            </a:r>
            <a:endParaRPr lang="en-US" dirty="0">
              <a:solidFill>
                <a:schemeClr val="bg1">
                  <a:lumMod val="50000"/>
                </a:schemeClr>
              </a:solidFill>
            </a:endParaRPr>
          </a:p>
        </p:txBody>
      </p:sp>
      <p:sp>
        <p:nvSpPr>
          <p:cNvPr id="11" name="Content Placeholder 2"/>
          <p:cNvSpPr txBox="1">
            <a:spLocks/>
          </p:cNvSpPr>
          <p:nvPr/>
        </p:nvSpPr>
        <p:spPr>
          <a:xfrm>
            <a:off x="207745" y="3932282"/>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Condense each commit to a single line. This is useful for getting a high-level overview of the project history.</a:t>
            </a:r>
          </a:p>
        </p:txBody>
      </p:sp>
      <p:sp>
        <p:nvSpPr>
          <p:cNvPr id="12" name="TextBox 11"/>
          <p:cNvSpPr txBox="1"/>
          <p:nvPr/>
        </p:nvSpPr>
        <p:spPr>
          <a:xfrm>
            <a:off x="554255" y="4537584"/>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--stat</a:t>
            </a:r>
          </a:p>
        </p:txBody>
      </p:sp>
      <p:sp>
        <p:nvSpPr>
          <p:cNvPr id="13" name="Content Placeholder 2"/>
          <p:cNvSpPr txBox="1">
            <a:spLocks/>
          </p:cNvSpPr>
          <p:nvPr/>
        </p:nvSpPr>
        <p:spPr>
          <a:xfrm>
            <a:off x="228600" y="4876799"/>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Along with the ordinary </a:t>
            </a:r>
            <a:r>
              <a:rPr lang="en-US" sz="1800" dirty="0" err="1" smtClean="0"/>
              <a:t>git</a:t>
            </a:r>
            <a:r>
              <a:rPr lang="en-US" sz="1800" dirty="0" smtClean="0"/>
              <a:t> log</a:t>
            </a:r>
            <a:r>
              <a:rPr lang="en-US" sz="1800" dirty="0"/>
              <a:t> information, include which files were altered and the relative number of lines that were added or deleted from each of them.</a:t>
            </a:r>
          </a:p>
        </p:txBody>
      </p:sp>
      <p:sp>
        <p:nvSpPr>
          <p:cNvPr id="14" name="TextBox 13"/>
          <p:cNvSpPr txBox="1"/>
          <p:nvPr/>
        </p:nvSpPr>
        <p:spPr>
          <a:xfrm>
            <a:off x="554255" y="5451984"/>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smtClean="0">
                <a:solidFill>
                  <a:schemeClr val="bg1">
                    <a:lumMod val="50000"/>
                  </a:schemeClr>
                </a:solidFill>
              </a:rPr>
              <a:t>-p</a:t>
            </a:r>
            <a:endParaRPr lang="en-US" dirty="0">
              <a:solidFill>
                <a:schemeClr val="bg1">
                  <a:lumMod val="50000"/>
                </a:schemeClr>
              </a:solidFill>
            </a:endParaRPr>
          </a:p>
        </p:txBody>
      </p:sp>
      <p:sp>
        <p:nvSpPr>
          <p:cNvPr id="15" name="Content Placeholder 2"/>
          <p:cNvSpPr txBox="1">
            <a:spLocks/>
          </p:cNvSpPr>
          <p:nvPr/>
        </p:nvSpPr>
        <p:spPr>
          <a:xfrm>
            <a:off x="228600" y="5791199"/>
            <a:ext cx="8382000" cy="838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Display the patch representing each commit. This shows the full diff of each commit, which is the most detailed view you can have of your project history</a:t>
            </a:r>
            <a:r>
              <a:rPr lang="en-US" sz="1800" dirty="0" smtClean="0">
                <a:solidFill>
                  <a:srgbClr val="FF0000"/>
                </a:solidFill>
              </a:rPr>
              <a:t>.  Weird, single – in front of p is valid, not --.</a:t>
            </a:r>
            <a:endParaRPr lang="en-US" sz="1800" dirty="0">
              <a:solidFill>
                <a:srgbClr val="FF0000"/>
              </a:solidFill>
            </a:endParaRPr>
          </a:p>
        </p:txBody>
      </p:sp>
    </p:spTree>
    <p:extLst>
      <p:ext uri="{BB962C8B-B14F-4D97-AF65-F5344CB8AC3E}">
        <p14:creationId xmlns:p14="http://schemas.microsoft.com/office/powerpoint/2010/main" val="166404639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log</a:t>
            </a:r>
            <a:endParaRPr lang="en-US" dirty="0"/>
          </a:p>
        </p:txBody>
      </p:sp>
      <p:sp>
        <p:nvSpPr>
          <p:cNvPr id="6" name="TextBox 5"/>
          <p:cNvSpPr txBox="1"/>
          <p:nvPr/>
        </p:nvSpPr>
        <p:spPr>
          <a:xfrm>
            <a:off x="533400" y="11430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--author="&lt;pattern&gt;"</a:t>
            </a:r>
            <a:endParaRPr lang="en-US" dirty="0">
              <a:solidFill>
                <a:schemeClr val="bg1">
                  <a:lumMod val="50000"/>
                </a:schemeClr>
              </a:solidFill>
            </a:endParaRPr>
          </a:p>
        </p:txBody>
      </p:sp>
      <p:sp>
        <p:nvSpPr>
          <p:cNvPr id="16" name="Content Placeholder 2"/>
          <p:cNvSpPr txBox="1">
            <a:spLocks/>
          </p:cNvSpPr>
          <p:nvPr/>
        </p:nvSpPr>
        <p:spPr>
          <a:xfrm>
            <a:off x="76200" y="15240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Search for commits by a particular author. The </a:t>
            </a:r>
            <a:r>
              <a:rPr lang="en-US" sz="1800" dirty="0"/>
              <a:t>&lt;pattern&gt;</a:t>
            </a:r>
            <a:r>
              <a:rPr lang="en-US" sz="1800" dirty="0"/>
              <a:t> argument can be a plain string or a regular expression.</a:t>
            </a:r>
            <a:endParaRPr lang="en-US" sz="1800" dirty="0"/>
          </a:p>
        </p:txBody>
      </p:sp>
      <p:sp>
        <p:nvSpPr>
          <p:cNvPr id="20" name="TextBox 19"/>
          <p:cNvSpPr txBox="1"/>
          <p:nvPr/>
        </p:nvSpPr>
        <p:spPr>
          <a:xfrm>
            <a:off x="533400" y="2057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err="1">
                <a:solidFill>
                  <a:schemeClr val="bg1">
                    <a:lumMod val="50000"/>
                  </a:schemeClr>
                </a:solidFill>
              </a:rPr>
              <a:t>grep</a:t>
            </a:r>
            <a:r>
              <a:rPr lang="en-US" dirty="0">
                <a:solidFill>
                  <a:schemeClr val="bg1">
                    <a:lumMod val="50000"/>
                  </a:schemeClr>
                </a:solidFill>
              </a:rPr>
              <a:t>="&lt;pattern&gt;"</a:t>
            </a:r>
            <a:endParaRPr lang="en-US" dirty="0">
              <a:solidFill>
                <a:schemeClr val="bg1">
                  <a:lumMod val="50000"/>
                </a:schemeClr>
              </a:solidFill>
            </a:endParaRPr>
          </a:p>
        </p:txBody>
      </p:sp>
      <p:sp>
        <p:nvSpPr>
          <p:cNvPr id="21" name="Content Placeholder 2"/>
          <p:cNvSpPr txBox="1">
            <a:spLocks/>
          </p:cNvSpPr>
          <p:nvPr/>
        </p:nvSpPr>
        <p:spPr>
          <a:xfrm>
            <a:off x="76200" y="24384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t>Search </a:t>
            </a:r>
            <a:r>
              <a:rPr lang="en-US" sz="1800" dirty="0"/>
              <a:t>for commits with a commit message that matches </a:t>
            </a:r>
            <a:r>
              <a:rPr lang="en-US" sz="1800" dirty="0"/>
              <a:t>&lt;pattern&gt;</a:t>
            </a:r>
            <a:r>
              <a:rPr lang="en-US" sz="1800" dirty="0"/>
              <a:t>, which can be a plain string or a regular expression.</a:t>
            </a:r>
            <a:endParaRPr lang="en-US" sz="1800" dirty="0"/>
          </a:p>
        </p:txBody>
      </p:sp>
      <p:sp>
        <p:nvSpPr>
          <p:cNvPr id="22" name="TextBox 21"/>
          <p:cNvSpPr txBox="1"/>
          <p:nvPr/>
        </p:nvSpPr>
        <p:spPr>
          <a:xfrm>
            <a:off x="533400" y="3129815"/>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&lt;since&gt;..&lt;until&gt;</a:t>
            </a:r>
            <a:endParaRPr lang="en-US" dirty="0">
              <a:solidFill>
                <a:schemeClr val="bg1">
                  <a:lumMod val="50000"/>
                </a:schemeClr>
              </a:solidFill>
            </a:endParaRPr>
          </a:p>
        </p:txBody>
      </p:sp>
      <p:sp>
        <p:nvSpPr>
          <p:cNvPr id="23" name="Content Placeholder 2"/>
          <p:cNvSpPr txBox="1">
            <a:spLocks/>
          </p:cNvSpPr>
          <p:nvPr/>
        </p:nvSpPr>
        <p:spPr>
          <a:xfrm>
            <a:off x="220579" y="3510816"/>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Show only commits that occur between </a:t>
            </a:r>
            <a:r>
              <a:rPr lang="en-US" sz="1800" dirty="0"/>
              <a:t>&lt;since&gt;</a:t>
            </a:r>
            <a:r>
              <a:rPr lang="en-US" sz="1800" dirty="0"/>
              <a:t> and </a:t>
            </a:r>
            <a:r>
              <a:rPr lang="en-US" sz="1800" dirty="0"/>
              <a:t>&lt;until&gt;</a:t>
            </a:r>
            <a:r>
              <a:rPr lang="en-US" sz="1800" dirty="0"/>
              <a:t>. Both arguments can be either a commit ID, a branch name, </a:t>
            </a:r>
            <a:r>
              <a:rPr lang="en-US" sz="1800" dirty="0"/>
              <a:t>HEAD</a:t>
            </a:r>
            <a:r>
              <a:rPr lang="en-US" sz="1800" dirty="0"/>
              <a:t>, or any other kind of </a:t>
            </a:r>
            <a:r>
              <a:rPr lang="en-US" sz="1800" dirty="0">
                <a:hlinkClick r:id="rId2"/>
              </a:rPr>
              <a:t>revision reference</a:t>
            </a:r>
            <a:r>
              <a:rPr lang="en-US" sz="1800" dirty="0"/>
              <a:t>.</a:t>
            </a:r>
            <a:endParaRPr lang="en-US" sz="1800" dirty="0"/>
          </a:p>
        </p:txBody>
      </p:sp>
      <p:sp>
        <p:nvSpPr>
          <p:cNvPr id="24" name="TextBox 23"/>
          <p:cNvSpPr txBox="1"/>
          <p:nvPr/>
        </p:nvSpPr>
        <p:spPr>
          <a:xfrm>
            <a:off x="541421" y="4038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a:t>
            </a:r>
            <a:r>
              <a:rPr lang="en-US" dirty="0" smtClean="0">
                <a:solidFill>
                  <a:schemeClr val="bg1">
                    <a:lumMod val="50000"/>
                  </a:schemeClr>
                </a:solidFill>
              </a:rPr>
              <a:t>&lt;file&gt;</a:t>
            </a:r>
            <a:endParaRPr lang="en-US" dirty="0">
              <a:solidFill>
                <a:schemeClr val="bg1">
                  <a:lumMod val="50000"/>
                </a:schemeClr>
              </a:solidFill>
            </a:endParaRPr>
          </a:p>
        </p:txBody>
      </p:sp>
      <p:sp>
        <p:nvSpPr>
          <p:cNvPr id="25" name="Content Placeholder 2"/>
          <p:cNvSpPr txBox="1">
            <a:spLocks/>
          </p:cNvSpPr>
          <p:nvPr/>
        </p:nvSpPr>
        <p:spPr>
          <a:xfrm>
            <a:off x="228600" y="4419601"/>
            <a:ext cx="8915400" cy="5333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Only display commits that include the specified file. This is an easy way to see the history of a particular file.</a:t>
            </a:r>
            <a:endParaRPr lang="en-US" sz="1800" dirty="0"/>
          </a:p>
        </p:txBody>
      </p:sp>
      <p:sp>
        <p:nvSpPr>
          <p:cNvPr id="26" name="TextBox 25"/>
          <p:cNvSpPr txBox="1"/>
          <p:nvPr/>
        </p:nvSpPr>
        <p:spPr>
          <a:xfrm>
            <a:off x="541420" y="4953000"/>
            <a:ext cx="4868779"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log --graph --decorate --</a:t>
            </a:r>
            <a:r>
              <a:rPr lang="en-US" dirty="0" err="1">
                <a:solidFill>
                  <a:schemeClr val="bg1">
                    <a:lumMod val="50000"/>
                  </a:schemeClr>
                </a:solidFill>
              </a:rPr>
              <a:t>oneline</a:t>
            </a:r>
            <a:endParaRPr lang="en-US" dirty="0">
              <a:solidFill>
                <a:schemeClr val="bg1">
                  <a:lumMod val="50000"/>
                </a:schemeClr>
              </a:solidFill>
            </a:endParaRPr>
          </a:p>
        </p:txBody>
      </p:sp>
      <p:sp>
        <p:nvSpPr>
          <p:cNvPr id="27" name="Content Placeholder 2"/>
          <p:cNvSpPr txBox="1">
            <a:spLocks/>
          </p:cNvSpPr>
          <p:nvPr/>
        </p:nvSpPr>
        <p:spPr>
          <a:xfrm>
            <a:off x="228600" y="5334001"/>
            <a:ext cx="8915400" cy="1371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A few useful options to consider. The —graph flag that will draw a text based graph of the commits on the left hand side of the commit messages. —decorate adds the names of branches or tags of the commits that are shown. —</a:t>
            </a:r>
            <a:r>
              <a:rPr lang="en-US" sz="1800" dirty="0" err="1"/>
              <a:t>oneline</a:t>
            </a:r>
            <a:r>
              <a:rPr lang="en-US" sz="1800" dirty="0"/>
              <a:t> shows the commit information on a single line making it easier to browse through commits at-a-glance.</a:t>
            </a:r>
            <a:endParaRPr lang="en-US" sz="1800" dirty="0"/>
          </a:p>
        </p:txBody>
      </p:sp>
    </p:spTree>
    <p:extLst>
      <p:ext uri="{BB962C8B-B14F-4D97-AF65-F5344CB8AC3E}">
        <p14:creationId xmlns:p14="http://schemas.microsoft.com/office/powerpoint/2010/main" val="22141535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log</a:t>
            </a:r>
            <a:endParaRPr lang="en-US" dirty="0"/>
          </a:p>
        </p:txBody>
      </p:sp>
      <p:sp>
        <p:nvSpPr>
          <p:cNvPr id="24" name="Content Placeholder 2"/>
          <p:cNvSpPr>
            <a:spLocks noGrp="1"/>
          </p:cNvSpPr>
          <p:nvPr>
            <p:ph idx="1"/>
          </p:nvPr>
        </p:nvSpPr>
        <p:spPr>
          <a:xfrm>
            <a:off x="457200" y="1371601"/>
            <a:ext cx="8229600" cy="1600200"/>
          </a:xfrm>
        </p:spPr>
        <p:txBody>
          <a:bodyPr>
            <a:normAutofit/>
          </a:bodyPr>
          <a:lstStyle/>
          <a:p>
            <a:r>
              <a:rPr lang="en-US" sz="2000" dirty="0"/>
              <a:t>Discussion</a:t>
            </a:r>
          </a:p>
          <a:p>
            <a:r>
              <a:rPr lang="en-US" sz="2000" dirty="0"/>
              <a:t>The </a:t>
            </a:r>
            <a:r>
              <a:rPr lang="en-US" sz="2000" dirty="0" err="1"/>
              <a:t>git</a:t>
            </a:r>
            <a:r>
              <a:rPr lang="en-US" sz="2000" dirty="0"/>
              <a:t> log command is </a:t>
            </a:r>
            <a:r>
              <a:rPr lang="en-US" sz="2000" dirty="0" err="1"/>
              <a:t>Git's</a:t>
            </a:r>
            <a:r>
              <a:rPr lang="en-US" sz="2000" dirty="0"/>
              <a:t> basic tool for exploring a repository’s history. It’s what you use when you need to find a specific version of a project or figure out what changes will be introduced by merging in a feature branch</a:t>
            </a:r>
            <a:r>
              <a:rPr lang="en-US" sz="2000" dirty="0" smtClean="0"/>
              <a:t>.</a:t>
            </a:r>
          </a:p>
          <a:p>
            <a:pPr marL="0" indent="0">
              <a:buNone/>
            </a:pPr>
            <a:endParaRPr lang="en-US" sz="2000" dirty="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16280"/>
            <a:ext cx="57816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Content Placeholder 2"/>
          <p:cNvSpPr txBox="1">
            <a:spLocks/>
          </p:cNvSpPr>
          <p:nvPr/>
        </p:nvSpPr>
        <p:spPr>
          <a:xfrm>
            <a:off x="457200" y="3446496"/>
            <a:ext cx="8382000" cy="325910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Most of this is pretty straightforward; however, the first line warrants some explanation. The 40-character string after commit is an SHA-1 checksum of the commit’s contents. This serves two purposes. First, it ensures the integrity of the commit—if it was ever corrupted, the commit would generate a different checksum. Second, it serves as a unique ID for the commit.</a:t>
            </a:r>
          </a:p>
          <a:p>
            <a:r>
              <a:rPr lang="en-US" sz="2000" dirty="0"/>
              <a:t>This ID can be used in commands like </a:t>
            </a:r>
            <a:r>
              <a:rPr lang="en-US" sz="2000" dirty="0" err="1"/>
              <a:t>git</a:t>
            </a:r>
            <a:r>
              <a:rPr lang="en-US" sz="2000" dirty="0"/>
              <a:t> log &lt;since&gt;..&lt;until&gt; to refer to specific commits. For instance, </a:t>
            </a:r>
            <a:r>
              <a:rPr lang="en-US" sz="2000" dirty="0" err="1"/>
              <a:t>git</a:t>
            </a:r>
            <a:r>
              <a:rPr lang="en-US" sz="2000" dirty="0"/>
              <a:t> log 3157e..5ab91 will display everything between the commits with ID's 3157e and 5ab91. Aside from checksums, branch names (discussed in the </a:t>
            </a:r>
            <a:r>
              <a:rPr lang="en-US" sz="2000" dirty="0">
                <a:hlinkClick r:id="rId3"/>
              </a:rPr>
              <a:t>Branch Module</a:t>
            </a:r>
            <a:r>
              <a:rPr lang="en-US" sz="2000" dirty="0"/>
              <a:t>) and the HEAD keyword are other common methods for referring to individual commits. HEAD always refers to the current commit, be it a branch or a specific commit.</a:t>
            </a:r>
          </a:p>
        </p:txBody>
      </p:sp>
    </p:spTree>
    <p:extLst>
      <p:ext uri="{BB962C8B-B14F-4D97-AF65-F5344CB8AC3E}">
        <p14:creationId xmlns:p14="http://schemas.microsoft.com/office/powerpoint/2010/main" val="3726238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log</a:t>
            </a:r>
            <a:endParaRPr lang="en-US" dirty="0"/>
          </a:p>
        </p:txBody>
      </p:sp>
      <p:sp>
        <p:nvSpPr>
          <p:cNvPr id="24" name="Content Placeholder 2"/>
          <p:cNvSpPr>
            <a:spLocks noGrp="1"/>
          </p:cNvSpPr>
          <p:nvPr>
            <p:ph idx="1"/>
          </p:nvPr>
        </p:nvSpPr>
        <p:spPr>
          <a:xfrm>
            <a:off x="457200" y="609600"/>
            <a:ext cx="8382000" cy="2667000"/>
          </a:xfrm>
        </p:spPr>
        <p:txBody>
          <a:bodyPr>
            <a:normAutofit fontScale="92500" lnSpcReduction="10000"/>
          </a:bodyPr>
          <a:lstStyle/>
          <a:p>
            <a:r>
              <a:rPr lang="en-US" sz="2000" dirty="0"/>
              <a:t>The ~ character is useful for making relative references to the parent of a commit. For example, 3157e~1 refers to the commit before 3157e, and HEAD~3 is the great-grandparent of the current commit.</a:t>
            </a:r>
          </a:p>
          <a:p>
            <a:r>
              <a:rPr lang="en-US" sz="2000" dirty="0"/>
              <a:t>The idea behind all of these identification methods is to let you perform actions based on specific commits. The </a:t>
            </a:r>
            <a:r>
              <a:rPr lang="en-US" sz="2000" dirty="0" err="1"/>
              <a:t>git</a:t>
            </a:r>
            <a:r>
              <a:rPr lang="en-US" sz="2000" dirty="0"/>
              <a:t> log command is typically the starting point for these interactions, as it lets you find the commits you want to work with</a:t>
            </a:r>
            <a:r>
              <a:rPr lang="en-US" sz="2000" dirty="0" smtClean="0"/>
              <a:t>.</a:t>
            </a:r>
          </a:p>
          <a:p>
            <a:r>
              <a:rPr lang="en-US" sz="2000" dirty="0" smtClean="0"/>
              <a:t>Example</a:t>
            </a:r>
          </a:p>
          <a:p>
            <a:r>
              <a:rPr lang="en-US" sz="2000" dirty="0"/>
              <a:t>The </a:t>
            </a:r>
            <a:r>
              <a:rPr lang="en-US" sz="2000" i="1" dirty="0"/>
              <a:t>Usage</a:t>
            </a:r>
            <a:r>
              <a:rPr lang="en-US" sz="2000" dirty="0"/>
              <a:t> section provides many examples of </a:t>
            </a:r>
            <a:r>
              <a:rPr lang="en-US" sz="2000" dirty="0" err="1" smtClean="0"/>
              <a:t>git</a:t>
            </a:r>
            <a:r>
              <a:rPr lang="en-US" sz="2000" dirty="0" smtClean="0"/>
              <a:t> log</a:t>
            </a:r>
            <a:r>
              <a:rPr lang="en-US" sz="2000" dirty="0"/>
              <a:t>, but keep in mind that several options can be combined into a single command:</a:t>
            </a:r>
            <a:endParaRPr lang="en-US" sz="2000" dirty="0" smtClean="0"/>
          </a:p>
          <a:p>
            <a:endParaRPr lang="en-US" sz="2000"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987" y="3276600"/>
            <a:ext cx="54864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376187" y="3993582"/>
            <a:ext cx="8382000" cy="18738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This will display a full diff of all the changes John Smith has made to the file hello.py.</a:t>
            </a:r>
          </a:p>
          <a:p>
            <a:r>
              <a:rPr lang="en-US" sz="2000" dirty="0"/>
              <a:t>The .. syntax is a very useful tool for comparing branches. The next example displays a brief overview of all the commits that are in some-feature that are not in master</a:t>
            </a:r>
            <a:r>
              <a:rPr lang="en-US" sz="2000" dirty="0" smtClean="0"/>
              <a:t>.</a:t>
            </a:r>
            <a:endParaRPr lang="en-US" sz="2000" dirty="0"/>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987" y="5840128"/>
            <a:ext cx="54864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5335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Viewing Old Commits</a:t>
            </a:r>
            <a:endParaRPr lang="en-US" dirty="0"/>
          </a:p>
        </p:txBody>
      </p:sp>
      <p:sp>
        <p:nvSpPr>
          <p:cNvPr id="5" name="Subtitle 4"/>
          <p:cNvSpPr>
            <a:spLocks noGrp="1"/>
          </p:cNvSpPr>
          <p:nvPr>
            <p:ph type="subTitle" idx="1"/>
          </p:nvPr>
        </p:nvSpPr>
        <p:spPr/>
        <p:txBody>
          <a:bodyPr/>
          <a:lstStyle/>
          <a:p>
            <a:r>
              <a:rPr lang="en-US" dirty="0" err="1"/>
              <a:t>g</a:t>
            </a:r>
            <a:r>
              <a:rPr lang="en-US" dirty="0" err="1" smtClean="0"/>
              <a:t>it</a:t>
            </a:r>
            <a:r>
              <a:rPr lang="en-US" dirty="0" smtClean="0"/>
              <a:t> checkout</a:t>
            </a:r>
            <a:endParaRPr lang="en-US" dirty="0"/>
          </a:p>
        </p:txBody>
      </p:sp>
    </p:spTree>
    <p:extLst>
      <p:ext uri="{BB962C8B-B14F-4D97-AF65-F5344CB8AC3E}">
        <p14:creationId xmlns:p14="http://schemas.microsoft.com/office/powerpoint/2010/main" val="289027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Viewing old </a:t>
            </a:r>
            <a:r>
              <a:rPr lang="en-US" dirty="0" smtClean="0"/>
              <a:t>commits</a:t>
            </a:r>
            <a:endParaRPr lang="en-US" dirty="0"/>
          </a:p>
        </p:txBody>
      </p:sp>
      <p:sp>
        <p:nvSpPr>
          <p:cNvPr id="3" name="Content Placeholder 2"/>
          <p:cNvSpPr>
            <a:spLocks noGrp="1"/>
          </p:cNvSpPr>
          <p:nvPr>
            <p:ph idx="1"/>
          </p:nvPr>
        </p:nvSpPr>
        <p:spPr>
          <a:xfrm>
            <a:off x="457200" y="1600201"/>
            <a:ext cx="8229600" cy="3200400"/>
          </a:xfrm>
        </p:spPr>
        <p:txBody>
          <a:bodyPr>
            <a:normAutofit/>
          </a:bodyPr>
          <a:lstStyle/>
          <a:p>
            <a:r>
              <a:rPr lang="en-US" sz="2000" b="1" dirty="0" err="1"/>
              <a:t>git</a:t>
            </a:r>
            <a:r>
              <a:rPr lang="en-US" sz="2000" b="1" dirty="0"/>
              <a:t> checkout</a:t>
            </a:r>
          </a:p>
          <a:p>
            <a:r>
              <a:rPr lang="en-US" sz="1800" dirty="0"/>
              <a:t>The </a:t>
            </a:r>
            <a:r>
              <a:rPr lang="en-US" sz="1800" dirty="0" err="1"/>
              <a:t>git</a:t>
            </a:r>
            <a:r>
              <a:rPr lang="en-US" sz="1800" dirty="0"/>
              <a:t> checkout command serves three distinct functions: checking out files, checking out commits, and checking out branches. In this module, we’re only concerned with the first two configurations.</a:t>
            </a:r>
          </a:p>
          <a:p>
            <a:r>
              <a:rPr lang="en-US" sz="1800" dirty="0"/>
              <a:t>Checking out a commit makes the entire working directory match that commit. This can be used to view an old state of your project without altering your current state in any way. Checking out a file lets you see an old version of that particular file, leaving the rest of your working directory untouched</a:t>
            </a:r>
            <a:r>
              <a:rPr lang="en-US" sz="1800" dirty="0" smtClean="0"/>
              <a:t>.</a:t>
            </a:r>
          </a:p>
          <a:p>
            <a:endParaRPr lang="en-US" sz="1800" dirty="0"/>
          </a:p>
          <a:p>
            <a:r>
              <a:rPr lang="en-US" sz="2000" b="1" dirty="0" smtClean="0"/>
              <a:t>Usage</a:t>
            </a:r>
          </a:p>
          <a:p>
            <a:endParaRPr lang="en-US" sz="2000" b="1" dirty="0"/>
          </a:p>
          <a:p>
            <a:pPr marL="0" indent="0">
              <a:buNone/>
            </a:pPr>
            <a:endParaRPr lang="en-US" sz="1800" dirty="0"/>
          </a:p>
        </p:txBody>
      </p:sp>
      <p:sp>
        <p:nvSpPr>
          <p:cNvPr id="4" name="TextBox 3"/>
          <p:cNvSpPr txBox="1"/>
          <p:nvPr/>
        </p:nvSpPr>
        <p:spPr>
          <a:xfrm>
            <a:off x="838200" y="48006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master</a:t>
            </a:r>
            <a:endParaRPr lang="en-US" dirty="0">
              <a:solidFill>
                <a:schemeClr val="bg1">
                  <a:lumMod val="50000"/>
                </a:schemeClr>
              </a:solidFill>
            </a:endParaRPr>
          </a:p>
        </p:txBody>
      </p:sp>
      <p:sp>
        <p:nvSpPr>
          <p:cNvPr id="5" name="Content Placeholder 2"/>
          <p:cNvSpPr txBox="1">
            <a:spLocks/>
          </p:cNvSpPr>
          <p:nvPr/>
        </p:nvSpPr>
        <p:spPr>
          <a:xfrm>
            <a:off x="533400" y="5257800"/>
            <a:ext cx="82296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Return to the master branch. Branches are covered in depth in the next module, but for now, you can just think of this as a way to get back to the “current” state of the project.</a:t>
            </a:r>
            <a:endParaRPr lang="en-US" sz="1800" dirty="0"/>
          </a:p>
        </p:txBody>
      </p:sp>
    </p:spTree>
    <p:extLst>
      <p:ext uri="{BB962C8B-B14F-4D97-AF65-F5344CB8AC3E}">
        <p14:creationId xmlns:p14="http://schemas.microsoft.com/office/powerpoint/2010/main" val="4228962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a:t>
            </a:r>
            <a:r>
              <a:rPr lang="en-US" dirty="0" err="1" smtClean="0"/>
              <a:t>it</a:t>
            </a:r>
            <a:r>
              <a:rPr lang="en-US" dirty="0" smtClean="0"/>
              <a:t> checkout</a:t>
            </a:r>
            <a:endParaRPr lang="en-US" dirty="0"/>
          </a:p>
        </p:txBody>
      </p:sp>
      <p:sp>
        <p:nvSpPr>
          <p:cNvPr id="3" name="Content Placeholder 2"/>
          <p:cNvSpPr>
            <a:spLocks noGrp="1"/>
          </p:cNvSpPr>
          <p:nvPr>
            <p:ph idx="1"/>
          </p:nvPr>
        </p:nvSpPr>
        <p:spPr>
          <a:xfrm>
            <a:off x="457200" y="1600201"/>
            <a:ext cx="8229600" cy="1066799"/>
          </a:xfrm>
        </p:spPr>
        <p:txBody>
          <a:bodyPr>
            <a:normAutofit/>
          </a:bodyPr>
          <a:lstStyle/>
          <a:p>
            <a:r>
              <a:rPr lang="en-US" sz="1800" dirty="0"/>
              <a:t>Check out a previous version of a file. This turns the </a:t>
            </a:r>
            <a:r>
              <a:rPr lang="en-US" sz="1800" dirty="0"/>
              <a:t>&lt;file&gt;</a:t>
            </a:r>
            <a:r>
              <a:rPr lang="en-US" sz="1800" dirty="0"/>
              <a:t> that resides in the working directory into an exact copy of the one from </a:t>
            </a:r>
            <a:r>
              <a:rPr lang="en-US" sz="1800" dirty="0"/>
              <a:t>&lt;commit&gt;</a:t>
            </a:r>
            <a:r>
              <a:rPr lang="en-US" sz="1800" dirty="0"/>
              <a:t> and adds it to the staging area</a:t>
            </a:r>
            <a:r>
              <a:rPr lang="en-US" sz="1800" dirty="0" smtClean="0"/>
              <a:t>.</a:t>
            </a:r>
          </a:p>
          <a:p>
            <a:pPr marL="0" indent="0">
              <a:buNone/>
            </a:pPr>
            <a:endParaRPr lang="en-US" sz="1800" dirty="0"/>
          </a:p>
        </p:txBody>
      </p:sp>
      <p:sp>
        <p:nvSpPr>
          <p:cNvPr id="4" name="TextBox 3"/>
          <p:cNvSpPr txBox="1"/>
          <p:nvPr/>
        </p:nvSpPr>
        <p:spPr>
          <a:xfrm>
            <a:off x="533400" y="1295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 &lt;file&gt;</a:t>
            </a:r>
            <a:endParaRPr lang="en-US" dirty="0">
              <a:solidFill>
                <a:schemeClr val="bg1">
                  <a:lumMod val="50000"/>
                </a:schemeClr>
              </a:solidFill>
            </a:endParaRPr>
          </a:p>
        </p:txBody>
      </p:sp>
      <p:sp>
        <p:nvSpPr>
          <p:cNvPr id="6" name="Content Placeholder 2"/>
          <p:cNvSpPr txBox="1">
            <a:spLocks/>
          </p:cNvSpPr>
          <p:nvPr/>
        </p:nvSpPr>
        <p:spPr>
          <a:xfrm>
            <a:off x="381000" y="2895601"/>
            <a:ext cx="8229600" cy="1066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t>Update all files in the working directory to match the specified commit. You can use either a commit hash or a tag as the </a:t>
            </a:r>
            <a:r>
              <a:rPr lang="en-US" sz="1800" dirty="0"/>
              <a:t>&lt;commit&gt;</a:t>
            </a:r>
            <a:r>
              <a:rPr lang="en-US" sz="1800" dirty="0"/>
              <a:t>argument. This will put you in a detached HEAD state.</a:t>
            </a:r>
            <a:endParaRPr lang="en-US" sz="1800" dirty="0"/>
          </a:p>
        </p:txBody>
      </p:sp>
      <p:sp>
        <p:nvSpPr>
          <p:cNvPr id="7" name="TextBox 6"/>
          <p:cNvSpPr txBox="1"/>
          <p:nvPr/>
        </p:nvSpPr>
        <p:spPr>
          <a:xfrm>
            <a:off x="457200" y="25908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a:t>
            </a:r>
            <a:endParaRPr lang="en-US" dirty="0">
              <a:solidFill>
                <a:schemeClr val="bg1">
                  <a:lumMod val="50000"/>
                </a:schemeClr>
              </a:solidFill>
            </a:endParaRPr>
          </a:p>
        </p:txBody>
      </p:sp>
    </p:spTree>
    <p:extLst>
      <p:ext uri="{BB962C8B-B14F-4D97-AF65-F5344CB8AC3E}">
        <p14:creationId xmlns:p14="http://schemas.microsoft.com/office/powerpoint/2010/main" val="8802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 - DVCS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Having a distributed architecture, </a:t>
            </a:r>
            <a:r>
              <a:rPr lang="en-US" dirty="0" err="1"/>
              <a:t>Git</a:t>
            </a:r>
            <a:r>
              <a:rPr lang="en-US" dirty="0"/>
              <a:t> is an example of a DVCS (hence Distributed Version Control System). </a:t>
            </a:r>
            <a:endParaRPr lang="en-US" dirty="0" smtClean="0"/>
          </a:p>
          <a:p>
            <a:r>
              <a:rPr lang="en-US" dirty="0" smtClean="0"/>
              <a:t>Rather </a:t>
            </a:r>
            <a:r>
              <a:rPr lang="en-US" dirty="0"/>
              <a:t>than have only one single place for the full version history of the software as is common in once-popular version control systems like CVS or Subversion (also known as SVN), in </a:t>
            </a:r>
            <a:r>
              <a:rPr lang="en-US" dirty="0" err="1"/>
              <a:t>Git</a:t>
            </a:r>
            <a:r>
              <a:rPr lang="en-US" dirty="0"/>
              <a:t>, every developer's working copy of the code is also a repository that can contain the full history of all changes.</a:t>
            </a:r>
          </a:p>
        </p:txBody>
      </p:sp>
    </p:spTree>
    <p:extLst>
      <p:ext uri="{BB962C8B-B14F-4D97-AF65-F5344CB8AC3E}">
        <p14:creationId xmlns:p14="http://schemas.microsoft.com/office/powerpoint/2010/main" val="330287283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checkout - Discussion</a:t>
            </a:r>
            <a:endParaRPr lang="en-US" dirty="0"/>
          </a:p>
        </p:txBody>
      </p:sp>
      <p:sp>
        <p:nvSpPr>
          <p:cNvPr id="5" name="Content Placeholder 4"/>
          <p:cNvSpPr>
            <a:spLocks noGrp="1"/>
          </p:cNvSpPr>
          <p:nvPr>
            <p:ph idx="1"/>
          </p:nvPr>
        </p:nvSpPr>
        <p:spPr>
          <a:xfrm>
            <a:off x="381000" y="1074737"/>
            <a:ext cx="8077200" cy="3116263"/>
          </a:xfrm>
        </p:spPr>
        <p:txBody>
          <a:bodyPr>
            <a:normAutofit fontScale="55000" lnSpcReduction="20000"/>
          </a:bodyPr>
          <a:lstStyle/>
          <a:p>
            <a:r>
              <a:rPr lang="en-US" dirty="0"/>
              <a:t>The whole idea behind any version control system is to store “safe” copies of a project so that you never have to worry about irreparably breaking your code base. Once you’ve built up a project history, </a:t>
            </a:r>
            <a:r>
              <a:rPr lang="en-US" dirty="0" err="1"/>
              <a:t>git</a:t>
            </a:r>
            <a:r>
              <a:rPr lang="en-US" dirty="0"/>
              <a:t> checkout</a:t>
            </a:r>
            <a:r>
              <a:rPr lang="en-US" dirty="0"/>
              <a:t> is an easy way to “load” any of these saved snapshots onto your development machine</a:t>
            </a:r>
            <a:r>
              <a:rPr lang="en-US" dirty="0" smtClean="0"/>
              <a:t>.</a:t>
            </a:r>
          </a:p>
          <a:p>
            <a:r>
              <a:rPr lang="en-US" dirty="0"/>
              <a:t>Checking out an old commit is a read-only operation. It’s impossible to harm your repository while viewing an old revision. The “current” state of your project remains untouched in the </a:t>
            </a:r>
            <a:r>
              <a:rPr lang="en-US" dirty="0"/>
              <a:t>master</a:t>
            </a:r>
            <a:r>
              <a:rPr lang="en-US" dirty="0"/>
              <a:t> branch (see the </a:t>
            </a:r>
            <a:r>
              <a:rPr lang="en-US" dirty="0">
                <a:hlinkClick r:id="rId2"/>
              </a:rPr>
              <a:t>Branches Module</a:t>
            </a:r>
            <a:r>
              <a:rPr lang="en-US" dirty="0"/>
              <a:t> for details). </a:t>
            </a:r>
            <a:endParaRPr lang="en-US" dirty="0" smtClean="0"/>
          </a:p>
          <a:p>
            <a:r>
              <a:rPr lang="en-US" dirty="0" smtClean="0"/>
              <a:t>During </a:t>
            </a:r>
            <a:r>
              <a:rPr lang="en-US" dirty="0"/>
              <a:t>the normal course of development, the </a:t>
            </a:r>
            <a:r>
              <a:rPr lang="en-US" dirty="0"/>
              <a:t>HEAD</a:t>
            </a:r>
            <a:r>
              <a:rPr lang="en-US" dirty="0"/>
              <a:t> usually points to master or some other local branch, but when you check out a previous commit, </a:t>
            </a:r>
            <a:r>
              <a:rPr lang="en-US" dirty="0"/>
              <a:t>HEAD</a:t>
            </a:r>
            <a:r>
              <a:rPr lang="en-US" dirty="0"/>
              <a:t> no longer points to a branch—it points directly to a commit. This is called a “detached </a:t>
            </a:r>
            <a:r>
              <a:rPr lang="en-US" dirty="0"/>
              <a:t>HEAD</a:t>
            </a:r>
            <a:r>
              <a:rPr lang="en-US" dirty="0"/>
              <a:t>” state, and it can be visualized as the following:</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733800"/>
            <a:ext cx="39433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0647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Git</a:t>
            </a:r>
            <a:r>
              <a:rPr lang="en-US" dirty="0" smtClean="0"/>
              <a:t> checkout - Discussion</a:t>
            </a:r>
            <a:endParaRPr lang="en-US" dirty="0"/>
          </a:p>
        </p:txBody>
      </p:sp>
      <p:sp>
        <p:nvSpPr>
          <p:cNvPr id="5" name="Content Placeholder 4"/>
          <p:cNvSpPr>
            <a:spLocks noGrp="1"/>
          </p:cNvSpPr>
          <p:nvPr>
            <p:ph idx="1"/>
          </p:nvPr>
        </p:nvSpPr>
        <p:spPr>
          <a:xfrm>
            <a:off x="381000" y="1074737"/>
            <a:ext cx="8077200" cy="3116263"/>
          </a:xfrm>
        </p:spPr>
        <p:txBody>
          <a:bodyPr>
            <a:normAutofit fontScale="92500"/>
          </a:bodyPr>
          <a:lstStyle/>
          <a:p>
            <a:r>
              <a:rPr lang="en-US" dirty="0"/>
              <a:t>On the other hand, checking out an old file does affect the current state of your repository. You can re-commit the old version in a new snapshot as you would any other file. So, in effect, this usage of </a:t>
            </a:r>
            <a:r>
              <a:rPr lang="en-US" dirty="0" err="1"/>
              <a:t>git</a:t>
            </a:r>
            <a:r>
              <a:rPr lang="en-US" dirty="0"/>
              <a:t> checkout</a:t>
            </a:r>
            <a:r>
              <a:rPr lang="en-US" dirty="0"/>
              <a:t> serves as a way to revert back to an old version of an individual file.</a:t>
            </a:r>
            <a:endParaRPr lang="en-US" dirty="0"/>
          </a:p>
        </p:txBody>
      </p:sp>
      <p:sp>
        <p:nvSpPr>
          <p:cNvPr id="3" name="AutoShape 2" descr="Git Training: Checking out a previous version of a fi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Git Training: Checking out a previous version of a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038600"/>
            <a:ext cx="36195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1598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Example</a:t>
            </a:r>
            <a:endParaRPr lang="en-US" dirty="0"/>
          </a:p>
        </p:txBody>
      </p:sp>
      <p:sp>
        <p:nvSpPr>
          <p:cNvPr id="3" name="Content Placeholder 2"/>
          <p:cNvSpPr>
            <a:spLocks noGrp="1"/>
          </p:cNvSpPr>
          <p:nvPr>
            <p:ph idx="1"/>
          </p:nvPr>
        </p:nvSpPr>
        <p:spPr>
          <a:xfrm>
            <a:off x="457200" y="1600201"/>
            <a:ext cx="8229600" cy="1447800"/>
          </a:xfrm>
        </p:spPr>
        <p:txBody>
          <a:bodyPr>
            <a:normAutofit/>
          </a:bodyPr>
          <a:lstStyle/>
          <a:p>
            <a:r>
              <a:rPr lang="en-US" sz="1600" b="1" dirty="0"/>
              <a:t>Viewing an Old Revision</a:t>
            </a:r>
          </a:p>
          <a:p>
            <a:r>
              <a:rPr lang="en-US" sz="1600" dirty="0"/>
              <a:t>This example assumes that you’ve started developing a crazy experiment, but you’re not sure if you want to keep it or not. To help you decide, you want to take a look at the state of the project before you started your experiment. First, you’ll need to find the ID of the revision you want to see.</a:t>
            </a:r>
            <a:endParaRPr lang="en-US"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52387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457200" y="3552825"/>
            <a:ext cx="8229600" cy="409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Let’s say your project history looks something like the following:</a:t>
            </a:r>
            <a:endParaRPr lang="en-US" sz="16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73" y="3985661"/>
            <a:ext cx="56388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514150" y="5204861"/>
            <a:ext cx="8229600" cy="409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smtClean="0"/>
              <a:t>Let’s say your project history looks something like the following:</a:t>
            </a:r>
            <a:endParaRPr lang="en-US" sz="1600" dirty="0"/>
          </a:p>
        </p:txBody>
      </p:sp>
    </p:spTree>
    <p:extLst>
      <p:ext uri="{BB962C8B-B14F-4D97-AF65-F5344CB8AC3E}">
        <p14:creationId xmlns:p14="http://schemas.microsoft.com/office/powerpoint/2010/main" val="379126515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checkout - Example</a:t>
            </a:r>
            <a:endParaRPr lang="en-US" dirty="0"/>
          </a:p>
        </p:txBody>
      </p:sp>
      <p:sp>
        <p:nvSpPr>
          <p:cNvPr id="4" name="Content Placeholder 3"/>
          <p:cNvSpPr>
            <a:spLocks noGrp="1"/>
          </p:cNvSpPr>
          <p:nvPr>
            <p:ph idx="1"/>
          </p:nvPr>
        </p:nvSpPr>
        <p:spPr>
          <a:xfrm>
            <a:off x="457200" y="457200"/>
            <a:ext cx="8229600" cy="762000"/>
          </a:xfrm>
        </p:spPr>
        <p:txBody>
          <a:bodyPr>
            <a:normAutofit/>
          </a:bodyPr>
          <a:lstStyle/>
          <a:p>
            <a:r>
              <a:rPr lang="en-US" sz="1600" dirty="0"/>
              <a:t>You can use </a:t>
            </a:r>
            <a:r>
              <a:rPr lang="en-US" sz="1600" dirty="0" err="1"/>
              <a:t>git</a:t>
            </a:r>
            <a:r>
              <a:rPr lang="en-US" sz="1600" dirty="0"/>
              <a:t> checkout</a:t>
            </a:r>
            <a:r>
              <a:rPr lang="en-US" sz="1600" dirty="0"/>
              <a:t> to view the “Make some import changes to hello.py” commit as follows:</a:t>
            </a:r>
            <a:endParaRPr lang="en-US"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799"/>
            <a:ext cx="5838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txBox="1">
            <a:spLocks/>
          </p:cNvSpPr>
          <p:nvPr/>
        </p:nvSpPr>
        <p:spPr>
          <a:xfrm>
            <a:off x="571901" y="1869607"/>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makes your working directory match the exact state of the </a:t>
            </a:r>
            <a:r>
              <a:rPr lang="en-US" sz="1600" dirty="0"/>
              <a:t>a1e8fb5</a:t>
            </a:r>
            <a:r>
              <a:rPr lang="en-US" sz="1600" dirty="0"/>
              <a:t> commit. You can look at files, compile the project, run tests, and even edit files without worrying about losing the current state of the project. </a:t>
            </a:r>
            <a:r>
              <a:rPr lang="en-US" sz="1600" i="1" dirty="0"/>
              <a:t>Nothing</a:t>
            </a:r>
            <a:r>
              <a:rPr lang="en-US" sz="1600" dirty="0"/>
              <a:t> you do in here will be saved in your repository. To continue developing, you need to get back to the “current” state of your project:</a:t>
            </a:r>
            <a:endParaRPr lang="en-US" sz="16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23673"/>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3"/>
          <p:cNvSpPr txBox="1">
            <a:spLocks/>
          </p:cNvSpPr>
          <p:nvPr/>
        </p:nvSpPr>
        <p:spPr>
          <a:xfrm>
            <a:off x="457200" y="3670333"/>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Checking Out a File</a:t>
            </a:r>
          </a:p>
          <a:p>
            <a:r>
              <a:rPr lang="en-US" sz="1600" dirty="0"/>
              <a:t>If you’re only interested in a single file, you can also use </a:t>
            </a:r>
            <a:r>
              <a:rPr lang="en-US" sz="1600" dirty="0" err="1"/>
              <a:t>git</a:t>
            </a:r>
            <a:r>
              <a:rPr lang="en-US" sz="1600" dirty="0"/>
              <a:t> checkout to fetch an old version of it. For example, if you only wanted to see the hello.py file from the old commit, you could use the following command: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676" y="4488230"/>
            <a:ext cx="54578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3"/>
          <p:cNvSpPr txBox="1">
            <a:spLocks/>
          </p:cNvSpPr>
          <p:nvPr/>
        </p:nvSpPr>
        <p:spPr>
          <a:xfrm>
            <a:off x="419501" y="5105400"/>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Remember, unlike checking out a commit, this </a:t>
            </a:r>
            <a:r>
              <a:rPr lang="en-US" sz="1600" i="1" dirty="0"/>
              <a:t>does</a:t>
            </a:r>
            <a:r>
              <a:rPr lang="en-US" sz="16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136154"/>
            <a:ext cx="54387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5031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err="1" smtClean="0"/>
              <a:t>Git</a:t>
            </a:r>
            <a:r>
              <a:rPr lang="en-US" dirty="0" smtClean="0"/>
              <a:t> checkout - Example</a:t>
            </a:r>
            <a:endParaRPr lang="en-US" dirty="0"/>
          </a:p>
        </p:txBody>
      </p:sp>
      <p:sp>
        <p:nvSpPr>
          <p:cNvPr id="4" name="Content Placeholder 3"/>
          <p:cNvSpPr>
            <a:spLocks noGrp="1"/>
          </p:cNvSpPr>
          <p:nvPr>
            <p:ph idx="1"/>
          </p:nvPr>
        </p:nvSpPr>
        <p:spPr>
          <a:xfrm>
            <a:off x="457200" y="457200"/>
            <a:ext cx="8229600" cy="762000"/>
          </a:xfrm>
        </p:spPr>
        <p:txBody>
          <a:bodyPr>
            <a:normAutofit/>
          </a:bodyPr>
          <a:lstStyle/>
          <a:p>
            <a:r>
              <a:rPr lang="en-US" sz="1600" dirty="0"/>
              <a:t>You can use </a:t>
            </a:r>
            <a:r>
              <a:rPr lang="en-US" sz="1600" dirty="0" err="1"/>
              <a:t>git</a:t>
            </a:r>
            <a:r>
              <a:rPr lang="en-US" sz="1600" dirty="0"/>
              <a:t> checkout</a:t>
            </a:r>
            <a:r>
              <a:rPr lang="en-US" sz="1600" dirty="0"/>
              <a:t> to view the “Make some import changes to hello.py” commit as follows:</a:t>
            </a:r>
            <a:endParaRPr lang="en-US"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799"/>
            <a:ext cx="583882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3"/>
          <p:cNvSpPr txBox="1">
            <a:spLocks/>
          </p:cNvSpPr>
          <p:nvPr/>
        </p:nvSpPr>
        <p:spPr>
          <a:xfrm>
            <a:off x="571901" y="1869607"/>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This makes your working directory match the exact state of the </a:t>
            </a:r>
            <a:r>
              <a:rPr lang="en-US" sz="1600" dirty="0"/>
              <a:t>a1e8fb5</a:t>
            </a:r>
            <a:r>
              <a:rPr lang="en-US" sz="1600" dirty="0"/>
              <a:t> commit. You can look at files, compile the project, run tests, and even edit files without worrying about losing the current state of the project. </a:t>
            </a:r>
            <a:r>
              <a:rPr lang="en-US" sz="1600" i="1" dirty="0"/>
              <a:t>Nothing</a:t>
            </a:r>
            <a:r>
              <a:rPr lang="en-US" sz="1600" dirty="0"/>
              <a:t> you do in here will be saved in your repository. To continue developing, you need to get back to the “current” state of your project:</a:t>
            </a:r>
            <a:endParaRPr lang="en-US" sz="16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23673"/>
            <a:ext cx="57340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3"/>
          <p:cNvSpPr txBox="1">
            <a:spLocks/>
          </p:cNvSpPr>
          <p:nvPr/>
        </p:nvSpPr>
        <p:spPr>
          <a:xfrm>
            <a:off x="457200" y="3670333"/>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b="1" dirty="0"/>
              <a:t>Checking Out a File</a:t>
            </a:r>
          </a:p>
          <a:p>
            <a:r>
              <a:rPr lang="en-US" sz="1600" dirty="0"/>
              <a:t>If you’re only interested in a single file, you can also use </a:t>
            </a:r>
            <a:r>
              <a:rPr lang="en-US" sz="1600" dirty="0" err="1"/>
              <a:t>git</a:t>
            </a:r>
            <a:r>
              <a:rPr lang="en-US" sz="1600" dirty="0"/>
              <a:t> checkout to fetch an old version of it. For example, if you only wanted to see the hello.py file from the old commit, you could use the following command:</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3676" y="4488230"/>
            <a:ext cx="54578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ontent Placeholder 3"/>
          <p:cNvSpPr txBox="1">
            <a:spLocks/>
          </p:cNvSpPr>
          <p:nvPr/>
        </p:nvSpPr>
        <p:spPr>
          <a:xfrm>
            <a:off x="419501" y="5105400"/>
            <a:ext cx="8229600" cy="13307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600" dirty="0"/>
              <a:t>Remember, unlike checking out a commit, this </a:t>
            </a:r>
            <a:r>
              <a:rPr lang="en-US" sz="1600" i="1" dirty="0"/>
              <a:t>does</a:t>
            </a:r>
            <a:r>
              <a:rPr lang="en-US" sz="1600" dirty="0"/>
              <a:t> affect the current state of your project. The old file revision will show up as a “Change to be committed,” giving you the opportunity to revert back to the previous version of the file. If you decide you don’t want to keep the old version, you can check out the most recent version with the following:</a:t>
            </a: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6136154"/>
            <a:ext cx="54387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9409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Undoing Changes</a:t>
            </a:r>
            <a:endParaRPr lang="en-US" dirty="0"/>
          </a:p>
        </p:txBody>
      </p:sp>
      <p:sp>
        <p:nvSpPr>
          <p:cNvPr id="5" name="Subtitle 4"/>
          <p:cNvSpPr>
            <a:spLocks noGrp="1"/>
          </p:cNvSpPr>
          <p:nvPr>
            <p:ph type="subTitle" idx="1"/>
          </p:nvPr>
        </p:nvSpPr>
        <p:spPr/>
        <p:txBody>
          <a:bodyPr>
            <a:normAutofit fontScale="85000" lnSpcReduction="20000"/>
          </a:bodyPr>
          <a:lstStyle/>
          <a:p>
            <a:pPr algn="l"/>
            <a:r>
              <a:rPr lang="en-US" dirty="0" err="1"/>
              <a:t>g</a:t>
            </a:r>
            <a:r>
              <a:rPr lang="en-US" dirty="0" err="1" smtClean="0"/>
              <a:t>it</a:t>
            </a:r>
            <a:r>
              <a:rPr lang="en-US" dirty="0" smtClean="0"/>
              <a:t> checkout</a:t>
            </a:r>
          </a:p>
          <a:p>
            <a:pPr algn="l"/>
            <a:r>
              <a:rPr lang="en-US" dirty="0" err="1"/>
              <a:t>g</a:t>
            </a:r>
            <a:r>
              <a:rPr lang="en-US" dirty="0" err="1" smtClean="0"/>
              <a:t>it</a:t>
            </a:r>
            <a:r>
              <a:rPr lang="en-US" dirty="0" smtClean="0"/>
              <a:t> revert</a:t>
            </a:r>
          </a:p>
          <a:p>
            <a:pPr algn="l"/>
            <a:r>
              <a:rPr lang="en-US" dirty="0" err="1"/>
              <a:t>g</a:t>
            </a:r>
            <a:r>
              <a:rPr lang="en-US" dirty="0" err="1" smtClean="0"/>
              <a:t>it</a:t>
            </a:r>
            <a:r>
              <a:rPr lang="en-US" dirty="0" smtClean="0"/>
              <a:t> reset</a:t>
            </a:r>
          </a:p>
          <a:p>
            <a:pPr algn="l"/>
            <a:r>
              <a:rPr lang="en-US" dirty="0" err="1"/>
              <a:t>g</a:t>
            </a:r>
            <a:r>
              <a:rPr lang="en-US" dirty="0" err="1" smtClean="0"/>
              <a:t>it</a:t>
            </a:r>
            <a:r>
              <a:rPr lang="en-US" dirty="0" smtClean="0"/>
              <a:t> clean</a:t>
            </a:r>
            <a:endParaRPr lang="en-US" dirty="0"/>
          </a:p>
        </p:txBody>
      </p:sp>
    </p:spTree>
    <p:extLst>
      <p:ext uri="{BB962C8B-B14F-4D97-AF65-F5344CB8AC3E}">
        <p14:creationId xmlns:p14="http://schemas.microsoft.com/office/powerpoint/2010/main" val="308523968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 Undoing Changes</a:t>
            </a:r>
            <a:endParaRPr lang="en-US" dirty="0"/>
          </a:p>
        </p:txBody>
      </p:sp>
      <p:sp>
        <p:nvSpPr>
          <p:cNvPr id="3" name="Content Placeholder 2"/>
          <p:cNvSpPr>
            <a:spLocks noGrp="1"/>
          </p:cNvSpPr>
          <p:nvPr>
            <p:ph idx="1"/>
          </p:nvPr>
        </p:nvSpPr>
        <p:spPr/>
        <p:txBody>
          <a:bodyPr/>
          <a:lstStyle/>
          <a:p>
            <a:r>
              <a:rPr lang="en-US" dirty="0"/>
              <a:t>This tutorial provides all of the necessary skills to work with previous revisions of a software project. First, it shows you how to explore old commits, then it explains the difference between reverting public commits in the project history vs. resetting unpublished changes on your local machine.</a:t>
            </a:r>
            <a:endParaRPr lang="en-US" dirty="0"/>
          </a:p>
        </p:txBody>
      </p:sp>
    </p:spTree>
    <p:extLst>
      <p:ext uri="{BB962C8B-B14F-4D97-AF65-F5344CB8AC3E}">
        <p14:creationId xmlns:p14="http://schemas.microsoft.com/office/powerpoint/2010/main" val="39413597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dirty="0" err="1"/>
              <a:t>git</a:t>
            </a:r>
            <a:r>
              <a:rPr lang="en-US" dirty="0"/>
              <a:t> checkout</a:t>
            </a:r>
            <a:r>
              <a:rPr lang="en-US" dirty="0"/>
              <a:t> command serves three distinct functions: checking out files, checking out commits, and checking out branches. </a:t>
            </a:r>
            <a:endParaRPr lang="en-US" dirty="0" smtClean="0"/>
          </a:p>
          <a:p>
            <a:r>
              <a:rPr lang="en-US" dirty="0" smtClean="0"/>
              <a:t>In </a:t>
            </a:r>
            <a:r>
              <a:rPr lang="en-US" dirty="0"/>
              <a:t>this module, we’re only concerned with the first two configurations</a:t>
            </a:r>
            <a:r>
              <a:rPr lang="en-US" dirty="0" smtClean="0"/>
              <a:t>.</a:t>
            </a:r>
          </a:p>
          <a:p>
            <a:r>
              <a:rPr lang="en-US" dirty="0"/>
              <a:t>Checking out a commit makes the entire working directory match that commit. </a:t>
            </a:r>
            <a:endParaRPr lang="en-US" dirty="0" smtClean="0"/>
          </a:p>
          <a:p>
            <a:r>
              <a:rPr lang="en-US" dirty="0" smtClean="0"/>
              <a:t>This </a:t>
            </a:r>
            <a:r>
              <a:rPr lang="en-US" dirty="0"/>
              <a:t>can be used to view an old state of your project without altering your current state in any way. </a:t>
            </a:r>
            <a:endParaRPr lang="en-US" dirty="0" smtClean="0"/>
          </a:p>
          <a:p>
            <a:r>
              <a:rPr lang="en-US" dirty="0" smtClean="0"/>
              <a:t>Checking </a:t>
            </a:r>
            <a:r>
              <a:rPr lang="en-US" dirty="0"/>
              <a:t>out a file lets you see an old version of that particular file, leaving the rest of your working directory untouched.</a:t>
            </a:r>
            <a:endParaRPr lang="en-US" dirty="0"/>
          </a:p>
        </p:txBody>
      </p:sp>
    </p:spTree>
    <p:extLst>
      <p:ext uri="{BB962C8B-B14F-4D97-AF65-F5344CB8AC3E}">
        <p14:creationId xmlns:p14="http://schemas.microsoft.com/office/powerpoint/2010/main" val="10723144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Usage</a:t>
            </a:r>
            <a:endParaRPr lang="en-US" dirty="0"/>
          </a:p>
        </p:txBody>
      </p:sp>
      <p:sp>
        <p:nvSpPr>
          <p:cNvPr id="3" name="Content Placeholder 2"/>
          <p:cNvSpPr>
            <a:spLocks noGrp="1"/>
          </p:cNvSpPr>
          <p:nvPr>
            <p:ph idx="1"/>
          </p:nvPr>
        </p:nvSpPr>
        <p:spPr>
          <a:xfrm>
            <a:off x="457200" y="1600201"/>
            <a:ext cx="8229600" cy="1371600"/>
          </a:xfrm>
        </p:spPr>
        <p:txBody>
          <a:bodyPr>
            <a:normAutofit/>
          </a:bodyPr>
          <a:lstStyle/>
          <a:p>
            <a:r>
              <a:rPr lang="en-US" sz="2400" dirty="0"/>
              <a:t>Return to the master branch. Branches are covered in depth in the next module, but for now, you can just think of this as a way to get back to the “current” state of the project.</a:t>
            </a:r>
            <a:endParaRPr lang="en-US" sz="2400" dirty="0"/>
          </a:p>
        </p:txBody>
      </p:sp>
      <p:sp>
        <p:nvSpPr>
          <p:cNvPr id="4" name="TextBox 3"/>
          <p:cNvSpPr txBox="1"/>
          <p:nvPr/>
        </p:nvSpPr>
        <p:spPr>
          <a:xfrm>
            <a:off x="533400" y="1295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a:t>
            </a:r>
            <a:r>
              <a:rPr lang="en-US" dirty="0" smtClean="0">
                <a:solidFill>
                  <a:schemeClr val="bg1">
                    <a:lumMod val="50000"/>
                  </a:schemeClr>
                </a:solidFill>
              </a:rPr>
              <a:t>master</a:t>
            </a:r>
            <a:endParaRPr lang="en-US" dirty="0">
              <a:solidFill>
                <a:schemeClr val="bg1">
                  <a:lumMod val="50000"/>
                </a:schemeClr>
              </a:solidFill>
            </a:endParaRPr>
          </a:p>
        </p:txBody>
      </p:sp>
      <p:sp>
        <p:nvSpPr>
          <p:cNvPr id="5" name="TextBox 4"/>
          <p:cNvSpPr txBox="1"/>
          <p:nvPr/>
        </p:nvSpPr>
        <p:spPr>
          <a:xfrm>
            <a:off x="533400" y="2819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&lt;commit&gt; &lt;file&gt;</a:t>
            </a:r>
            <a:endParaRPr lang="en-US" dirty="0">
              <a:solidFill>
                <a:schemeClr val="bg1">
                  <a:lumMod val="50000"/>
                </a:schemeClr>
              </a:solidFill>
            </a:endParaRPr>
          </a:p>
        </p:txBody>
      </p:sp>
      <p:sp>
        <p:nvSpPr>
          <p:cNvPr id="6" name="Content Placeholder 2"/>
          <p:cNvSpPr txBox="1">
            <a:spLocks/>
          </p:cNvSpPr>
          <p:nvPr/>
        </p:nvSpPr>
        <p:spPr>
          <a:xfrm>
            <a:off x="504825" y="3188732"/>
            <a:ext cx="8229600" cy="137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Check out a previous version of a file. This turns the </a:t>
            </a:r>
            <a:r>
              <a:rPr lang="en-US" sz="2400" dirty="0"/>
              <a:t>&lt;file&gt;</a:t>
            </a:r>
            <a:r>
              <a:rPr lang="en-US" sz="2400" dirty="0"/>
              <a:t> that resides in the working directory into an exact copy of the one from </a:t>
            </a:r>
            <a:r>
              <a:rPr lang="en-US" sz="2400" dirty="0"/>
              <a:t>&lt;commit&gt;</a:t>
            </a:r>
            <a:r>
              <a:rPr lang="en-US" sz="2400" dirty="0"/>
              <a:t> and adds it to the staging area.</a:t>
            </a:r>
            <a:endParaRPr lang="en-US" sz="2400" dirty="0"/>
          </a:p>
        </p:txBody>
      </p:sp>
      <p:sp>
        <p:nvSpPr>
          <p:cNvPr id="7" name="TextBox 6"/>
          <p:cNvSpPr txBox="1"/>
          <p:nvPr/>
        </p:nvSpPr>
        <p:spPr>
          <a:xfrm>
            <a:off x="485775" y="4343400"/>
            <a:ext cx="3352800" cy="369332"/>
          </a:xfrm>
          <a:prstGeom prst="rect">
            <a:avLst/>
          </a:prstGeom>
          <a:noFill/>
          <a:ln w="6350">
            <a:solidFill>
              <a:schemeClr val="tx1"/>
            </a:solidFill>
          </a:ln>
        </p:spPr>
        <p:txBody>
          <a:bodyPr wrap="square" rtlCol="0">
            <a:spAutoFit/>
          </a:bodyPr>
          <a:lstStyle/>
          <a:p>
            <a:r>
              <a:rPr lang="en-US" dirty="0" err="1">
                <a:solidFill>
                  <a:schemeClr val="bg1">
                    <a:lumMod val="50000"/>
                  </a:schemeClr>
                </a:solidFill>
              </a:rPr>
              <a:t>git</a:t>
            </a:r>
            <a:r>
              <a:rPr lang="en-US" dirty="0">
                <a:solidFill>
                  <a:schemeClr val="bg1">
                    <a:lumMod val="50000"/>
                  </a:schemeClr>
                </a:solidFill>
              </a:rPr>
              <a:t> checkout &lt;commit</a:t>
            </a:r>
            <a:r>
              <a:rPr lang="en-US" dirty="0" smtClean="0">
                <a:solidFill>
                  <a:schemeClr val="bg1">
                    <a:lumMod val="50000"/>
                  </a:schemeClr>
                </a:solidFill>
              </a:rPr>
              <a:t>&gt;</a:t>
            </a:r>
            <a:endParaRPr lang="en-US" dirty="0">
              <a:solidFill>
                <a:schemeClr val="bg1">
                  <a:lumMod val="50000"/>
                </a:schemeClr>
              </a:solidFill>
            </a:endParaRPr>
          </a:p>
        </p:txBody>
      </p:sp>
      <p:sp>
        <p:nvSpPr>
          <p:cNvPr id="8" name="Content Placeholder 2"/>
          <p:cNvSpPr txBox="1">
            <a:spLocks/>
          </p:cNvSpPr>
          <p:nvPr/>
        </p:nvSpPr>
        <p:spPr>
          <a:xfrm>
            <a:off x="457200" y="4712732"/>
            <a:ext cx="8229600" cy="1371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Update all files in the working directory to match the specified commit. You can use either a commit hash or a tag as the </a:t>
            </a:r>
            <a:r>
              <a:rPr lang="en-US" sz="2400" dirty="0"/>
              <a:t>&lt;commit&gt;</a:t>
            </a:r>
            <a:r>
              <a:rPr lang="en-US" sz="2400" dirty="0"/>
              <a:t>argument. This will put you in a detached HEAD state.</a:t>
            </a:r>
            <a:endParaRPr lang="en-US" sz="2400" dirty="0"/>
          </a:p>
        </p:txBody>
      </p:sp>
    </p:spTree>
    <p:extLst>
      <p:ext uri="{BB962C8B-B14F-4D97-AF65-F5344CB8AC3E}">
        <p14:creationId xmlns:p14="http://schemas.microsoft.com/office/powerpoint/2010/main" val="2465200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 discussion	</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whole idea behind any version control system is to store “safe” copies of a project so that you never have to worry about irreparably breaking your code base. </a:t>
            </a:r>
            <a:endParaRPr lang="en-US" dirty="0" smtClean="0"/>
          </a:p>
          <a:p>
            <a:r>
              <a:rPr lang="en-US" dirty="0" smtClean="0"/>
              <a:t>Once </a:t>
            </a:r>
            <a:r>
              <a:rPr lang="en-US" dirty="0"/>
              <a:t>you’ve built up a project history, </a:t>
            </a:r>
            <a:r>
              <a:rPr lang="en-US" dirty="0" err="1"/>
              <a:t>git</a:t>
            </a:r>
            <a:r>
              <a:rPr lang="en-US" dirty="0"/>
              <a:t> checkout is an easy way to “load” any of these saved snapshots onto your development machine.</a:t>
            </a:r>
          </a:p>
          <a:p>
            <a:r>
              <a:rPr lang="en-US" dirty="0"/>
              <a:t>Checking out an old commit is a read-only operation. It’s impossible to harm your repository while viewing an old revision. </a:t>
            </a:r>
            <a:endParaRPr lang="en-US" dirty="0" smtClean="0"/>
          </a:p>
          <a:p>
            <a:r>
              <a:rPr lang="en-US" dirty="0" smtClean="0"/>
              <a:t>The </a:t>
            </a:r>
            <a:r>
              <a:rPr lang="en-US" dirty="0"/>
              <a:t>“current” state of your project remains untouched in the master branch (see the </a:t>
            </a:r>
            <a:r>
              <a:rPr lang="en-US" dirty="0">
                <a:hlinkClick r:id="rId2"/>
              </a:rPr>
              <a:t>Branches Module</a:t>
            </a:r>
            <a:r>
              <a:rPr lang="en-US" dirty="0"/>
              <a:t> for details). </a:t>
            </a:r>
            <a:endParaRPr lang="en-US" dirty="0" smtClean="0"/>
          </a:p>
          <a:p>
            <a:r>
              <a:rPr lang="en-US" dirty="0" smtClean="0"/>
              <a:t>During </a:t>
            </a:r>
            <a:r>
              <a:rPr lang="en-US" dirty="0"/>
              <a:t>the normal course of development, the HEAD usually points to master or some other local branch, but when you check out a previous commit, HEAD no longer points to a branch—it points directly to a commit. This is called a “detached HEAD” state, and it can be visualized as the following:</a:t>
            </a:r>
          </a:p>
          <a:p>
            <a:endParaRPr lang="en-US" dirty="0"/>
          </a:p>
        </p:txBody>
      </p:sp>
    </p:spTree>
    <p:extLst>
      <p:ext uri="{BB962C8B-B14F-4D97-AF65-F5344CB8AC3E}">
        <p14:creationId xmlns:p14="http://schemas.microsoft.com/office/powerpoint/2010/main" val="3686091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123801</TotalTime>
  <Words>6739</Words>
  <Application>Microsoft Office PowerPoint</Application>
  <PresentationFormat>On-screen Show (4:3)</PresentationFormat>
  <Paragraphs>556</Paragraphs>
  <Slides>120</Slides>
  <Notes>0</Notes>
  <HiddenSlides>0</HiddenSlides>
  <MMClips>0</MMClips>
  <ScaleCrop>false</ScaleCrop>
  <HeadingPairs>
    <vt:vector size="4" baseType="variant">
      <vt:variant>
        <vt:lpstr>Theme</vt:lpstr>
      </vt:variant>
      <vt:variant>
        <vt:i4>1</vt:i4>
      </vt:variant>
      <vt:variant>
        <vt:lpstr>Slide Titles</vt:lpstr>
      </vt:variant>
      <vt:variant>
        <vt:i4>120</vt:i4>
      </vt:variant>
    </vt:vector>
  </HeadingPairs>
  <TitlesOfParts>
    <vt:vector size="121" baseType="lpstr">
      <vt:lpstr>Office Theme</vt:lpstr>
      <vt:lpstr>Git</vt:lpstr>
      <vt:lpstr>Benefits of Version Control</vt:lpstr>
      <vt:lpstr>Benefits of Version Control</vt:lpstr>
      <vt:lpstr>Benefits of Version Control - History</vt:lpstr>
      <vt:lpstr>Benefits of Version Control – Branching and Merging</vt:lpstr>
      <vt:lpstr>Benefits of Version Control – Traceability</vt:lpstr>
      <vt:lpstr>What is Git?</vt:lpstr>
      <vt:lpstr>What is Git - Background</vt:lpstr>
      <vt:lpstr>What is Git - DVCS</vt:lpstr>
      <vt:lpstr>What is Git – Performance</vt:lpstr>
      <vt:lpstr>What is Git – Performance (File Intelligence)</vt:lpstr>
      <vt:lpstr>What is Git – Performance (Distributed)</vt:lpstr>
      <vt:lpstr>What is Git – Performance (Security)</vt:lpstr>
      <vt:lpstr>What is Git – Performance (Flexibility)</vt:lpstr>
      <vt:lpstr>What is Git - Version control with Git</vt:lpstr>
      <vt:lpstr>What is Git - Version control with Git</vt:lpstr>
      <vt:lpstr>What is Git - Version control with Git</vt:lpstr>
      <vt:lpstr>What is Git - Version control with Git</vt:lpstr>
      <vt:lpstr>Why Git?</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Developers</vt:lpstr>
      <vt:lpstr>Why Git – Git for marketing</vt:lpstr>
      <vt:lpstr>Why Git – Git for marketing</vt:lpstr>
      <vt:lpstr>Why Git – Git for marketing</vt:lpstr>
      <vt:lpstr>Why Git – Git for marketing</vt:lpstr>
      <vt:lpstr>Why Git – Git for product management</vt:lpstr>
      <vt:lpstr>Why Git – Git for product management</vt:lpstr>
      <vt:lpstr>Why Git – Git for designers</vt:lpstr>
      <vt:lpstr>Why Git – Git for designers</vt:lpstr>
      <vt:lpstr>Why Git – Git for designers</vt:lpstr>
      <vt:lpstr>Why Git</vt:lpstr>
      <vt:lpstr>Why Git</vt:lpstr>
      <vt:lpstr>Why Git</vt:lpstr>
      <vt:lpstr>Git Commands</vt:lpstr>
      <vt:lpstr>Git init</vt:lpstr>
      <vt:lpstr>Git Init - Usage</vt:lpstr>
      <vt:lpstr>Git Init - Example </vt:lpstr>
      <vt:lpstr>PowerPoint Presentation</vt:lpstr>
      <vt:lpstr>Git init command - Discussion</vt:lpstr>
      <vt:lpstr>Git init -- bare</vt:lpstr>
      <vt:lpstr>Git init -- bare</vt:lpstr>
      <vt:lpstr>Git init --bare </vt:lpstr>
      <vt:lpstr>Git init – bare example</vt:lpstr>
      <vt:lpstr>Bare Repository example</vt:lpstr>
      <vt:lpstr>Git clone</vt:lpstr>
      <vt:lpstr>Git clone usage</vt:lpstr>
      <vt:lpstr>Git clone - discussion</vt:lpstr>
      <vt:lpstr>Git clone - discussion</vt:lpstr>
      <vt:lpstr>Git clone example</vt:lpstr>
      <vt:lpstr>Git clone example</vt:lpstr>
      <vt:lpstr>git config</vt:lpstr>
      <vt:lpstr>Git config</vt:lpstr>
      <vt:lpstr>Git config</vt:lpstr>
      <vt:lpstr>Git config - discussion</vt:lpstr>
      <vt:lpstr>Get config - example</vt:lpstr>
      <vt:lpstr>Git Commands</vt:lpstr>
      <vt:lpstr>Saving Changes</vt:lpstr>
      <vt:lpstr>Git add</vt:lpstr>
      <vt:lpstr>Git add</vt:lpstr>
      <vt:lpstr>Git add</vt:lpstr>
      <vt:lpstr>Git add – Staging Area</vt:lpstr>
      <vt:lpstr>Git add example</vt:lpstr>
      <vt:lpstr>Git commit</vt:lpstr>
      <vt:lpstr>Git commit</vt:lpstr>
      <vt:lpstr>Git commit - discussion</vt:lpstr>
      <vt:lpstr>Git commit - Snapshots</vt:lpstr>
      <vt:lpstr>Git commit - Snapshots</vt:lpstr>
      <vt:lpstr>Git commit - Snapshots</vt:lpstr>
      <vt:lpstr>Git commit - example</vt:lpstr>
      <vt:lpstr>Git Commands</vt:lpstr>
      <vt:lpstr>Git - Inspecting a Repository</vt:lpstr>
      <vt:lpstr>Git Status - Inspecting a Repository</vt:lpstr>
      <vt:lpstr>Git Status - Inspecting a Repository</vt:lpstr>
      <vt:lpstr>Git Status - Inspecting a Repository</vt:lpstr>
      <vt:lpstr>Git log</vt:lpstr>
      <vt:lpstr>Git log</vt:lpstr>
      <vt:lpstr>Git log</vt:lpstr>
      <vt:lpstr>Git log</vt:lpstr>
      <vt:lpstr>Git log</vt:lpstr>
      <vt:lpstr>Viewing Old Commits</vt:lpstr>
      <vt:lpstr>Viewing old commits</vt:lpstr>
      <vt:lpstr>git checkout</vt:lpstr>
      <vt:lpstr>Git checkout - Discussion</vt:lpstr>
      <vt:lpstr>Git checkout - Discussion</vt:lpstr>
      <vt:lpstr>Git checkout - Example</vt:lpstr>
      <vt:lpstr>Git checkout - Example</vt:lpstr>
      <vt:lpstr>Git checkout - Example</vt:lpstr>
      <vt:lpstr>Undoing Changes</vt:lpstr>
      <vt:lpstr>Git – Undoing Changes</vt:lpstr>
      <vt:lpstr>Git checkout</vt:lpstr>
      <vt:lpstr>Git checkout - Usage</vt:lpstr>
      <vt:lpstr>Git checkout – discussion </vt:lpstr>
      <vt:lpstr>Git checkout - discussion</vt:lpstr>
      <vt:lpstr>Git checkout - example</vt:lpstr>
      <vt:lpstr>Git checkout – example (cont.)</vt:lpstr>
      <vt:lpstr>Git checkout – example continued</vt:lpstr>
      <vt:lpstr>git revert </vt:lpstr>
      <vt:lpstr>git revert </vt:lpstr>
      <vt:lpstr>git revert vs reset </vt:lpstr>
      <vt:lpstr>git revert - Example</vt:lpstr>
      <vt:lpstr>git reset</vt:lpstr>
      <vt:lpstr>git reset</vt:lpstr>
      <vt:lpstr>git reset</vt:lpstr>
      <vt:lpstr>git reset - discussion</vt:lpstr>
      <vt:lpstr>git reset - discussion</vt:lpstr>
      <vt:lpstr>git reset - discussion</vt:lpstr>
      <vt:lpstr>git reset - example</vt:lpstr>
      <vt:lpstr>git reset - example</vt:lpstr>
      <vt:lpstr>git clean</vt:lpstr>
      <vt:lpstr>git clean - Usage</vt:lpstr>
      <vt:lpstr>git clean - Discussion</vt:lpstr>
      <vt:lpstr>git clean - example</vt:lpstr>
      <vt:lpstr>Rewriting History</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config</dc:title>
  <dc:creator>polsztyn</dc:creator>
  <cp:lastModifiedBy>polsztyn</cp:lastModifiedBy>
  <cp:revision>97</cp:revision>
  <dcterms:created xsi:type="dcterms:W3CDTF">2016-05-24T14:40:31Z</dcterms:created>
  <dcterms:modified xsi:type="dcterms:W3CDTF">2016-08-18T14:02:29Z</dcterms:modified>
</cp:coreProperties>
</file>