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2" r:id="rId5"/>
    <p:sldId id="313" r:id="rId6"/>
    <p:sldId id="317" r:id="rId7"/>
    <p:sldId id="315" r:id="rId8"/>
    <p:sldId id="314" r:id="rId9"/>
    <p:sldId id="320" r:id="rId10"/>
    <p:sldId id="318" r:id="rId11"/>
    <p:sldId id="319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3D"/>
    <a:srgbClr val="014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 autoAdjust="0"/>
    <p:restoredTop sz="74617" autoAdjust="0"/>
  </p:normalViewPr>
  <p:slideViewPr>
    <p:cSldViewPr snapToGrid="0">
      <p:cViewPr varScale="1">
        <p:scale>
          <a:sx n="66" d="100"/>
          <a:sy n="66" d="100"/>
        </p:scale>
        <p:origin x="669" y="36"/>
      </p:cViewPr>
      <p:guideLst/>
    </p:cSldViewPr>
  </p:slideViewPr>
  <p:outlineViewPr>
    <p:cViewPr>
      <p:scale>
        <a:sx n="33" d="100"/>
        <a:sy n="33" d="100"/>
      </p:scale>
      <p:origin x="0" y="-292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7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62AD0-0089-448C-8646-4936C53E81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B9CF-2EAB-4FC2-98B6-0F8C8380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7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9D02F-E466-47B2-9FBF-F851CFB7BC2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9FC6D-4F0B-4E2C-89C2-3A490501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au.calstate.edu/views/LaborMarketOutcomes/LaborMarketOutcomes?iframeSizedToWindow=true&amp;%3Aembed=y&amp;%3AshowAppBanner=false&amp;%3Adisplay_count=no&amp;%3AshowVizHome=no&amp;%3Aorigin=viz_share_lin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FC6D-4F0B-4E2C-89C2-3A49050134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FC6D-4F0B-4E2C-89C2-3A4905013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7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GSS: Post-Graduation tab, Q.14 most helpful experiences in identifying a career path. Data populates when degree checks are complete.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FC6D-4F0B-4E2C-89C2-3A49050134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2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Labor Market Outcomes: Data drawn from CA tax board, </a:t>
            </a:r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 Enrollment in Postgraduate Programs: Data drawn from National Student Clearinghouse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FC6D-4F0B-4E2C-89C2-3A49050134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7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O*Net </a:t>
            </a:r>
            <a:r>
              <a:rPr lang="en-US" dirty="0" err="1"/>
              <a:t>OnLine</a:t>
            </a:r>
            <a:r>
              <a:rPr lang="en-US" dirty="0"/>
              <a:t>: US Dept. of Labor: Typical tasks, knowledge and skills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NACE: Career Readiness competencies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AAC&amp;U: What employers say they want from college graduates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FC6D-4F0B-4E2C-89C2-3A49050134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3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FC6D-4F0B-4E2C-89C2-3A4905013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FC6D-4F0B-4E2C-89C2-3A49050134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7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career preparation is so important, include it in your program’s assessment plan.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FC6D-4F0B-4E2C-89C2-3A49050134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1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2074" y="2565400"/>
            <a:ext cx="5495926" cy="1828800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Title is Rockwell 48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72074" y="5111750"/>
            <a:ext cx="5495926" cy="43815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is in Arial Bold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2074" y="5549900"/>
            <a:ext cx="5495926" cy="449263"/>
          </a:xfrm>
        </p:spPr>
        <p:txBody>
          <a:bodyPr/>
          <a:lstStyle>
            <a:lvl1pPr marL="0" indent="0">
              <a:buNone/>
              <a:defRPr sz="2200" b="0" baseline="0"/>
            </a:lvl1pPr>
          </a:lstStyle>
          <a:p>
            <a:pPr lvl="0"/>
            <a:r>
              <a:rPr lang="en-US" dirty="0"/>
              <a:t>Second subtitle in Arial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28625" y="4029074"/>
            <a:ext cx="151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design is of Cal Poly Pomona logo</a:t>
            </a:r>
          </a:p>
        </p:txBody>
      </p:sp>
    </p:spTree>
    <p:extLst>
      <p:ext uri="{BB962C8B-B14F-4D97-AF65-F5344CB8AC3E}">
        <p14:creationId xmlns:p14="http://schemas.microsoft.com/office/powerpoint/2010/main" val="166381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8700" y="365125"/>
            <a:ext cx="103251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8700" y="1825625"/>
            <a:ext cx="10325100" cy="435133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Text goes here and here and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8700" y="6356350"/>
            <a:ext cx="2552700" cy="365125"/>
          </a:xfrm>
        </p:spPr>
        <p:txBody>
          <a:bodyPr/>
          <a:lstStyle/>
          <a:p>
            <a:fld id="{6F6D4709-116E-4040-8A22-7290A0EF90CB}" type="datetime1">
              <a:rPr lang="en-US" smtClean="0"/>
              <a:t>5/30/2024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27" y="6356350"/>
            <a:ext cx="3830771" cy="501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of the slide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Top level bullet point</a:t>
            </a:r>
          </a:p>
          <a:p>
            <a:pPr lvl="1"/>
            <a:r>
              <a:rPr lang="en-US" dirty="0"/>
              <a:t>Second level bullet point</a:t>
            </a:r>
          </a:p>
          <a:p>
            <a:pPr lvl="2"/>
            <a:r>
              <a:rPr lang="en-US" dirty="0"/>
              <a:t>Third level bullet point</a:t>
            </a:r>
          </a:p>
          <a:p>
            <a:pPr lvl="3"/>
            <a:r>
              <a:rPr lang="en-US" dirty="0"/>
              <a:t>Fourth level bullet point</a:t>
            </a:r>
          </a:p>
          <a:p>
            <a:pPr lvl="4"/>
            <a:r>
              <a:rPr lang="en-US" dirty="0"/>
              <a:t>Fifth level bullet point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You’ll notice an optional slide # in the bottom right corner. It goes in the blue 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9CD-ADB3-4250-A7B0-4F72265F4296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6698" y="6424611"/>
            <a:ext cx="495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A07FDE-CF23-4DF4-993F-F0A8407421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709738"/>
            <a:ext cx="10299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Section header </a:t>
            </a:r>
            <a:br>
              <a:rPr lang="en-US" dirty="0"/>
            </a:br>
            <a:r>
              <a:rPr lang="en-US" dirty="0" err="1"/>
              <a:t>Rockewell</a:t>
            </a:r>
            <a:r>
              <a:rPr lang="en-US" dirty="0"/>
              <a:t> 60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goes here and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47750" y="4589463"/>
            <a:ext cx="102997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Subhed</a:t>
            </a:r>
            <a:r>
              <a:rPr lang="en-US" dirty="0"/>
              <a:t> goes here and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7750" y="6356350"/>
            <a:ext cx="2533650" cy="365125"/>
          </a:xfrm>
        </p:spPr>
        <p:txBody>
          <a:bodyPr/>
          <a:lstStyle/>
          <a:p>
            <a:fld id="{2AC8CB3B-4D89-4B51-B87A-4992886E3C28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12AA2D-12A3-4F9D-87DC-51338E264FCA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A07FDE-CF23-4DF4-993F-F0A8407421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file:////var/folders/9r/9mc2n4z51tb89hxqt0wxj0th0000gn/T/com.microsoft.Powerpoint/converted_emf.em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cpp.edu/#/site/production/views/GraduatingSeniorSurvey/Overview?:iid=1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p.edu/assessment/annual_assessment_report.shtml" TargetMode="External"/><Relationship Id="rId5" Type="http://schemas.openxmlformats.org/officeDocument/2006/relationships/hyperlink" Target="https://www.cpp.edu/assessment/institutional-assessment-results.shtml" TargetMode="External"/><Relationship Id="rId4" Type="http://schemas.openxmlformats.org/officeDocument/2006/relationships/hyperlink" Target="https://www.cpp.edu/assessment/nsse.s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au.calstate.edu/views/LaborMarketOutcomes/LaborMarketOutcomes?iframeSizedToWindow=true&amp;%3Aembed=y&amp;%3AshowAppBanner=false&amp;%3Adisplay_count=no&amp;%3AshowVizHome=no&amp;%3Aorigin=viz_share_lin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csusuccess.dashboards.calstate.edu/faculty-dashboard/post-baccalaure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tonlin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aacu.org/research/the-career-ready-graduate-what-employers-say-about-the-difference-college-makes" TargetMode="External"/><Relationship Id="rId4" Type="http://schemas.openxmlformats.org/officeDocument/2006/relationships/hyperlink" Target="https://www.naceweb.org/career-readiness/resourc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p.edu/assessment/learning-outcomes/program-learning-outcomes.s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cpp.edu/assessment/learning-outcomes/ge-student-learning-outcomes.shtm" TargetMode="External"/><Relationship Id="rId4" Type="http://schemas.openxmlformats.org/officeDocument/2006/relationships/hyperlink" Target="https://www.cpp.edu/assessment/learning-outcomes/institutional-learning-outcomes.s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apr@cpp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0722" y="365761"/>
            <a:ext cx="7079182" cy="306324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r>
              <a:rPr lang="en-US" sz="4400" dirty="0"/>
              <a:t>Resources for Incorporating career preparedness in your courses and curriculum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0722" y="4181385"/>
            <a:ext cx="6191793" cy="1652885"/>
          </a:xfrm>
        </p:spPr>
        <p:txBody>
          <a:bodyPr>
            <a:normAutofit/>
          </a:bodyPr>
          <a:lstStyle/>
          <a:p>
            <a:r>
              <a:rPr lang="en-US" sz="2000" dirty="0"/>
              <a:t>Kathryn McCulloch, Ph.D.</a:t>
            </a:r>
          </a:p>
          <a:p>
            <a:r>
              <a:rPr lang="en-US" sz="2000" b="0" i="1" dirty="0"/>
              <a:t>Faculty Fellow, Program Review</a:t>
            </a:r>
          </a:p>
          <a:p>
            <a:r>
              <a:rPr lang="en-US" sz="2000" dirty="0"/>
              <a:t>Jocelyn S. Chong, Ph.D.</a:t>
            </a:r>
          </a:p>
          <a:p>
            <a:r>
              <a:rPr lang="en-US" sz="2000" b="0" i="1" dirty="0"/>
              <a:t>Office of Assessment and Program 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2326" y="6309677"/>
            <a:ext cx="5795552" cy="365125"/>
          </a:xfrm>
        </p:spPr>
        <p:txBody>
          <a:bodyPr>
            <a:normAutofit/>
          </a:bodyPr>
          <a:lstStyle/>
          <a:p>
            <a:r>
              <a:rPr lang="en-US" sz="1800" dirty="0"/>
              <a:t>May 30,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C37F0CE-E7CA-4F89-A0EA-D2D39EEA06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91" y="5603966"/>
            <a:ext cx="1589566" cy="1117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71F1B9-2C90-8444-B29B-044D35FF9229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6909-7F6A-6046-8F3E-1BA9290B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65125"/>
            <a:ext cx="11163301" cy="1325563"/>
          </a:xfrm>
        </p:spPr>
        <p:txBody>
          <a:bodyPr>
            <a:normAutofit/>
          </a:bodyPr>
          <a:lstStyle/>
          <a:p>
            <a:r>
              <a:rPr lang="en-US" dirty="0"/>
              <a:t>Integrating an Inquiry 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2AE1-7951-954D-8977-80C3125A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690688"/>
            <a:ext cx="10876973" cy="503078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Theoretical Framework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/>
              <a:t>NACE Career Readiness Competencies</a:t>
            </a:r>
          </a:p>
          <a:p>
            <a:r>
              <a:rPr lang="en-US" dirty="0"/>
              <a:t>Literature Review =</a:t>
            </a:r>
            <a:r>
              <a:rPr lang="en-US" dirty="0">
                <a:sym typeface="Wingdings" panose="05000000000000000000" pitchFamily="2" charset="2"/>
              </a:rPr>
              <a:t> Review of: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Career outcomes data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Campus resources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Methodology = Alignment</a:t>
            </a:r>
          </a:p>
          <a:p>
            <a:r>
              <a:rPr lang="en-US" dirty="0">
                <a:sym typeface="Wingdings" panose="05000000000000000000" pitchFamily="2" charset="2"/>
              </a:rPr>
              <a:t>Pressure-testing = Assessment 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D5E8AA-931A-364D-8611-B15015A8B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91" y="5603966"/>
            <a:ext cx="1589566" cy="11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1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6909-7F6A-6046-8F3E-1BA9290B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65125"/>
            <a:ext cx="11163301" cy="1325563"/>
          </a:xfrm>
        </p:spPr>
        <p:txBody>
          <a:bodyPr>
            <a:normAutofit/>
          </a:bodyPr>
          <a:lstStyle/>
          <a:p>
            <a:r>
              <a:rPr lang="en-US" dirty="0"/>
              <a:t>CPP Career Outcomes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2AE1-7951-954D-8977-80C3125A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811708"/>
            <a:ext cx="10876973" cy="4909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Graduating Senior Survey (on Tableau)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https://analytics.cpp.edu/#/site/production/views/GraduatingSeniorSurvey/Overview?:iid=1</a:t>
            </a:r>
            <a:r>
              <a:rPr lang="en-US" dirty="0"/>
              <a:t> </a:t>
            </a:r>
          </a:p>
          <a:p>
            <a:r>
              <a:rPr lang="en-US" dirty="0"/>
              <a:t>National Survey of Student Engagement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https://www.cpp.edu/assessment/nsse.shtml</a:t>
            </a:r>
            <a:r>
              <a:rPr lang="en-US" dirty="0"/>
              <a:t> </a:t>
            </a:r>
          </a:p>
          <a:p>
            <a:r>
              <a:rPr lang="en-US" dirty="0"/>
              <a:t>Student Performance on Learning Outcomes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https://www.cpp.edu/assessment/institutional-assessment-results.shtml</a:t>
            </a:r>
            <a:r>
              <a:rPr lang="en-US" dirty="0"/>
              <a:t> </a:t>
            </a:r>
          </a:p>
          <a:p>
            <a:r>
              <a:rPr lang="en-US" dirty="0"/>
              <a:t>Student Performance on Program-Level SLOs</a:t>
            </a: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https://www.cpp.edu/assessment/annual_assessment_report.shtml</a:t>
            </a:r>
            <a:r>
              <a:rPr lang="en-US" dirty="0"/>
              <a:t> </a:t>
            </a:r>
          </a:p>
          <a:p>
            <a:r>
              <a:rPr lang="en-US" dirty="0"/>
              <a:t>Career Center</a:t>
            </a:r>
          </a:p>
          <a:p>
            <a:r>
              <a:rPr lang="en-US" dirty="0"/>
              <a:t>Faculty </a:t>
            </a:r>
          </a:p>
          <a:p>
            <a:r>
              <a:rPr lang="en-US" dirty="0"/>
              <a:t>Advisors of student clubs and organizations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D5E8AA-931A-364D-8611-B15015A8B9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91" y="5603966"/>
            <a:ext cx="1589566" cy="11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6909-7F6A-6046-8F3E-1BA9290B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65125"/>
            <a:ext cx="11163301" cy="1325563"/>
          </a:xfrm>
        </p:spPr>
        <p:txBody>
          <a:bodyPr>
            <a:normAutofit/>
          </a:bodyPr>
          <a:lstStyle/>
          <a:p>
            <a:r>
              <a:rPr lang="en-US" dirty="0"/>
              <a:t>CSU Career Outcomes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2AE1-7951-954D-8977-80C3125A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90688"/>
            <a:ext cx="10498282" cy="4486275"/>
          </a:xfrm>
        </p:spPr>
        <p:txBody>
          <a:bodyPr/>
          <a:lstStyle/>
          <a:p>
            <a:r>
              <a:rPr lang="en-US" dirty="0"/>
              <a:t>Labor Market Outcomes of Undergraduate Alumni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https://tableau.calstate.edu/views/LaborMarketOutcomes/LaborMarketOutcomes?iframeSizedToWindow=true&amp;%3Aembed=y&amp;%3AshowAppBanner=false&amp;%3Adisplay_count=no&amp;%3AshowVizHome=no&amp;%3Aorigin=viz_share_link</a:t>
            </a:r>
            <a:r>
              <a:rPr lang="en-US" dirty="0"/>
              <a:t> </a:t>
            </a:r>
          </a:p>
          <a:p>
            <a:r>
              <a:rPr lang="en-US" dirty="0"/>
              <a:t>Student Enrollment in Postgraduate Programs </a:t>
            </a:r>
          </a:p>
          <a:p>
            <a:pPr marL="914400" lvl="2" indent="0">
              <a:buNone/>
            </a:pPr>
            <a:r>
              <a:rPr lang="en-US" dirty="0">
                <a:hlinkClick r:id="rId4"/>
              </a:rPr>
              <a:t>https://csusuccess.dashboards.calstate.edu/faculty-dashboard/post-baccalaureate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D5E8AA-931A-364D-8611-B15015A8B9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91" y="5603966"/>
            <a:ext cx="1589566" cy="11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6909-7F6A-6046-8F3E-1BA9290B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2AE1-7951-954D-8977-80C3125A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32000"/>
            <a:ext cx="10325100" cy="4144963"/>
          </a:xfrm>
        </p:spPr>
        <p:txBody>
          <a:bodyPr/>
          <a:lstStyle/>
          <a:p>
            <a:r>
              <a:rPr lang="en-US" dirty="0"/>
              <a:t>O*Net </a:t>
            </a:r>
            <a:r>
              <a:rPr lang="en-US" dirty="0" err="1"/>
              <a:t>OnLine</a:t>
            </a:r>
            <a:endParaRPr lang="en-US" dirty="0"/>
          </a:p>
          <a:p>
            <a:pPr lvl="1"/>
            <a:r>
              <a:rPr lang="en-US" dirty="0"/>
              <a:t>Department of Labor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https://www.onetonline.org/</a:t>
            </a:r>
            <a:r>
              <a:rPr lang="en-US" dirty="0"/>
              <a:t> </a:t>
            </a:r>
          </a:p>
          <a:p>
            <a:r>
              <a:rPr lang="en-US" dirty="0"/>
              <a:t>NACE (National Association of Colleges and Employees)</a:t>
            </a:r>
          </a:p>
          <a:p>
            <a:pPr marL="914400" lvl="2" indent="0">
              <a:buNone/>
            </a:pPr>
            <a:r>
              <a:rPr lang="en-US" dirty="0">
                <a:hlinkClick r:id="rId4"/>
              </a:rPr>
              <a:t>https://www.naceweb.org/career-readiness/resources/</a:t>
            </a:r>
            <a:r>
              <a:rPr lang="en-US" dirty="0"/>
              <a:t> </a:t>
            </a:r>
          </a:p>
          <a:p>
            <a:r>
              <a:rPr lang="en-US" dirty="0"/>
              <a:t>AAC&amp;U 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https://www.aacu.org/research/the-career-ready-graduate-what-employers-say-about-the-difference-college-makes</a:t>
            </a:r>
            <a:r>
              <a:rPr lang="en-US" dirty="0"/>
              <a:t>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D5E8AA-931A-364D-8611-B15015A8B9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91" y="5603966"/>
            <a:ext cx="1589566" cy="11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6909-7F6A-6046-8F3E-1BA9290B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2AE1-7951-954D-8977-80C3125A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60434"/>
            <a:ext cx="10325100" cy="4416529"/>
          </a:xfrm>
        </p:spPr>
        <p:txBody>
          <a:bodyPr/>
          <a:lstStyle/>
          <a:p>
            <a:r>
              <a:rPr lang="en-US" dirty="0"/>
              <a:t>Career Center – workshops, internships, micro-internships, prep</a:t>
            </a:r>
          </a:p>
          <a:p>
            <a:r>
              <a:rPr lang="en-US" dirty="0"/>
              <a:t>Centers for Transformation, Retention, Equity and Empowerment</a:t>
            </a:r>
          </a:p>
          <a:p>
            <a:pPr lvl="1"/>
            <a:r>
              <a:rPr lang="en-US" dirty="0"/>
              <a:t>(formerly Cultural Centers)</a:t>
            </a:r>
          </a:p>
          <a:p>
            <a:r>
              <a:rPr lang="en-US" dirty="0"/>
              <a:t>Center for Community Engagement</a:t>
            </a:r>
          </a:p>
          <a:p>
            <a:r>
              <a:rPr lang="en-US" dirty="0"/>
              <a:t>Faculty and Mentors</a:t>
            </a:r>
          </a:p>
          <a:p>
            <a:r>
              <a:rPr lang="en-US" dirty="0"/>
              <a:t>Clubs and Organizations</a:t>
            </a:r>
          </a:p>
          <a:p>
            <a:r>
              <a:rPr lang="en-US" dirty="0"/>
              <a:t>Library</a:t>
            </a:r>
          </a:p>
          <a:p>
            <a:r>
              <a:rPr lang="en-US" dirty="0"/>
              <a:t>Experiences </a:t>
            </a:r>
          </a:p>
          <a:p>
            <a:pPr lvl="1"/>
            <a:r>
              <a:rPr lang="en-US" dirty="0"/>
              <a:t>(e.g., Rose Float, Pet Vaccine Clinic, Poly Post, Model UN</a:t>
            </a:r>
            <a:r>
              <a:rPr lang="en-US"/>
              <a:t>, etc.)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D5E8AA-931A-364D-8611-B15015A8B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91" y="5603966"/>
            <a:ext cx="1589566" cy="11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6909-7F6A-6046-8F3E-1BA9290B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2AE1-7951-954D-8977-80C3125A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32000"/>
            <a:ext cx="10325100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Course-level to program-level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https://www.cpp.edu/assessment/learning-outcomes/program-learning-outcomes.shtml</a:t>
            </a:r>
            <a:r>
              <a:rPr lang="en-US" dirty="0"/>
              <a:t> </a:t>
            </a:r>
          </a:p>
          <a:p>
            <a:r>
              <a:rPr lang="en-US" dirty="0"/>
              <a:t>Program-level to Institutional Learning Goals 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https://www.cpp.edu/assessment/learning-outcomes/institutional-learning-outcomes.shtml</a:t>
            </a:r>
            <a:r>
              <a:rPr lang="en-US" dirty="0"/>
              <a:t>  </a:t>
            </a:r>
          </a:p>
          <a:p>
            <a:r>
              <a:rPr lang="en-US" dirty="0"/>
              <a:t>Program-level to University (GE) Student Learning Outcomes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https://www.cpp.edu/assessment/learning-outcomes/ge-student-learning-outcomes.shtm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sz="2800" b="1" dirty="0"/>
          </a:p>
          <a:p>
            <a:pPr marL="914400" lvl="2" indent="0">
              <a:buNone/>
            </a:pPr>
            <a:r>
              <a:rPr lang="en-US" sz="2800" b="1" dirty="0">
                <a:sym typeface="Wingdings" panose="05000000000000000000" pitchFamily="2" charset="2"/>
              </a:rPr>
              <a:t> Make your work count! </a:t>
            </a:r>
            <a:endParaRPr lang="en-US" sz="28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D5E8AA-931A-364D-8611-B15015A8B9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91" y="5603966"/>
            <a:ext cx="1589566" cy="11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6909-7F6A-6046-8F3E-1BA9290B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2AE1-7951-954D-8977-80C3125A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32000"/>
            <a:ext cx="10325100" cy="4144963"/>
          </a:xfrm>
        </p:spPr>
        <p:txBody>
          <a:bodyPr/>
          <a:lstStyle/>
          <a:p>
            <a:r>
              <a:rPr lang="en-US" dirty="0"/>
              <a:t>Pre- and post-test (Likert-scale survey questions, reflection narratives, etc.)</a:t>
            </a:r>
          </a:p>
          <a:p>
            <a:r>
              <a:rPr lang="en-US" dirty="0"/>
              <a:t>Comparison of pre- and post-test findings</a:t>
            </a:r>
          </a:p>
          <a:p>
            <a:r>
              <a:rPr lang="en-US" dirty="0"/>
              <a:t>Closing the loop (modifications for improvement)</a:t>
            </a:r>
          </a:p>
          <a:p>
            <a:endParaRPr lang="en-US" dirty="0"/>
          </a:p>
          <a:p>
            <a:endParaRPr lang="en-US" sz="2800" dirty="0"/>
          </a:p>
          <a:p>
            <a:pPr marL="914400" lvl="2" indent="0">
              <a:buNone/>
            </a:pPr>
            <a:r>
              <a:rPr lang="en-US" sz="2800" b="1" dirty="0">
                <a:sym typeface="Wingdings" panose="05000000000000000000" pitchFamily="2" charset="2"/>
              </a:rPr>
              <a:t> Does it matter?</a:t>
            </a:r>
          </a:p>
          <a:p>
            <a:pPr marL="914400" lvl="2" indent="0">
              <a:buNone/>
            </a:pPr>
            <a:r>
              <a:rPr lang="en-US" sz="2800" b="1" dirty="0">
                <a:sym typeface="Wingdings" panose="05000000000000000000" pitchFamily="2" charset="2"/>
              </a:rPr>
              <a:t> How can this work be strengthened?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D5E8AA-931A-364D-8611-B15015A8B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91" y="5603966"/>
            <a:ext cx="1589566" cy="11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5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BA22-660C-923D-BE7C-777F319C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2A72-C35B-A9CF-84C9-26A859CC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of Assessment and Program Review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apr@cpp.edu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(909) 869-3675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E7C1FB0-008F-CA06-45AB-CB9645755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91" y="5603966"/>
            <a:ext cx="1589566" cy="11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8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Branded Template 2018" id="{D971C9CA-933F-4E1D-8CE0-BF1A318D35A7}" vid="{C696FE7C-F510-48F2-A458-75E0A8E19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3D084D36329949A3B88B3BCBBD1BF2" ma:contentTypeVersion="12" ma:contentTypeDescription="Create a new document." ma:contentTypeScope="" ma:versionID="2149d2214b0c2297880f064f013cddd8">
  <xsd:schema xmlns:xsd="http://www.w3.org/2001/XMLSchema" xmlns:xs="http://www.w3.org/2001/XMLSchema" xmlns:p="http://schemas.microsoft.com/office/2006/metadata/properties" xmlns:ns3="24d44da5-08bc-442d-8cab-acd982fb65b8" xmlns:ns4="cba69737-62d1-4e00-8523-0749f9a409b6" targetNamespace="http://schemas.microsoft.com/office/2006/metadata/properties" ma:root="true" ma:fieldsID="4340eb71d48ec093cb5998364f7aeebb" ns3:_="" ns4:_="">
    <xsd:import namespace="24d44da5-08bc-442d-8cab-acd982fb65b8"/>
    <xsd:import namespace="cba69737-62d1-4e00-8523-0749f9a409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44da5-08bc-442d-8cab-acd982fb65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a69737-62d1-4e00-8523-0749f9a40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AA2D4B-3262-4FDF-8A5B-57226ACC522D}">
  <ds:schemaRefs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cba69737-62d1-4e00-8523-0749f9a409b6"/>
    <ds:schemaRef ds:uri="24d44da5-08bc-442d-8cab-acd982fb65b8"/>
  </ds:schemaRefs>
</ds:datastoreItem>
</file>

<file path=customXml/itemProps2.xml><?xml version="1.0" encoding="utf-8"?>
<ds:datastoreItem xmlns:ds="http://schemas.openxmlformats.org/officeDocument/2006/customXml" ds:itemID="{EF00946C-8769-4059-88EE-2B41EF2E39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d44da5-08bc-442d-8cab-acd982fb65b8"/>
    <ds:schemaRef ds:uri="cba69737-62d1-4e00-8523-0749f9a40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E44873-B3EE-4165-8280-C178C4235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powerpoint-branded-template-2018</Template>
  <TotalTime>3144</TotalTime>
  <Words>591</Words>
  <Application>Microsoft Office PowerPoint</Application>
  <PresentationFormat>Widescreen</PresentationFormat>
  <Paragraphs>90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Rockwell</vt:lpstr>
      <vt:lpstr>Wingdings</vt:lpstr>
      <vt:lpstr>Office Theme</vt:lpstr>
      <vt:lpstr>  Resources for Incorporating career preparedness in your courses and curriculum</vt:lpstr>
      <vt:lpstr>Integrating an Inquiry Lens</vt:lpstr>
      <vt:lpstr>CPP Career Outcomes Data Sources</vt:lpstr>
      <vt:lpstr>CSU Career Outcomes Data Sources</vt:lpstr>
      <vt:lpstr>External Resources</vt:lpstr>
      <vt:lpstr>Student Resources</vt:lpstr>
      <vt:lpstr>Alignment</vt:lpstr>
      <vt:lpstr>Assessment</vt:lpstr>
      <vt:lpstr>Contact Information</vt:lpstr>
    </vt:vector>
  </TitlesOfParts>
  <Company>Cal Poly Pomona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Rockwell 48 pt</dc:title>
  <dc:creator>Jocelyn S Chong</dc:creator>
  <cp:lastModifiedBy>Winny Dong</cp:lastModifiedBy>
  <cp:revision>336</cp:revision>
  <dcterms:created xsi:type="dcterms:W3CDTF">2019-11-04T16:35:59Z</dcterms:created>
  <dcterms:modified xsi:type="dcterms:W3CDTF">2024-05-30T21:33:53Z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0x010100E43D084D36329949A3B88B3BCBBD1BF2</vt:lpwstr>
  </property>
</Properties>
</file>